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22"/>
  </p:notesMasterIdLst>
  <p:handoutMasterIdLst>
    <p:handoutMasterId r:id="rId23"/>
  </p:handoutMasterIdLst>
  <p:sldIdLst>
    <p:sldId id="2147479663" r:id="rId5"/>
    <p:sldId id="2147479664" r:id="rId6"/>
    <p:sldId id="2147479665" r:id="rId7"/>
    <p:sldId id="259" r:id="rId8"/>
    <p:sldId id="2147483646" r:id="rId9"/>
    <p:sldId id="2147483647" r:id="rId10"/>
    <p:sldId id="2147482183" r:id="rId11"/>
    <p:sldId id="256" r:id="rId12"/>
    <p:sldId id="261" r:id="rId13"/>
    <p:sldId id="263" r:id="rId14"/>
    <p:sldId id="264" r:id="rId15"/>
    <p:sldId id="2147482188" r:id="rId16"/>
    <p:sldId id="257" r:id="rId17"/>
    <p:sldId id="258" r:id="rId18"/>
    <p:sldId id="2147479674" r:id="rId19"/>
    <p:sldId id="2147482179" r:id="rId20"/>
    <p:sldId id="2147479676" r:id="rId21"/>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14F3FA-6DBA-4AC1-8BF7-E54B4ADAF583}">
          <p14:sldIdLst>
            <p14:sldId id="2147479663"/>
            <p14:sldId id="2147479664"/>
            <p14:sldId id="2147479665"/>
            <p14:sldId id="259"/>
            <p14:sldId id="2147483646"/>
            <p14:sldId id="2147483647"/>
            <p14:sldId id="2147482183"/>
            <p14:sldId id="256"/>
            <p14:sldId id="261"/>
            <p14:sldId id="263"/>
            <p14:sldId id="264"/>
            <p14:sldId id="2147482188"/>
            <p14:sldId id="257"/>
            <p14:sldId id="258"/>
            <p14:sldId id="2147479674"/>
            <p14:sldId id="2147482179"/>
            <p14:sldId id="2147479676"/>
          </p14:sldIdLst>
        </p14:section>
        <p14:section name="Appendix" id="{0D52C56D-9B04-42D0-B971-19ADC3D4C64A}">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11A418-C264-2BA5-E1E9-CD9F1ED7D694}" name="Guest User" initials="GU" userId="S::urn:spo:anon#499d14404e521be4f302c5533b228bb2830588ddde1f828577b175b84c8543a4::" providerId="AD"/>
  <p188:author id="{A10D854A-17A0-F11B-E910-E35E4619BD8C}" name="Tiffany Lau" initials="TL" userId="S::tiffany@rocketscience.com.au::7ce2420a-bcb4-4b1a-b80a-35fdcf6def48" providerId="AD"/>
  <p188:author id="{F365354F-0D17-996E-5F59-40F38F4D4B28}" name="Lee-ann Dias" initials="LD" userId="S::leeann.dias@sasbri.com::58ed9d5e-673f-454c-b02f-3dd4a38a9910" providerId="AD"/>
  <p188:author id="{F0E91866-61C1-2DFE-6E96-C185B418BC44}" name="Zoe Nelson" initials="ZN" userId="S::zoe.nelson@zumcom.com::26906bc3-ec75-49a6-b535-4e5e2d6e563a" providerId="AD"/>
  <p188:author id="{6F7DBD67-2647-6085-BB84-D66BC8C2366A}" name="Guest User" initials="GU" userId="S::urn:spo:anon#375bea433e82f14d58dd936aafae9bdb17ef038ced6abd72cde89fbc2f4a1204::" providerId="AD"/>
  <p188:author id="{B6143898-5EF8-C5B8-ACDA-67DEB01B4374}" name="Guest User" initials="GU" userId="S::urn:spo:anon#208c8869f3dda41653c8be081d7bb22c5f7ab8eb1835c73d1b3c6c7a7090b9b1::" providerId="AD"/>
  <p188:author id="{6768C999-94CC-8BD5-ECA2-C1A2B645C61F}" name="Matthew George" initials="MG" userId="4b93059ffac5902b" providerId="Windows Live"/>
  <p188:author id="{A5924ECA-9D88-7163-DB9E-80CF0AECF57C}" name="Zoe Ha" initials="ZH" userId="Zoe Ha" providerId="None"/>
  <p188:author id="{03E4B2D0-6617-521B-62F5-6B36B3A735D5}" name="Guest User" initials="GU" userId="S::urn:spo:anon#c9428ee70d272589fe7780252d55bb1475aa5d8c66ef1c024d8cbbc2ca73becb::" providerId="AD"/>
  <p188:author id="{6AFA61D8-796F-555E-A395-B33F90AAF99E}" name="Monica Lueder" initials="ML" userId="S::monical@microsoft.com::75969e72-ba9c-4e32-a4ac-c8f3aeff9ba2" providerId="AD"/>
  <p188:author id="{FB2220EC-6E9D-66CF-528C-A1FDAC2F85AA}" name="Ben Hermel" initials="" userId="S::bhermel@microsoft.com::bf02db1c-aaaa-44a0-870c-3c953b9e4a6e" providerId="AD"/>
  <p188:author id="{E7552EF7-7FEC-12B7-1653-F8381634E514}" name="Guest User" initials="GU" userId="S::urn:spo:anon#d17667585b4f09c2302f22c87e1f01cd71a4d072a38df34ebc9c0a2a0722ff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F2C"/>
    <a:srgbClr val="77EAB3"/>
    <a:srgbClr val="FEA38B"/>
    <a:srgbClr val="03159A"/>
    <a:srgbClr val="F3CCF6"/>
    <a:srgbClr val="FDA700"/>
    <a:srgbClr val="FADAFD"/>
    <a:srgbClr val="E8F4FA"/>
    <a:srgbClr val="C2F1C8"/>
    <a:srgbClr val="C04F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58FE77-8151-487C-833F-ACCD636AFEC4}" v="6" dt="2025-11-05T00:13:51.0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62"/>
    <p:restoredTop sz="94694"/>
  </p:normalViewPr>
  <p:slideViewPr>
    <p:cSldViewPr snapToGrid="0">
      <p:cViewPr varScale="1">
        <p:scale>
          <a:sx n="51" d="100"/>
          <a:sy n="51" d="100"/>
        </p:scale>
        <p:origin x="1088" y="26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ya Aboudargham" userId="103b94e9-8305-491b-9045-6fe33271e09c" providerId="ADAL" clId="{2D7268A5-7367-4F6A-BE59-884656B878BA}"/>
    <pc:docChg chg="undo custSel addSld delSld modSld modSection">
      <pc:chgData name="Sonya Aboudargham" userId="103b94e9-8305-491b-9045-6fe33271e09c" providerId="ADAL" clId="{2D7268A5-7367-4F6A-BE59-884656B878BA}" dt="2025-11-05T00:14:25.084" v="193" actId="6549"/>
      <pc:docMkLst>
        <pc:docMk/>
      </pc:docMkLst>
      <pc:sldChg chg="add del">
        <pc:chgData name="Sonya Aboudargham" userId="103b94e9-8305-491b-9045-6fe33271e09c" providerId="ADAL" clId="{2D7268A5-7367-4F6A-BE59-884656B878BA}" dt="2025-11-03T08:15:37.300" v="11"/>
        <pc:sldMkLst>
          <pc:docMk/>
          <pc:sldMk cId="3516654155" sldId="256"/>
        </pc:sldMkLst>
      </pc:sldChg>
      <pc:sldChg chg="add del">
        <pc:chgData name="Sonya Aboudargham" userId="103b94e9-8305-491b-9045-6fe33271e09c" providerId="ADAL" clId="{2D7268A5-7367-4F6A-BE59-884656B878BA}" dt="2025-11-03T08:15:37.300" v="11"/>
        <pc:sldMkLst>
          <pc:docMk/>
          <pc:sldMk cId="3917578997" sldId="257"/>
        </pc:sldMkLst>
      </pc:sldChg>
      <pc:sldChg chg="add del">
        <pc:chgData name="Sonya Aboudargham" userId="103b94e9-8305-491b-9045-6fe33271e09c" providerId="ADAL" clId="{2D7268A5-7367-4F6A-BE59-884656B878BA}" dt="2025-11-03T08:15:37.300" v="11"/>
        <pc:sldMkLst>
          <pc:docMk/>
          <pc:sldMk cId="1316067425" sldId="258"/>
        </pc:sldMkLst>
      </pc:sldChg>
      <pc:sldChg chg="add">
        <pc:chgData name="Sonya Aboudargham" userId="103b94e9-8305-491b-9045-6fe33271e09c" providerId="ADAL" clId="{2D7268A5-7367-4F6A-BE59-884656B878BA}" dt="2025-11-03T08:14:49.039" v="8"/>
        <pc:sldMkLst>
          <pc:docMk/>
          <pc:sldMk cId="1070731096" sldId="259"/>
        </pc:sldMkLst>
      </pc:sldChg>
      <pc:sldChg chg="add del">
        <pc:chgData name="Sonya Aboudargham" userId="103b94e9-8305-491b-9045-6fe33271e09c" providerId="ADAL" clId="{2D7268A5-7367-4F6A-BE59-884656B878BA}" dt="2025-11-03T08:15:37.300" v="11"/>
        <pc:sldMkLst>
          <pc:docMk/>
          <pc:sldMk cId="1853772851" sldId="261"/>
        </pc:sldMkLst>
      </pc:sldChg>
      <pc:sldChg chg="add del">
        <pc:chgData name="Sonya Aboudargham" userId="103b94e9-8305-491b-9045-6fe33271e09c" providerId="ADAL" clId="{2D7268A5-7367-4F6A-BE59-884656B878BA}" dt="2025-11-03T08:15:37.300" v="11"/>
        <pc:sldMkLst>
          <pc:docMk/>
          <pc:sldMk cId="2730857218" sldId="263"/>
        </pc:sldMkLst>
      </pc:sldChg>
      <pc:sldChg chg="add del">
        <pc:chgData name="Sonya Aboudargham" userId="103b94e9-8305-491b-9045-6fe33271e09c" providerId="ADAL" clId="{2D7268A5-7367-4F6A-BE59-884656B878BA}" dt="2025-11-03T08:15:37.300" v="11"/>
        <pc:sldMkLst>
          <pc:docMk/>
          <pc:sldMk cId="2204799217" sldId="264"/>
        </pc:sldMkLst>
      </pc:sldChg>
      <pc:sldChg chg="del">
        <pc:chgData name="Sonya Aboudargham" userId="103b94e9-8305-491b-9045-6fe33271e09c" providerId="ADAL" clId="{2D7268A5-7367-4F6A-BE59-884656B878BA}" dt="2025-11-03T08:15:29.582" v="10" actId="47"/>
        <pc:sldMkLst>
          <pc:docMk/>
          <pc:sldMk cId="1027479551" sldId="265"/>
        </pc:sldMkLst>
      </pc:sldChg>
      <pc:sldChg chg="modSp mod">
        <pc:chgData name="Sonya Aboudargham" userId="103b94e9-8305-491b-9045-6fe33271e09c" providerId="ADAL" clId="{2D7268A5-7367-4F6A-BE59-884656B878BA}" dt="2025-11-03T08:14:36.236" v="7" actId="20577"/>
        <pc:sldMkLst>
          <pc:docMk/>
          <pc:sldMk cId="159941303" sldId="2147479663"/>
        </pc:sldMkLst>
        <pc:spChg chg="mod">
          <ac:chgData name="Sonya Aboudargham" userId="103b94e9-8305-491b-9045-6fe33271e09c" providerId="ADAL" clId="{2D7268A5-7367-4F6A-BE59-884656B878BA}" dt="2025-11-03T08:14:22.794" v="6" actId="404"/>
          <ac:spMkLst>
            <pc:docMk/>
            <pc:sldMk cId="159941303" sldId="2147479663"/>
            <ac:spMk id="4" creationId="{CF588DE7-A7FD-4C3D-900F-E740B805D6AF}"/>
          </ac:spMkLst>
        </pc:spChg>
        <pc:spChg chg="mod">
          <ac:chgData name="Sonya Aboudargham" userId="103b94e9-8305-491b-9045-6fe33271e09c" providerId="ADAL" clId="{2D7268A5-7367-4F6A-BE59-884656B878BA}" dt="2025-11-03T08:14:36.236" v="7" actId="20577"/>
          <ac:spMkLst>
            <pc:docMk/>
            <pc:sldMk cId="159941303" sldId="2147479663"/>
            <ac:spMk id="7" creationId="{7AF70FF1-D8F7-47DF-A90B-ED9BF3C31A2D}"/>
          </ac:spMkLst>
        </pc:spChg>
      </pc:sldChg>
      <pc:sldChg chg="addSp delSp modSp mod">
        <pc:chgData name="Sonya Aboudargham" userId="103b94e9-8305-491b-9045-6fe33271e09c" providerId="ADAL" clId="{2D7268A5-7367-4F6A-BE59-884656B878BA}" dt="2025-11-05T00:14:25.084" v="193" actId="6549"/>
        <pc:sldMkLst>
          <pc:docMk/>
          <pc:sldMk cId="2379720330" sldId="2147479674"/>
        </pc:sldMkLst>
        <pc:spChg chg="add mod">
          <ac:chgData name="Sonya Aboudargham" userId="103b94e9-8305-491b-9045-6fe33271e09c" providerId="ADAL" clId="{2D7268A5-7367-4F6A-BE59-884656B878BA}" dt="2025-11-05T00:14:25.084" v="193" actId="6549"/>
          <ac:spMkLst>
            <pc:docMk/>
            <pc:sldMk cId="2379720330" sldId="2147479674"/>
            <ac:spMk id="2" creationId="{735933D4-F2D1-6E9F-6F81-9B0D7568B5FC}"/>
          </ac:spMkLst>
        </pc:spChg>
        <pc:spChg chg="add del mod">
          <ac:chgData name="Sonya Aboudargham" userId="103b94e9-8305-491b-9045-6fe33271e09c" providerId="ADAL" clId="{2D7268A5-7367-4F6A-BE59-884656B878BA}" dt="2025-11-05T00:08:22.638" v="180" actId="478"/>
          <ac:spMkLst>
            <pc:docMk/>
            <pc:sldMk cId="2379720330" sldId="2147479674"/>
            <ac:spMk id="2" creationId="{D4E79663-05EB-482A-BA14-0C099A9A29A5}"/>
          </ac:spMkLst>
        </pc:spChg>
        <pc:spChg chg="add mod">
          <ac:chgData name="Sonya Aboudargham" userId="103b94e9-8305-491b-9045-6fe33271e09c" providerId="ADAL" clId="{2D7268A5-7367-4F6A-BE59-884656B878BA}" dt="2025-11-04T22:49:55.296" v="179"/>
          <ac:spMkLst>
            <pc:docMk/>
            <pc:sldMk cId="2379720330" sldId="2147479674"/>
            <ac:spMk id="4" creationId="{8FFC6E4B-4CAF-A143-7883-D9868B254586}"/>
          </ac:spMkLst>
        </pc:spChg>
        <pc:spChg chg="del mod">
          <ac:chgData name="Sonya Aboudargham" userId="103b94e9-8305-491b-9045-6fe33271e09c" providerId="ADAL" clId="{2D7268A5-7367-4F6A-BE59-884656B878BA}" dt="2025-11-05T00:13:50.489" v="183" actId="478"/>
          <ac:spMkLst>
            <pc:docMk/>
            <pc:sldMk cId="2379720330" sldId="2147479674"/>
            <ac:spMk id="56" creationId="{DD49E48C-7918-4293-83D0-A8B0D5415CFE}"/>
          </ac:spMkLst>
        </pc:spChg>
        <pc:spChg chg="del mod">
          <ac:chgData name="Sonya Aboudargham" userId="103b94e9-8305-491b-9045-6fe33271e09c" providerId="ADAL" clId="{2D7268A5-7367-4F6A-BE59-884656B878BA}" dt="2025-11-04T22:49:21.839" v="176" actId="478"/>
          <ac:spMkLst>
            <pc:docMk/>
            <pc:sldMk cId="2379720330" sldId="2147479674"/>
            <ac:spMk id="57" creationId="{20C6BD75-A922-4A95-88DC-1033CB2B8E94}"/>
          </ac:spMkLst>
        </pc:spChg>
        <pc:spChg chg="mod">
          <ac:chgData name="Sonya Aboudargham" userId="103b94e9-8305-491b-9045-6fe33271e09c" providerId="ADAL" clId="{2D7268A5-7367-4F6A-BE59-884656B878BA}" dt="2025-11-04T22:42:37.652" v="68" actId="20577"/>
          <ac:spMkLst>
            <pc:docMk/>
            <pc:sldMk cId="2379720330" sldId="2147479674"/>
            <ac:spMk id="63" creationId="{DE908359-F650-4EFF-ACFB-7C98FD39932E}"/>
          </ac:spMkLst>
        </pc:spChg>
        <pc:spChg chg="mod">
          <ac:chgData name="Sonya Aboudargham" userId="103b94e9-8305-491b-9045-6fe33271e09c" providerId="ADAL" clId="{2D7268A5-7367-4F6A-BE59-884656B878BA}" dt="2025-11-04T22:43:20.521" v="77" actId="207"/>
          <ac:spMkLst>
            <pc:docMk/>
            <pc:sldMk cId="2379720330" sldId="2147479674"/>
            <ac:spMk id="66" creationId="{DE233A29-1F31-453C-9370-F33E6EF74FAF}"/>
          </ac:spMkLst>
        </pc:spChg>
        <pc:spChg chg="mod">
          <ac:chgData name="Sonya Aboudargham" userId="103b94e9-8305-491b-9045-6fe33271e09c" providerId="ADAL" clId="{2D7268A5-7367-4F6A-BE59-884656B878BA}" dt="2025-11-04T22:43:32.867" v="84" actId="20577"/>
          <ac:spMkLst>
            <pc:docMk/>
            <pc:sldMk cId="2379720330" sldId="2147479674"/>
            <ac:spMk id="67" creationId="{5F76C3FB-81D3-4237-84CA-9867278C6A2E}"/>
          </ac:spMkLst>
        </pc:spChg>
        <pc:spChg chg="mod">
          <ac:chgData name="Sonya Aboudargham" userId="103b94e9-8305-491b-9045-6fe33271e09c" providerId="ADAL" clId="{2D7268A5-7367-4F6A-BE59-884656B878BA}" dt="2025-11-04T22:43:53.153" v="91" actId="20577"/>
          <ac:spMkLst>
            <pc:docMk/>
            <pc:sldMk cId="2379720330" sldId="2147479674"/>
            <ac:spMk id="68" creationId="{BBB845DE-BE7B-4A80-AAAD-1D0CB8A579F2}"/>
          </ac:spMkLst>
        </pc:spChg>
        <pc:spChg chg="mod">
          <ac:chgData name="Sonya Aboudargham" userId="103b94e9-8305-491b-9045-6fe33271e09c" providerId="ADAL" clId="{2D7268A5-7367-4F6A-BE59-884656B878BA}" dt="2025-11-04T22:44:15.952" v="100" actId="20577"/>
          <ac:spMkLst>
            <pc:docMk/>
            <pc:sldMk cId="2379720330" sldId="2147479674"/>
            <ac:spMk id="69" creationId="{25A17C5D-B9D7-4A62-BDF0-99808940F140}"/>
          </ac:spMkLst>
        </pc:spChg>
        <pc:spChg chg="mod">
          <ac:chgData name="Sonya Aboudargham" userId="103b94e9-8305-491b-9045-6fe33271e09c" providerId="ADAL" clId="{2D7268A5-7367-4F6A-BE59-884656B878BA}" dt="2025-11-04T22:44:49.959" v="104" actId="20577"/>
          <ac:spMkLst>
            <pc:docMk/>
            <pc:sldMk cId="2379720330" sldId="2147479674"/>
            <ac:spMk id="70" creationId="{E895E37B-A6B0-4B18-AA45-957D3F165070}"/>
          </ac:spMkLst>
        </pc:spChg>
        <pc:spChg chg="mod">
          <ac:chgData name="Sonya Aboudargham" userId="103b94e9-8305-491b-9045-6fe33271e09c" providerId="ADAL" clId="{2D7268A5-7367-4F6A-BE59-884656B878BA}" dt="2025-11-04T22:41:53.851" v="53" actId="20577"/>
          <ac:spMkLst>
            <pc:docMk/>
            <pc:sldMk cId="2379720330" sldId="2147479674"/>
            <ac:spMk id="173" creationId="{3E5C83A5-E86E-496C-AFD9-A4C4BEAC7F39}"/>
          </ac:spMkLst>
        </pc:spChg>
        <pc:spChg chg="mod">
          <ac:chgData name="Sonya Aboudargham" userId="103b94e9-8305-491b-9045-6fe33271e09c" providerId="ADAL" clId="{2D7268A5-7367-4F6A-BE59-884656B878BA}" dt="2025-11-04T22:42:15.539" v="61" actId="20577"/>
          <ac:spMkLst>
            <pc:docMk/>
            <pc:sldMk cId="2379720330" sldId="2147479674"/>
            <ac:spMk id="174" creationId="{6F1840AA-28AE-4DB9-A526-C794B4655594}"/>
          </ac:spMkLst>
        </pc:spChg>
      </pc:sldChg>
      <pc:sldChg chg="add del">
        <pc:chgData name="Sonya Aboudargham" userId="103b94e9-8305-491b-9045-6fe33271e09c" providerId="ADAL" clId="{2D7268A5-7367-4F6A-BE59-884656B878BA}" dt="2025-11-03T08:15:37.300" v="11"/>
        <pc:sldMkLst>
          <pc:docMk/>
          <pc:sldMk cId="3822076390" sldId="2147482183"/>
        </pc:sldMkLst>
      </pc:sldChg>
      <pc:sldChg chg="add del">
        <pc:chgData name="Sonya Aboudargham" userId="103b94e9-8305-491b-9045-6fe33271e09c" providerId="ADAL" clId="{2D7268A5-7367-4F6A-BE59-884656B878BA}" dt="2025-11-03T08:15:37.300" v="11"/>
        <pc:sldMkLst>
          <pc:docMk/>
          <pc:sldMk cId="916304328" sldId="2147482188"/>
        </pc:sldMkLst>
      </pc:sldChg>
      <pc:sldChg chg="del">
        <pc:chgData name="Sonya Aboudargham" userId="103b94e9-8305-491b-9045-6fe33271e09c" providerId="ADAL" clId="{2D7268A5-7367-4F6A-BE59-884656B878BA}" dt="2025-11-03T08:14:51.205" v="9" actId="47"/>
        <pc:sldMkLst>
          <pc:docMk/>
          <pc:sldMk cId="4073815295" sldId="2147483645"/>
        </pc:sldMkLst>
      </pc:sldChg>
      <pc:sldChg chg="add del">
        <pc:chgData name="Sonya Aboudargham" userId="103b94e9-8305-491b-9045-6fe33271e09c" providerId="ADAL" clId="{2D7268A5-7367-4F6A-BE59-884656B878BA}" dt="2025-11-03T08:15:37.300" v="11"/>
        <pc:sldMkLst>
          <pc:docMk/>
          <pc:sldMk cId="3734544333" sldId="2147483646"/>
        </pc:sldMkLst>
      </pc:sldChg>
      <pc:sldChg chg="add del">
        <pc:chgData name="Sonya Aboudargham" userId="103b94e9-8305-491b-9045-6fe33271e09c" providerId="ADAL" clId="{2D7268A5-7367-4F6A-BE59-884656B878BA}" dt="2025-11-03T08:15:37.300" v="11"/>
        <pc:sldMkLst>
          <pc:docMk/>
          <pc:sldMk cId="3304723948" sldId="21474836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11/5/2025 11:13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11/5/2025 11:13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11/5/2025 11:13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06072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7.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 Id="rId4" Type="http://schemas.openxmlformats.org/officeDocument/2006/relationships/image" Target="../media/image58.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 Id="rId5" Type="http://schemas.openxmlformats.org/officeDocument/2006/relationships/image" Target="../media/image59.jpeg"/><Relationship Id="rId4" Type="http://schemas.openxmlformats.org/officeDocument/2006/relationships/image" Target="../media/image58.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 Photo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8496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89B8347-537A-9576-6AAD-31AC0822D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1665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33859C1-D178-8DAF-88A5-45B3F42E6C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39181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BE3000C1-801E-43EF-158B-C6778F6B6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spTree>
    <p:extLst>
      <p:ext uri="{BB962C8B-B14F-4D97-AF65-F5344CB8AC3E}">
        <p14:creationId xmlns:p14="http://schemas.microsoft.com/office/powerpoint/2010/main" val="255490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C8B23DF-C49A-493B-74A8-359F40BD3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spTree>
    <p:extLst>
      <p:ext uri="{BB962C8B-B14F-4D97-AF65-F5344CB8AC3E}">
        <p14:creationId xmlns:p14="http://schemas.microsoft.com/office/powerpoint/2010/main" val="27287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4A1308D-EAAB-930A-D016-3C236169E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spTree>
    <p:extLst>
      <p:ext uri="{BB962C8B-B14F-4D97-AF65-F5344CB8AC3E}">
        <p14:creationId xmlns:p14="http://schemas.microsoft.com/office/powerpoint/2010/main" val="40929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1B21C3F-0ACB-1D54-3978-4C15EB6DEF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spTree>
    <p:extLst>
      <p:ext uri="{BB962C8B-B14F-4D97-AF65-F5344CB8AC3E}">
        <p14:creationId xmlns:p14="http://schemas.microsoft.com/office/powerpoint/2010/main" val="254492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spTree>
    <p:extLst>
      <p:ext uri="{BB962C8B-B14F-4D97-AF65-F5344CB8AC3E}">
        <p14:creationId xmlns:p14="http://schemas.microsoft.com/office/powerpoint/2010/main" val="16377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ch Sca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144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userDrawn="1">
          <p15:clr>
            <a:srgbClr val="5ACBF0"/>
          </p15:clr>
        </p15:guide>
        <p15:guide id="6" pos="336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ch Sca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1769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ch Sca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831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ull Photo 2">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122262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ch Sca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416695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ch Sca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354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Graphic 1" descr="Microsoft Security">
            <a:extLst>
              <a:ext uri="{FF2B5EF4-FFF2-40B4-BE49-F238E27FC236}">
                <a16:creationId xmlns:a16="http://schemas.microsoft.com/office/drawing/2014/main" id="{C4A877E6-C868-9317-1559-B76DE5CD8C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20753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Dark">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8367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hoto Full Bleed">
    <p:bg>
      <p:bgRef idx="1001">
        <a:schemeClr val="bg2"/>
      </p:bgRef>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D72F4F47-D990-0696-0A43-94AD105A5EFE}"/>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Rectangle 2">
            <a:extLst>
              <a:ext uri="{FF2B5EF4-FFF2-40B4-BE49-F238E27FC236}">
                <a16:creationId xmlns:a16="http://schemas.microsoft.com/office/drawing/2014/main" id="{4A97C34D-6499-E383-F680-0F34EF3CBF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45810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One Column Bullete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B635B1-6F51-4062-A3E0-951D54F37B28}"/>
              </a:ext>
            </a:extLst>
          </p:cNvPr>
          <p:cNvPicPr>
            <a:picLocks noChangeAspect="1"/>
          </p:cNvPicPr>
          <p:nvPr userDrawn="1"/>
        </p:nvPicPr>
        <p:blipFill rotWithShape="1">
          <a:blip r:embed="rId2"/>
          <a:srcRect l="6341" t="6342" r="16830" b="16829"/>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51178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l="-1" t="28810" r="28810" b="-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111092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t="37391" r="37390"/>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35251987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One Column Bulleted Text">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5596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ull Photo 3">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673225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08" userDrawn="1">
          <p15:clr>
            <a:srgbClr val="5ACBF0"/>
          </p15:clr>
        </p15:guide>
        <p15:guide id="7" pos="3840"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Non-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5158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Half Photo 1">
    <p:bg>
      <p:bgPr>
        <a:solidFill>
          <a:srgbClr val="091F2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D850CE1-AF74-4560-8EA6-F464700D01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8783" y="583123"/>
            <a:ext cx="2272000" cy="288000"/>
          </a:xfrm>
          <a:prstGeom prst="rect">
            <a:avLst/>
          </a:prstGeom>
        </p:spPr>
      </p:pic>
    </p:spTree>
    <p:extLst>
      <p:ext uri="{BB962C8B-B14F-4D97-AF65-F5344CB8AC3E}">
        <p14:creationId xmlns:p14="http://schemas.microsoft.com/office/powerpoint/2010/main" val="1234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600577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3" name="Rectangle 2">
            <a:extLst>
              <a:ext uri="{FF2B5EF4-FFF2-40B4-BE49-F238E27FC236}">
                <a16:creationId xmlns:a16="http://schemas.microsoft.com/office/drawing/2014/main" id="{95FCF1DE-AA81-4726-A7E0-9DA2269E6C4A}"/>
              </a:ext>
            </a:extLst>
          </p:cNvPr>
          <p:cNvSpPr/>
          <p:nvPr userDrawn="1"/>
        </p:nvSpPr>
        <p:spPr bwMode="auto">
          <a:xfrm>
            <a:off x="0" y="4127500"/>
            <a:ext cx="12192000" cy="2730500"/>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27023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46415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Header Text Only - left side ">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4127692" cy="1107996"/>
          </a:xfrm>
        </p:spPr>
        <p:txBody>
          <a:bodyPr wrap="square" anchor="t">
            <a:spAutoFit/>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mall Header Text L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mall Header Text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419398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Full Photo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A7ED4F-056F-C53F-E2BF-EA4A8412DD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3385" y="0"/>
            <a:ext cx="12185230" cy="6858000"/>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4219105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Full Phot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3DC386-0D96-E22F-E2BE-804A581FD2D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0" y="1551"/>
            <a:ext cx="12192000" cy="6854897"/>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698491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3" pos="2976">
          <p15:clr>
            <a:srgbClr val="5ACBF0"/>
          </p15:clr>
        </p15:guide>
        <p15:guide id="34" pos="3336">
          <p15:clr>
            <a:srgbClr val="5ACBF0"/>
          </p15:clr>
        </p15:guide>
        <p15:guide id="35" orient="horz" pos="2160"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62200"/>
            <a:ext cx="7249224"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5" name="Graphic 9">
              <a:extLst>
                <a:ext uri="{FF2B5EF4-FFF2-40B4-BE49-F238E27FC236}">
                  <a16:creationId xmlns:a16="http://schemas.microsoft.com/office/drawing/2014/main" id="{8616100D-B493-F639-609A-59DC6A2B2945}"/>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 name="Graphic 9">
              <a:extLst>
                <a:ext uri="{FF2B5EF4-FFF2-40B4-BE49-F238E27FC236}">
                  <a16:creationId xmlns:a16="http://schemas.microsoft.com/office/drawing/2014/main" id="{254D7E75-4226-8293-E429-5E73E9130D6B}"/>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22849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2390" y="2362200"/>
            <a:ext cx="7255097" cy="553998"/>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9DAA9347-2B91-81A1-D35B-C367CA321C46}"/>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7" name="Graphic 9">
              <a:extLst>
                <a:ext uri="{FF2B5EF4-FFF2-40B4-BE49-F238E27FC236}">
                  <a16:creationId xmlns:a16="http://schemas.microsoft.com/office/drawing/2014/main" id="{1955151A-4300-7EE0-BD6F-1D9D6805219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8" name="Graphic 9">
              <a:extLst>
                <a:ext uri="{FF2B5EF4-FFF2-40B4-BE49-F238E27FC236}">
                  <a16:creationId xmlns:a16="http://schemas.microsoft.com/office/drawing/2014/main" id="{CE786B1F-884A-07DB-5A7A-8634C2585C33}"/>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5403173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307777"/>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093334"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093334"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093334"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093334"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26140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amp; Photo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13A1B1-3A31-817C-8E25-E88AD8A3474B}"/>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8" name="Group 7">
            <a:extLst>
              <a:ext uri="{FF2B5EF4-FFF2-40B4-BE49-F238E27FC236}">
                <a16:creationId xmlns:a16="http://schemas.microsoft.com/office/drawing/2014/main" id="{EA4970E2-4100-E5B0-8BBF-0C578DCB4547}"/>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9" name="Graphic 9">
              <a:extLst>
                <a:ext uri="{FF2B5EF4-FFF2-40B4-BE49-F238E27FC236}">
                  <a16:creationId xmlns:a16="http://schemas.microsoft.com/office/drawing/2014/main" id="{5A418B6C-90EA-A6F6-53A8-E205BD8DE8CB}"/>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solidFill>
                  <a:schemeClr val="tx1"/>
                </a:solidFill>
              </a:endParaRPr>
            </a:p>
          </p:txBody>
        </p:sp>
        <p:sp>
          <p:nvSpPr>
            <p:cNvPr id="10" name="Graphic 9">
              <a:extLst>
                <a:ext uri="{FF2B5EF4-FFF2-40B4-BE49-F238E27FC236}">
                  <a16:creationId xmlns:a16="http://schemas.microsoft.com/office/drawing/2014/main" id="{514C0156-92FD-636D-EE62-515C7E197032}"/>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B709A26E-BED0-3294-69A4-0DDAAE9C2CCB}"/>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3"/>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59495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userDrawn="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0" userDrawn="1">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amp; Photo Dark">
    <p:bg>
      <p:bgRef idx="1001">
        <a:schemeClr val="bg2"/>
      </p:bgRef>
    </p:bg>
    <p:spTree>
      <p:nvGrpSpPr>
        <p:cNvPr id="1" name=""/>
        <p:cNvGrpSpPr/>
        <p:nvPr/>
      </p:nvGrpSpPr>
      <p:grpSpPr>
        <a:xfrm>
          <a:off x="0" y="0"/>
          <a:ext cx="0" cy="0"/>
          <a:chOff x="0" y="0"/>
          <a:chExt cx="0" cy="0"/>
        </a:xfrm>
      </p:grpSpPr>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6D6EE357-5FBE-EF45-EDC4-EB022C75B1A6}"/>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2"/>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1">
            <a:extLst>
              <a:ext uri="{FF2B5EF4-FFF2-40B4-BE49-F238E27FC236}">
                <a16:creationId xmlns:a16="http://schemas.microsoft.com/office/drawing/2014/main" id="{9B16CA86-851F-5A66-72F8-611E57EE996E}"/>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12" name="Group 11">
            <a:extLst>
              <a:ext uri="{FF2B5EF4-FFF2-40B4-BE49-F238E27FC236}">
                <a16:creationId xmlns:a16="http://schemas.microsoft.com/office/drawing/2014/main" id="{E0A80FC4-BF13-32EC-AC2C-CCF799F915D8}"/>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13" name="Graphic 9">
              <a:extLst>
                <a:ext uri="{FF2B5EF4-FFF2-40B4-BE49-F238E27FC236}">
                  <a16:creationId xmlns:a16="http://schemas.microsoft.com/office/drawing/2014/main" id="{ACB80D2C-8BBC-86B2-4F0A-E84BC66B377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14" name="Graphic 9">
              <a:extLst>
                <a:ext uri="{FF2B5EF4-FFF2-40B4-BE49-F238E27FC236}">
                  <a16:creationId xmlns:a16="http://schemas.microsoft.com/office/drawing/2014/main" id="{730E620F-1CE6-FC30-06F9-60DE40676085}"/>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60155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amp; Square Photo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amp; 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amp; 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hoto Full Bleed Lower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blackWhite">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chemeClr val="tx1"/>
                </a:solidFill>
              </a:defRPr>
            </a:lvl1pPr>
          </a:lstStyle>
          <a:p>
            <a:r>
              <a:rPr lang="en-US"/>
              <a:t>Click to edit Master title style</a:t>
            </a:r>
          </a:p>
        </p:txBody>
      </p:sp>
    </p:spTree>
    <p:extLst>
      <p:ext uri="{BB962C8B-B14F-4D97-AF65-F5344CB8AC3E}">
        <p14:creationId xmlns:p14="http://schemas.microsoft.com/office/powerpoint/2010/main" val="2446173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hoto Full Bleed Lef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3406056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hoto Full Bleed Righ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284805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op Horizontal Photo Low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ttom Horizontal Photo Upp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Half Photo 1">
    <p:bg>
      <p:bgPr>
        <a:solidFill>
          <a:srgbClr val="F4F3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CC657-13EF-495C-AE10-E510F5BBD445}"/>
              </a:ext>
            </a:extLst>
          </p:cNvPr>
          <p:cNvPicPr>
            <a:picLocks noChangeAspect="1"/>
          </p:cNvPicPr>
          <p:nvPr userDrawn="1"/>
        </p:nvPicPr>
        <p:blipFill rotWithShape="1">
          <a:blip r:embed="rId2"/>
          <a:srcRect l="6897" t="6897"/>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958578"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958578"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958578"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958578"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345630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re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our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iv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hre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our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Fiv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3782840"/>
            <a:ext cx="2520000" cy="193899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3786440"/>
            <a:ext cx="2520000" cy="129266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105477" r="-64284" b="-18021"/>
            </a:stretch>
          </a:blipFill>
        </p:spPr>
        <p:txBody>
          <a:bodyPr tIns="864000">
            <a:noAutofit/>
          </a:bodyPr>
          <a:lstStyle>
            <a:lvl1pPr marL="0" indent="0" algn="ctr">
              <a:spcBef>
                <a:spcPts val="0"/>
              </a:spcBef>
              <a:buNone/>
              <a:defRPr>
                <a:solidFill>
                  <a:schemeClr val="bg1"/>
                </a:solidFill>
              </a:defRPr>
            </a:lvl1pPr>
          </a:lstStyle>
          <a:p>
            <a:endParaRPr lang="en-US"/>
          </a:p>
        </p:txBody>
      </p:sp>
    </p:spTree>
    <p:extLst>
      <p:ext uri="{BB962C8B-B14F-4D97-AF65-F5344CB8AC3E}">
        <p14:creationId xmlns:p14="http://schemas.microsoft.com/office/powerpoint/2010/main" val="7397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genda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5"/>
            <a:ext cx="6667500" cy="5683254"/>
          </a:xfrm>
        </p:spPr>
        <p:txBody>
          <a:bodyPr anchor="ctr"/>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d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emo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mo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Tech Sca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F55AF-07A0-E53A-0789-86E0BA8D66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730"/>
            <a:ext cx="12192000" cy="685454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75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Half Photo 1">
    <p:bg>
      <p:bgPr>
        <a:solidFill>
          <a:schemeClr val="bg1"/>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615553"/>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2917175"/>
            <a:ext cx="2520000" cy="1477328"/>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2920775"/>
            <a:ext cx="2520000" cy="923330"/>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64285" r="-64285"/>
            </a:stretch>
          </a:blipFill>
        </p:spPr>
        <p:txBody>
          <a:bodyPr tIns="864000">
            <a:noAutofit/>
          </a:bodyPr>
          <a:lstStyle>
            <a:lvl1pPr marL="0" indent="0" algn="ctr">
              <a:spcBef>
                <a:spcPts val="0"/>
              </a:spcBef>
              <a:buNone/>
              <a:defRPr/>
            </a:lvl1pPr>
          </a:lstStyle>
          <a:p>
            <a:endParaRPr lang="en-US"/>
          </a:p>
        </p:txBody>
      </p:sp>
    </p:spTree>
    <p:extLst>
      <p:ext uri="{BB962C8B-B14F-4D97-AF65-F5344CB8AC3E}">
        <p14:creationId xmlns:p14="http://schemas.microsoft.com/office/powerpoint/2010/main" val="24977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ech Sca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1C97-0F4B-CB0B-3806-07BEEA5F72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319"/>
            <a:ext cx="12192000" cy="6857361"/>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1805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ech Sca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80E26-77D9-EDA1-6B0D-E498A450A3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65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ech Sca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0B085-DDE7-88C6-CC2C-8FA66A131AD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516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576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ech Sca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A2C0C-5A6D-7740-29B0-946ED0BE2F6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1793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ech Sca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2C24F-5B26-E853-33E8-371952F8F12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2351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ech Sca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D503-F46F-BFA0-6453-FB10F5385FD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5917" y="1691"/>
            <a:ext cx="12192000" cy="6856309"/>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312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ech Sca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89FDC-525A-CF23-3070-940BC162EE0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735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ech Scan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70C3B-D4ED-F3F0-36A3-8D6A980CB41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146" y="0"/>
            <a:ext cx="12189708"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788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ech Scan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9DD60-6582-EC28-94B1-2DB255180C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0612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846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Half Photo 1">
    <p:bg>
      <p:bgPr>
        <a:solidFill>
          <a:srgbClr val="F4F3F5"/>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502A24C-F0AE-45EF-84FC-2E368A2F4D11}"/>
              </a:ext>
            </a:extLst>
          </p:cNvPr>
          <p:cNvPicPr>
            <a:picLocks noChangeAspect="1"/>
          </p:cNvPicPr>
          <p:nvPr userDrawn="1"/>
        </p:nvPicPr>
        <p:blipFill rotWithShape="1">
          <a:blip r:embed="rId2"/>
          <a:srcRect t="12569" r="12568"/>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5347BE-FB11-4C59-9106-180A4081F64C}"/>
              </a:ext>
              <a:ext uri="{C183D7F6-B498-43B3-948B-1728B52AA6E4}">
                <adec:decorative xmlns:adec="http://schemas.microsoft.com/office/drawing/2017/decorative" val="1"/>
              </a:ext>
            </a:extLst>
          </p:cNvPr>
          <p:cNvCxnSpPr>
            <a:cxnSpLocks/>
          </p:cNvCxnSpPr>
          <p:nvPr userDrawn="1"/>
        </p:nvCxnSpPr>
        <p:spPr>
          <a:xfrm>
            <a:off x="3651857"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Picture Placeholder 34">
            <a:extLst>
              <a:ext uri="{FF2B5EF4-FFF2-40B4-BE49-F238E27FC236}">
                <a16:creationId xmlns:a16="http://schemas.microsoft.com/office/drawing/2014/main" id="{89F6B590-ADC5-4ADE-9C5B-FA4F4AB790D0}"/>
              </a:ext>
            </a:extLst>
          </p:cNvPr>
          <p:cNvSpPr>
            <a:spLocks noGrp="1"/>
          </p:cNvSpPr>
          <p:nvPr>
            <p:ph type="pic" sz="quarter" idx="15" hasCustomPrompt="1"/>
          </p:nvPr>
        </p:nvSpPr>
        <p:spPr>
          <a:xfrm>
            <a:off x="3796926" y="5105194"/>
            <a:ext cx="1543050" cy="1435981"/>
          </a:xfrm>
        </p:spPr>
        <p:txBody>
          <a:bodyPr/>
          <a:lstStyle>
            <a:lvl1pPr marL="0" indent="0" algn="ctr">
              <a:buNone/>
              <a:defRPr sz="900">
                <a:solidFill>
                  <a:schemeClr val="tx1"/>
                </a:solidFill>
              </a:defRPr>
            </a:lvl1pPr>
          </a:lstStyle>
          <a:p>
            <a:r>
              <a:rPr lang="en-US"/>
              <a:t>IMAGE</a:t>
            </a:r>
          </a:p>
          <a:p>
            <a:r>
              <a:rPr lang="en-US"/>
              <a:t>PLACEHOLDER</a:t>
            </a:r>
          </a:p>
        </p:txBody>
      </p:sp>
      <p:cxnSp>
        <p:nvCxnSpPr>
          <p:cNvPr id="20" name="Straight Connector 19">
            <a:extLst>
              <a:ext uri="{FF2B5EF4-FFF2-40B4-BE49-F238E27FC236}">
                <a16:creationId xmlns:a16="http://schemas.microsoft.com/office/drawing/2014/main" id="{6819B61A-3F94-4275-96C5-36D7BDD3E3E4}"/>
              </a:ext>
              <a:ext uri="{C183D7F6-B498-43B3-948B-1728B52AA6E4}">
                <adec:decorative xmlns:adec="http://schemas.microsoft.com/office/drawing/2017/decorative" val="1"/>
              </a:ext>
            </a:extLst>
          </p:cNvPr>
          <p:cNvCxnSpPr>
            <a:cxnSpLocks/>
          </p:cNvCxnSpPr>
          <p:nvPr userDrawn="1"/>
        </p:nvCxnSpPr>
        <p:spPr>
          <a:xfrm>
            <a:off x="5485045"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D9ECE69-87DD-4F6B-AA52-57856FA5D82F}"/>
              </a:ext>
            </a:extLst>
          </p:cNvPr>
          <p:cNvSpPr>
            <a:spLocks noGrp="1"/>
          </p:cNvSpPr>
          <p:nvPr>
            <p:ph type="body" sz="quarter" idx="18" hasCustomPrompt="1"/>
          </p:nvPr>
        </p:nvSpPr>
        <p:spPr>
          <a:xfrm>
            <a:off x="582163" y="5103866"/>
            <a:ext cx="2924625" cy="590931"/>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About [Partner]</a:t>
            </a:r>
          </a:p>
          <a:p>
            <a:pPr lvl="0"/>
            <a:r>
              <a:rPr lang="en-US"/>
              <a:t>[Flexible partner content space – templated but open ended]</a:t>
            </a:r>
          </a:p>
        </p:txBody>
      </p:sp>
      <p:sp>
        <p:nvSpPr>
          <p:cNvPr id="38" name="Text Placeholder 6">
            <a:extLst>
              <a:ext uri="{FF2B5EF4-FFF2-40B4-BE49-F238E27FC236}">
                <a16:creationId xmlns:a16="http://schemas.microsoft.com/office/drawing/2014/main" id="{AB1F5C50-B197-40A3-80CC-9635B8094D88}"/>
              </a:ext>
            </a:extLst>
          </p:cNvPr>
          <p:cNvSpPr>
            <a:spLocks noGrp="1"/>
          </p:cNvSpPr>
          <p:nvPr>
            <p:ph type="body" sz="quarter" idx="19" hasCustomPrompt="1"/>
          </p:nvPr>
        </p:nvSpPr>
        <p:spPr>
          <a:xfrm>
            <a:off x="582163" y="5766334"/>
            <a:ext cx="2924625" cy="369332"/>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endParaRPr lang="en-US"/>
          </a:p>
        </p:txBody>
      </p:sp>
      <p:sp>
        <p:nvSpPr>
          <p:cNvPr id="39" name="Text Placeholder 6">
            <a:extLst>
              <a:ext uri="{FF2B5EF4-FFF2-40B4-BE49-F238E27FC236}">
                <a16:creationId xmlns:a16="http://schemas.microsoft.com/office/drawing/2014/main" id="{36D03009-1BAF-4F93-A0AC-72099CF8A1A5}"/>
              </a:ext>
            </a:extLst>
          </p:cNvPr>
          <p:cNvSpPr>
            <a:spLocks noGrp="1"/>
          </p:cNvSpPr>
          <p:nvPr>
            <p:ph type="body" sz="quarter" idx="20" hasCustomPrompt="1"/>
          </p:nvPr>
        </p:nvSpPr>
        <p:spPr>
          <a:xfrm>
            <a:off x="5630114" y="5103866"/>
            <a:ext cx="2924625" cy="849463"/>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defTabSz="822813">
              <a:defRPr/>
            </a:pPr>
            <a:r>
              <a:rPr lang="en-US" sz="1200" spc="-18">
                <a:solidFill>
                  <a:prstClr val="black"/>
                </a:solidFill>
                <a:latin typeface="Segoe UI Semibold"/>
                <a:cs typeface="Segoe UI Semibold"/>
              </a:rPr>
              <a:t>[Presenter Name]</a:t>
            </a:r>
            <a:endParaRPr lang="en-US" sz="1200">
              <a:solidFill>
                <a:prstClr val="black"/>
              </a:solidFill>
            </a:endParaRPr>
          </a:p>
          <a:p>
            <a:pPr defTabSz="822813">
              <a:defRPr/>
            </a:pPr>
            <a:r>
              <a:rPr lang="en-US" sz="1200" spc="-18">
                <a:solidFill>
                  <a:prstClr val="black"/>
                </a:solidFill>
                <a:latin typeface="Segoe UI Semibold"/>
                <a:cs typeface="Segoe UI Semibold"/>
              </a:rPr>
              <a:t>[Presenter Title]</a:t>
            </a:r>
          </a:p>
          <a:p>
            <a:pPr defTabSz="822813">
              <a:defRPr/>
            </a:pPr>
            <a:r>
              <a:rPr lang="en-US" sz="1200" spc="-18">
                <a:solidFill>
                  <a:prstClr val="black"/>
                </a:solidFill>
                <a:latin typeface="Segoe UI Semibold"/>
                <a:cs typeface="Segoe UI Semibold"/>
              </a:rPr>
              <a:t>[Phone]</a:t>
            </a:r>
          </a:p>
          <a:p>
            <a:pPr defTabSz="822813">
              <a:defRPr/>
            </a:pPr>
            <a:r>
              <a:rPr lang="en-US" sz="1200" spc="-18">
                <a:solidFill>
                  <a:prstClr val="black"/>
                </a:solidFill>
                <a:latin typeface="Segoe UI Semibold"/>
                <a:cs typeface="Segoe UI Semibold"/>
              </a:rPr>
              <a:t>[Email]</a:t>
            </a:r>
          </a:p>
        </p:txBody>
      </p:sp>
      <p:sp>
        <p:nvSpPr>
          <p:cNvPr id="40" name="Text Placeholder 6">
            <a:extLst>
              <a:ext uri="{FF2B5EF4-FFF2-40B4-BE49-F238E27FC236}">
                <a16:creationId xmlns:a16="http://schemas.microsoft.com/office/drawing/2014/main" id="{2027E431-165A-4D19-990A-46967C09E121}"/>
              </a:ext>
            </a:extLst>
          </p:cNvPr>
          <p:cNvSpPr>
            <a:spLocks noGrp="1"/>
          </p:cNvSpPr>
          <p:nvPr>
            <p:ph type="body" sz="quarter" idx="21" hasCustomPrompt="1"/>
          </p:nvPr>
        </p:nvSpPr>
        <p:spPr>
          <a:xfrm>
            <a:off x="5630116" y="6022537"/>
            <a:ext cx="2924625" cy="553998"/>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[Potentially room for two speakers? Flexible partner content space – templated but open ended]</a:t>
            </a:r>
          </a:p>
        </p:txBody>
      </p:sp>
      <p:sp>
        <p:nvSpPr>
          <p:cNvPr id="41" name="Text Placeholder 30">
            <a:extLst>
              <a:ext uri="{FF2B5EF4-FFF2-40B4-BE49-F238E27FC236}">
                <a16:creationId xmlns:a16="http://schemas.microsoft.com/office/drawing/2014/main" id="{345AB716-5106-4C4B-9596-B00095A58AED}"/>
              </a:ext>
            </a:extLst>
          </p:cNvPr>
          <p:cNvSpPr>
            <a:spLocks noGrp="1"/>
          </p:cNvSpPr>
          <p:nvPr>
            <p:ph type="body" sz="quarter" idx="22" hasCustomPrompt="1"/>
          </p:nvPr>
        </p:nvSpPr>
        <p:spPr>
          <a:xfrm>
            <a:off x="9144852" y="5103866"/>
            <a:ext cx="2461446" cy="184666"/>
          </a:xfrm>
        </p:spPr>
        <p:txBody>
          <a:bodyPr wrap="square">
            <a:spAutoFit/>
          </a:bodyPr>
          <a:lstStyle>
            <a:lvl1pPr marL="0" indent="0">
              <a:buNone/>
              <a:defRPr sz="12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CTA]</a:t>
            </a:r>
          </a:p>
        </p:txBody>
      </p:sp>
      <p:sp>
        <p:nvSpPr>
          <p:cNvPr id="42" name="Text Placeholder 47">
            <a:extLst>
              <a:ext uri="{FF2B5EF4-FFF2-40B4-BE49-F238E27FC236}">
                <a16:creationId xmlns:a16="http://schemas.microsoft.com/office/drawing/2014/main" id="{3460170F-EAD0-4AF2-BDD1-E75A4AE2257B}"/>
              </a:ext>
            </a:extLst>
          </p:cNvPr>
          <p:cNvSpPr>
            <a:spLocks noGrp="1"/>
          </p:cNvSpPr>
          <p:nvPr>
            <p:ph type="body" sz="quarter" idx="23" hasCustomPrompt="1"/>
          </p:nvPr>
        </p:nvSpPr>
        <p:spPr>
          <a:xfrm>
            <a:off x="9144607" y="5436264"/>
            <a:ext cx="2462171" cy="812530"/>
          </a:xfrm>
        </p:spPr>
        <p:txBody>
          <a:bodyPr/>
          <a:lstStyle>
            <a:lvl1pPr marL="0" indent="0">
              <a:buNone/>
              <a:defRPr sz="1200" baseline="0">
                <a:solidFill>
                  <a:schemeClr val="tx1"/>
                </a:solidFill>
                <a:latin typeface="+mn-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Learn more about our services &gt;</a:t>
            </a:r>
          </a:p>
          <a:p>
            <a:pPr lvl="0"/>
            <a:r>
              <a:rPr lang="en-US"/>
              <a:t>[Link to partner website]</a:t>
            </a:r>
          </a:p>
          <a:p>
            <a:pPr lvl="0"/>
            <a:r>
              <a:rPr lang="en-US"/>
              <a:t>[Contact details]</a:t>
            </a:r>
          </a:p>
        </p:txBody>
      </p:sp>
      <p:grpSp>
        <p:nvGrpSpPr>
          <p:cNvPr id="43" name="Group 42">
            <a:extLst>
              <a:ext uri="{FF2B5EF4-FFF2-40B4-BE49-F238E27FC236}">
                <a16:creationId xmlns:a16="http://schemas.microsoft.com/office/drawing/2014/main" id="{0C9C6FB1-F633-4671-8D9A-BD253BB9BBD7}"/>
              </a:ext>
            </a:extLst>
          </p:cNvPr>
          <p:cNvGrpSpPr/>
          <p:nvPr userDrawn="1"/>
        </p:nvGrpSpPr>
        <p:grpSpPr>
          <a:xfrm>
            <a:off x="8844880" y="5070199"/>
            <a:ext cx="252000" cy="252000"/>
            <a:chOff x="2708275" y="8281369"/>
            <a:chExt cx="252000" cy="252000"/>
          </a:xfrm>
        </p:grpSpPr>
        <p:sp>
          <p:nvSpPr>
            <p:cNvPr id="44" name="Freeform: Shape 43">
              <a:extLst>
                <a:ext uri="{FF2B5EF4-FFF2-40B4-BE49-F238E27FC236}">
                  <a16:creationId xmlns:a16="http://schemas.microsoft.com/office/drawing/2014/main" id="{6D7292C7-5839-4827-8FF0-1CEE40FA9915}"/>
                </a:ext>
              </a:extLst>
            </p:cNvPr>
            <p:cNvSpPr/>
            <p:nvPr/>
          </p:nvSpPr>
          <p:spPr>
            <a:xfrm rot="5400000">
              <a:off x="2708275" y="828136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03159A"/>
            </a:solidFill>
            <a:ln w="391" cap="flat">
              <a:noFill/>
              <a:prstDash val="solid"/>
              <a:miter/>
            </a:ln>
          </p:spPr>
          <p:txBody>
            <a:bodyPr rtlCol="0" anchor="ctr"/>
            <a:lstStyle/>
            <a:p>
              <a:endParaRPr lang="en-US"/>
            </a:p>
          </p:txBody>
        </p:sp>
        <p:grpSp>
          <p:nvGrpSpPr>
            <p:cNvPr id="45" name="Graphic 32">
              <a:extLst>
                <a:ext uri="{FF2B5EF4-FFF2-40B4-BE49-F238E27FC236}">
                  <a16:creationId xmlns:a16="http://schemas.microsoft.com/office/drawing/2014/main" id="{9193E6C5-2701-4F09-B1FD-2C857E192D51}"/>
                </a:ext>
              </a:extLst>
            </p:cNvPr>
            <p:cNvGrpSpPr/>
            <p:nvPr/>
          </p:nvGrpSpPr>
          <p:grpSpPr>
            <a:xfrm rot="5400000">
              <a:off x="2778265" y="8355123"/>
              <a:ext cx="112024" cy="104488"/>
              <a:chOff x="2996146" y="4819536"/>
              <a:chExt cx="56012" cy="52244"/>
            </a:xfrm>
          </p:grpSpPr>
          <p:sp>
            <p:nvSpPr>
              <p:cNvPr id="46" name="Freeform: Shape 45">
                <a:extLst>
                  <a:ext uri="{FF2B5EF4-FFF2-40B4-BE49-F238E27FC236}">
                    <a16:creationId xmlns:a16="http://schemas.microsoft.com/office/drawing/2014/main" id="{FDFC6914-5CBC-4D36-9571-71AF98D8A35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bg1"/>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157E1573-CB46-4E37-AFA9-052D541D69D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bg1"/>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A277420A-B0EB-4D88-969F-1FB81BDED28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bg1"/>
                </a:solidFill>
                <a:prstDash val="solid"/>
                <a:round/>
              </a:ln>
            </p:spPr>
            <p:txBody>
              <a:bodyPr rtlCol="0" anchor="ctr"/>
              <a:lstStyle/>
              <a:p>
                <a:endParaRPr lang="en-US"/>
              </a:p>
            </p:txBody>
          </p:sp>
        </p:grpSp>
      </p:grpSp>
      <p:cxnSp>
        <p:nvCxnSpPr>
          <p:cNvPr id="50" name="Straight Connector 49">
            <a:extLst>
              <a:ext uri="{FF2B5EF4-FFF2-40B4-BE49-F238E27FC236}">
                <a16:creationId xmlns:a16="http://schemas.microsoft.com/office/drawing/2014/main" id="{18A8097A-3DBB-4F2A-9600-5F637D9C8311}"/>
              </a:ext>
              <a:ext uri="{C183D7F6-B498-43B3-948B-1728B52AA6E4}">
                <adec:decorative xmlns:adec="http://schemas.microsoft.com/office/drawing/2017/decorative" val="1"/>
              </a:ext>
            </a:extLst>
          </p:cNvPr>
          <p:cNvCxnSpPr>
            <a:cxnSpLocks/>
          </p:cNvCxnSpPr>
          <p:nvPr userDrawn="1"/>
        </p:nvCxnSpPr>
        <p:spPr>
          <a:xfrm>
            <a:off x="8699808" y="5105194"/>
            <a:ext cx="0" cy="1436400"/>
          </a:xfrm>
          <a:prstGeom prst="line">
            <a:avLst/>
          </a:prstGeom>
          <a:ln w="12700">
            <a:solidFill>
              <a:srgbClr val="03159A"/>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B6E60B6C-E1E9-4695-872B-F226C5144C03}"/>
              </a:ext>
            </a:extLst>
          </p:cNvPr>
          <p:cNvSpPr>
            <a:spLocks noGrp="1"/>
          </p:cNvSpPr>
          <p:nvPr>
            <p:ph type="title" hasCustomPrompt="1"/>
          </p:nvPr>
        </p:nvSpPr>
        <p:spPr>
          <a:xfrm>
            <a:off x="588263" y="2917984"/>
            <a:ext cx="4898137" cy="615553"/>
          </a:xfrm>
        </p:spPr>
        <p:txBody>
          <a:bodyPr wrap="square" anchor="b" anchorCtr="0">
            <a:spAutoFit/>
          </a:bodyPr>
          <a:lstStyle>
            <a:lvl1pPr>
              <a:defRPr sz="4000">
                <a:solidFill>
                  <a:schemeClr val="tx1"/>
                </a:solidFill>
              </a:defRPr>
            </a:lvl1pPr>
          </a:lstStyle>
          <a:p>
            <a:r>
              <a:rPr lang="en-US"/>
              <a:t>Thank you</a:t>
            </a:r>
          </a:p>
        </p:txBody>
      </p:sp>
      <p:sp>
        <p:nvSpPr>
          <p:cNvPr id="52" name="Text Placeholder 4">
            <a:extLst>
              <a:ext uri="{FF2B5EF4-FFF2-40B4-BE49-F238E27FC236}">
                <a16:creationId xmlns:a16="http://schemas.microsoft.com/office/drawing/2014/main" id="{ECD0111B-10E5-4932-BCC9-4AA626B09B32}"/>
              </a:ext>
            </a:extLst>
          </p:cNvPr>
          <p:cNvSpPr>
            <a:spLocks noGrp="1"/>
          </p:cNvSpPr>
          <p:nvPr>
            <p:ph type="body" sz="quarter" idx="12" hasCustomPrompt="1"/>
          </p:nvPr>
        </p:nvSpPr>
        <p:spPr>
          <a:xfrm>
            <a:off x="582041" y="4431432"/>
            <a:ext cx="5941307" cy="369332"/>
          </a:xfrm>
          <a:noFill/>
        </p:spPr>
        <p:txBody>
          <a:bodyPr wrap="square" lIns="0" tIns="0" rIns="0" bIns="0">
            <a:spAutoFit/>
          </a:bodyPr>
          <a:lstStyle>
            <a:lvl1pPr marL="0" indent="0">
              <a:spcBef>
                <a:spcPts val="0"/>
              </a:spcBef>
              <a:buNone/>
              <a:defRPr sz="2400" spc="0" baseline="0">
                <a:solidFill>
                  <a:schemeClr val="tx1"/>
                </a:solidFill>
                <a:latin typeface="+mj-lt"/>
                <a:cs typeface="Segoe Sans Display" pitchFamily="2" charset="0"/>
              </a:defRPr>
            </a:lvl1pPr>
          </a:lstStyle>
          <a:p>
            <a:pPr lvl="0"/>
            <a:r>
              <a:rPr lang="en-US"/>
              <a:t>Together, let’s supercharge your security</a:t>
            </a:r>
          </a:p>
        </p:txBody>
      </p:sp>
    </p:spTree>
    <p:extLst>
      <p:ext uri="{BB962C8B-B14F-4D97-AF65-F5344CB8AC3E}">
        <p14:creationId xmlns:p14="http://schemas.microsoft.com/office/powerpoint/2010/main" val="29547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6972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048A-4F0D-B875-375B-E7827CA8606D}"/>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9675-1EDC-10A9-79BB-CA60778FC665}"/>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Notes Slide">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rot="5400000">
            <a:off x="9509919" y="2743200"/>
            <a:ext cx="6858000" cy="1371600"/>
          </a:xfrm>
          <a:prstGeom prst="rect">
            <a:avLst/>
          </a:prstGeom>
        </p:spPr>
      </p:pic>
      <p:sp>
        <p:nvSpPr>
          <p:cNvPr id="52" name="Rectangle 51">
            <a:extLst>
              <a:ext uri="{FF2B5EF4-FFF2-40B4-BE49-F238E27FC236}">
                <a16:creationId xmlns:a16="http://schemas.microsoft.com/office/drawing/2014/main" id="{437D8523-EEEC-4CDC-99AF-E426ED4281E0}"/>
              </a:ext>
            </a:extLst>
          </p:cNvPr>
          <p:cNvSpPr/>
          <p:nvPr userDrawn="1"/>
        </p:nvSpPr>
        <p:spPr bwMode="auto">
          <a:xfrm>
            <a:off x="13792200" y="1983758"/>
            <a:ext cx="1041400" cy="906724"/>
          </a:xfrm>
          <a:prstGeom prst="rect">
            <a:avLst/>
          </a:prstGeom>
          <a:solidFill>
            <a:srgbClr val="8DC8E8">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E5</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Blue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3" name="Rectangle 52">
            <a:extLst>
              <a:ext uri="{FF2B5EF4-FFF2-40B4-BE49-F238E27FC236}">
                <a16:creationId xmlns:a16="http://schemas.microsoft.com/office/drawing/2014/main" id="{DB834C7E-79F9-43E9-AECD-6C15DCFD12D7}"/>
              </a:ext>
            </a:extLst>
          </p:cNvPr>
          <p:cNvSpPr/>
          <p:nvPr userDrawn="1"/>
        </p:nvSpPr>
        <p:spPr bwMode="auto">
          <a:xfrm>
            <a:off x="13792200" y="991879"/>
            <a:ext cx="1041400" cy="906724"/>
          </a:xfrm>
          <a:prstGeom prst="rect">
            <a:avLst/>
          </a:prstGeom>
          <a:solidFill>
            <a:srgbClr val="FFB3B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E3</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Red</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4" name="Rectangle 53">
            <a:extLst>
              <a:ext uri="{FF2B5EF4-FFF2-40B4-BE49-F238E27FC236}">
                <a16:creationId xmlns:a16="http://schemas.microsoft.com/office/drawing/2014/main" id="{36C17939-D101-4370-97C6-E6EFD9EFD683}"/>
              </a:ext>
            </a:extLst>
          </p:cNvPr>
          <p:cNvSpPr/>
          <p:nvPr userDrawn="1"/>
        </p:nvSpPr>
        <p:spPr bwMode="auto">
          <a:xfrm>
            <a:off x="13792200" y="2975637"/>
            <a:ext cx="1041400" cy="906724"/>
          </a:xfrm>
          <a:prstGeom prst="rect">
            <a:avLst/>
          </a:prstGeom>
          <a:solidFill>
            <a:srgbClr val="FFA38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err="1">
                <a:solidFill>
                  <a:schemeClr val="tx1"/>
                </a:solidFill>
                <a:latin typeface="+mj-lt"/>
                <a:ea typeface="Segoe UI" pitchFamily="34" charset="0"/>
                <a:cs typeface="Segoe UI" pitchFamily="34" charset="0"/>
              </a:rPr>
              <a:t>Entra</a:t>
            </a:r>
            <a:r>
              <a:rPr lang="en-US" sz="700" b="0" baseline="0">
                <a:solidFill>
                  <a:schemeClr val="tx1"/>
                </a:solidFill>
                <a:latin typeface="+mj-lt"/>
                <a:ea typeface="Segoe UI" pitchFamily="34" charset="0"/>
                <a:cs typeface="Segoe UI" pitchFamily="34" charset="0"/>
              </a:rPr>
              <a:t> ID P2</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Orange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5" name="Rectangle 54">
            <a:extLst>
              <a:ext uri="{FF2B5EF4-FFF2-40B4-BE49-F238E27FC236}">
                <a16:creationId xmlns:a16="http://schemas.microsoft.com/office/drawing/2014/main" id="{5D58CED5-683E-4447-A6DD-1A091313A8A9}"/>
              </a:ext>
            </a:extLst>
          </p:cNvPr>
          <p:cNvSpPr/>
          <p:nvPr userDrawn="1"/>
        </p:nvSpPr>
        <p:spPr bwMode="auto">
          <a:xfrm>
            <a:off x="13792200" y="3967516"/>
            <a:ext cx="1041400" cy="906724"/>
          </a:xfrm>
          <a:prstGeom prst="rect">
            <a:avLst/>
          </a:prstGeom>
          <a:solidFill>
            <a:srgbClr val="D9D9D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Compliance</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Gray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6" name="Rectangle 55">
            <a:extLst>
              <a:ext uri="{FF2B5EF4-FFF2-40B4-BE49-F238E27FC236}">
                <a16:creationId xmlns:a16="http://schemas.microsoft.com/office/drawing/2014/main" id="{1098F151-4179-45DB-A393-5E4AB0F2AD3D}"/>
              </a:ext>
            </a:extLst>
          </p:cNvPr>
          <p:cNvSpPr/>
          <p:nvPr userDrawn="1"/>
        </p:nvSpPr>
        <p:spPr bwMode="auto">
          <a:xfrm>
            <a:off x="13792200" y="4959395"/>
            <a:ext cx="1041400" cy="906724"/>
          </a:xfrm>
          <a:prstGeom prst="rect">
            <a:avLst/>
          </a:prstGeom>
          <a:solidFill>
            <a:srgbClr val="FFE399">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Information Protection</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Yellow</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7" name="Rectangle 66">
            <a:extLst>
              <a:ext uri="{FF2B5EF4-FFF2-40B4-BE49-F238E27FC236}">
                <a16:creationId xmlns:a16="http://schemas.microsoft.com/office/drawing/2014/main" id="{29F16F32-0B36-40DD-935B-F36DCAE76161}"/>
              </a:ext>
            </a:extLst>
          </p:cNvPr>
          <p:cNvSpPr/>
          <p:nvPr userDrawn="1"/>
        </p:nvSpPr>
        <p:spPr bwMode="auto">
          <a:xfrm>
            <a:off x="13792200" y="0"/>
            <a:ext cx="1041400" cy="906724"/>
          </a:xfrm>
          <a:prstGeom prst="rect">
            <a:avLst/>
          </a:prstGeom>
          <a:solidFill>
            <a:srgbClr val="B9DCD2">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Business Premium</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Teal</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8" name="Rectangle 67">
            <a:extLst>
              <a:ext uri="{FF2B5EF4-FFF2-40B4-BE49-F238E27FC236}">
                <a16:creationId xmlns:a16="http://schemas.microsoft.com/office/drawing/2014/main" id="{E2E23205-62DC-4015-8259-968B23E53539}"/>
              </a:ext>
            </a:extLst>
          </p:cNvPr>
          <p:cNvSpPr/>
          <p:nvPr userDrawn="1"/>
        </p:nvSpPr>
        <p:spPr bwMode="auto">
          <a:xfrm>
            <a:off x="13792200" y="5951276"/>
            <a:ext cx="1041400" cy="906724"/>
          </a:xfrm>
          <a:prstGeom prst="rect">
            <a:avLst/>
          </a:prstGeom>
          <a:solidFill>
            <a:srgbClr val="D59ED7">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Security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Light Magenta</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a:p>
            <a:pPr algn="ctr" defTabSz="932472" fontAlgn="base">
              <a:spcBef>
                <a:spcPct val="0"/>
              </a:spcBef>
              <a:spcAft>
                <a:spcPct val="0"/>
              </a:spcAft>
            </a:pPr>
            <a:endParaRPr lang="en-US" sz="700" b="0">
              <a:solidFill>
                <a:schemeClr val="tx1"/>
              </a:solidFill>
              <a:latin typeface="+mn-lt"/>
              <a:ea typeface="Segoe UI" pitchFamily="34" charset="0"/>
              <a:cs typeface="Segoe UI" pitchFamily="34"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502" r:id="rId1"/>
    <p:sldLayoutId id="2147485518" r:id="rId2"/>
    <p:sldLayoutId id="2147485503" r:id="rId3"/>
    <p:sldLayoutId id="2147485542" r:id="rId4"/>
    <p:sldLayoutId id="2147485549" r:id="rId5"/>
    <p:sldLayoutId id="2147485552" r:id="rId6"/>
    <p:sldLayoutId id="2147485553" r:id="rId7"/>
    <p:sldLayoutId id="2147485554" r:id="rId8"/>
    <p:sldLayoutId id="2147485550" r:id="rId9"/>
    <p:sldLayoutId id="2147485449" r:id="rId10"/>
    <p:sldLayoutId id="2147485505" r:id="rId11"/>
    <p:sldLayoutId id="2147485512" r:id="rId12"/>
    <p:sldLayoutId id="2147485513" r:id="rId13"/>
    <p:sldLayoutId id="2147485514" r:id="rId14"/>
    <p:sldLayoutId id="2147485515" r:id="rId15"/>
    <p:sldLayoutId id="2147485516" r:id="rId16"/>
    <p:sldLayoutId id="2147485506" r:id="rId17"/>
    <p:sldLayoutId id="2147485507" r:id="rId18"/>
    <p:sldLayoutId id="2147485508" r:id="rId19"/>
    <p:sldLayoutId id="2147485509" r:id="rId20"/>
    <p:sldLayoutId id="2147485510" r:id="rId21"/>
    <p:sldLayoutId id="2147485529" r:id="rId22"/>
    <p:sldLayoutId id="2147485501" r:id="rId23"/>
    <p:sldLayoutId id="2147485537" r:id="rId24"/>
    <p:sldLayoutId id="2147485452" r:id="rId25"/>
    <p:sldLayoutId id="2147485544" r:id="rId26"/>
    <p:sldLayoutId id="2147485547" r:id="rId27"/>
    <p:sldLayoutId id="2147485557" r:id="rId28"/>
    <p:sldLayoutId id="2147485546" r:id="rId29"/>
    <p:sldLayoutId id="2147485453" r:id="rId30"/>
    <p:sldLayoutId id="2147485454" r:id="rId31"/>
    <p:sldLayoutId id="2147485455" r:id="rId32"/>
    <p:sldLayoutId id="2147485456" r:id="rId33"/>
    <p:sldLayoutId id="2147485457" r:id="rId34"/>
    <p:sldLayoutId id="2147485458" r:id="rId35"/>
    <p:sldLayoutId id="2147485459" r:id="rId36"/>
    <p:sldLayoutId id="2147485460" r:id="rId37"/>
    <p:sldLayoutId id="2147485461" r:id="rId38"/>
    <p:sldLayoutId id="2147485545" r:id="rId39"/>
    <p:sldLayoutId id="2147485548" r:id="rId40"/>
    <p:sldLayoutId id="2147485543" r:id="rId41"/>
    <p:sldLayoutId id="2147485555" r:id="rId42"/>
    <p:sldLayoutId id="2147485462" r:id="rId43"/>
    <p:sldLayoutId id="2147485463" r:id="rId44"/>
    <p:sldLayoutId id="2147485541" r:id="rId45"/>
    <p:sldLayoutId id="2147485533" r:id="rId46"/>
    <p:sldLayoutId id="2147485540" r:id="rId47"/>
    <p:sldLayoutId id="2147485536" r:id="rId48"/>
    <p:sldLayoutId id="2147485535" r:id="rId49"/>
    <p:sldLayoutId id="2147485539" r:id="rId50"/>
    <p:sldLayoutId id="2147485538" r:id="rId51"/>
    <p:sldLayoutId id="2147485464" r:id="rId52"/>
    <p:sldLayoutId id="2147485465" r:id="rId53"/>
    <p:sldLayoutId id="2147485466" r:id="rId54"/>
    <p:sldLayoutId id="2147485467" r:id="rId55"/>
    <p:sldLayoutId id="2147485468" r:id="rId56"/>
    <p:sldLayoutId id="2147485469" r:id="rId57"/>
    <p:sldLayoutId id="2147485470" r:id="rId58"/>
    <p:sldLayoutId id="2147485471" r:id="rId59"/>
    <p:sldLayoutId id="2147485472" r:id="rId60"/>
    <p:sldLayoutId id="2147485473" r:id="rId61"/>
    <p:sldLayoutId id="2147485474" r:id="rId62"/>
    <p:sldLayoutId id="2147485475" r:id="rId63"/>
    <p:sldLayoutId id="2147485476" r:id="rId64"/>
    <p:sldLayoutId id="2147485477" r:id="rId65"/>
    <p:sldLayoutId id="2147485478" r:id="rId66"/>
    <p:sldLayoutId id="2147485479" r:id="rId67"/>
    <p:sldLayoutId id="2147485480" r:id="rId68"/>
    <p:sldLayoutId id="2147485481" r:id="rId69"/>
    <p:sldLayoutId id="2147485482" r:id="rId70"/>
    <p:sldLayoutId id="2147485483" r:id="rId71"/>
    <p:sldLayoutId id="2147485484" r:id="rId72"/>
    <p:sldLayoutId id="2147485485" r:id="rId73"/>
    <p:sldLayoutId id="2147485486" r:id="rId74"/>
    <p:sldLayoutId id="2147485487" r:id="rId75"/>
    <p:sldLayoutId id="2147485488" r:id="rId76"/>
    <p:sldLayoutId id="2147485490" r:id="rId77"/>
    <p:sldLayoutId id="2147485489" r:id="rId78"/>
    <p:sldLayoutId id="2147485491" r:id="rId79"/>
    <p:sldLayoutId id="2147485520" r:id="rId80"/>
    <p:sldLayoutId id="2147485521" r:id="rId81"/>
    <p:sldLayoutId id="2147485522" r:id="rId82"/>
    <p:sldLayoutId id="2147485523" r:id="rId83"/>
    <p:sldLayoutId id="2147485524" r:id="rId84"/>
    <p:sldLayoutId id="2147485525" r:id="rId85"/>
    <p:sldLayoutId id="2147485526" r:id="rId86"/>
    <p:sldLayoutId id="2147485527" r:id="rId87"/>
    <p:sldLayoutId id="2147485528" r:id="rId88"/>
    <p:sldLayoutId id="2147485492" r:id="rId89"/>
    <p:sldLayoutId id="2147485519" r:id="rId90"/>
    <p:sldLayoutId id="2147485493" r:id="rId91"/>
    <p:sldLayoutId id="2147485494" r:id="rId92"/>
    <p:sldLayoutId id="2147485496" r:id="rId93"/>
    <p:sldLayoutId id="2147485495" r:id="rId9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0.xml"/><Relationship Id="rId5" Type="http://schemas.openxmlformats.org/officeDocument/2006/relationships/image" Target="../media/image93.pn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hyperlink" Target="https://www.ibm.com/downloads/documents/us-en/107a02e94948f4ec" TargetMode="External"/><Relationship Id="rId3" Type="http://schemas.openxmlformats.org/officeDocument/2006/relationships/image" Target="../media/image76.png"/><Relationship Id="rId7" Type="http://schemas.openxmlformats.org/officeDocument/2006/relationships/hyperlink" Target="https://www.reseller.co.nz/article/1299886/thales-study-finds-dramatic-increase-in-cloud-data-breaches-in-nz.html" TargetMode="External"/><Relationship Id="rId2" Type="http://schemas.openxmlformats.org/officeDocument/2006/relationships/image" Target="../media/image75.png"/><Relationship Id="rId1" Type="http://schemas.openxmlformats.org/officeDocument/2006/relationships/slideLayout" Target="../slideLayouts/slideLayout43.xml"/><Relationship Id="rId6" Type="http://schemas.openxmlformats.org/officeDocument/2006/relationships/image" Target="../media/image79.png"/><Relationship Id="rId11" Type="http://schemas.openxmlformats.org/officeDocument/2006/relationships/hyperlink" Target="https://www.oaic.gov.au/privacy/notifiable-data-breaches/notifiable-data-breaches-publications/notifiable-data-breaches-report-january-to-june-2024" TargetMode="External"/><Relationship Id="rId5" Type="http://schemas.openxmlformats.org/officeDocument/2006/relationships/image" Target="../media/image78.png"/><Relationship Id="rId10" Type="http://schemas.openxmlformats.org/officeDocument/2006/relationships/hyperlink" Target="https://media.one.nz/one-nz-arms-small-businesses-to-fight-cyber-attacks" TargetMode="External"/><Relationship Id="rId4" Type="http://schemas.openxmlformats.org/officeDocument/2006/relationships/image" Target="../media/image77.png"/><Relationship Id="rId9" Type="http://schemas.openxmlformats.org/officeDocument/2006/relationships/hyperlink" Target="https://newsroom.ibm.com/2024-07-30-ibm-report-escalating-data-breach-disruption-pushes-costs-to-new-highs#:~:text=Some%20key%20findings%20in%20the,or%20no%20security%20staffing%20issu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4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svg"/></Relationships>
</file>

<file path=ppt/slides/_rels/slide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7531FF-88B3-4FC7-A79D-95071F70B75F}"/>
              </a:ext>
            </a:extLst>
          </p:cNvPr>
          <p:cNvSpPr>
            <a:spLocks noGrp="1"/>
          </p:cNvSpPr>
          <p:nvPr>
            <p:ph type="pic" sz="quarter" idx="16"/>
          </p:nvPr>
        </p:nvSpPr>
        <p:spPr/>
        <p:txBody>
          <a:bodyPr/>
          <a:lstStyle/>
          <a:p>
            <a:endParaRPr lang="en-US"/>
          </a:p>
        </p:txBody>
      </p:sp>
      <p:sp>
        <p:nvSpPr>
          <p:cNvPr id="4" name="Title 3">
            <a:extLst>
              <a:ext uri="{FF2B5EF4-FFF2-40B4-BE49-F238E27FC236}">
                <a16:creationId xmlns:a16="http://schemas.microsoft.com/office/drawing/2014/main" id="{CF588DE7-A7FD-4C3D-900F-E740B805D6AF}"/>
              </a:ext>
            </a:extLst>
          </p:cNvPr>
          <p:cNvSpPr>
            <a:spLocks noGrp="1"/>
          </p:cNvSpPr>
          <p:nvPr>
            <p:ph type="title"/>
          </p:nvPr>
        </p:nvSpPr>
        <p:spPr>
          <a:xfrm>
            <a:off x="577825" y="2092365"/>
            <a:ext cx="5666858" cy="1846659"/>
          </a:xfrm>
        </p:spPr>
        <p:txBody>
          <a:bodyPr/>
          <a:lstStyle/>
          <a:p>
            <a:r>
              <a:rPr lang="en-US" sz="3200" dirty="0">
                <a:solidFill>
                  <a:srgbClr val="F3CCF6"/>
                </a:solidFill>
                <a:cs typeface="Segoe Sans Display"/>
              </a:rPr>
              <a:t>All-in-one SMB Security, Data Protection &amp; Governance</a:t>
            </a:r>
            <a:br>
              <a:rPr lang="en-US" sz="3200" dirty="0"/>
            </a:br>
            <a:r>
              <a:rPr lang="en-AU" sz="2800" dirty="0">
                <a:cs typeface="Segoe Sans Display"/>
              </a:rPr>
              <a:t>Add Microsoft Defender &amp; Purview Suite to M365 Business Premium</a:t>
            </a:r>
            <a:endParaRPr lang="en-US" sz="3200" dirty="0">
              <a:cs typeface="Segoe Sans Display"/>
            </a:endParaRPr>
          </a:p>
        </p:txBody>
      </p:sp>
      <p:sp>
        <p:nvSpPr>
          <p:cNvPr id="7" name="Text Placeholder 6">
            <a:extLst>
              <a:ext uri="{FF2B5EF4-FFF2-40B4-BE49-F238E27FC236}">
                <a16:creationId xmlns:a16="http://schemas.microsoft.com/office/drawing/2014/main" id="{7AF70FF1-D8F7-47DF-A90B-ED9BF3C31A2D}"/>
              </a:ext>
            </a:extLst>
          </p:cNvPr>
          <p:cNvSpPr>
            <a:spLocks noGrp="1"/>
          </p:cNvSpPr>
          <p:nvPr>
            <p:ph type="body" sz="quarter" idx="12"/>
          </p:nvPr>
        </p:nvSpPr>
        <p:spPr>
          <a:xfrm>
            <a:off x="582164" y="4361140"/>
            <a:ext cx="5513959" cy="984885"/>
          </a:xfrm>
        </p:spPr>
        <p:txBody>
          <a:bodyPr vert="horz" wrap="square" lIns="0" tIns="0" rIns="0" bIns="0" rtlCol="0" anchor="t">
            <a:spAutoFit/>
          </a:bodyPr>
          <a:lstStyle/>
          <a:p>
            <a:r>
              <a:rPr lang="en-US" dirty="0">
                <a:cs typeface="Segoe Sans Display"/>
              </a:rPr>
              <a:t>Elevate your security with unified threat detection and response (XDR), compliance capabilities and advanced data management tools for a resilient and compliant business environment.</a:t>
            </a:r>
          </a:p>
        </p:txBody>
      </p:sp>
    </p:spTree>
    <p:extLst>
      <p:ext uri="{BB962C8B-B14F-4D97-AF65-F5344CB8AC3E}">
        <p14:creationId xmlns:p14="http://schemas.microsoft.com/office/powerpoint/2010/main" val="1599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497836"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Information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Protection &amp; Governance</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457228"/>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92928"/>
            <a:ext cx="8657336" cy="2077492"/>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Data Protection &amp;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Information Protection &amp; Governance enables </a:t>
            </a:r>
            <a:r>
              <a:rPr kumimoji="0" lang="en-US" sz="1200" b="0" i="0" u="none" strike="noStrike" kern="0" cap="none" spc="0" normalizeH="0" noProof="0" err="1">
                <a:ln>
                  <a:noFill/>
                </a:ln>
                <a:solidFill>
                  <a:schemeClr val="tx1"/>
                </a:solidFill>
                <a:effectLst/>
                <a:uLnTx/>
                <a:uFillTx/>
                <a:ea typeface="+mn-ea"/>
                <a:cs typeface="Segoe Sans Display"/>
              </a:rPr>
              <a:t>organisations</a:t>
            </a:r>
            <a:r>
              <a:rPr kumimoji="0" lang="en-US" sz="1200" b="0" i="0" u="none" strike="noStrike" kern="0" cap="none" spc="0" normalizeH="0" noProof="0">
                <a:ln>
                  <a:noFill/>
                </a:ln>
                <a:solidFill>
                  <a:schemeClr val="tx1"/>
                </a:solidFill>
                <a:effectLst/>
                <a:uLnTx/>
                <a:uFillTx/>
                <a:ea typeface="+mn-ea"/>
                <a:cs typeface="Segoe Sans Display"/>
              </a:rPr>
              <a:t> to automatically classify, label and protect data using machine learning, while streamlining lifecycle management through advanced retention and records management. These capabilities reduce human error and enhance compliance with data protection regulations.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Automatic Sensitivity Labels:</a:t>
            </a:r>
            <a:r>
              <a:rPr lang="en-US" sz="1200" kern="0">
                <a:solidFill>
                  <a:schemeClr val="tx1"/>
                </a:solidFill>
                <a:latin typeface="+mj-lt"/>
                <a:cs typeface="Segoe Sans Display"/>
              </a:rPr>
              <a:t> </a:t>
            </a:r>
            <a:r>
              <a:rPr lang="en-US" sz="1200" kern="0">
                <a:solidFill>
                  <a:schemeClr val="tx1"/>
                </a:solidFill>
                <a:cs typeface="Segoe Sans Display"/>
              </a:rPr>
              <a:t>Automatically encrypt files containing personal identification numbers when they are uploaded to cloud storage, email attachments or collaboration platforms, ensuring sensitive data is protected without manual intervention.</a:t>
            </a:r>
            <a:endParaRPr kumimoji="0" lang="en-US" sz="1200" b="0" i="0" u="none" strike="noStrike" kern="0" cap="none" spc="0" normalizeH="0" noProof="0">
              <a:ln>
                <a:noFill/>
              </a:ln>
              <a:solidFill>
                <a:schemeClr val="tx1"/>
              </a:solidFill>
              <a:effectLst/>
              <a:uLnTx/>
              <a:uFillTx/>
              <a:ea typeface="+mn-ea"/>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Classifiers:</a:t>
            </a:r>
            <a:r>
              <a:rPr lang="en-US" sz="1200" kern="0">
                <a:solidFill>
                  <a:schemeClr val="tx1"/>
                </a:solidFill>
                <a:latin typeface="+mj-lt"/>
                <a:cs typeface="Segoe Sans Display"/>
              </a:rPr>
              <a:t> </a:t>
            </a:r>
            <a:r>
              <a:rPr lang="en-US" sz="1200" kern="0">
                <a:solidFill>
                  <a:schemeClr val="tx1"/>
                </a:solidFill>
                <a:cs typeface="Segoe Sans Display"/>
              </a:rPr>
              <a:t>Use AI to detect and label intellectual property like blueprints or confidential research documents.</a:t>
            </a:r>
            <a:endParaRPr kumimoji="0" lang="en-US" sz="1200" b="0" i="0" u="none" strike="noStrike" kern="0" cap="none" spc="0" normalizeH="0" noProof="0">
              <a:ln>
                <a:noFill/>
              </a:ln>
              <a:solidFill>
                <a:schemeClr val="tx1"/>
              </a:solidFill>
              <a:effectLst/>
              <a:uLnTx/>
              <a:uFillTx/>
              <a:ea typeface="+mn-ea"/>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Records Management: </a:t>
            </a:r>
            <a:r>
              <a:rPr kumimoji="0" lang="en-US" sz="1200" b="0" i="0" u="none" strike="noStrike" kern="0" cap="none" spc="0" normalizeH="0" noProof="0">
                <a:ln>
                  <a:noFill/>
                </a:ln>
                <a:solidFill>
                  <a:schemeClr val="tx1"/>
                </a:solidFill>
                <a:effectLst/>
                <a:uLnTx/>
                <a:uFillTx/>
                <a:ea typeface="+mn-ea"/>
                <a:cs typeface="Segoe Sans Display"/>
              </a:rPr>
              <a:t>Create immutable records for financial statements to meet regulatory requirements.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0" y="4183156"/>
            <a:ext cx="8657335" cy="2381798"/>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8" y="4398856"/>
            <a:ext cx="8657336" cy="1892826"/>
          </a:xfrm>
          <a:prstGeom prst="rect">
            <a:avLst/>
          </a:prstGeom>
          <a:noFill/>
          <a:ln w="19050" cap="flat" cmpd="sng" algn="ctr">
            <a:noFill/>
            <a:prstDash val="dash"/>
            <a:headEnd type="none" w="med" len="med"/>
            <a:tailEnd type="none" w="med" len="med"/>
          </a:ln>
          <a:effectLst/>
        </p:spPr>
        <p:txBody>
          <a:bodyPr rot="0" spcFirstLastPara="0" vert="horz" wrap="square" lIns="252000" tIns="0" rIns="216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Proactive Insider Threat Detection and Mitigation</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Insider Risk Management provides advanced analytics and machine learning to identify, investigate and mitigate risky </a:t>
            </a:r>
            <a:r>
              <a:rPr kumimoji="0" lang="en-US" sz="1200" b="0" i="0" u="none" strike="noStrike" kern="0" cap="none" spc="0" normalizeH="0" noProof="0" err="1">
                <a:ln>
                  <a:noFill/>
                </a:ln>
                <a:solidFill>
                  <a:schemeClr val="tx1"/>
                </a:solidFill>
                <a:effectLst/>
                <a:uLnTx/>
                <a:uFillTx/>
                <a:ea typeface="+mn-ea"/>
                <a:cs typeface="Segoe Sans Display"/>
              </a:rPr>
              <a:t>behaviour</a:t>
            </a:r>
            <a:r>
              <a:rPr kumimoji="0" lang="en-US" sz="1200" b="0" i="0" u="none" strike="noStrike" kern="0" cap="none" spc="0" normalizeH="0" noProof="0">
                <a:ln>
                  <a:noFill/>
                </a:ln>
                <a:solidFill>
                  <a:schemeClr val="tx1"/>
                </a:solidFill>
                <a:effectLst/>
                <a:uLnTx/>
                <a:uFillTx/>
                <a:ea typeface="+mn-ea"/>
                <a:cs typeface="Segoe Sans Display"/>
              </a:rPr>
              <a:t> by employees or contractors. It enables </a:t>
            </a:r>
            <a:r>
              <a:rPr kumimoji="0" lang="en-US" sz="1200" b="0" i="0" u="none" strike="noStrike" kern="0" cap="none" spc="0" normalizeH="0" noProof="0" err="1">
                <a:ln>
                  <a:noFill/>
                </a:ln>
                <a:solidFill>
                  <a:schemeClr val="tx1"/>
                </a:solidFill>
                <a:effectLst/>
                <a:uLnTx/>
                <a:uFillTx/>
                <a:ea typeface="+mn-ea"/>
                <a:cs typeface="Segoe Sans Display"/>
              </a:rPr>
              <a:t>organisations</a:t>
            </a:r>
            <a:r>
              <a:rPr kumimoji="0" lang="en-US" sz="1200" b="0" i="0" u="none" strike="noStrike" kern="0" cap="none" spc="0" normalizeH="0" noProof="0">
                <a:ln>
                  <a:noFill/>
                </a:ln>
                <a:solidFill>
                  <a:schemeClr val="tx1"/>
                </a:solidFill>
                <a:effectLst/>
                <a:uLnTx/>
                <a:uFillTx/>
                <a:ea typeface="+mn-ea"/>
                <a:cs typeface="Segoe Sans Display"/>
              </a:rPr>
              <a:t> to detect threats proactively and respond effectively to </a:t>
            </a:r>
            <a:r>
              <a:rPr kumimoji="0" lang="en-US" sz="1200" b="0" i="0" u="none" strike="noStrike" kern="0" cap="none" spc="0" normalizeH="0" noProof="0" err="1">
                <a:ln>
                  <a:noFill/>
                </a:ln>
                <a:solidFill>
                  <a:schemeClr val="tx1"/>
                </a:solidFill>
                <a:effectLst/>
                <a:uLnTx/>
                <a:uFillTx/>
                <a:ea typeface="+mn-ea"/>
                <a:cs typeface="Segoe Sans Display"/>
              </a:rPr>
              <a:t>minimise</a:t>
            </a:r>
            <a:r>
              <a:rPr kumimoji="0" lang="en-US" sz="1200" b="0" i="0" u="none" strike="noStrike" kern="0" cap="none" spc="0" normalizeH="0" noProof="0">
                <a:ln>
                  <a:noFill/>
                </a:ln>
                <a:solidFill>
                  <a:schemeClr val="tx1"/>
                </a:solidFill>
                <a:effectLst/>
                <a:uLnTx/>
                <a:uFillTx/>
                <a:ea typeface="+mn-ea"/>
                <a:cs typeface="Segoe Sans Display"/>
              </a:rPr>
              <a:t> internal risks.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Risk Detection: </a:t>
            </a:r>
            <a:r>
              <a:rPr kumimoji="0" lang="en-US" sz="1200" b="0" i="0" u="none" strike="noStrike" kern="0" cap="none" spc="0" normalizeH="0" noProof="0">
                <a:ln>
                  <a:noFill/>
                </a:ln>
                <a:solidFill>
                  <a:schemeClr val="tx1"/>
                </a:solidFill>
                <a:effectLst/>
                <a:uLnTx/>
                <a:uFillTx/>
                <a:ea typeface="+mn-ea"/>
                <a:cs typeface="Segoe Sans Display"/>
              </a:rPr>
              <a:t>Identifies an employee downloading excessive files after submitting a resignation notice.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Policy Templates: </a:t>
            </a:r>
            <a:r>
              <a:rPr kumimoji="0" lang="en-US" sz="1200" b="0" i="0" u="none" strike="noStrike" kern="0" cap="none" spc="0" normalizeH="0" noProof="0">
                <a:ln>
                  <a:noFill/>
                </a:ln>
                <a:solidFill>
                  <a:schemeClr val="tx1"/>
                </a:solidFill>
                <a:effectLst/>
                <a:uLnTx/>
                <a:uFillTx/>
                <a:ea typeface="+mn-ea"/>
                <a:cs typeface="Segoe Sans Display"/>
              </a:rPr>
              <a:t>Quickly configure alerts for scenarios like data exfiltration or privilege abuse using predefined templates.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Activity Correlation: </a:t>
            </a:r>
            <a:r>
              <a:rPr kumimoji="0" lang="en-US" sz="1200" b="0" i="0" u="none" strike="noStrike" kern="0" cap="none" spc="0" normalizeH="0" noProof="0">
                <a:ln>
                  <a:noFill/>
                </a:ln>
                <a:solidFill>
                  <a:schemeClr val="tx1"/>
                </a:solidFill>
                <a:effectLst/>
                <a:uLnTx/>
                <a:uFillTx/>
                <a:ea typeface="+mn-ea"/>
                <a:cs typeface="Segoe Sans Display"/>
              </a:rPr>
              <a:t>Connects alerts from Microsoft Defender tools to understand a user's broader risk pattern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(e.g., failed login attempts followed by data downloads).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98770"/>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Insider Risk Management</a:t>
            </a:r>
          </a:p>
        </p:txBody>
      </p:sp>
      <p:sp>
        <p:nvSpPr>
          <p:cNvPr id="5" name="Title 3">
            <a:extLst>
              <a:ext uri="{FF2B5EF4-FFF2-40B4-BE49-F238E27FC236}">
                <a16:creationId xmlns:a16="http://schemas.microsoft.com/office/drawing/2014/main" id="{CCD5C270-78DF-9152-5F44-D2758639C568}"/>
              </a:ext>
            </a:extLst>
          </p:cNvPr>
          <p:cNvSpPr>
            <a:spLocks noGrp="1"/>
          </p:cNvSpPr>
          <p:nvPr>
            <p:ph type="title"/>
          </p:nvPr>
        </p:nvSpPr>
        <p:spPr>
          <a:xfrm>
            <a:off x="588262" y="457200"/>
            <a:ext cx="11603737" cy="861774"/>
          </a:xfrm>
        </p:spPr>
        <p:txBody>
          <a:bodyPr/>
          <a:lstStyle/>
          <a:p>
            <a:r>
              <a:rPr lang="en-US" sz="2800" dirty="0"/>
              <a:t>Added value of </a:t>
            </a:r>
            <a:r>
              <a:rPr lang="en-AU" sz="2800" dirty="0"/>
              <a:t>Microsoft Defender &amp; Purview Suite for Business Premium</a:t>
            </a:r>
            <a:endParaRPr lang="en-US" sz="2800" dirty="0"/>
          </a:p>
        </p:txBody>
      </p:sp>
    </p:spTree>
    <p:extLst>
      <p:ext uri="{BB962C8B-B14F-4D97-AF65-F5344CB8AC3E}">
        <p14:creationId xmlns:p14="http://schemas.microsoft.com/office/powerpoint/2010/main" val="27308572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497836"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eDiscovery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(Premium)</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381798"/>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92928"/>
            <a:ext cx="8657336" cy="189282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AI-Powered eDiscovery for Streamlined Legal Investigations and Compliance</a:t>
            </a:r>
          </a:p>
          <a:p>
            <a:pPr>
              <a:spcBef>
                <a:spcPts val="300"/>
              </a:spcBef>
              <a:spcAft>
                <a:spcPts val="600"/>
              </a:spcAft>
              <a:defRPr/>
            </a:pPr>
            <a:r>
              <a:rPr kumimoji="0" lang="en-US" sz="1200" b="0" i="0" u="none" strike="noStrike" kern="0" cap="none" spc="0" normalizeH="0" noProof="0">
                <a:ln>
                  <a:noFill/>
                </a:ln>
                <a:solidFill>
                  <a:schemeClr val="tx1"/>
                </a:solidFill>
                <a:effectLst/>
                <a:uLnTx/>
                <a:uFillTx/>
                <a:ea typeface="+mn-ea"/>
                <a:cs typeface="Segoe Sans Display"/>
              </a:rPr>
              <a:t>eDiscovery Premium</a:t>
            </a:r>
            <a:r>
              <a:rPr lang="en-US" sz="1200" kern="0">
                <a:solidFill>
                  <a:schemeClr val="tx1"/>
                </a:solidFill>
                <a:cs typeface="Segoe Sans Display"/>
              </a:rPr>
              <a:t> </a:t>
            </a:r>
            <a:r>
              <a:rPr kumimoji="0" lang="en-US" sz="1200" b="0" i="0" u="none" strike="noStrike" kern="0" cap="none" spc="0" normalizeH="0" noProof="0">
                <a:ln>
                  <a:noFill/>
                </a:ln>
                <a:solidFill>
                  <a:schemeClr val="tx1"/>
                </a:solidFill>
                <a:effectLst/>
                <a:uLnTx/>
                <a:uFillTx/>
                <a:ea typeface="+mn-ea"/>
                <a:cs typeface="Segoe Sans Display"/>
              </a:rPr>
              <a:t>enhances legal and regulatory investigations with AI-powered tools, case management and data redaction capabilities. It streamlines processes and reduces manual effort compared to eDiscovery Basic.</a:t>
            </a:r>
            <a:endParaRPr lang="en-US" sz="1200" b="0" i="0" u="none" strike="noStrike" kern="0" cap="none" spc="0" normalizeH="0" noProof="0">
              <a:ln>
                <a:noFill/>
              </a:ln>
              <a:solidFill>
                <a:schemeClr val="tx1"/>
              </a:solidFill>
              <a:effectLst/>
              <a:uLnTx/>
              <a:uFillTx/>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Case Management: </a:t>
            </a:r>
            <a:r>
              <a:rPr kumimoji="0" lang="en-US" sz="1200" b="0" i="0" u="none" strike="noStrike" kern="0" cap="none" spc="0" normalizeH="0" noProof="0" err="1">
                <a:ln>
                  <a:noFill/>
                </a:ln>
                <a:solidFill>
                  <a:schemeClr val="tx1"/>
                </a:solidFill>
                <a:effectLst/>
                <a:uLnTx/>
                <a:uFillTx/>
                <a:ea typeface="+mn-ea"/>
                <a:cs typeface="Segoe Sans Display"/>
              </a:rPr>
              <a:t>Organise</a:t>
            </a:r>
            <a:r>
              <a:rPr kumimoji="0" lang="en-US" sz="1200" b="0" i="0" u="none" strike="noStrike" kern="0" cap="none" spc="0" normalizeH="0" noProof="0">
                <a:ln>
                  <a:noFill/>
                </a:ln>
                <a:solidFill>
                  <a:schemeClr val="tx1"/>
                </a:solidFill>
                <a:effectLst/>
                <a:uLnTx/>
                <a:uFillTx/>
                <a:ea typeface="+mn-ea"/>
                <a:cs typeface="Segoe Sans Display"/>
              </a:rPr>
              <a:t> a litigation case involving thousands of Teams messages and emails </a:t>
            </a:r>
            <a:br>
              <a:rPr lang="en-US" sz="1200" b="0" i="0" u="none" strike="noStrike" kern="0" cap="none" spc="0" normalizeH="0" noProof="0">
                <a:ln>
                  <a:noFill/>
                </a:ln>
                <a:effectLst/>
                <a:uLnTx/>
                <a:uFillTx/>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for easy tracking.</a:t>
            </a:r>
            <a:endParaRPr lang="en-US" sz="1200" b="0" i="0" u="none" strike="noStrike" kern="0" cap="none" spc="0" normalizeH="0" noProof="0">
              <a:ln>
                <a:noFill/>
              </a:ln>
              <a:solidFill>
                <a:schemeClr val="tx1"/>
              </a:solidFill>
              <a:effectLst/>
              <a:uLnTx/>
              <a:uFillTx/>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Predictive Coding: </a:t>
            </a:r>
            <a:r>
              <a:rPr kumimoji="0" lang="en-US" sz="1200" b="0" i="0" u="none" strike="noStrike" kern="0" cap="none" spc="0" normalizeH="0" noProof="0">
                <a:ln>
                  <a:noFill/>
                </a:ln>
                <a:solidFill>
                  <a:schemeClr val="tx1"/>
                </a:solidFill>
                <a:effectLst/>
                <a:uLnTx/>
                <a:uFillTx/>
                <a:ea typeface="+mn-ea"/>
                <a:cs typeface="Segoe Sans Display"/>
              </a:rPr>
              <a:t>Automatically </a:t>
            </a:r>
            <a:r>
              <a:rPr kumimoji="0" lang="en-US" sz="1200" b="0" i="0" u="none" strike="noStrike" kern="0" cap="none" spc="0" normalizeH="0" noProof="0" err="1">
                <a:ln>
                  <a:noFill/>
                </a:ln>
                <a:solidFill>
                  <a:schemeClr val="tx1"/>
                </a:solidFill>
                <a:effectLst/>
                <a:uLnTx/>
                <a:uFillTx/>
                <a:ea typeface="+mn-ea"/>
                <a:cs typeface="Segoe Sans Display"/>
              </a:rPr>
              <a:t>prioritise</a:t>
            </a:r>
            <a:r>
              <a:rPr kumimoji="0" lang="en-US" sz="1200" b="0" i="0" u="none" strike="noStrike" kern="0" cap="none" spc="0" normalizeH="0" noProof="0">
                <a:ln>
                  <a:noFill/>
                </a:ln>
                <a:solidFill>
                  <a:schemeClr val="tx1"/>
                </a:solidFill>
                <a:effectLst/>
                <a:uLnTx/>
                <a:uFillTx/>
                <a:ea typeface="+mn-ea"/>
                <a:cs typeface="Segoe Sans Display"/>
              </a:rPr>
              <a:t> relevant documents using machine learning to speed up document review.</a:t>
            </a:r>
            <a:endParaRPr lang="en-US" sz="1200" b="0" i="0" u="none" strike="noStrike" kern="0" cap="none" spc="0" normalizeH="0" noProof="0">
              <a:ln>
                <a:noFill/>
              </a:ln>
              <a:solidFill>
                <a:schemeClr val="tx1"/>
              </a:solidFill>
              <a:effectLst/>
              <a:uLnTx/>
              <a:uFillTx/>
              <a:cs typeface="Segoe Sans Display"/>
            </a:endParaRP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Redaction: </a:t>
            </a:r>
            <a:r>
              <a:rPr kumimoji="0" lang="en-US" sz="1200" b="0" i="0" u="none" strike="noStrike" kern="0" cap="none" spc="0" normalizeH="0" noProof="0">
                <a:ln>
                  <a:noFill/>
                </a:ln>
                <a:solidFill>
                  <a:schemeClr val="tx1"/>
                </a:solidFill>
                <a:effectLst/>
                <a:uLnTx/>
                <a:uFillTx/>
                <a:ea typeface="+mn-ea"/>
                <a:cs typeface="Segoe Sans Display"/>
              </a:rPr>
              <a:t>Redact sensitive personal information (e.g., employee addresses) from documents before sharing them with external legal teams.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0" y="4107814"/>
            <a:ext cx="8657335" cy="2038986"/>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8" y="4323514"/>
            <a:ext cx="8657336" cy="1523494"/>
          </a:xfrm>
          <a:prstGeom prst="rect">
            <a:avLst/>
          </a:prstGeom>
          <a:noFill/>
          <a:ln w="19050" cap="flat" cmpd="sng" algn="ctr">
            <a:noFill/>
            <a:prstDash val="dash"/>
            <a:headEnd type="none" w="med" len="med"/>
            <a:tailEnd type="none" w="med" len="med"/>
          </a:ln>
          <a:effectLst/>
        </p:spPr>
        <p:txBody>
          <a:bodyPr rot="0" spcFirstLastPara="0" vert="horz" wrap="square" lIns="252000" tIns="0" rIns="180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Extended Audit Capabilities for In-Depth User Activity Tracking and Compliance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Audit Premium </a:t>
            </a:r>
            <a:r>
              <a:rPr lang="en-US" sz="1200" kern="0">
                <a:solidFill>
                  <a:schemeClr val="tx1"/>
                </a:solidFill>
                <a:cs typeface="Segoe Sans Display"/>
              </a:rPr>
              <a:t>extends</a:t>
            </a:r>
            <a:r>
              <a:rPr kumimoji="0" lang="en-US" sz="1200" b="0" i="0" u="none" strike="noStrike" kern="0" cap="none" spc="0" normalizeH="0" noProof="0">
                <a:ln>
                  <a:noFill/>
                </a:ln>
                <a:solidFill>
                  <a:schemeClr val="tx1"/>
                </a:solidFill>
                <a:effectLst/>
                <a:uLnTx/>
                <a:uFillTx/>
                <a:ea typeface="+mn-ea"/>
                <a:cs typeface="Segoe Sans Display"/>
              </a:rPr>
              <a:t> log retention and provides deeper insights with richer metadata for tracking user activity and critical events. It supports compliance with regulations requiring detailed audit trails.</a:t>
            </a:r>
            <a:endParaRPr lang="en-US" sz="1200" b="0" i="0" u="none" strike="noStrike" kern="0" cap="none" spc="0" normalizeH="0" noProof="0">
              <a:ln>
                <a:noFill/>
              </a:ln>
              <a:solidFill>
                <a:schemeClr val="tx1"/>
              </a:solidFill>
              <a:effectLst/>
              <a:uLnTx/>
              <a:uFillTx/>
              <a:cs typeface="Segoe Sans Display"/>
            </a:endParaRP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Longer Log Retention: </a:t>
            </a:r>
            <a:r>
              <a:rPr kumimoji="0" lang="en-US" sz="1200" b="0" i="0" u="none" strike="noStrike" kern="0" cap="none" spc="0" normalizeH="0" noProof="0">
                <a:ln>
                  <a:noFill/>
                </a:ln>
                <a:solidFill>
                  <a:schemeClr val="tx1"/>
                </a:solidFill>
                <a:effectLst/>
                <a:uLnTx/>
                <a:uFillTx/>
                <a:ea typeface="+mn-ea"/>
                <a:cs typeface="Segoe Sans Display"/>
              </a:rPr>
              <a:t>Retain user activity logs for 10 years to meet regulatory requirements for industries like finance.</a:t>
            </a:r>
            <a:endParaRPr lang="en-US" sz="1200" b="0" i="0" u="none" strike="noStrike" kern="0" cap="none" spc="0" normalizeH="0" noProof="0">
              <a:ln>
                <a:noFill/>
              </a:ln>
              <a:solidFill>
                <a:schemeClr val="tx1"/>
              </a:solidFill>
              <a:effectLst/>
              <a:uLnTx/>
              <a:uFillTx/>
              <a:cs typeface="Segoe Sans Display"/>
            </a:endParaRP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Critical Event Tracking: </a:t>
            </a:r>
            <a:r>
              <a:rPr kumimoji="0" lang="en-US" sz="1200" b="0" i="0" u="none" strike="noStrike" kern="0" cap="none" spc="0" normalizeH="0" noProof="0">
                <a:ln>
                  <a:noFill/>
                </a:ln>
                <a:solidFill>
                  <a:schemeClr val="tx1"/>
                </a:solidFill>
                <a:effectLst/>
                <a:uLnTx/>
                <a:uFillTx/>
                <a:ea typeface="+mn-ea"/>
                <a:cs typeface="Segoe Sans Display"/>
              </a:rPr>
              <a:t>Monitor and investigate anomalies, such as unusual administrator activities or privilege escalations.</a:t>
            </a:r>
            <a:endParaRPr lang="en-US" sz="1200" b="0" i="0" u="none" strike="noStrike" kern="0" cap="none" spc="0" normalizeH="0" noProof="0">
              <a:ln>
                <a:noFill/>
              </a:ln>
              <a:solidFill>
                <a:schemeClr val="tx1"/>
              </a:solidFill>
              <a:effectLst/>
              <a:uLnTx/>
              <a:uFillTx/>
              <a:cs typeface="Segoe Sans Display"/>
            </a:endParaRP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Enhanced Metadata: </a:t>
            </a:r>
            <a:r>
              <a:rPr kumimoji="0" lang="en-US" sz="1200" b="0" i="0" u="none" strike="noStrike" kern="0" cap="none" spc="0" normalizeH="0" noProof="0">
                <a:ln>
                  <a:noFill/>
                </a:ln>
                <a:solidFill>
                  <a:schemeClr val="tx1"/>
                </a:solidFill>
                <a:effectLst/>
                <a:uLnTx/>
                <a:uFillTx/>
                <a:ea typeface="+mn-ea"/>
                <a:cs typeface="Segoe Sans Display"/>
              </a:rPr>
              <a:t>Access detailed data for events like who accessed sensitive documents and when.</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2342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Audit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(Premium)</a:t>
            </a:r>
          </a:p>
        </p:txBody>
      </p:sp>
      <p:sp>
        <p:nvSpPr>
          <p:cNvPr id="5" name="Title 3">
            <a:extLst>
              <a:ext uri="{FF2B5EF4-FFF2-40B4-BE49-F238E27FC236}">
                <a16:creationId xmlns:a16="http://schemas.microsoft.com/office/drawing/2014/main" id="{654CCD43-32B0-CA49-0614-224287ACB18F}"/>
              </a:ext>
            </a:extLst>
          </p:cNvPr>
          <p:cNvSpPr>
            <a:spLocks noGrp="1"/>
          </p:cNvSpPr>
          <p:nvPr>
            <p:ph type="title"/>
          </p:nvPr>
        </p:nvSpPr>
        <p:spPr>
          <a:xfrm>
            <a:off x="588262" y="457200"/>
            <a:ext cx="11603737" cy="861774"/>
          </a:xfrm>
        </p:spPr>
        <p:txBody>
          <a:bodyPr/>
          <a:lstStyle/>
          <a:p>
            <a:r>
              <a:rPr lang="en-US" sz="2800" dirty="0"/>
              <a:t>Added value of </a:t>
            </a:r>
            <a:r>
              <a:rPr lang="en-AU" sz="2800" dirty="0"/>
              <a:t>Microsoft Defender &amp; Purview Suite for Business Premium</a:t>
            </a:r>
            <a:endParaRPr lang="en-US" sz="2800" dirty="0"/>
          </a:p>
        </p:txBody>
      </p:sp>
    </p:spTree>
    <p:extLst>
      <p:ext uri="{BB962C8B-B14F-4D97-AF65-F5344CB8AC3E}">
        <p14:creationId xmlns:p14="http://schemas.microsoft.com/office/powerpoint/2010/main" val="220479921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40E881EF-0E3C-426C-9487-E64C1979BC1A}"/>
              </a:ext>
            </a:extLst>
          </p:cNvPr>
          <p:cNvPicPr>
            <a:picLocks noChangeAspect="1"/>
          </p:cNvPicPr>
          <p:nvPr/>
        </p:nvPicPr>
        <p:blipFill>
          <a:blip r:embed="rId2"/>
          <a:stretch>
            <a:fillRect/>
          </a:stretch>
        </p:blipFill>
        <p:spPr>
          <a:xfrm>
            <a:off x="9188851" y="1931050"/>
            <a:ext cx="2418949" cy="4076050"/>
          </a:xfrm>
          <a:prstGeom prst="rect">
            <a:avLst/>
          </a:prstGeom>
        </p:spPr>
      </p:pic>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584200" y="1931050"/>
            <a:ext cx="2418949" cy="4076050"/>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6320634" y="1931050"/>
            <a:ext cx="2418949" cy="4076050"/>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3452417" y="1931050"/>
            <a:ext cx="2418949" cy="4076050"/>
          </a:xfrm>
          <a:prstGeom prst="rect">
            <a:avLst/>
          </a:prstGeom>
        </p:spPr>
      </p:pic>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2" y="457200"/>
            <a:ext cx="11273885" cy="984885"/>
          </a:xfrm>
        </p:spPr>
        <p:txBody>
          <a:bodyPr wrap="square">
            <a:spAutoFit/>
          </a:bodyPr>
          <a:lstStyle/>
          <a:p>
            <a:r>
              <a:rPr lang="en-US" sz="3200" dirty="0">
                <a:solidFill>
                  <a:srgbClr val="091F2C"/>
                </a:solidFill>
              </a:rPr>
              <a:t>Strengthen Security &amp; Compliance Foundations </a:t>
            </a:r>
            <a:br>
              <a:rPr lang="en-US" sz="3200" dirty="0">
                <a:solidFill>
                  <a:srgbClr val="091F2C"/>
                </a:solidFill>
              </a:rPr>
            </a:br>
            <a:r>
              <a:rPr lang="en-US" sz="3200" dirty="0">
                <a:solidFill>
                  <a:srgbClr val="091F2C"/>
                </a:solidFill>
              </a:rPr>
              <a:t>with </a:t>
            </a:r>
            <a:r>
              <a:rPr lang="en-AU" sz="3200" dirty="0">
                <a:solidFill>
                  <a:srgbClr val="091F2C"/>
                </a:solidFill>
              </a:rPr>
              <a:t>Microsoft Defender &amp; Purview Suite for Business Premium</a:t>
            </a:r>
            <a:endParaRPr lang="en-US" sz="3200" dirty="0">
              <a:solidFill>
                <a:srgbClr val="091F2C"/>
              </a:solidFill>
            </a:endParaRPr>
          </a:p>
        </p:txBody>
      </p:sp>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2580049"/>
            <a:ext cx="2418949" cy="3365912"/>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strengthens identity security with intelligent, risk-based assessments, ensuring only trusted users access sensitive systems and data.</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a:t>
            </a:r>
            <a:r>
              <a:rPr kumimoji="0" lang="en-US" sz="1200" b="0" i="0" u="none" strike="noStrike" kern="1200" cap="none" spc="0" normalizeH="0" baseline="0" noProof="0">
                <a:ln>
                  <a:noFill/>
                </a:ln>
                <a:solidFill>
                  <a:srgbClr val="000000"/>
                </a:solidFill>
                <a:effectLst/>
                <a:uLnTx/>
                <a:uFillTx/>
                <a:cs typeface="Segoe UI"/>
              </a:rPr>
              <a:t> applies multi-factor authentication (MFA) or password resets automatically when suspicious logins are detected, such as logins from multiple locations or unusual device activity.</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Enhanced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Identity Security</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3452417" y="2580049"/>
            <a:ext cx="2418949" cy="3365912"/>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provides proactive protection for endpoints, detecting and mitigating threats like malware and ransomware before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they spread.</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If malware is detected, </a:t>
            </a:r>
            <a:r>
              <a:rPr kumimoji="0" lang="en-AU" sz="1200" b="0" i="0" u="none" strike="noStrike" kern="1200" cap="none" spc="0" normalizeH="0" baseline="0" noProof="0">
                <a:ln>
                  <a:noFill/>
                </a:ln>
                <a:solidFill>
                  <a:srgbClr val="000000"/>
                </a:solidFill>
                <a:effectLst/>
                <a:uLnTx/>
                <a:uFillTx/>
                <a:cs typeface="Segoe UI"/>
              </a:rPr>
              <a:t>M365 Defender &amp; Purview Suite for Business Premium</a:t>
            </a:r>
            <a:r>
              <a:rPr kumimoji="0" lang="en-US" sz="1200" b="0" i="0" u="none" strike="noStrike" kern="1200" cap="none" spc="0" normalizeH="0" baseline="0" noProof="0">
                <a:ln>
                  <a:noFill/>
                </a:ln>
                <a:solidFill>
                  <a:srgbClr val="000000"/>
                </a:solidFill>
                <a:effectLst/>
                <a:uLnTx/>
                <a:uFillTx/>
                <a:cs typeface="Segoe UI"/>
              </a:rPr>
              <a:t> automatically isolates the affected endpoint and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removes the malicious processes without manual intervention, reducing downtime and damage.</a:t>
            </a:r>
            <a:endParaRPr kumimoji="0" lang="en-GB" sz="1200" b="0" i="0" u="none" strike="noStrike" kern="1200" cap="none" spc="0" normalizeH="0" baseline="0" noProof="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3452417"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Real-Time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Endpoint Protection</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6320634" y="2580049"/>
            <a:ext cx="2418949" cy="2996580"/>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ensures visibility and control over third-party cloud applications, securing sensitive data and user activities in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SaaS environments.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Defender for Cloud Apps detects and prevents the upload of sensitive data, like credit card numbers, to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non-compliant cloud apps, ensuring data stays within secure systems.</a:t>
            </a:r>
            <a:endParaRPr kumimoji="0" lang="en-GB" sz="1200" b="0" i="0" u="none" strike="noStrike" kern="1200" cap="none" spc="0" normalizeH="0" baseline="0" noProof="0">
              <a:ln>
                <a:noFill/>
              </a:ln>
              <a:solidFill>
                <a:srgbClr val="000000"/>
              </a:solidFill>
              <a:effectLst/>
              <a:uLnTx/>
              <a:uFillTx/>
              <a:cs typeface="Segoe UI"/>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6320634"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Secure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Cloud Applications</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7" name="Text Placeholder 5">
            <a:extLst>
              <a:ext uri="{FF2B5EF4-FFF2-40B4-BE49-F238E27FC236}">
                <a16:creationId xmlns:a16="http://schemas.microsoft.com/office/drawing/2014/main" id="{A2748B64-017C-4D2F-9BF6-52A72C96F74B}"/>
              </a:ext>
            </a:extLst>
          </p:cNvPr>
          <p:cNvSpPr txBox="1">
            <a:spLocks/>
          </p:cNvSpPr>
          <p:nvPr/>
        </p:nvSpPr>
        <p:spPr>
          <a:xfrm>
            <a:off x="9188851" y="2580049"/>
            <a:ext cx="2418949" cy="3181246"/>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includes privileged identity management (PIM), offering detailed control over access to high-privilege accounts, reducing the risk of insider threats and </a:t>
            </a:r>
            <a:r>
              <a:rPr kumimoji="0" lang="en-US" sz="1200" b="0" i="0" u="none" strike="noStrike" kern="1200" cap="none" spc="0" normalizeH="0" baseline="0" noProof="0" err="1">
                <a:ln>
                  <a:noFill/>
                </a:ln>
                <a:solidFill>
                  <a:srgbClr val="000000"/>
                </a:solidFill>
                <a:effectLst/>
                <a:uLnTx/>
                <a:uFillTx/>
                <a:cs typeface="Segoe UI"/>
              </a:rPr>
              <a:t>unauthorised</a:t>
            </a:r>
            <a:r>
              <a:rPr kumimoji="0" lang="en-US" sz="1200" b="0" i="0" u="none" strike="noStrike" kern="1200" cap="none" spc="0" normalizeH="0" baseline="0" noProof="0">
                <a:ln>
                  <a:noFill/>
                </a:ln>
                <a:solidFill>
                  <a:srgbClr val="000000"/>
                </a:solidFill>
                <a:effectLst/>
                <a:uLnTx/>
                <a:uFillTx/>
                <a:cs typeface="Segoe UI"/>
              </a:rPr>
              <a:t> actions.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System administrators must request elevated permissions for critical tasks, which require approval and are time-limited, ensuring tight control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over access.</a:t>
            </a:r>
            <a:endParaRPr kumimoji="0" lang="en-GB" sz="1200" b="0" i="0" u="none" strike="noStrike" kern="1200" cap="none" spc="0" normalizeH="0" baseline="0" noProof="0">
              <a:ln>
                <a:noFill/>
              </a:ln>
              <a:solidFill>
                <a:srgbClr val="000000"/>
              </a:solidFill>
              <a:effectLst/>
              <a:uLnTx/>
              <a:uFillTx/>
              <a:cs typeface="Segoe UI"/>
            </a:endParaRPr>
          </a:p>
        </p:txBody>
      </p:sp>
      <p:sp>
        <p:nvSpPr>
          <p:cNvPr id="58" name="Text Placeholder 5">
            <a:extLst>
              <a:ext uri="{FF2B5EF4-FFF2-40B4-BE49-F238E27FC236}">
                <a16:creationId xmlns:a16="http://schemas.microsoft.com/office/drawing/2014/main" id="{CA8C8DE6-2FC8-46C8-9843-C83FE172DD30}"/>
              </a:ext>
            </a:extLst>
          </p:cNvPr>
          <p:cNvSpPr txBox="1">
            <a:spLocks/>
          </p:cNvSpPr>
          <p:nvPr/>
        </p:nvSpPr>
        <p:spPr>
          <a:xfrm>
            <a:off x="9188851"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Clr>
                <a:srgbClr val="F61B71"/>
              </a:buClr>
              <a:buNone/>
              <a:defRPr/>
            </a:pPr>
            <a:r>
              <a:rPr kumimoji="0" lang="en-US" sz="1400" i="0" u="none" strike="noStrike" kern="1200" cap="none" spc="0" normalizeH="0" baseline="0" noProof="0">
                <a:ln>
                  <a:noFill/>
                </a:ln>
                <a:solidFill>
                  <a:srgbClr val="091F2C"/>
                </a:solidFill>
                <a:effectLst/>
                <a:uLnTx/>
                <a:uFillTx/>
                <a:latin typeface="+mj-lt"/>
                <a:cs typeface="Segoe UI"/>
              </a:rPr>
              <a:t>Privileged </a:t>
            </a:r>
            <a:br>
              <a:rPr lang="en-US" sz="1400" i="0" u="none" strike="noStrike" kern="1200" cap="none" spc="0" normalizeH="0" baseline="0" noProof="0">
                <a:ln>
                  <a:noFill/>
                </a:ln>
                <a:effectLst/>
                <a:uLnTx/>
                <a:uFillTx/>
                <a:latin typeface="+mj-lt"/>
                <a:cs typeface="Segoe UI" panose="020B0502040204020203" pitchFamily="34" charset="0"/>
              </a:rPr>
            </a:br>
            <a:r>
              <a:rPr lang="en-US" sz="1400">
                <a:solidFill>
                  <a:srgbClr val="091F2C"/>
                </a:solidFill>
                <a:latin typeface="+mj-lt"/>
                <a:cs typeface="Segoe UI"/>
              </a:rPr>
              <a:t>Identity Management</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9163043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2086429" y="1931050"/>
            <a:ext cx="2418949" cy="4634850"/>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7822863" y="1931050"/>
            <a:ext cx="2418949" cy="4634850"/>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4954646" y="1931050"/>
            <a:ext cx="2418949" cy="4634850"/>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2086429" y="2755190"/>
            <a:ext cx="2418949" cy="3623281"/>
          </a:xfrm>
          <a:prstGeom prst="rect">
            <a:avLst/>
          </a:prstGeom>
        </p:spPr>
        <p:txBody>
          <a:bodyPr wrap="square" lIns="180000" tIns="72000" rIns="108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strengthens compliance with advanced risk-based assessments and insider risk management tools. It monitors for suspicious </a:t>
            </a:r>
            <a:r>
              <a:rPr kumimoji="0" lang="en-US" sz="1200" b="0" i="0" u="none" strike="noStrike" kern="1200" cap="none" spc="0" normalizeH="0" baseline="0" noProof="0" err="1">
                <a:ln>
                  <a:noFill/>
                </a:ln>
                <a:solidFill>
                  <a:srgbClr val="000000"/>
                </a:solidFill>
                <a:effectLst/>
                <a:uLnTx/>
                <a:uFillTx/>
                <a:cs typeface="Segoe UI"/>
              </a:rPr>
              <a:t>behaviour</a:t>
            </a:r>
            <a:r>
              <a:rPr kumimoji="0" lang="en-US" sz="1200" b="0" i="0" u="none" strike="noStrike" kern="1200" cap="none" spc="0" normalizeH="0" baseline="0" noProof="0">
                <a:ln>
                  <a:noFill/>
                </a:ln>
                <a:solidFill>
                  <a:srgbClr val="000000"/>
                </a:solidFill>
                <a:effectLst/>
                <a:uLnTx/>
                <a:uFillTx/>
                <a:cs typeface="Segoe UI"/>
              </a:rPr>
              <a:t> and insider threats, automatically applying controls like multi-factor authentication (MFA) and encrypting sensitive data when necessary.</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Suspicious activity triggers MFA or password resets, while risky employee </a:t>
            </a:r>
            <a:r>
              <a:rPr kumimoji="0" lang="en-US" sz="1200" b="0" i="0" u="none" strike="noStrike" kern="1200" cap="none" spc="0" normalizeH="0" baseline="0" noProof="0" err="1">
                <a:ln>
                  <a:noFill/>
                </a:ln>
                <a:solidFill>
                  <a:srgbClr val="000000"/>
                </a:solidFill>
                <a:effectLst/>
                <a:uLnTx/>
                <a:uFillTx/>
                <a:cs typeface="Segoe UI"/>
              </a:rPr>
              <a:t>behaviour</a:t>
            </a:r>
            <a:r>
              <a:rPr kumimoji="0" lang="en-US" sz="1200" b="0" i="0" u="none" strike="noStrike" kern="1200" cap="none" spc="0" normalizeH="0" baseline="0" noProof="0">
                <a:ln>
                  <a:noFill/>
                </a:ln>
                <a:solidFill>
                  <a:srgbClr val="000000"/>
                </a:solidFill>
                <a:effectLst/>
                <a:uLnTx/>
                <a:uFillTx/>
                <a:cs typeface="Segoe UI"/>
              </a:rPr>
              <a:t> is flagged and mitigated with real-time actions.</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2086429" y="1931052"/>
            <a:ext cx="2418949" cy="864440"/>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Enhanced Compliance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Insider Risk Management</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4954646" y="2756682"/>
            <a:ext cx="2418949" cy="3069284"/>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Automatically encrypts sensitive data and ensures it's properly governed to meet regulatory standards. Retention policies help maintain compliance by automatically managing how long data is stored and when it should be deleted.</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Sensitive data shared outside of policy is immediately encrypted, and retention rules prevent data from being held beyond required periods.</a:t>
            </a:r>
            <a:endParaRPr kumimoji="0" lang="en-GB" sz="1200" b="0" i="0" u="none" strike="noStrike" kern="1200" cap="none" spc="0" normalizeH="0" baseline="0" noProof="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4954646" y="1931052"/>
            <a:ext cx="2418949" cy="864440"/>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Data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Governance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Encryption</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7822863" y="2755190"/>
            <a:ext cx="2418949" cy="3069284"/>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cs typeface="Segoe UI"/>
              </a:rPr>
              <a:t>Uncovers </a:t>
            </a:r>
            <a:r>
              <a:rPr kumimoji="0" lang="en-US" sz="1200" b="0" i="0" u="none" strike="noStrike" kern="1200" cap="none" spc="0" normalizeH="0" baseline="0" noProof="0" err="1">
                <a:ln>
                  <a:noFill/>
                </a:ln>
                <a:solidFill>
                  <a:srgbClr val="000000"/>
                </a:solidFill>
                <a:effectLst/>
                <a:uLnTx/>
                <a:uFillTx/>
                <a:cs typeface="Segoe UI"/>
              </a:rPr>
              <a:t>unauthorised</a:t>
            </a:r>
            <a:r>
              <a:rPr kumimoji="0" lang="en-US" sz="1200" b="0" i="0" u="none" strike="noStrike" kern="1200" cap="none" spc="0" normalizeH="0" baseline="0" noProof="0">
                <a:ln>
                  <a:noFill/>
                </a:ln>
                <a:solidFill>
                  <a:srgbClr val="000000"/>
                </a:solidFill>
                <a:effectLst/>
                <a:uLnTx/>
                <a:uFillTx/>
                <a:cs typeface="Segoe UI"/>
              </a:rPr>
              <a:t> cloud applications (shadow IT) and ensures that sensitive data is not exposed to non-compliant services. Provides visibility and control over cloud applications to protect data across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SaaS environments.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detects and blocks uploads of sensitive data like credit card information to unsanctioned cloud apps.</a:t>
            </a:r>
            <a:endParaRPr kumimoji="0" lang="en-GB" sz="1200" b="0" i="0" u="none" strike="noStrike" kern="1200" cap="none" spc="0" normalizeH="0" baseline="0" noProof="0">
              <a:ln>
                <a:noFill/>
              </a:ln>
              <a:solidFill>
                <a:srgbClr val="000000"/>
              </a:solidFill>
              <a:effectLst/>
              <a:uLnTx/>
              <a:uFillTx/>
              <a:cs typeface="Segoe UI"/>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7822863" y="1931052"/>
            <a:ext cx="2418949" cy="864440"/>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Shadow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IT Detection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Cloud App Control</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 name="Title 5">
            <a:extLst>
              <a:ext uri="{FF2B5EF4-FFF2-40B4-BE49-F238E27FC236}">
                <a16:creationId xmlns:a16="http://schemas.microsoft.com/office/drawing/2014/main" id="{0336EB8E-8591-45EE-42AF-A2109AF78A5E}"/>
              </a:ext>
            </a:extLst>
          </p:cNvPr>
          <p:cNvSpPr>
            <a:spLocks noGrp="1"/>
          </p:cNvSpPr>
          <p:nvPr>
            <p:ph type="title"/>
          </p:nvPr>
        </p:nvSpPr>
        <p:spPr>
          <a:xfrm>
            <a:off x="588262" y="457200"/>
            <a:ext cx="11424197" cy="984885"/>
          </a:xfrm>
        </p:spPr>
        <p:txBody>
          <a:bodyPr wrap="square">
            <a:spAutoFit/>
          </a:bodyPr>
          <a:lstStyle/>
          <a:p>
            <a:r>
              <a:rPr lang="en-US" sz="3200" dirty="0">
                <a:solidFill>
                  <a:srgbClr val="091F2C"/>
                </a:solidFill>
              </a:rPr>
              <a:t>Strengthen Security &amp; Compliance Foundations </a:t>
            </a:r>
            <a:br>
              <a:rPr lang="en-US" sz="3200" dirty="0">
                <a:solidFill>
                  <a:srgbClr val="091F2C"/>
                </a:solidFill>
              </a:rPr>
            </a:br>
            <a:r>
              <a:rPr lang="en-US" sz="3200" dirty="0">
                <a:solidFill>
                  <a:srgbClr val="091F2C"/>
                </a:solidFill>
              </a:rPr>
              <a:t>with </a:t>
            </a:r>
            <a:r>
              <a:rPr lang="en-AU" sz="3200" dirty="0">
                <a:solidFill>
                  <a:srgbClr val="091F2C"/>
                </a:solidFill>
              </a:rPr>
              <a:t>Microsoft Defender &amp; Purview Suite for Business Premium</a:t>
            </a:r>
            <a:endParaRPr lang="en-US" sz="3200" dirty="0">
              <a:solidFill>
                <a:srgbClr val="091F2C"/>
              </a:solidFill>
            </a:endParaRPr>
          </a:p>
        </p:txBody>
      </p:sp>
    </p:spTree>
    <p:extLst>
      <p:ext uri="{BB962C8B-B14F-4D97-AF65-F5344CB8AC3E}">
        <p14:creationId xmlns:p14="http://schemas.microsoft.com/office/powerpoint/2010/main" val="391757899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584200" y="1931050"/>
            <a:ext cx="2418949" cy="4076050"/>
          </a:xfrm>
          <a:prstGeom prst="rect">
            <a:avLst/>
          </a:prstGeom>
        </p:spPr>
      </p:pic>
      <p:pic>
        <p:nvPicPr>
          <p:cNvPr id="50" name="Picture 49">
            <a:extLst>
              <a:ext uri="{FF2B5EF4-FFF2-40B4-BE49-F238E27FC236}">
                <a16:creationId xmlns:a16="http://schemas.microsoft.com/office/drawing/2014/main" id="{40E881EF-0E3C-426C-9487-E64C1979BC1A}"/>
              </a:ext>
            </a:extLst>
          </p:cNvPr>
          <p:cNvPicPr>
            <a:picLocks noChangeAspect="1"/>
          </p:cNvPicPr>
          <p:nvPr/>
        </p:nvPicPr>
        <p:blipFill>
          <a:blip r:embed="rId2"/>
          <a:stretch>
            <a:fillRect/>
          </a:stretch>
        </p:blipFill>
        <p:spPr>
          <a:xfrm>
            <a:off x="9188851" y="1931050"/>
            <a:ext cx="2418949" cy="4076050"/>
          </a:xfrm>
          <a:prstGeom prst="rect">
            <a:avLst/>
          </a:prstGeom>
        </p:spPr>
      </p:pic>
      <p:pic>
        <p:nvPicPr>
          <p:cNvPr id="51" name="Picture 50">
            <a:extLst>
              <a:ext uri="{FF2B5EF4-FFF2-40B4-BE49-F238E27FC236}">
                <a16:creationId xmlns:a16="http://schemas.microsoft.com/office/drawing/2014/main" id="{6536C3E9-0F20-4739-B3FE-EA050F410ACD}"/>
              </a:ext>
            </a:extLst>
          </p:cNvPr>
          <p:cNvPicPr>
            <a:picLocks noChangeAspect="1"/>
          </p:cNvPicPr>
          <p:nvPr/>
        </p:nvPicPr>
        <p:blipFill>
          <a:blip r:embed="rId2"/>
          <a:stretch>
            <a:fillRect/>
          </a:stretch>
        </p:blipFill>
        <p:spPr>
          <a:xfrm>
            <a:off x="6320634" y="1931050"/>
            <a:ext cx="2418949" cy="4076050"/>
          </a:xfrm>
          <a:prstGeom prst="rect">
            <a:avLst/>
          </a:prstGeom>
        </p:spPr>
      </p:pic>
      <p:pic>
        <p:nvPicPr>
          <p:cNvPr id="52" name="Picture 51">
            <a:extLst>
              <a:ext uri="{FF2B5EF4-FFF2-40B4-BE49-F238E27FC236}">
                <a16:creationId xmlns:a16="http://schemas.microsoft.com/office/drawing/2014/main" id="{2FAA9825-FCAF-45A9-B79E-3B2A885CEC97}"/>
              </a:ext>
            </a:extLst>
          </p:cNvPr>
          <p:cNvPicPr>
            <a:picLocks noChangeAspect="1"/>
          </p:cNvPicPr>
          <p:nvPr/>
        </p:nvPicPr>
        <p:blipFill>
          <a:blip r:embed="rId2"/>
          <a:stretch>
            <a:fillRect/>
          </a:stretch>
        </p:blipFill>
        <p:spPr>
          <a:xfrm>
            <a:off x="3452417" y="1931050"/>
            <a:ext cx="2418949" cy="4076050"/>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199" y="2580049"/>
            <a:ext cx="2418949" cy="3069284"/>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automates data classification, encryption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and retention, ensuring that sensitive information is always protected and compliant with regulations.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Sensitive data like financial records is automatically labelled and encrypted, ensuring it is protected from </a:t>
            </a:r>
            <a:r>
              <a:rPr kumimoji="0" lang="en-US" sz="1200" b="0" i="0" u="none" strike="noStrike" kern="1200" cap="none" spc="0" normalizeH="0" baseline="0" noProof="0" err="1">
                <a:ln>
                  <a:noFill/>
                </a:ln>
                <a:solidFill>
                  <a:srgbClr val="000000"/>
                </a:solidFill>
                <a:effectLst/>
                <a:uLnTx/>
                <a:uFillTx/>
                <a:cs typeface="Segoe UI"/>
              </a:rPr>
              <a:t>unauthorised</a:t>
            </a:r>
            <a:r>
              <a:rPr kumimoji="0" lang="en-US" sz="1200" b="0" i="0" u="none" strike="noStrike" kern="1200" cap="none" spc="0" normalizeH="0" baseline="0" noProof="0">
                <a:ln>
                  <a:noFill/>
                </a:ln>
                <a:solidFill>
                  <a:srgbClr val="000000"/>
                </a:solidFill>
                <a:effectLst/>
                <a:uLnTx/>
                <a:uFillTx/>
                <a:cs typeface="Segoe UI"/>
              </a:rPr>
              <a:t> access and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data breaches.</a:t>
            </a:r>
            <a:endParaRPr kumimoji="0" lang="en-GB" sz="12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Data Protection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and Compliance</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3" name="Text Placeholder 5">
            <a:extLst>
              <a:ext uri="{FF2B5EF4-FFF2-40B4-BE49-F238E27FC236}">
                <a16:creationId xmlns:a16="http://schemas.microsoft.com/office/drawing/2014/main" id="{623547C8-E850-4868-8E3B-5CF9C90A4361}"/>
              </a:ext>
            </a:extLst>
          </p:cNvPr>
          <p:cNvSpPr txBox="1">
            <a:spLocks/>
          </p:cNvSpPr>
          <p:nvPr/>
        </p:nvSpPr>
        <p:spPr>
          <a:xfrm>
            <a:off x="3452417" y="2577221"/>
            <a:ext cx="2418949" cy="3253950"/>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integrates global threat intelligence, enabling real-time detection of emerging threats and providing insights for swift, informed responses.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a:t>
            </a:r>
            <a:br>
              <a:rPr kumimoji="0" lang="en-US" sz="1200" b="0" i="0" u="none" strike="noStrike" kern="1200" cap="none" spc="0" normalizeH="0" baseline="0" noProof="0">
                <a:ln>
                  <a:noFill/>
                </a:ln>
                <a:solidFill>
                  <a:srgbClr val="000000"/>
                </a:solidFill>
                <a:effectLst/>
                <a:uLnTx/>
                <a:uFillTx/>
                <a:cs typeface="Segoe UI"/>
              </a:rPr>
            </a:br>
            <a:r>
              <a:rPr kumimoji="0" lang="en-AU" sz="1200" b="0" i="0" u="none" strike="noStrike" kern="1200" cap="none" spc="0" normalizeH="0" baseline="0" noProof="0">
                <a:ln>
                  <a:noFill/>
                </a:ln>
                <a:solidFill>
                  <a:srgbClr val="000000"/>
                </a:solidFill>
                <a:effectLst/>
                <a:uLnTx/>
                <a:uFillTx/>
                <a:cs typeface="Segoe UI"/>
              </a:rPr>
              <a:t>M365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leverages global threat data to proactively block new, sophisticated attacks, providing real-time protection from evolving threats.</a:t>
            </a:r>
            <a:endParaRPr kumimoji="0" lang="en-GB" sz="1200" b="0" i="0" u="none" strike="noStrike" kern="1200" cap="none" spc="0" normalizeH="0" baseline="0" noProof="0">
              <a:ln>
                <a:noFill/>
              </a:ln>
              <a:solidFill>
                <a:srgbClr val="000000"/>
              </a:solidFill>
              <a:effectLst/>
              <a:uLnTx/>
              <a:uFillTx/>
              <a:cs typeface="Segoe UI"/>
            </a:endParaRPr>
          </a:p>
        </p:txBody>
      </p:sp>
      <p:sp>
        <p:nvSpPr>
          <p:cNvPr id="54" name="Text Placeholder 5">
            <a:extLst>
              <a:ext uri="{FF2B5EF4-FFF2-40B4-BE49-F238E27FC236}">
                <a16:creationId xmlns:a16="http://schemas.microsoft.com/office/drawing/2014/main" id="{B9137A39-E494-4D86-88E7-51BA129DE1EB}"/>
              </a:ext>
            </a:extLst>
          </p:cNvPr>
          <p:cNvSpPr txBox="1">
            <a:spLocks/>
          </p:cNvSpPr>
          <p:nvPr/>
        </p:nvSpPr>
        <p:spPr>
          <a:xfrm>
            <a:off x="3452417"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Advanced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Threat Intelligence</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5" name="Text Placeholder 5">
            <a:extLst>
              <a:ext uri="{FF2B5EF4-FFF2-40B4-BE49-F238E27FC236}">
                <a16:creationId xmlns:a16="http://schemas.microsoft.com/office/drawing/2014/main" id="{DECF4564-82D9-41C3-9CFA-88053D6A11E8}"/>
              </a:ext>
            </a:extLst>
          </p:cNvPr>
          <p:cNvSpPr txBox="1">
            <a:spLocks/>
          </p:cNvSpPr>
          <p:nvPr/>
        </p:nvSpPr>
        <p:spPr>
          <a:xfrm>
            <a:off x="6320633" y="2577221"/>
            <a:ext cx="2418949" cy="2884618"/>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offers a layered </a:t>
            </a:r>
            <a:r>
              <a:rPr kumimoji="0" lang="en-US" sz="1200" b="0" i="0" u="none" strike="noStrike" kern="1200" cap="none" spc="0" normalizeH="0" baseline="0" noProof="0" err="1">
                <a:ln>
                  <a:noFill/>
                </a:ln>
                <a:solidFill>
                  <a:srgbClr val="000000"/>
                </a:solidFill>
                <a:effectLst/>
                <a:uLnTx/>
                <a:uFillTx/>
                <a:cs typeface="Segoe UI"/>
              </a:rPr>
              <a:t>defence</a:t>
            </a:r>
            <a:r>
              <a:rPr kumimoji="0" lang="en-US" sz="1200" b="0" i="0" u="none" strike="noStrike" kern="1200" cap="none" spc="0" normalizeH="0" baseline="0" noProof="0">
                <a:ln>
                  <a:noFill/>
                </a:ln>
                <a:solidFill>
                  <a:srgbClr val="000000"/>
                </a:solidFill>
                <a:effectLst/>
                <a:uLnTx/>
                <a:uFillTx/>
                <a:cs typeface="Segoe UI"/>
              </a:rPr>
              <a:t> against advanced threats like phishing, ransomware and zero-day attacks with AI-driven threat detection and automated response.</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ATP automatically detects and blocks AI-generated phishing attacks that might bypass basic security measures. </a:t>
            </a:r>
            <a:endParaRPr kumimoji="0" lang="en-GB" sz="1200" b="0" i="0" u="none" strike="noStrike" kern="1200" cap="none" spc="0" normalizeH="0" baseline="0" noProof="0">
              <a:ln>
                <a:noFill/>
              </a:ln>
              <a:solidFill>
                <a:srgbClr val="000000"/>
              </a:solidFill>
              <a:effectLst/>
              <a:uLnTx/>
              <a:uFillTx/>
              <a:cs typeface="Segoe UI"/>
            </a:endParaRPr>
          </a:p>
        </p:txBody>
      </p:sp>
      <p:sp>
        <p:nvSpPr>
          <p:cNvPr id="56" name="Text Placeholder 5">
            <a:extLst>
              <a:ext uri="{FF2B5EF4-FFF2-40B4-BE49-F238E27FC236}">
                <a16:creationId xmlns:a16="http://schemas.microsoft.com/office/drawing/2014/main" id="{F655F5B7-1EF3-4572-944F-7D253954B5F1}"/>
              </a:ext>
            </a:extLst>
          </p:cNvPr>
          <p:cNvSpPr txBox="1">
            <a:spLocks/>
          </p:cNvSpPr>
          <p:nvPr/>
        </p:nvSpPr>
        <p:spPr>
          <a:xfrm>
            <a:off x="6320634"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Comprehensive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Threat Protection</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57" name="Text Placeholder 5">
            <a:extLst>
              <a:ext uri="{FF2B5EF4-FFF2-40B4-BE49-F238E27FC236}">
                <a16:creationId xmlns:a16="http://schemas.microsoft.com/office/drawing/2014/main" id="{A2748B64-017C-4D2F-9BF6-52A72C96F74B}"/>
              </a:ext>
            </a:extLst>
          </p:cNvPr>
          <p:cNvSpPr txBox="1">
            <a:spLocks/>
          </p:cNvSpPr>
          <p:nvPr/>
        </p:nvSpPr>
        <p:spPr>
          <a:xfrm>
            <a:off x="9188850" y="2580049"/>
            <a:ext cx="2418949" cy="3069284"/>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cs typeface="Segoe UI"/>
              </a:rPr>
              <a:t>Microsoft 365 Defender &amp; Purview Suite for Business Premium </a:t>
            </a:r>
            <a:r>
              <a:rPr kumimoji="0" lang="en-US" sz="1200" b="0" i="0" u="none" strike="noStrike" kern="1200" cap="none" spc="0" normalizeH="0" baseline="0" noProof="0">
                <a:ln>
                  <a:noFill/>
                </a:ln>
                <a:solidFill>
                  <a:srgbClr val="000000"/>
                </a:solidFill>
                <a:effectLst/>
                <a:uLnTx/>
                <a:uFillTx/>
                <a:cs typeface="Segoe UI"/>
              </a:rPr>
              <a:t>enables fast, efficient eDiscovery for legal and compliance investigations, ensuring that data is easily accessible and properly retained for regulatory purposes.</a:t>
            </a:r>
          </a:p>
          <a:p>
            <a:pPr indent="0">
              <a:spcAft>
                <a:spcPts val="1200"/>
              </a:spcAft>
              <a:buClr>
                <a:srgbClr val="F61B71"/>
              </a:buClr>
              <a:buNone/>
              <a:defRPr/>
            </a:pPr>
            <a:r>
              <a:rPr kumimoji="0" lang="en-US" sz="1200" b="0" i="0" u="none" strike="noStrike" kern="1200" cap="none" spc="0" normalizeH="0" noProof="0">
                <a:ln>
                  <a:noFill/>
                </a:ln>
                <a:solidFill>
                  <a:srgbClr val="000000"/>
                </a:solidFill>
                <a:effectLst/>
                <a:uLnTx/>
                <a:uFillTx/>
                <a:latin typeface="+mj-lt"/>
                <a:cs typeface="Segoe UI"/>
              </a:rPr>
              <a:t>Example: </a:t>
            </a:r>
            <a:br>
              <a:rPr kumimoji="0" lang="en-US" sz="1200" b="0" i="0" u="none" strike="noStrike" kern="1200" cap="none" spc="0" normalizeH="0" baseline="0" noProof="0">
                <a:ln>
                  <a:noFill/>
                </a:ln>
                <a:solidFill>
                  <a:srgbClr val="000000"/>
                </a:solidFill>
                <a:effectLst/>
                <a:uLnTx/>
                <a:uFillTx/>
                <a:cs typeface="Segoe UI"/>
              </a:rPr>
            </a:br>
            <a:r>
              <a:rPr kumimoji="0" lang="en-US" sz="1200" b="0" i="0" u="none" strike="noStrike" kern="1200" cap="none" spc="0" normalizeH="0" baseline="0" noProof="0">
                <a:ln>
                  <a:noFill/>
                </a:ln>
                <a:solidFill>
                  <a:srgbClr val="000000"/>
                </a:solidFill>
                <a:effectLst/>
                <a:uLnTx/>
                <a:uFillTx/>
                <a:cs typeface="Segoe UI"/>
              </a:rPr>
              <a:t>Relevant data can be quickly retrieved for audits or legal cases, supporting compliance with data retention and regulatory policies.</a:t>
            </a:r>
            <a:endParaRPr kumimoji="0" lang="en-GB" sz="1200" b="0" i="0" u="none" strike="noStrike" kern="1200" cap="none" spc="0" normalizeH="0" baseline="0" noProof="0">
              <a:ln>
                <a:noFill/>
              </a:ln>
              <a:solidFill>
                <a:srgbClr val="000000"/>
              </a:solidFill>
              <a:effectLst/>
              <a:uLnTx/>
              <a:uFillTx/>
              <a:cs typeface="Segoe UI"/>
            </a:endParaRPr>
          </a:p>
        </p:txBody>
      </p:sp>
      <p:sp>
        <p:nvSpPr>
          <p:cNvPr id="58" name="Text Placeholder 5">
            <a:extLst>
              <a:ext uri="{FF2B5EF4-FFF2-40B4-BE49-F238E27FC236}">
                <a16:creationId xmlns:a16="http://schemas.microsoft.com/office/drawing/2014/main" id="{CA8C8DE6-2FC8-46C8-9843-C83FE172DD30}"/>
              </a:ext>
            </a:extLst>
          </p:cNvPr>
          <p:cNvSpPr txBox="1">
            <a:spLocks/>
          </p:cNvSpPr>
          <p:nvPr/>
        </p:nvSpPr>
        <p:spPr>
          <a:xfrm>
            <a:off x="9188851" y="1931052"/>
            <a:ext cx="2418949" cy="648997"/>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eDiscovery </a:t>
            </a:r>
            <a:b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400" i="0" u="none" strike="noStrike" kern="1200" cap="none" spc="0" normalizeH="0" baseline="0" noProof="0">
                <a:ln>
                  <a:noFill/>
                </a:ln>
                <a:solidFill>
                  <a:srgbClr val="091F2C"/>
                </a:solidFill>
                <a:effectLst/>
                <a:uLnTx/>
                <a:uFillTx/>
                <a:latin typeface="+mj-lt"/>
                <a:cs typeface="Segoe UI" panose="020B0502040204020203" pitchFamily="34" charset="0"/>
              </a:rPr>
              <a:t>&amp; Legal Compliance</a:t>
            </a:r>
            <a:endParaRPr kumimoji="0" lang="en-GB" sz="14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
        <p:nvSpPr>
          <p:cNvPr id="4" name="Title 5">
            <a:extLst>
              <a:ext uri="{FF2B5EF4-FFF2-40B4-BE49-F238E27FC236}">
                <a16:creationId xmlns:a16="http://schemas.microsoft.com/office/drawing/2014/main" id="{03BF644D-597A-83CF-9117-6A3A52EE27D0}"/>
              </a:ext>
            </a:extLst>
          </p:cNvPr>
          <p:cNvSpPr>
            <a:spLocks noGrp="1"/>
          </p:cNvSpPr>
          <p:nvPr>
            <p:ph type="title"/>
          </p:nvPr>
        </p:nvSpPr>
        <p:spPr>
          <a:xfrm>
            <a:off x="588262" y="457200"/>
            <a:ext cx="11461775" cy="984885"/>
          </a:xfrm>
        </p:spPr>
        <p:txBody>
          <a:bodyPr wrap="square">
            <a:spAutoFit/>
          </a:bodyPr>
          <a:lstStyle/>
          <a:p>
            <a:r>
              <a:rPr lang="en-US" sz="3200" dirty="0">
                <a:solidFill>
                  <a:srgbClr val="091F2C"/>
                </a:solidFill>
              </a:rPr>
              <a:t>Strengthen Security &amp; Compliance Foundations </a:t>
            </a:r>
            <a:br>
              <a:rPr lang="en-US" sz="3200" dirty="0">
                <a:solidFill>
                  <a:srgbClr val="091F2C"/>
                </a:solidFill>
              </a:rPr>
            </a:br>
            <a:r>
              <a:rPr lang="en-US" sz="3200" dirty="0">
                <a:solidFill>
                  <a:srgbClr val="091F2C"/>
                </a:solidFill>
              </a:rPr>
              <a:t>with </a:t>
            </a:r>
            <a:r>
              <a:rPr lang="en-AU" sz="3200" dirty="0">
                <a:solidFill>
                  <a:srgbClr val="091F2C"/>
                </a:solidFill>
              </a:rPr>
              <a:t>Microsoft Defender &amp; Purview Suite for Business Premium</a:t>
            </a:r>
            <a:endParaRPr lang="en-US" sz="3200" dirty="0">
              <a:solidFill>
                <a:srgbClr val="091F2C"/>
              </a:solidFill>
            </a:endParaRPr>
          </a:p>
        </p:txBody>
      </p:sp>
    </p:spTree>
    <p:extLst>
      <p:ext uri="{BB962C8B-B14F-4D97-AF65-F5344CB8AC3E}">
        <p14:creationId xmlns:p14="http://schemas.microsoft.com/office/powerpoint/2010/main" val="13160674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6B70D33C-5A33-4A2B-A124-374BF10267AB}"/>
              </a:ext>
            </a:extLst>
          </p:cNvPr>
          <p:cNvSpPr/>
          <p:nvPr/>
        </p:nvSpPr>
        <p:spPr bwMode="auto">
          <a:xfrm>
            <a:off x="0" y="5371745"/>
            <a:ext cx="12191999" cy="1486256"/>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4" name="Title 53">
            <a:extLst>
              <a:ext uri="{FF2B5EF4-FFF2-40B4-BE49-F238E27FC236}">
                <a16:creationId xmlns:a16="http://schemas.microsoft.com/office/drawing/2014/main" id="{2A05B808-C827-4372-AEF1-15209FF783F2}"/>
              </a:ext>
            </a:extLst>
          </p:cNvPr>
          <p:cNvSpPr>
            <a:spLocks noGrp="1"/>
          </p:cNvSpPr>
          <p:nvPr>
            <p:ph type="title"/>
          </p:nvPr>
        </p:nvSpPr>
        <p:spPr>
          <a:xfrm>
            <a:off x="588263" y="457200"/>
            <a:ext cx="11018520" cy="1107996"/>
          </a:xfrm>
        </p:spPr>
        <p:txBody>
          <a:bodyPr/>
          <a:lstStyle/>
          <a:p>
            <a:r>
              <a:rPr lang="en-US"/>
              <a:t>Advanced Security and Compliance for </a:t>
            </a:r>
            <a:br>
              <a:rPr lang="en-US"/>
            </a:br>
            <a:r>
              <a:rPr lang="en-US"/>
              <a:t>less than half the cost</a:t>
            </a:r>
          </a:p>
        </p:txBody>
      </p:sp>
      <p:pic>
        <p:nvPicPr>
          <p:cNvPr id="136" name="Picture 135">
            <a:extLst>
              <a:ext uri="{FF2B5EF4-FFF2-40B4-BE49-F238E27FC236}">
                <a16:creationId xmlns:a16="http://schemas.microsoft.com/office/drawing/2014/main" id="{DA771343-4DC4-48FB-B5D5-1A7E8914F726}"/>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4524380"/>
            <a:ext cx="502906" cy="261721"/>
          </a:xfrm>
          <a:prstGeom prst="rect">
            <a:avLst/>
          </a:prstGeom>
        </p:spPr>
      </p:pic>
      <p:pic>
        <p:nvPicPr>
          <p:cNvPr id="137" name="Picture 136">
            <a:extLst>
              <a:ext uri="{FF2B5EF4-FFF2-40B4-BE49-F238E27FC236}">
                <a16:creationId xmlns:a16="http://schemas.microsoft.com/office/drawing/2014/main" id="{B7F12AFD-E1A9-4AB9-B0F1-40622DD8AD83}"/>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4869600"/>
            <a:ext cx="502906" cy="261721"/>
          </a:xfrm>
          <a:prstGeom prst="rect">
            <a:avLst/>
          </a:prstGeom>
        </p:spPr>
      </p:pic>
      <p:sp>
        <p:nvSpPr>
          <p:cNvPr id="69" name="TextBox 86">
            <a:extLst>
              <a:ext uri="{FF2B5EF4-FFF2-40B4-BE49-F238E27FC236}">
                <a16:creationId xmlns:a16="http://schemas.microsoft.com/office/drawing/2014/main" id="{25A17C5D-B9D7-4A62-BDF0-99808940F140}"/>
              </a:ext>
            </a:extLst>
          </p:cNvPr>
          <p:cNvSpPr txBox="1"/>
          <p:nvPr/>
        </p:nvSpPr>
        <p:spPr>
          <a:xfrm>
            <a:off x="2495180" y="4524520"/>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dirty="0">
                <a:latin typeface="+mn-lt"/>
              </a:rPr>
              <a:t>$15.33</a:t>
            </a:r>
          </a:p>
        </p:txBody>
      </p:sp>
      <p:pic>
        <p:nvPicPr>
          <p:cNvPr id="132" name="Picture 131">
            <a:extLst>
              <a:ext uri="{FF2B5EF4-FFF2-40B4-BE49-F238E27FC236}">
                <a16:creationId xmlns:a16="http://schemas.microsoft.com/office/drawing/2014/main" id="{52A7AE87-C1C6-4AE3-812D-417107766DD9}"/>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3136523"/>
            <a:ext cx="502906" cy="261721"/>
          </a:xfrm>
          <a:prstGeom prst="rect">
            <a:avLst/>
          </a:prstGeom>
        </p:spPr>
      </p:pic>
      <p:pic>
        <p:nvPicPr>
          <p:cNvPr id="133" name="Picture 132">
            <a:extLst>
              <a:ext uri="{FF2B5EF4-FFF2-40B4-BE49-F238E27FC236}">
                <a16:creationId xmlns:a16="http://schemas.microsoft.com/office/drawing/2014/main" id="{37A28BB0-1CBA-46A5-9152-F2565D3D84B8}"/>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3496374"/>
            <a:ext cx="502906" cy="261721"/>
          </a:xfrm>
          <a:prstGeom prst="rect">
            <a:avLst/>
          </a:prstGeom>
        </p:spPr>
      </p:pic>
      <p:pic>
        <p:nvPicPr>
          <p:cNvPr id="134" name="Picture 133">
            <a:extLst>
              <a:ext uri="{FF2B5EF4-FFF2-40B4-BE49-F238E27FC236}">
                <a16:creationId xmlns:a16="http://schemas.microsoft.com/office/drawing/2014/main" id="{9A70D707-E7DA-400E-9C3D-DA05A3DDA396}"/>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3833437"/>
            <a:ext cx="502906" cy="261721"/>
          </a:xfrm>
          <a:prstGeom prst="rect">
            <a:avLst/>
          </a:prstGeom>
        </p:spPr>
      </p:pic>
      <p:pic>
        <p:nvPicPr>
          <p:cNvPr id="135" name="Picture 134">
            <a:extLst>
              <a:ext uri="{FF2B5EF4-FFF2-40B4-BE49-F238E27FC236}">
                <a16:creationId xmlns:a16="http://schemas.microsoft.com/office/drawing/2014/main" id="{65E2FB95-C333-4D71-ACF6-C0A2D35992E9}"/>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4189819"/>
            <a:ext cx="502906" cy="261721"/>
          </a:xfrm>
          <a:prstGeom prst="rect">
            <a:avLst/>
          </a:prstGeom>
        </p:spPr>
      </p:pic>
      <p:sp>
        <p:nvSpPr>
          <p:cNvPr id="63" name="TextBox 86">
            <a:extLst>
              <a:ext uri="{FF2B5EF4-FFF2-40B4-BE49-F238E27FC236}">
                <a16:creationId xmlns:a16="http://schemas.microsoft.com/office/drawing/2014/main" id="{DE908359-F650-4EFF-ACFB-7C98FD39932E}"/>
              </a:ext>
            </a:extLst>
          </p:cNvPr>
          <p:cNvSpPr txBox="1"/>
          <p:nvPr/>
        </p:nvSpPr>
        <p:spPr>
          <a:xfrm>
            <a:off x="2495180" y="3136663"/>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lang="en-US" sz="800" dirty="0">
                <a:latin typeface="+mn-lt"/>
              </a:rPr>
              <a:t>$11.87</a:t>
            </a: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dirty="0">
              <a:ln>
                <a:noFill/>
              </a:ln>
              <a:solidFill>
                <a:srgbClr val="FF0000"/>
              </a:solidFill>
              <a:effectLst/>
              <a:uLnTx/>
              <a:uFillTx/>
              <a:latin typeface="+mn-lt"/>
              <a:cs typeface="Segoe Sans Display"/>
            </a:endParaRPr>
          </a:p>
        </p:txBody>
      </p:sp>
      <p:sp>
        <p:nvSpPr>
          <p:cNvPr id="66" name="TextBox 86">
            <a:extLst>
              <a:ext uri="{FF2B5EF4-FFF2-40B4-BE49-F238E27FC236}">
                <a16:creationId xmlns:a16="http://schemas.microsoft.com/office/drawing/2014/main" id="{DE233A29-1F31-453C-9370-F33E6EF74FAF}"/>
              </a:ext>
            </a:extLst>
          </p:cNvPr>
          <p:cNvSpPr txBox="1"/>
          <p:nvPr/>
        </p:nvSpPr>
        <p:spPr>
          <a:xfrm>
            <a:off x="2495180" y="3496514"/>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lang="en-US" sz="800" dirty="0">
                <a:solidFill>
                  <a:schemeClr val="tx1"/>
                </a:solidFill>
                <a:latin typeface="+mn-lt"/>
              </a:rPr>
              <a:t>$</a:t>
            </a:r>
            <a:r>
              <a:rPr lang="en-US" sz="800" dirty="0">
                <a:solidFill>
                  <a:schemeClr val="tx1"/>
                </a:solidFill>
                <a:latin typeface="+mn-lt"/>
                <a:cs typeface="Segoe Sans Display"/>
              </a:rPr>
              <a:t>8.82</a:t>
            </a:r>
            <a:endParaRPr lang="en-US" sz="800" dirty="0">
              <a:solidFill>
                <a:schemeClr val="tx1"/>
              </a:solidFill>
              <a:latin typeface="+mn-lt"/>
            </a:endParaRPr>
          </a:p>
        </p:txBody>
      </p:sp>
      <p:sp>
        <p:nvSpPr>
          <p:cNvPr id="67" name="TextBox 86">
            <a:extLst>
              <a:ext uri="{FF2B5EF4-FFF2-40B4-BE49-F238E27FC236}">
                <a16:creationId xmlns:a16="http://schemas.microsoft.com/office/drawing/2014/main" id="{5F76C3FB-81D3-4237-84CA-9867278C6A2E}"/>
              </a:ext>
            </a:extLst>
          </p:cNvPr>
          <p:cNvSpPr txBox="1"/>
          <p:nvPr/>
        </p:nvSpPr>
        <p:spPr>
          <a:xfrm>
            <a:off x="2495180" y="3833577"/>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dirty="0">
                <a:latin typeface="+mn-lt"/>
              </a:rPr>
              <a:t>$9.35</a:t>
            </a:r>
          </a:p>
        </p:txBody>
      </p:sp>
      <p:sp>
        <p:nvSpPr>
          <p:cNvPr id="68" name="TextBox 86">
            <a:extLst>
              <a:ext uri="{FF2B5EF4-FFF2-40B4-BE49-F238E27FC236}">
                <a16:creationId xmlns:a16="http://schemas.microsoft.com/office/drawing/2014/main" id="{BBB845DE-BE7B-4A80-AAAD-1D0CB8A579F2}"/>
              </a:ext>
            </a:extLst>
          </p:cNvPr>
          <p:cNvSpPr txBox="1"/>
          <p:nvPr/>
        </p:nvSpPr>
        <p:spPr>
          <a:xfrm>
            <a:off x="2495180" y="4189959"/>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dirty="0">
                <a:latin typeface="+mn-lt"/>
              </a:rPr>
              <a:t>$8.51</a:t>
            </a:r>
          </a:p>
        </p:txBody>
      </p:sp>
      <p:sp>
        <p:nvSpPr>
          <p:cNvPr id="70" name="TextBox 86">
            <a:extLst>
              <a:ext uri="{FF2B5EF4-FFF2-40B4-BE49-F238E27FC236}">
                <a16:creationId xmlns:a16="http://schemas.microsoft.com/office/drawing/2014/main" id="{E895E37B-A6B0-4B18-AA45-957D3F165070}"/>
              </a:ext>
            </a:extLst>
          </p:cNvPr>
          <p:cNvSpPr txBox="1"/>
          <p:nvPr/>
        </p:nvSpPr>
        <p:spPr>
          <a:xfrm>
            <a:off x="2495180" y="4869600"/>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b="1" dirty="0">
                <a:latin typeface="+mn-lt"/>
              </a:rPr>
              <a:t>$74.26</a:t>
            </a:r>
          </a:p>
        </p:txBody>
      </p:sp>
      <p:pic>
        <p:nvPicPr>
          <p:cNvPr id="6" name="Picture 5">
            <a:extLst>
              <a:ext uri="{FF2B5EF4-FFF2-40B4-BE49-F238E27FC236}">
                <a16:creationId xmlns:a16="http://schemas.microsoft.com/office/drawing/2014/main" id="{6FB2C57D-F24E-4A64-A7E4-9BD90433E0C4}"/>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3136523"/>
            <a:ext cx="1843200" cy="261721"/>
          </a:xfrm>
          <a:prstGeom prst="rect">
            <a:avLst/>
          </a:prstGeom>
        </p:spPr>
      </p:pic>
      <p:pic>
        <p:nvPicPr>
          <p:cNvPr id="123" name="Picture 122">
            <a:extLst>
              <a:ext uri="{FF2B5EF4-FFF2-40B4-BE49-F238E27FC236}">
                <a16:creationId xmlns:a16="http://schemas.microsoft.com/office/drawing/2014/main" id="{5E0055F9-8380-42DF-A11F-831117C662B2}"/>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3496374"/>
            <a:ext cx="1843200" cy="261721"/>
          </a:xfrm>
          <a:prstGeom prst="rect">
            <a:avLst/>
          </a:prstGeom>
        </p:spPr>
      </p:pic>
      <p:pic>
        <p:nvPicPr>
          <p:cNvPr id="124" name="Picture 123">
            <a:extLst>
              <a:ext uri="{FF2B5EF4-FFF2-40B4-BE49-F238E27FC236}">
                <a16:creationId xmlns:a16="http://schemas.microsoft.com/office/drawing/2014/main" id="{3EC1755E-DAA6-4691-B46A-4DF43C7D4F73}"/>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3833437"/>
            <a:ext cx="1843200" cy="261721"/>
          </a:xfrm>
          <a:prstGeom prst="rect">
            <a:avLst/>
          </a:prstGeom>
        </p:spPr>
      </p:pic>
      <p:pic>
        <p:nvPicPr>
          <p:cNvPr id="125" name="Picture 124">
            <a:extLst>
              <a:ext uri="{FF2B5EF4-FFF2-40B4-BE49-F238E27FC236}">
                <a16:creationId xmlns:a16="http://schemas.microsoft.com/office/drawing/2014/main" id="{E5588234-9F61-414D-951B-B7C78C15B22F}"/>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4189819"/>
            <a:ext cx="1843200" cy="261721"/>
          </a:xfrm>
          <a:prstGeom prst="rect">
            <a:avLst/>
          </a:prstGeom>
        </p:spPr>
      </p:pic>
      <p:pic>
        <p:nvPicPr>
          <p:cNvPr id="126" name="Picture 125">
            <a:extLst>
              <a:ext uri="{FF2B5EF4-FFF2-40B4-BE49-F238E27FC236}">
                <a16:creationId xmlns:a16="http://schemas.microsoft.com/office/drawing/2014/main" id="{A42F7A6B-EA48-4B69-8D74-6D57B19790F5}"/>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4524380"/>
            <a:ext cx="1843200" cy="261721"/>
          </a:xfrm>
          <a:prstGeom prst="rect">
            <a:avLst/>
          </a:prstGeom>
        </p:spPr>
      </p:pic>
      <p:sp>
        <p:nvSpPr>
          <p:cNvPr id="59" name="Rectangle 58">
            <a:extLst>
              <a:ext uri="{FF2B5EF4-FFF2-40B4-BE49-F238E27FC236}">
                <a16:creationId xmlns:a16="http://schemas.microsoft.com/office/drawing/2014/main" id="{15D1B6EB-8347-4EA7-95D6-9F162BA4BF8D}"/>
              </a:ext>
            </a:extLst>
          </p:cNvPr>
          <p:cNvSpPr/>
          <p:nvPr/>
        </p:nvSpPr>
        <p:spPr bwMode="auto">
          <a:xfrm>
            <a:off x="585217" y="3496694"/>
            <a:ext cx="1843635"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kumimoji="0" lang="en-US" sz="800" b="0" i="0" u="none" strike="noStrike" kern="1200" cap="none" spc="0" normalizeH="0" baseline="0" noProof="0">
                <a:ln>
                  <a:noFill/>
                </a:ln>
                <a:solidFill>
                  <a:srgbClr val="282828"/>
                </a:solidFill>
                <a:effectLst/>
                <a:uLnTx/>
                <a:uFillTx/>
                <a:ea typeface="+mn-ea"/>
                <a:cs typeface="+mn-cs"/>
              </a:rPr>
              <a:t>Defender for </a:t>
            </a:r>
            <a:r>
              <a:rPr lang="en-US" sz="800">
                <a:solidFill>
                  <a:srgbClr val="282828"/>
                </a:solidFill>
              </a:rPr>
              <a:t>Endpoint P2</a:t>
            </a:r>
            <a:endParaRPr lang="en-US" sz="80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a:ln>
                <a:noFill/>
              </a:ln>
              <a:solidFill>
                <a:srgbClr val="282828"/>
              </a:solidFill>
              <a:effectLst/>
              <a:uLnTx/>
              <a:uFillTx/>
              <a:cs typeface="Segoe Sans Display"/>
            </a:endParaRPr>
          </a:p>
        </p:txBody>
      </p:sp>
      <p:sp>
        <p:nvSpPr>
          <p:cNvPr id="60" name="Rectangle 59">
            <a:extLst>
              <a:ext uri="{FF2B5EF4-FFF2-40B4-BE49-F238E27FC236}">
                <a16:creationId xmlns:a16="http://schemas.microsoft.com/office/drawing/2014/main" id="{33052A99-973C-46A3-8EA0-B78A05874F34}"/>
              </a:ext>
            </a:extLst>
          </p:cNvPr>
          <p:cNvSpPr/>
          <p:nvPr/>
        </p:nvSpPr>
        <p:spPr bwMode="auto">
          <a:xfrm>
            <a:off x="585217" y="3833756"/>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282828"/>
                </a:solidFill>
                <a:effectLst/>
                <a:uLnTx/>
                <a:uFillTx/>
                <a:ea typeface="+mn-ea"/>
                <a:cs typeface="+mn-cs"/>
              </a:rPr>
              <a:t>Defender for Identity</a:t>
            </a:r>
          </a:p>
        </p:txBody>
      </p:sp>
      <p:sp>
        <p:nvSpPr>
          <p:cNvPr id="61" name="Rectangle 60">
            <a:extLst>
              <a:ext uri="{FF2B5EF4-FFF2-40B4-BE49-F238E27FC236}">
                <a16:creationId xmlns:a16="http://schemas.microsoft.com/office/drawing/2014/main" id="{B36A059F-2999-4B18-9985-9221F6389055}"/>
              </a:ext>
            </a:extLst>
          </p:cNvPr>
          <p:cNvSpPr/>
          <p:nvPr/>
        </p:nvSpPr>
        <p:spPr bwMode="auto">
          <a:xfrm>
            <a:off x="585217" y="4190139"/>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282828"/>
                </a:solidFill>
                <a:effectLst/>
                <a:uLnTx/>
                <a:uFillTx/>
                <a:ea typeface="+mn-ea"/>
                <a:cs typeface="+mn-cs"/>
              </a:rPr>
              <a:t>Defender for Office P2</a:t>
            </a:r>
          </a:p>
        </p:txBody>
      </p:sp>
      <p:sp>
        <p:nvSpPr>
          <p:cNvPr id="62" name="Rectangle 61">
            <a:extLst>
              <a:ext uri="{FF2B5EF4-FFF2-40B4-BE49-F238E27FC236}">
                <a16:creationId xmlns:a16="http://schemas.microsoft.com/office/drawing/2014/main" id="{7453E44C-DEB0-453C-B6CE-7170ECBCEE1B}"/>
              </a:ext>
            </a:extLst>
          </p:cNvPr>
          <p:cNvSpPr/>
          <p:nvPr/>
        </p:nvSpPr>
        <p:spPr bwMode="auto">
          <a:xfrm>
            <a:off x="585217" y="4524700"/>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dirty="0">
                <a:solidFill>
                  <a:srgbClr val="282828"/>
                </a:solidFill>
              </a:rPr>
              <a:t>Microsoft </a:t>
            </a:r>
            <a:r>
              <a:rPr kumimoji="0" lang="en-US" sz="800" b="0" i="0" u="none" strike="noStrike" kern="1200" cap="none" spc="0" normalizeH="0" baseline="0" noProof="0" dirty="0">
                <a:ln>
                  <a:noFill/>
                </a:ln>
                <a:solidFill>
                  <a:srgbClr val="282828"/>
                </a:solidFill>
                <a:effectLst/>
                <a:uLnTx/>
                <a:uFillTx/>
                <a:ea typeface="+mn-ea"/>
                <a:cs typeface="+mn-cs"/>
              </a:rPr>
              <a:t>Entra ID P2 </a:t>
            </a:r>
          </a:p>
        </p:txBody>
      </p:sp>
      <p:sp>
        <p:nvSpPr>
          <p:cNvPr id="64" name="Right Brace 63">
            <a:extLst>
              <a:ext uri="{FF2B5EF4-FFF2-40B4-BE49-F238E27FC236}">
                <a16:creationId xmlns:a16="http://schemas.microsoft.com/office/drawing/2014/main" id="{EE19A8F9-5A6E-4A92-B6A7-1464AAFD2510}"/>
              </a:ext>
              <a:ext uri="{C183D7F6-B498-43B3-948B-1728B52AA6E4}">
                <adec:decorative xmlns:adec="http://schemas.microsoft.com/office/drawing/2017/decorative" val="1"/>
              </a:ext>
            </a:extLst>
          </p:cNvPr>
          <p:cNvSpPr/>
          <p:nvPr/>
        </p:nvSpPr>
        <p:spPr>
          <a:xfrm>
            <a:off x="3000380" y="2439977"/>
            <a:ext cx="434970" cy="2345808"/>
          </a:xfrm>
          <a:prstGeom prst="rightBrace">
            <a:avLst>
              <a:gd name="adj1" fmla="val 0"/>
              <a:gd name="adj2" fmla="val 50000"/>
            </a:avLst>
          </a:prstGeom>
          <a:ln w="12700">
            <a:solidFill>
              <a:srgbClr val="56AEF9"/>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65" name="Rectangle 64">
            <a:extLst>
              <a:ext uri="{FF2B5EF4-FFF2-40B4-BE49-F238E27FC236}">
                <a16:creationId xmlns:a16="http://schemas.microsoft.com/office/drawing/2014/main" id="{5C12B1C0-96F3-4FFA-A46C-4DFBB447D8B9}"/>
              </a:ext>
            </a:extLst>
          </p:cNvPr>
          <p:cNvSpPr/>
          <p:nvPr/>
        </p:nvSpPr>
        <p:spPr bwMode="auto">
          <a:xfrm>
            <a:off x="585216" y="3136842"/>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lang="en-US" sz="800" dirty="0">
                <a:solidFill>
                  <a:srgbClr val="282828"/>
                </a:solidFill>
              </a:rPr>
              <a:t>Information Protection</a:t>
            </a:r>
            <a:endParaRPr lang="en-US" sz="800" dirty="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dirty="0">
              <a:ln>
                <a:noFill/>
              </a:ln>
              <a:solidFill>
                <a:srgbClr val="282828"/>
              </a:solidFill>
              <a:effectLst/>
              <a:uLnTx/>
              <a:uFillTx/>
              <a:cs typeface="Segoe Sans Display"/>
            </a:endParaRPr>
          </a:p>
        </p:txBody>
      </p:sp>
      <p:pic>
        <p:nvPicPr>
          <p:cNvPr id="170" name="Picture 169">
            <a:extLst>
              <a:ext uri="{FF2B5EF4-FFF2-40B4-BE49-F238E27FC236}">
                <a16:creationId xmlns:a16="http://schemas.microsoft.com/office/drawing/2014/main" id="{71A472CB-EE75-46C2-B288-1595F4C0FD65}"/>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2439289"/>
            <a:ext cx="502906" cy="261721"/>
          </a:xfrm>
          <a:prstGeom prst="rect">
            <a:avLst/>
          </a:prstGeom>
        </p:spPr>
      </p:pic>
      <p:pic>
        <p:nvPicPr>
          <p:cNvPr id="171" name="Picture 170">
            <a:extLst>
              <a:ext uri="{FF2B5EF4-FFF2-40B4-BE49-F238E27FC236}">
                <a16:creationId xmlns:a16="http://schemas.microsoft.com/office/drawing/2014/main" id="{FC7A2B3E-1942-4366-9AE7-B94B895DD755}"/>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2776351"/>
            <a:ext cx="502906" cy="261721"/>
          </a:xfrm>
          <a:prstGeom prst="rect">
            <a:avLst/>
          </a:prstGeom>
        </p:spPr>
      </p:pic>
      <p:sp>
        <p:nvSpPr>
          <p:cNvPr id="173" name="TextBox 86">
            <a:extLst>
              <a:ext uri="{FF2B5EF4-FFF2-40B4-BE49-F238E27FC236}">
                <a16:creationId xmlns:a16="http://schemas.microsoft.com/office/drawing/2014/main" id="{3E5C83A5-E86E-496C-AFD9-A4C4BEAC7F39}"/>
              </a:ext>
            </a:extLst>
          </p:cNvPr>
          <p:cNvSpPr txBox="1"/>
          <p:nvPr/>
        </p:nvSpPr>
        <p:spPr>
          <a:xfrm>
            <a:off x="2495180" y="2439429"/>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a:defRPr/>
            </a:pPr>
            <a:r>
              <a:rPr lang="en-US" sz="800" dirty="0">
                <a:latin typeface="+mn-lt"/>
              </a:rPr>
              <a:t>$10.19</a:t>
            </a:r>
          </a:p>
        </p:txBody>
      </p:sp>
      <p:sp>
        <p:nvSpPr>
          <p:cNvPr id="174" name="TextBox 86">
            <a:extLst>
              <a:ext uri="{FF2B5EF4-FFF2-40B4-BE49-F238E27FC236}">
                <a16:creationId xmlns:a16="http://schemas.microsoft.com/office/drawing/2014/main" id="{6F1840AA-28AE-4DB9-A526-C794B4655594}"/>
              </a:ext>
            </a:extLst>
          </p:cNvPr>
          <p:cNvSpPr txBox="1"/>
          <p:nvPr/>
        </p:nvSpPr>
        <p:spPr>
          <a:xfrm>
            <a:off x="2495180" y="2776491"/>
            <a:ext cx="502906" cy="26158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dirty="0">
                <a:latin typeface="+mn-lt"/>
              </a:rPr>
              <a:t>$10.19</a:t>
            </a:r>
          </a:p>
        </p:txBody>
      </p:sp>
      <p:pic>
        <p:nvPicPr>
          <p:cNvPr id="176" name="Picture 175">
            <a:extLst>
              <a:ext uri="{FF2B5EF4-FFF2-40B4-BE49-F238E27FC236}">
                <a16:creationId xmlns:a16="http://schemas.microsoft.com/office/drawing/2014/main" id="{C75FEB43-CD50-4C98-B40B-0026F3776567}"/>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2439289"/>
            <a:ext cx="1843200" cy="261721"/>
          </a:xfrm>
          <a:prstGeom prst="rect">
            <a:avLst/>
          </a:prstGeom>
        </p:spPr>
      </p:pic>
      <p:pic>
        <p:nvPicPr>
          <p:cNvPr id="177" name="Picture 176">
            <a:extLst>
              <a:ext uri="{FF2B5EF4-FFF2-40B4-BE49-F238E27FC236}">
                <a16:creationId xmlns:a16="http://schemas.microsoft.com/office/drawing/2014/main" id="{B7DC1772-25FA-43C7-8D04-6AC5C5960B9A}"/>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2776351"/>
            <a:ext cx="1843200" cy="261721"/>
          </a:xfrm>
          <a:prstGeom prst="rect">
            <a:avLst/>
          </a:prstGeom>
        </p:spPr>
      </p:pic>
      <p:sp>
        <p:nvSpPr>
          <p:cNvPr id="178" name="Rectangle 177">
            <a:extLst>
              <a:ext uri="{FF2B5EF4-FFF2-40B4-BE49-F238E27FC236}">
                <a16:creationId xmlns:a16="http://schemas.microsoft.com/office/drawing/2014/main" id="{8ECF10ED-473C-42A4-AEB1-15E973E708ED}"/>
              </a:ext>
            </a:extLst>
          </p:cNvPr>
          <p:cNvSpPr/>
          <p:nvPr/>
        </p:nvSpPr>
        <p:spPr bwMode="auto">
          <a:xfrm>
            <a:off x="585217" y="2439609"/>
            <a:ext cx="1843635"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lang="en-US" sz="800" dirty="0">
                <a:solidFill>
                  <a:srgbClr val="282828"/>
                </a:solidFill>
              </a:rPr>
              <a:t>eDiscovery &amp; Audit</a:t>
            </a:r>
            <a:endParaRPr lang="en-US" sz="800" dirty="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dirty="0">
              <a:ln>
                <a:noFill/>
              </a:ln>
              <a:solidFill>
                <a:srgbClr val="282828"/>
              </a:solidFill>
              <a:effectLst/>
              <a:uLnTx/>
              <a:uFillTx/>
              <a:cs typeface="Segoe Sans Display"/>
            </a:endParaRPr>
          </a:p>
        </p:txBody>
      </p:sp>
      <p:sp>
        <p:nvSpPr>
          <p:cNvPr id="179" name="Rectangle 178">
            <a:extLst>
              <a:ext uri="{FF2B5EF4-FFF2-40B4-BE49-F238E27FC236}">
                <a16:creationId xmlns:a16="http://schemas.microsoft.com/office/drawing/2014/main" id="{EE8FFE50-83D8-4AB1-A3B1-52112D81346A}"/>
              </a:ext>
            </a:extLst>
          </p:cNvPr>
          <p:cNvSpPr/>
          <p:nvPr/>
        </p:nvSpPr>
        <p:spPr bwMode="auto">
          <a:xfrm>
            <a:off x="585217" y="2776671"/>
            <a:ext cx="1843636" cy="26140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defRPr/>
            </a:pPr>
            <a:r>
              <a:rPr lang="en-US" sz="800" dirty="0">
                <a:solidFill>
                  <a:srgbClr val="282828"/>
                </a:solidFill>
              </a:rPr>
              <a:t>Insider Risk Management</a:t>
            </a:r>
            <a:endParaRPr lang="en-US" sz="800" dirty="0">
              <a:solidFill>
                <a:srgbClr val="000000"/>
              </a:solidFill>
            </a:endParaRPr>
          </a:p>
          <a:p>
            <a:pPr marL="0" marR="0" lvl="0" indent="0" algn="ctr" defTabSz="822813">
              <a:lnSpc>
                <a:spcPct val="90000"/>
              </a:lnSpc>
              <a:spcBef>
                <a:spcPct val="0"/>
              </a:spcBef>
              <a:spcAft>
                <a:spcPct val="0"/>
              </a:spcAft>
              <a:buClrTx/>
              <a:buSzTx/>
              <a:buFontTx/>
              <a:buNone/>
              <a:tabLst/>
              <a:defRPr/>
            </a:pPr>
            <a:endParaRPr lang="en-US" sz="800" b="0" i="0" u="none" strike="noStrike" kern="1200" cap="none" spc="0" normalizeH="0" baseline="0" noProof="0" dirty="0">
              <a:ln>
                <a:noFill/>
              </a:ln>
              <a:solidFill>
                <a:srgbClr val="282828"/>
              </a:solidFill>
              <a:effectLst/>
              <a:uLnTx/>
              <a:uFillTx/>
              <a:cs typeface="Segoe Sans Display"/>
            </a:endParaRPr>
          </a:p>
        </p:txBody>
      </p:sp>
      <p:pic>
        <p:nvPicPr>
          <p:cNvPr id="3" name="Picture 2">
            <a:extLst>
              <a:ext uri="{FF2B5EF4-FFF2-40B4-BE49-F238E27FC236}">
                <a16:creationId xmlns:a16="http://schemas.microsoft.com/office/drawing/2014/main" id="{AC294022-23B1-43CF-92A9-5C8F5D0EB1B9}"/>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3439925" y="4631072"/>
            <a:ext cx="955569" cy="500400"/>
          </a:xfrm>
          <a:prstGeom prst="rect">
            <a:avLst/>
          </a:prstGeom>
        </p:spPr>
      </p:pic>
      <p:pic>
        <p:nvPicPr>
          <p:cNvPr id="149" name="Picture 148">
            <a:extLst>
              <a:ext uri="{FF2B5EF4-FFF2-40B4-BE49-F238E27FC236}">
                <a16:creationId xmlns:a16="http://schemas.microsoft.com/office/drawing/2014/main" id="{0D569DF1-89C2-4108-A0F7-DAD2563E0667}"/>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4468986" y="4631072"/>
            <a:ext cx="955569" cy="500400"/>
          </a:xfrm>
          <a:prstGeom prst="rect">
            <a:avLst/>
          </a:prstGeom>
        </p:spPr>
      </p:pic>
      <p:pic>
        <p:nvPicPr>
          <p:cNvPr id="150" name="Picture 149">
            <a:extLst>
              <a:ext uri="{FF2B5EF4-FFF2-40B4-BE49-F238E27FC236}">
                <a16:creationId xmlns:a16="http://schemas.microsoft.com/office/drawing/2014/main" id="{A6805E6F-C631-40F9-9FAE-EE2083A6A3CD}"/>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497097" y="4631072"/>
            <a:ext cx="955569" cy="500400"/>
          </a:xfrm>
          <a:prstGeom prst="rect">
            <a:avLst/>
          </a:prstGeom>
        </p:spPr>
      </p:pic>
      <p:pic>
        <p:nvPicPr>
          <p:cNvPr id="151" name="Picture 150">
            <a:extLst>
              <a:ext uri="{FF2B5EF4-FFF2-40B4-BE49-F238E27FC236}">
                <a16:creationId xmlns:a16="http://schemas.microsoft.com/office/drawing/2014/main" id="{C10C4AF0-F4E7-4656-8058-FBDCF3B4E99C}"/>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6525209" y="4631072"/>
            <a:ext cx="955569" cy="500400"/>
          </a:xfrm>
          <a:prstGeom prst="rect">
            <a:avLst/>
          </a:prstGeom>
        </p:spPr>
      </p:pic>
      <p:pic>
        <p:nvPicPr>
          <p:cNvPr id="152" name="Picture 151">
            <a:extLst>
              <a:ext uri="{FF2B5EF4-FFF2-40B4-BE49-F238E27FC236}">
                <a16:creationId xmlns:a16="http://schemas.microsoft.com/office/drawing/2014/main" id="{154E51CE-CB74-4065-8432-99A46916E298}"/>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7557879" y="4631072"/>
            <a:ext cx="955569" cy="500400"/>
          </a:xfrm>
          <a:prstGeom prst="rect">
            <a:avLst/>
          </a:prstGeom>
        </p:spPr>
      </p:pic>
      <p:sp>
        <p:nvSpPr>
          <p:cNvPr id="10" name="Rectangle 9">
            <a:extLst>
              <a:ext uri="{FF2B5EF4-FFF2-40B4-BE49-F238E27FC236}">
                <a16:creationId xmlns:a16="http://schemas.microsoft.com/office/drawing/2014/main" id="{8A63C7B2-8AC7-4E29-8B39-0E6D68994A3D}"/>
              </a:ext>
            </a:extLst>
          </p:cNvPr>
          <p:cNvSpPr/>
          <p:nvPr/>
        </p:nvSpPr>
        <p:spPr bwMode="auto">
          <a:xfrm>
            <a:off x="4465118"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Office P2</a:t>
            </a:r>
          </a:p>
        </p:txBody>
      </p:sp>
      <p:sp>
        <p:nvSpPr>
          <p:cNvPr id="11" name="Rectangle 10">
            <a:extLst>
              <a:ext uri="{FF2B5EF4-FFF2-40B4-BE49-F238E27FC236}">
                <a16:creationId xmlns:a16="http://schemas.microsoft.com/office/drawing/2014/main" id="{ADAC2B90-5684-4B96-B95F-45E2B72F79BB}"/>
              </a:ext>
            </a:extLst>
          </p:cNvPr>
          <p:cNvSpPr/>
          <p:nvPr/>
        </p:nvSpPr>
        <p:spPr bwMode="auto">
          <a:xfrm>
            <a:off x="5493230"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Identity</a:t>
            </a:r>
          </a:p>
        </p:txBody>
      </p:sp>
      <p:sp>
        <p:nvSpPr>
          <p:cNvPr id="12" name="Rectangle 11">
            <a:extLst>
              <a:ext uri="{FF2B5EF4-FFF2-40B4-BE49-F238E27FC236}">
                <a16:creationId xmlns:a16="http://schemas.microsoft.com/office/drawing/2014/main" id="{941780FF-AFC3-48A4-8E33-616AE18D76C0}"/>
              </a:ext>
            </a:extLst>
          </p:cNvPr>
          <p:cNvSpPr/>
          <p:nvPr/>
        </p:nvSpPr>
        <p:spPr bwMode="auto">
          <a:xfrm>
            <a:off x="6521342"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Cloud Apps</a:t>
            </a:r>
          </a:p>
        </p:txBody>
      </p:sp>
      <p:sp>
        <p:nvSpPr>
          <p:cNvPr id="9" name="Rectangle 8">
            <a:extLst>
              <a:ext uri="{FF2B5EF4-FFF2-40B4-BE49-F238E27FC236}">
                <a16:creationId xmlns:a16="http://schemas.microsoft.com/office/drawing/2014/main" id="{CE8CC3CB-544C-4153-BD43-3C73EEE55EAF}"/>
              </a:ext>
            </a:extLst>
          </p:cNvPr>
          <p:cNvSpPr/>
          <p:nvPr/>
        </p:nvSpPr>
        <p:spPr bwMode="auto">
          <a:xfrm>
            <a:off x="3440874"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Microsoft </a:t>
            </a:r>
            <a:br>
              <a:rPr lang="en-US" sz="800">
                <a:solidFill>
                  <a:schemeClr val="tx2"/>
                </a:solidFill>
                <a:latin typeface="+mj-lt"/>
              </a:rPr>
            </a:br>
            <a:r>
              <a:rPr kumimoji="0" lang="en-US" sz="800" b="0" i="0" u="none" strike="noStrike" kern="1200" cap="none" spc="0" normalizeH="0" baseline="0" noProof="0">
                <a:ln>
                  <a:noFill/>
                </a:ln>
                <a:solidFill>
                  <a:schemeClr val="tx2"/>
                </a:solidFill>
                <a:effectLst/>
                <a:uLnTx/>
                <a:uFillTx/>
                <a:latin typeface="+mj-lt"/>
                <a:ea typeface="+mn-ea"/>
                <a:cs typeface="+mn-cs"/>
              </a:rPr>
              <a:t>Entra ID P2</a:t>
            </a:r>
          </a:p>
        </p:txBody>
      </p:sp>
      <p:pic>
        <p:nvPicPr>
          <p:cNvPr id="13" name="Picture 12">
            <a:extLst>
              <a:ext uri="{FF2B5EF4-FFF2-40B4-BE49-F238E27FC236}">
                <a16:creationId xmlns:a16="http://schemas.microsoft.com/office/drawing/2014/main" id="{014AAA4A-EF84-4002-931C-08C3948864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7097" y="2079437"/>
            <a:ext cx="955452" cy="500085"/>
          </a:xfrm>
          <a:prstGeom prst="rect">
            <a:avLst/>
          </a:prstGeom>
        </p:spPr>
      </p:pic>
      <p:pic>
        <p:nvPicPr>
          <p:cNvPr id="16" name="Picture 15">
            <a:extLst>
              <a:ext uri="{FF2B5EF4-FFF2-40B4-BE49-F238E27FC236}">
                <a16:creationId xmlns:a16="http://schemas.microsoft.com/office/drawing/2014/main" id="{25B1F1D2-C971-4364-A4A7-2FA94A883D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874" y="4037864"/>
            <a:ext cx="955452" cy="500085"/>
          </a:xfrm>
          <a:prstGeom prst="rect">
            <a:avLst/>
          </a:prstGeom>
        </p:spPr>
      </p:pic>
      <p:pic>
        <p:nvPicPr>
          <p:cNvPr id="17" name="Picture 16">
            <a:extLst>
              <a:ext uri="{FF2B5EF4-FFF2-40B4-BE49-F238E27FC236}">
                <a16:creationId xmlns:a16="http://schemas.microsoft.com/office/drawing/2014/main" id="{3C877051-E740-4B0D-999C-6080CD1235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8986" y="4037864"/>
            <a:ext cx="955452" cy="500085"/>
          </a:xfrm>
          <a:prstGeom prst="rect">
            <a:avLst/>
          </a:prstGeom>
        </p:spPr>
      </p:pic>
      <p:pic>
        <p:nvPicPr>
          <p:cNvPr id="18" name="Picture 17">
            <a:extLst>
              <a:ext uri="{FF2B5EF4-FFF2-40B4-BE49-F238E27FC236}">
                <a16:creationId xmlns:a16="http://schemas.microsoft.com/office/drawing/2014/main" id="{D42E1C24-B942-4554-8677-D83DDDCC4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7097" y="4037864"/>
            <a:ext cx="955452" cy="500085"/>
          </a:xfrm>
          <a:prstGeom prst="rect">
            <a:avLst/>
          </a:prstGeom>
        </p:spPr>
      </p:pic>
      <p:pic>
        <p:nvPicPr>
          <p:cNvPr id="19" name="Picture 18">
            <a:extLst>
              <a:ext uri="{FF2B5EF4-FFF2-40B4-BE49-F238E27FC236}">
                <a16:creationId xmlns:a16="http://schemas.microsoft.com/office/drawing/2014/main" id="{3B4B1F1A-2B89-4D24-8BAD-A574C8FF4B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5209" y="4037864"/>
            <a:ext cx="955452" cy="500085"/>
          </a:xfrm>
          <a:prstGeom prst="rect">
            <a:avLst/>
          </a:prstGeom>
        </p:spPr>
      </p:pic>
      <p:sp>
        <p:nvSpPr>
          <p:cNvPr id="20" name="Rectangle 19">
            <a:extLst>
              <a:ext uri="{FF2B5EF4-FFF2-40B4-BE49-F238E27FC236}">
                <a16:creationId xmlns:a16="http://schemas.microsoft.com/office/drawing/2014/main" id="{29985C27-5FD6-4BE3-B9C5-CB011F175E42}"/>
              </a:ext>
            </a:extLst>
          </p:cNvPr>
          <p:cNvSpPr/>
          <p:nvPr/>
        </p:nvSpPr>
        <p:spPr bwMode="auto">
          <a:xfrm>
            <a:off x="3440874"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a:solidFill>
                  <a:srgbClr val="282828"/>
                </a:solidFill>
              </a:rPr>
              <a:t>Risk-Based</a:t>
            </a:r>
            <a:r>
              <a:rPr kumimoji="0" lang="en-US" sz="800" b="0" i="0" u="none" strike="noStrike" kern="1200" cap="none" spc="0" normalizeH="0" baseline="0" noProof="0">
                <a:ln>
                  <a:noFill/>
                </a:ln>
                <a:solidFill>
                  <a:srgbClr val="282828"/>
                </a:solidFill>
                <a:effectLst/>
                <a:uLnTx/>
                <a:uFillTx/>
                <a:ea typeface="+mn-ea"/>
                <a:cs typeface="+mn-cs"/>
              </a:rPr>
              <a:t> </a:t>
            </a:r>
            <a:br>
              <a:rPr kumimoji="0" lang="en-US" sz="800" b="0" i="0" u="none" strike="noStrike" kern="1200" cap="none" spc="0" normalizeH="0" baseline="0" noProof="0">
                <a:ln>
                  <a:noFill/>
                </a:ln>
                <a:solidFill>
                  <a:srgbClr val="282828"/>
                </a:solidFill>
                <a:effectLst/>
                <a:uLnTx/>
                <a:uFillTx/>
                <a:ea typeface="+mn-ea"/>
                <a:cs typeface="+mn-cs"/>
              </a:rPr>
            </a:br>
            <a:r>
              <a:rPr lang="en-US" sz="800">
                <a:solidFill>
                  <a:srgbClr val="282828"/>
                </a:solidFill>
              </a:rPr>
              <a:t>Conditional</a:t>
            </a:r>
            <a:r>
              <a:rPr kumimoji="0" lang="en-US" sz="800" b="0" i="0" u="none" strike="noStrike" kern="1200" cap="none" spc="0" normalizeH="0" baseline="0" noProof="0">
                <a:ln>
                  <a:noFill/>
                </a:ln>
                <a:solidFill>
                  <a:srgbClr val="282828"/>
                </a:solidFill>
                <a:effectLst/>
                <a:uLnTx/>
                <a:uFillTx/>
                <a:ea typeface="+mn-ea"/>
                <a:cs typeface="+mn-cs"/>
              </a:rPr>
              <a:t> </a:t>
            </a:r>
            <a:r>
              <a:rPr lang="en-US" sz="800">
                <a:solidFill>
                  <a:srgbClr val="282828"/>
                </a:solidFill>
              </a:rPr>
              <a:t>Access</a:t>
            </a:r>
            <a:endParaRPr lang="en-US" sz="800">
              <a:ea typeface="+mn-ea"/>
              <a:cs typeface="+mn-cs"/>
            </a:endParaRPr>
          </a:p>
        </p:txBody>
      </p:sp>
      <p:sp>
        <p:nvSpPr>
          <p:cNvPr id="21" name="Rectangle 20">
            <a:extLst>
              <a:ext uri="{FF2B5EF4-FFF2-40B4-BE49-F238E27FC236}">
                <a16:creationId xmlns:a16="http://schemas.microsoft.com/office/drawing/2014/main" id="{95B23F42-6F2D-40FE-ABA0-DE9569C888C6}"/>
              </a:ext>
            </a:extLst>
          </p:cNvPr>
          <p:cNvSpPr/>
          <p:nvPr/>
        </p:nvSpPr>
        <p:spPr bwMode="auto">
          <a:xfrm>
            <a:off x="4465118"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Safe Links &amp; Safe </a:t>
            </a:r>
            <a:r>
              <a:rPr lang="en-US" sz="800">
                <a:solidFill>
                  <a:srgbClr val="282828"/>
                </a:solidFill>
              </a:rPr>
              <a:t>Attachments</a:t>
            </a: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22" name="Rectangle 21">
            <a:extLst>
              <a:ext uri="{FF2B5EF4-FFF2-40B4-BE49-F238E27FC236}">
                <a16:creationId xmlns:a16="http://schemas.microsoft.com/office/drawing/2014/main" id="{0BFCF140-F131-458A-AFA0-6A36A88CB5F0}"/>
              </a:ext>
            </a:extLst>
          </p:cNvPr>
          <p:cNvSpPr/>
          <p:nvPr/>
        </p:nvSpPr>
        <p:spPr bwMode="auto">
          <a:xfrm>
            <a:off x="5493230"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Identity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Protection </a:t>
            </a:r>
            <a:r>
              <a:rPr lang="en-US" sz="800">
                <a:solidFill>
                  <a:srgbClr val="282828"/>
                </a:solidFill>
              </a:rPr>
              <a:t>Alerts</a:t>
            </a: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23" name="Rectangle 22">
            <a:extLst>
              <a:ext uri="{FF2B5EF4-FFF2-40B4-BE49-F238E27FC236}">
                <a16:creationId xmlns:a16="http://schemas.microsoft.com/office/drawing/2014/main" id="{BE9F62F0-D688-4EC2-BDCD-03650299478D}"/>
              </a:ext>
            </a:extLst>
          </p:cNvPr>
          <p:cNvSpPr/>
          <p:nvPr/>
        </p:nvSpPr>
        <p:spPr bwMode="auto">
          <a:xfrm>
            <a:off x="6521342"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Enable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Cloud Discovery</a:t>
            </a:r>
          </a:p>
        </p:txBody>
      </p:sp>
      <p:pic>
        <p:nvPicPr>
          <p:cNvPr id="24" name="Picture 23">
            <a:extLst>
              <a:ext uri="{FF2B5EF4-FFF2-40B4-BE49-F238E27FC236}">
                <a16:creationId xmlns:a16="http://schemas.microsoft.com/office/drawing/2014/main" id="{6AC3DB5C-A9A7-4ADC-922C-B74B5E9FE2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874" y="2079766"/>
            <a:ext cx="955452" cy="500085"/>
          </a:xfrm>
          <a:prstGeom prst="rect">
            <a:avLst/>
          </a:prstGeom>
        </p:spPr>
      </p:pic>
      <p:pic>
        <p:nvPicPr>
          <p:cNvPr id="25" name="Picture 24">
            <a:extLst>
              <a:ext uri="{FF2B5EF4-FFF2-40B4-BE49-F238E27FC236}">
                <a16:creationId xmlns:a16="http://schemas.microsoft.com/office/drawing/2014/main" id="{FD0048A7-43CE-43ED-A306-92A62D4176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8986" y="2079766"/>
            <a:ext cx="955452" cy="500085"/>
          </a:xfrm>
          <a:prstGeom prst="rect">
            <a:avLst/>
          </a:prstGeom>
        </p:spPr>
      </p:pic>
      <p:pic>
        <p:nvPicPr>
          <p:cNvPr id="26" name="Picture 25">
            <a:extLst>
              <a:ext uri="{FF2B5EF4-FFF2-40B4-BE49-F238E27FC236}">
                <a16:creationId xmlns:a16="http://schemas.microsoft.com/office/drawing/2014/main" id="{6A7EFB88-ABA1-4292-A39F-45EC8C2016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5209" y="2079766"/>
            <a:ext cx="955452" cy="500085"/>
          </a:xfrm>
          <a:prstGeom prst="rect">
            <a:avLst/>
          </a:prstGeom>
        </p:spPr>
      </p:pic>
      <p:pic>
        <p:nvPicPr>
          <p:cNvPr id="27" name="Picture 26">
            <a:extLst>
              <a:ext uri="{FF2B5EF4-FFF2-40B4-BE49-F238E27FC236}">
                <a16:creationId xmlns:a16="http://schemas.microsoft.com/office/drawing/2014/main" id="{4B3CD3C3-4C9F-4650-94BE-40083A005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874" y="2732247"/>
            <a:ext cx="955452" cy="500085"/>
          </a:xfrm>
          <a:prstGeom prst="rect">
            <a:avLst/>
          </a:prstGeom>
        </p:spPr>
      </p:pic>
      <p:pic>
        <p:nvPicPr>
          <p:cNvPr id="28" name="Picture 27">
            <a:extLst>
              <a:ext uri="{FF2B5EF4-FFF2-40B4-BE49-F238E27FC236}">
                <a16:creationId xmlns:a16="http://schemas.microsoft.com/office/drawing/2014/main" id="{7FB1C5D1-14B3-4A63-8569-3F0124371D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8986" y="2732247"/>
            <a:ext cx="955452" cy="500085"/>
          </a:xfrm>
          <a:prstGeom prst="rect">
            <a:avLst/>
          </a:prstGeom>
        </p:spPr>
      </p:pic>
      <p:pic>
        <p:nvPicPr>
          <p:cNvPr id="29" name="Picture 28">
            <a:extLst>
              <a:ext uri="{FF2B5EF4-FFF2-40B4-BE49-F238E27FC236}">
                <a16:creationId xmlns:a16="http://schemas.microsoft.com/office/drawing/2014/main" id="{A4E84945-1627-4879-999F-2733B77B60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7097" y="2732247"/>
            <a:ext cx="955452" cy="500085"/>
          </a:xfrm>
          <a:prstGeom prst="rect">
            <a:avLst/>
          </a:prstGeom>
        </p:spPr>
      </p:pic>
      <p:pic>
        <p:nvPicPr>
          <p:cNvPr id="30" name="Picture 29">
            <a:extLst>
              <a:ext uri="{FF2B5EF4-FFF2-40B4-BE49-F238E27FC236}">
                <a16:creationId xmlns:a16="http://schemas.microsoft.com/office/drawing/2014/main" id="{27DB6D3A-517D-4C3E-B304-FF4A631CF0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5209" y="2732247"/>
            <a:ext cx="955452" cy="500085"/>
          </a:xfrm>
          <a:prstGeom prst="rect">
            <a:avLst/>
          </a:prstGeom>
        </p:spPr>
      </p:pic>
      <p:pic>
        <p:nvPicPr>
          <p:cNvPr id="31" name="Picture 30">
            <a:extLst>
              <a:ext uri="{FF2B5EF4-FFF2-40B4-BE49-F238E27FC236}">
                <a16:creationId xmlns:a16="http://schemas.microsoft.com/office/drawing/2014/main" id="{9AA33119-B84F-4517-A4C6-E7A7B3DF28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874" y="3385056"/>
            <a:ext cx="955452" cy="500085"/>
          </a:xfrm>
          <a:prstGeom prst="rect">
            <a:avLst/>
          </a:prstGeom>
        </p:spPr>
      </p:pic>
      <p:pic>
        <p:nvPicPr>
          <p:cNvPr id="32" name="Picture 31">
            <a:extLst>
              <a:ext uri="{FF2B5EF4-FFF2-40B4-BE49-F238E27FC236}">
                <a16:creationId xmlns:a16="http://schemas.microsoft.com/office/drawing/2014/main" id="{700F5F83-C060-41EE-8D56-4640E83BBA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8986" y="3385056"/>
            <a:ext cx="955452" cy="500085"/>
          </a:xfrm>
          <a:prstGeom prst="rect">
            <a:avLst/>
          </a:prstGeom>
        </p:spPr>
      </p:pic>
      <p:pic>
        <p:nvPicPr>
          <p:cNvPr id="33" name="Picture 32">
            <a:extLst>
              <a:ext uri="{FF2B5EF4-FFF2-40B4-BE49-F238E27FC236}">
                <a16:creationId xmlns:a16="http://schemas.microsoft.com/office/drawing/2014/main" id="{CECA67D5-A586-47FA-8180-7AD15B5079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7097" y="3385056"/>
            <a:ext cx="955452" cy="500085"/>
          </a:xfrm>
          <a:prstGeom prst="rect">
            <a:avLst/>
          </a:prstGeom>
        </p:spPr>
      </p:pic>
      <p:pic>
        <p:nvPicPr>
          <p:cNvPr id="34" name="Picture 33">
            <a:extLst>
              <a:ext uri="{FF2B5EF4-FFF2-40B4-BE49-F238E27FC236}">
                <a16:creationId xmlns:a16="http://schemas.microsoft.com/office/drawing/2014/main" id="{DC3AEDF8-011A-444F-A86E-E6E4982A08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5209" y="3385056"/>
            <a:ext cx="955452" cy="500085"/>
          </a:xfrm>
          <a:prstGeom prst="rect">
            <a:avLst/>
          </a:prstGeom>
        </p:spPr>
      </p:pic>
      <p:sp>
        <p:nvSpPr>
          <p:cNvPr id="35" name="Rectangle 34">
            <a:extLst>
              <a:ext uri="{FF2B5EF4-FFF2-40B4-BE49-F238E27FC236}">
                <a16:creationId xmlns:a16="http://schemas.microsoft.com/office/drawing/2014/main" id="{BAC22462-888E-4689-8EFC-52C89D9DF9B0}"/>
              </a:ext>
            </a:extLst>
          </p:cNvPr>
          <p:cNvSpPr/>
          <p:nvPr/>
        </p:nvSpPr>
        <p:spPr bwMode="auto">
          <a:xfrm>
            <a:off x="3440874"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Privileged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Identity Management</a:t>
            </a:r>
          </a:p>
        </p:txBody>
      </p:sp>
      <p:sp>
        <p:nvSpPr>
          <p:cNvPr id="36" name="Rectangle 35">
            <a:extLst>
              <a:ext uri="{FF2B5EF4-FFF2-40B4-BE49-F238E27FC236}">
                <a16:creationId xmlns:a16="http://schemas.microsoft.com/office/drawing/2014/main" id="{015D943F-A865-495B-820A-ADA9227A21CD}"/>
              </a:ext>
            </a:extLst>
          </p:cNvPr>
          <p:cNvSpPr/>
          <p:nvPr/>
        </p:nvSpPr>
        <p:spPr bwMode="auto">
          <a:xfrm>
            <a:off x="3440874"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Entitlement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Management</a:t>
            </a:r>
          </a:p>
        </p:txBody>
      </p:sp>
      <p:sp>
        <p:nvSpPr>
          <p:cNvPr id="37" name="Rectangle 36">
            <a:extLst>
              <a:ext uri="{FF2B5EF4-FFF2-40B4-BE49-F238E27FC236}">
                <a16:creationId xmlns:a16="http://schemas.microsoft.com/office/drawing/2014/main" id="{39D858D6-731E-498A-A690-BBBEB62672B2}"/>
              </a:ext>
            </a:extLst>
          </p:cNvPr>
          <p:cNvSpPr/>
          <p:nvPr/>
        </p:nvSpPr>
        <p:spPr bwMode="auto">
          <a:xfrm>
            <a:off x="3440874"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Access Reviews</a:t>
            </a:r>
          </a:p>
        </p:txBody>
      </p:sp>
      <p:sp>
        <p:nvSpPr>
          <p:cNvPr id="38" name="Rectangle 37">
            <a:extLst>
              <a:ext uri="{FF2B5EF4-FFF2-40B4-BE49-F238E27FC236}">
                <a16:creationId xmlns:a16="http://schemas.microsoft.com/office/drawing/2014/main" id="{472D8BF0-AD6D-426D-A027-8B35ED432D8A}"/>
              </a:ext>
            </a:extLst>
          </p:cNvPr>
          <p:cNvSpPr/>
          <p:nvPr/>
        </p:nvSpPr>
        <p:spPr bwMode="auto">
          <a:xfrm>
            <a:off x="4465118"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Monitor &amp; Report</a:t>
            </a:r>
          </a:p>
        </p:txBody>
      </p:sp>
      <p:sp>
        <p:nvSpPr>
          <p:cNvPr id="39" name="Rectangle 38">
            <a:extLst>
              <a:ext uri="{FF2B5EF4-FFF2-40B4-BE49-F238E27FC236}">
                <a16:creationId xmlns:a16="http://schemas.microsoft.com/office/drawing/2014/main" id="{C9B90C29-5256-4CFB-989D-9CC3CFABA568}"/>
              </a:ext>
            </a:extLst>
          </p:cNvPr>
          <p:cNvSpPr/>
          <p:nvPr/>
        </p:nvSpPr>
        <p:spPr bwMode="auto">
          <a:xfrm>
            <a:off x="4465118"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Automatic Threat Remediation</a:t>
            </a:r>
          </a:p>
        </p:txBody>
      </p:sp>
      <p:sp>
        <p:nvSpPr>
          <p:cNvPr id="40" name="Rectangle 39">
            <a:extLst>
              <a:ext uri="{FF2B5EF4-FFF2-40B4-BE49-F238E27FC236}">
                <a16:creationId xmlns:a16="http://schemas.microsoft.com/office/drawing/2014/main" id="{4F8254EA-3449-4709-A0FE-F2498B8C87FA}"/>
              </a:ext>
            </a:extLst>
          </p:cNvPr>
          <p:cNvSpPr/>
          <p:nvPr/>
        </p:nvSpPr>
        <p:spPr bwMode="auto">
          <a:xfrm>
            <a:off x="4465118"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Advanced </a:t>
            </a:r>
            <a:r>
              <a:rPr lang="en-US" sz="800">
                <a:solidFill>
                  <a:srgbClr val="282828"/>
                </a:solidFill>
              </a:rPr>
              <a:t>Anti-Phishing</a:t>
            </a:r>
            <a:endParaRPr kumimoji="0" lang="en-US" sz="800" b="0" i="0" u="none" strike="noStrike" kern="1200" cap="none" spc="0" normalizeH="0" baseline="0" noProof="0">
              <a:ln>
                <a:noFill/>
              </a:ln>
              <a:solidFill>
                <a:srgbClr val="282828"/>
              </a:solidFill>
              <a:effectLst/>
              <a:uLnTx/>
              <a:uFillTx/>
              <a:ea typeface="+mn-ea"/>
              <a:cs typeface="+mn-cs"/>
            </a:endParaRPr>
          </a:p>
        </p:txBody>
      </p:sp>
      <p:sp>
        <p:nvSpPr>
          <p:cNvPr id="43" name="Rectangle 42">
            <a:extLst>
              <a:ext uri="{FF2B5EF4-FFF2-40B4-BE49-F238E27FC236}">
                <a16:creationId xmlns:a16="http://schemas.microsoft.com/office/drawing/2014/main" id="{3437C5C6-8CD3-4584-A12D-A5FAFA14EF83}"/>
              </a:ext>
            </a:extLst>
          </p:cNvPr>
          <p:cNvSpPr/>
          <p:nvPr/>
        </p:nvSpPr>
        <p:spPr bwMode="auto">
          <a:xfrm>
            <a:off x="5493230"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800">
                <a:solidFill>
                  <a:srgbClr val="282828"/>
                </a:solidFill>
              </a:rPr>
              <a:t>Behavioural</a:t>
            </a:r>
            <a:r>
              <a:rPr kumimoji="0" lang="en-US" sz="800" b="0" i="0" u="none" strike="noStrike" kern="1200" cap="none" spc="0" normalizeH="0" baseline="0" noProof="0">
                <a:ln>
                  <a:noFill/>
                </a:ln>
                <a:solidFill>
                  <a:srgbClr val="282828"/>
                </a:solidFill>
                <a:effectLst/>
                <a:uLnTx/>
                <a:uFillTx/>
                <a:ea typeface="+mn-ea"/>
                <a:cs typeface="+mn-cs"/>
              </a:rPr>
              <a:t>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Analytics</a:t>
            </a:r>
          </a:p>
        </p:txBody>
      </p:sp>
      <p:sp>
        <p:nvSpPr>
          <p:cNvPr id="44" name="Rectangle 43">
            <a:extLst>
              <a:ext uri="{FF2B5EF4-FFF2-40B4-BE49-F238E27FC236}">
                <a16:creationId xmlns:a16="http://schemas.microsoft.com/office/drawing/2014/main" id="{251F82AB-8656-4BEF-BA63-252CC788F30E}"/>
              </a:ext>
            </a:extLst>
          </p:cNvPr>
          <p:cNvSpPr/>
          <p:nvPr/>
        </p:nvSpPr>
        <p:spPr bwMode="auto">
          <a:xfrm>
            <a:off x="6521342"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Monitor </a:t>
            </a:r>
            <a:br>
              <a:rPr kumimoji="0" lang="en-US" sz="800" b="0" i="0" u="none" strike="noStrike" kern="1200" cap="none" spc="0" normalizeH="0" baseline="0" noProof="0">
                <a:ln>
                  <a:noFill/>
                </a:ln>
                <a:solidFill>
                  <a:srgbClr val="282828"/>
                </a:solidFill>
                <a:effectLst/>
                <a:uLnTx/>
                <a:uFillTx/>
                <a:ea typeface="+mn-ea"/>
                <a:cs typeface="+mn-cs"/>
              </a:rPr>
            </a:br>
            <a:r>
              <a:rPr lang="en-US" sz="800">
                <a:solidFill>
                  <a:srgbClr val="282828"/>
                </a:solidFill>
              </a:rPr>
              <a:t>Session</a:t>
            </a:r>
            <a:r>
              <a:rPr kumimoji="0" lang="en-US" sz="800" b="0" i="0" u="none" strike="noStrike" kern="1200" cap="none" spc="0" normalizeH="0" baseline="0" noProof="0">
                <a:ln>
                  <a:noFill/>
                </a:ln>
                <a:solidFill>
                  <a:srgbClr val="282828"/>
                </a:solidFill>
                <a:effectLst/>
                <a:uLnTx/>
                <a:uFillTx/>
                <a:ea typeface="+mn-ea"/>
                <a:cs typeface="+mn-cs"/>
              </a:rPr>
              <a:t> activities</a:t>
            </a:r>
          </a:p>
        </p:txBody>
      </p:sp>
      <p:sp>
        <p:nvSpPr>
          <p:cNvPr id="45" name="Rectangle 44">
            <a:extLst>
              <a:ext uri="{FF2B5EF4-FFF2-40B4-BE49-F238E27FC236}">
                <a16:creationId xmlns:a16="http://schemas.microsoft.com/office/drawing/2014/main" id="{1CD3E121-12ED-40BA-88A5-E012587FE212}"/>
              </a:ext>
            </a:extLst>
          </p:cNvPr>
          <p:cNvSpPr/>
          <p:nvPr/>
        </p:nvSpPr>
        <p:spPr bwMode="auto">
          <a:xfrm>
            <a:off x="6521342"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DLP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Policies</a:t>
            </a:r>
          </a:p>
        </p:txBody>
      </p:sp>
      <p:sp>
        <p:nvSpPr>
          <p:cNvPr id="46" name="Rectangle 45">
            <a:extLst>
              <a:ext uri="{FF2B5EF4-FFF2-40B4-BE49-F238E27FC236}">
                <a16:creationId xmlns:a16="http://schemas.microsoft.com/office/drawing/2014/main" id="{5EFB0FBE-1B81-45E3-87E9-4D293BB14743}"/>
              </a:ext>
            </a:extLst>
          </p:cNvPr>
          <p:cNvSpPr/>
          <p:nvPr/>
        </p:nvSpPr>
        <p:spPr bwMode="auto">
          <a:xfrm>
            <a:off x="6521342"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Activity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Policies</a:t>
            </a:r>
          </a:p>
        </p:txBody>
      </p:sp>
      <p:sp>
        <p:nvSpPr>
          <p:cNvPr id="139" name="Rectangle 138">
            <a:extLst>
              <a:ext uri="{FF2B5EF4-FFF2-40B4-BE49-F238E27FC236}">
                <a16:creationId xmlns:a16="http://schemas.microsoft.com/office/drawing/2014/main" id="{AFE20BF7-4726-4D3D-BF74-1894ECEF6CAD}"/>
              </a:ext>
            </a:extLst>
          </p:cNvPr>
          <p:cNvSpPr/>
          <p:nvPr/>
        </p:nvSpPr>
        <p:spPr bwMode="auto">
          <a:xfrm>
            <a:off x="7554012"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mj-lt"/>
                <a:ea typeface="+mn-ea"/>
                <a:cs typeface="+mn-cs"/>
              </a:rPr>
              <a:t>Defender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for Endpoint P2</a:t>
            </a:r>
          </a:p>
        </p:txBody>
      </p:sp>
      <p:pic>
        <p:nvPicPr>
          <p:cNvPr id="140" name="Picture 139">
            <a:extLst>
              <a:ext uri="{FF2B5EF4-FFF2-40B4-BE49-F238E27FC236}">
                <a16:creationId xmlns:a16="http://schemas.microsoft.com/office/drawing/2014/main" id="{0130CD28-079A-4742-83C1-0BACDB6DB2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7879" y="4037864"/>
            <a:ext cx="955452" cy="500085"/>
          </a:xfrm>
          <a:prstGeom prst="rect">
            <a:avLst/>
          </a:prstGeom>
        </p:spPr>
      </p:pic>
      <p:sp>
        <p:nvSpPr>
          <p:cNvPr id="141" name="Rectangle 140">
            <a:extLst>
              <a:ext uri="{FF2B5EF4-FFF2-40B4-BE49-F238E27FC236}">
                <a16:creationId xmlns:a16="http://schemas.microsoft.com/office/drawing/2014/main" id="{04DE1D5F-30C0-4A1E-AAE0-E91D75D4297B}"/>
              </a:ext>
            </a:extLst>
          </p:cNvPr>
          <p:cNvSpPr/>
          <p:nvPr/>
        </p:nvSpPr>
        <p:spPr bwMode="auto">
          <a:xfrm>
            <a:off x="7554012"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Enable EDR</a:t>
            </a:r>
          </a:p>
        </p:txBody>
      </p:sp>
      <p:pic>
        <p:nvPicPr>
          <p:cNvPr id="142" name="Picture 141">
            <a:extLst>
              <a:ext uri="{FF2B5EF4-FFF2-40B4-BE49-F238E27FC236}">
                <a16:creationId xmlns:a16="http://schemas.microsoft.com/office/drawing/2014/main" id="{C215C431-38AD-488A-B16C-9A7BC76302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7879" y="2079766"/>
            <a:ext cx="955452" cy="500085"/>
          </a:xfrm>
          <a:prstGeom prst="rect">
            <a:avLst/>
          </a:prstGeom>
        </p:spPr>
      </p:pic>
      <p:pic>
        <p:nvPicPr>
          <p:cNvPr id="143" name="Picture 142">
            <a:extLst>
              <a:ext uri="{FF2B5EF4-FFF2-40B4-BE49-F238E27FC236}">
                <a16:creationId xmlns:a16="http://schemas.microsoft.com/office/drawing/2014/main" id="{C5AA0C3C-2551-4BBA-BBE6-913343C812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7879" y="2732247"/>
            <a:ext cx="955452" cy="500085"/>
          </a:xfrm>
          <a:prstGeom prst="rect">
            <a:avLst/>
          </a:prstGeom>
        </p:spPr>
      </p:pic>
      <p:pic>
        <p:nvPicPr>
          <p:cNvPr id="144" name="Picture 143">
            <a:extLst>
              <a:ext uri="{FF2B5EF4-FFF2-40B4-BE49-F238E27FC236}">
                <a16:creationId xmlns:a16="http://schemas.microsoft.com/office/drawing/2014/main" id="{7751790B-337A-4A05-846A-D981E2FDE8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7879" y="3385056"/>
            <a:ext cx="955452" cy="500085"/>
          </a:xfrm>
          <a:prstGeom prst="rect">
            <a:avLst/>
          </a:prstGeom>
        </p:spPr>
      </p:pic>
      <p:sp>
        <p:nvSpPr>
          <p:cNvPr id="145" name="Rectangle 144">
            <a:extLst>
              <a:ext uri="{FF2B5EF4-FFF2-40B4-BE49-F238E27FC236}">
                <a16:creationId xmlns:a16="http://schemas.microsoft.com/office/drawing/2014/main" id="{62903162-9D2D-4BD3-A488-70F3A11C3186}"/>
              </a:ext>
            </a:extLst>
          </p:cNvPr>
          <p:cNvSpPr/>
          <p:nvPr/>
        </p:nvSpPr>
        <p:spPr bwMode="auto">
          <a:xfrm>
            <a:off x="7554012"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Proactive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Threat Hunting</a:t>
            </a:r>
          </a:p>
        </p:txBody>
      </p:sp>
      <p:sp>
        <p:nvSpPr>
          <p:cNvPr id="146" name="Rectangle 145">
            <a:extLst>
              <a:ext uri="{FF2B5EF4-FFF2-40B4-BE49-F238E27FC236}">
                <a16:creationId xmlns:a16="http://schemas.microsoft.com/office/drawing/2014/main" id="{7D350B81-4959-40D6-BDBC-DD833C459535}"/>
              </a:ext>
            </a:extLst>
          </p:cNvPr>
          <p:cNvSpPr/>
          <p:nvPr/>
        </p:nvSpPr>
        <p:spPr bwMode="auto">
          <a:xfrm>
            <a:off x="7554012"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Attack Surface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Reduction Rules</a:t>
            </a:r>
          </a:p>
        </p:txBody>
      </p:sp>
      <p:sp>
        <p:nvSpPr>
          <p:cNvPr id="147" name="Rectangle 146">
            <a:extLst>
              <a:ext uri="{FF2B5EF4-FFF2-40B4-BE49-F238E27FC236}">
                <a16:creationId xmlns:a16="http://schemas.microsoft.com/office/drawing/2014/main" id="{4C3AF0ED-4CC5-4F04-BB9D-D5C49656E5AF}"/>
              </a:ext>
            </a:extLst>
          </p:cNvPr>
          <p:cNvSpPr/>
          <p:nvPr/>
        </p:nvSpPr>
        <p:spPr bwMode="auto">
          <a:xfrm>
            <a:off x="7554012"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Automated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Threat Remediation</a:t>
            </a:r>
          </a:p>
        </p:txBody>
      </p:sp>
      <p:pic>
        <p:nvPicPr>
          <p:cNvPr id="181" name="Picture 180">
            <a:extLst>
              <a:ext uri="{FF2B5EF4-FFF2-40B4-BE49-F238E27FC236}">
                <a16:creationId xmlns:a16="http://schemas.microsoft.com/office/drawing/2014/main" id="{297616B6-1905-41CC-B2BD-C7E17A10FAAC}"/>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8590432" y="4631072"/>
            <a:ext cx="955569" cy="500400"/>
          </a:xfrm>
          <a:prstGeom prst="rect">
            <a:avLst/>
          </a:prstGeom>
        </p:spPr>
      </p:pic>
      <p:pic>
        <p:nvPicPr>
          <p:cNvPr id="182" name="Picture 181">
            <a:extLst>
              <a:ext uri="{FF2B5EF4-FFF2-40B4-BE49-F238E27FC236}">
                <a16:creationId xmlns:a16="http://schemas.microsoft.com/office/drawing/2014/main" id="{6F743F41-8343-4931-9385-F56A5B7389E9}"/>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9618544" y="4631072"/>
            <a:ext cx="955569" cy="500400"/>
          </a:xfrm>
          <a:prstGeom prst="rect">
            <a:avLst/>
          </a:prstGeom>
        </p:spPr>
      </p:pic>
      <p:pic>
        <p:nvPicPr>
          <p:cNvPr id="183" name="Picture 182">
            <a:extLst>
              <a:ext uri="{FF2B5EF4-FFF2-40B4-BE49-F238E27FC236}">
                <a16:creationId xmlns:a16="http://schemas.microsoft.com/office/drawing/2014/main" id="{54064BFE-8BFB-4740-94FC-19EA03387573}"/>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10651214" y="4631072"/>
            <a:ext cx="955569" cy="500400"/>
          </a:xfrm>
          <a:prstGeom prst="rect">
            <a:avLst/>
          </a:prstGeom>
        </p:spPr>
      </p:pic>
      <p:sp>
        <p:nvSpPr>
          <p:cNvPr id="184" name="Rectangle 183">
            <a:extLst>
              <a:ext uri="{FF2B5EF4-FFF2-40B4-BE49-F238E27FC236}">
                <a16:creationId xmlns:a16="http://schemas.microsoft.com/office/drawing/2014/main" id="{617176B2-8F18-40DE-960C-0A4930D2E3D9}"/>
              </a:ext>
            </a:extLst>
          </p:cNvPr>
          <p:cNvSpPr/>
          <p:nvPr/>
        </p:nvSpPr>
        <p:spPr bwMode="auto">
          <a:xfrm>
            <a:off x="8586565"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M365 </a:t>
            </a:r>
            <a:r>
              <a:rPr kumimoji="0" lang="en-US" sz="800" b="0" i="0" u="none" strike="noStrike" kern="1200" cap="none" spc="0" normalizeH="0" baseline="0" noProof="0">
                <a:ln>
                  <a:noFill/>
                </a:ln>
                <a:solidFill>
                  <a:schemeClr val="tx2"/>
                </a:solidFill>
                <a:effectLst/>
                <a:uLnTx/>
                <a:uFillTx/>
                <a:latin typeface="+mj-lt"/>
                <a:ea typeface="+mn-ea"/>
                <a:cs typeface="+mn-cs"/>
              </a:rPr>
              <a:t>E5 Information Protection </a:t>
            </a:r>
          </a:p>
        </p:txBody>
      </p:sp>
      <p:sp>
        <p:nvSpPr>
          <p:cNvPr id="185" name="Rectangle 184">
            <a:extLst>
              <a:ext uri="{FF2B5EF4-FFF2-40B4-BE49-F238E27FC236}">
                <a16:creationId xmlns:a16="http://schemas.microsoft.com/office/drawing/2014/main" id="{D067C914-021A-4E3D-949D-3333D1177C0D}"/>
              </a:ext>
            </a:extLst>
          </p:cNvPr>
          <p:cNvSpPr/>
          <p:nvPr/>
        </p:nvSpPr>
        <p:spPr bwMode="auto">
          <a:xfrm>
            <a:off x="9614676"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M365 </a:t>
            </a:r>
            <a:r>
              <a:rPr kumimoji="0" lang="en-US" sz="800" b="0" i="0" u="none" strike="noStrike" kern="1200" cap="none" spc="0" normalizeH="0" baseline="0" noProof="0">
                <a:ln>
                  <a:noFill/>
                </a:ln>
                <a:solidFill>
                  <a:schemeClr val="tx2"/>
                </a:solidFill>
                <a:effectLst/>
                <a:uLnTx/>
                <a:uFillTx/>
                <a:latin typeface="+mj-lt"/>
                <a:ea typeface="+mn-ea"/>
                <a:cs typeface="+mn-cs"/>
              </a:rPr>
              <a:t>E5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Insider Risk Management</a:t>
            </a:r>
          </a:p>
        </p:txBody>
      </p:sp>
      <p:pic>
        <p:nvPicPr>
          <p:cNvPr id="186" name="Picture 185">
            <a:extLst>
              <a:ext uri="{FF2B5EF4-FFF2-40B4-BE49-F238E27FC236}">
                <a16:creationId xmlns:a16="http://schemas.microsoft.com/office/drawing/2014/main" id="{CE803F03-B053-4C10-8F9F-7EFB8628CD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0432" y="2079437"/>
            <a:ext cx="955452" cy="500085"/>
          </a:xfrm>
          <a:prstGeom prst="rect">
            <a:avLst/>
          </a:prstGeom>
        </p:spPr>
      </p:pic>
      <p:pic>
        <p:nvPicPr>
          <p:cNvPr id="187" name="Picture 186">
            <a:extLst>
              <a:ext uri="{FF2B5EF4-FFF2-40B4-BE49-F238E27FC236}">
                <a16:creationId xmlns:a16="http://schemas.microsoft.com/office/drawing/2014/main" id="{FEB7B898-0E03-4EAB-A460-B9E55E7E1A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0432" y="4037864"/>
            <a:ext cx="955452" cy="500085"/>
          </a:xfrm>
          <a:prstGeom prst="rect">
            <a:avLst/>
          </a:prstGeom>
        </p:spPr>
      </p:pic>
      <p:pic>
        <p:nvPicPr>
          <p:cNvPr id="188" name="Picture 187">
            <a:extLst>
              <a:ext uri="{FF2B5EF4-FFF2-40B4-BE49-F238E27FC236}">
                <a16:creationId xmlns:a16="http://schemas.microsoft.com/office/drawing/2014/main" id="{3EB29DC0-2C68-4A3F-A6E6-A065E361D5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8544" y="4037864"/>
            <a:ext cx="955452" cy="500085"/>
          </a:xfrm>
          <a:prstGeom prst="rect">
            <a:avLst/>
          </a:prstGeom>
        </p:spPr>
      </p:pic>
      <p:sp>
        <p:nvSpPr>
          <p:cNvPr id="189" name="Rectangle 188">
            <a:extLst>
              <a:ext uri="{FF2B5EF4-FFF2-40B4-BE49-F238E27FC236}">
                <a16:creationId xmlns:a16="http://schemas.microsoft.com/office/drawing/2014/main" id="{784B799C-F9C7-494C-8C01-7B6B2B686864}"/>
              </a:ext>
            </a:extLst>
          </p:cNvPr>
          <p:cNvSpPr/>
          <p:nvPr/>
        </p:nvSpPr>
        <p:spPr bwMode="auto">
          <a:xfrm>
            <a:off x="8586565"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Sensitivity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Labels</a:t>
            </a:r>
          </a:p>
        </p:txBody>
      </p:sp>
      <p:sp>
        <p:nvSpPr>
          <p:cNvPr id="190" name="Rectangle 189">
            <a:extLst>
              <a:ext uri="{FF2B5EF4-FFF2-40B4-BE49-F238E27FC236}">
                <a16:creationId xmlns:a16="http://schemas.microsoft.com/office/drawing/2014/main" id="{09D472B6-4C39-4E5D-882A-421A40445A43}"/>
              </a:ext>
            </a:extLst>
          </p:cNvPr>
          <p:cNvSpPr/>
          <p:nvPr/>
        </p:nvSpPr>
        <p:spPr bwMode="auto">
          <a:xfrm>
            <a:off x="9614676"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Insider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Risk Policies</a:t>
            </a:r>
          </a:p>
        </p:txBody>
      </p:sp>
      <p:pic>
        <p:nvPicPr>
          <p:cNvPr id="191" name="Picture 190">
            <a:extLst>
              <a:ext uri="{FF2B5EF4-FFF2-40B4-BE49-F238E27FC236}">
                <a16:creationId xmlns:a16="http://schemas.microsoft.com/office/drawing/2014/main" id="{58782935-0DF9-4CFC-9AE1-8E3FA88B97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8544" y="2079766"/>
            <a:ext cx="955452" cy="500085"/>
          </a:xfrm>
          <a:prstGeom prst="rect">
            <a:avLst/>
          </a:prstGeom>
        </p:spPr>
      </p:pic>
      <p:pic>
        <p:nvPicPr>
          <p:cNvPr id="192" name="Picture 191">
            <a:extLst>
              <a:ext uri="{FF2B5EF4-FFF2-40B4-BE49-F238E27FC236}">
                <a16:creationId xmlns:a16="http://schemas.microsoft.com/office/drawing/2014/main" id="{EA4B9F16-FA94-4775-9E08-C2EDF5429E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0432" y="2732247"/>
            <a:ext cx="955452" cy="500085"/>
          </a:xfrm>
          <a:prstGeom prst="rect">
            <a:avLst/>
          </a:prstGeom>
        </p:spPr>
      </p:pic>
      <p:pic>
        <p:nvPicPr>
          <p:cNvPr id="193" name="Picture 192">
            <a:extLst>
              <a:ext uri="{FF2B5EF4-FFF2-40B4-BE49-F238E27FC236}">
                <a16:creationId xmlns:a16="http://schemas.microsoft.com/office/drawing/2014/main" id="{943C720E-A566-4D8D-ADD9-4A23C92CEB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8544" y="2732247"/>
            <a:ext cx="955452" cy="500085"/>
          </a:xfrm>
          <a:prstGeom prst="rect">
            <a:avLst/>
          </a:prstGeom>
        </p:spPr>
      </p:pic>
      <p:pic>
        <p:nvPicPr>
          <p:cNvPr id="194" name="Picture 193">
            <a:extLst>
              <a:ext uri="{FF2B5EF4-FFF2-40B4-BE49-F238E27FC236}">
                <a16:creationId xmlns:a16="http://schemas.microsoft.com/office/drawing/2014/main" id="{CDBE1CEB-F403-4643-9C81-100B612329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0432" y="3385056"/>
            <a:ext cx="955452" cy="500085"/>
          </a:xfrm>
          <a:prstGeom prst="rect">
            <a:avLst/>
          </a:prstGeom>
        </p:spPr>
      </p:pic>
      <p:pic>
        <p:nvPicPr>
          <p:cNvPr id="195" name="Picture 194">
            <a:extLst>
              <a:ext uri="{FF2B5EF4-FFF2-40B4-BE49-F238E27FC236}">
                <a16:creationId xmlns:a16="http://schemas.microsoft.com/office/drawing/2014/main" id="{182BB529-CF81-4903-86A9-533E018087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8544" y="3385056"/>
            <a:ext cx="955452" cy="500085"/>
          </a:xfrm>
          <a:prstGeom prst="rect">
            <a:avLst/>
          </a:prstGeom>
        </p:spPr>
      </p:pic>
      <p:sp>
        <p:nvSpPr>
          <p:cNvPr id="196" name="Rectangle 195">
            <a:extLst>
              <a:ext uri="{FF2B5EF4-FFF2-40B4-BE49-F238E27FC236}">
                <a16:creationId xmlns:a16="http://schemas.microsoft.com/office/drawing/2014/main" id="{43C1A8AF-4727-426C-A75A-C0FDB41E4B56}"/>
              </a:ext>
            </a:extLst>
          </p:cNvPr>
          <p:cNvSpPr/>
          <p:nvPr/>
        </p:nvSpPr>
        <p:spPr bwMode="auto">
          <a:xfrm>
            <a:off x="8586565"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DLP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Policies</a:t>
            </a:r>
          </a:p>
        </p:txBody>
      </p:sp>
      <p:sp>
        <p:nvSpPr>
          <p:cNvPr id="197" name="Rectangle 196">
            <a:extLst>
              <a:ext uri="{FF2B5EF4-FFF2-40B4-BE49-F238E27FC236}">
                <a16:creationId xmlns:a16="http://schemas.microsoft.com/office/drawing/2014/main" id="{202F6E52-E15F-4524-9454-BA41A11107F2}"/>
              </a:ext>
            </a:extLst>
          </p:cNvPr>
          <p:cNvSpPr/>
          <p:nvPr/>
        </p:nvSpPr>
        <p:spPr bwMode="auto">
          <a:xfrm>
            <a:off x="9614676"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Automate Remediation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Actions</a:t>
            </a:r>
          </a:p>
        </p:txBody>
      </p:sp>
      <p:sp>
        <p:nvSpPr>
          <p:cNvPr id="198" name="Rectangle 197">
            <a:extLst>
              <a:ext uri="{FF2B5EF4-FFF2-40B4-BE49-F238E27FC236}">
                <a16:creationId xmlns:a16="http://schemas.microsoft.com/office/drawing/2014/main" id="{117679AD-AA93-4FD4-9E13-02D963E3DC18}"/>
              </a:ext>
            </a:extLst>
          </p:cNvPr>
          <p:cNvSpPr/>
          <p:nvPr/>
        </p:nvSpPr>
        <p:spPr bwMode="auto">
          <a:xfrm>
            <a:off x="9614676"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Risk Detection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&amp; Alerts</a:t>
            </a:r>
          </a:p>
        </p:txBody>
      </p:sp>
      <p:sp>
        <p:nvSpPr>
          <p:cNvPr id="199" name="Rectangle 198">
            <a:extLst>
              <a:ext uri="{FF2B5EF4-FFF2-40B4-BE49-F238E27FC236}">
                <a16:creationId xmlns:a16="http://schemas.microsoft.com/office/drawing/2014/main" id="{E1337328-F523-411F-BBCA-157557D5C06E}"/>
              </a:ext>
            </a:extLst>
          </p:cNvPr>
          <p:cNvSpPr/>
          <p:nvPr/>
        </p:nvSpPr>
        <p:spPr bwMode="auto">
          <a:xfrm>
            <a:off x="9614676"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Risk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Indicators</a:t>
            </a:r>
          </a:p>
        </p:txBody>
      </p:sp>
      <p:sp>
        <p:nvSpPr>
          <p:cNvPr id="200" name="Rectangle 199">
            <a:extLst>
              <a:ext uri="{FF2B5EF4-FFF2-40B4-BE49-F238E27FC236}">
                <a16:creationId xmlns:a16="http://schemas.microsoft.com/office/drawing/2014/main" id="{B54595E3-0DD8-4757-9599-6FDDE4D31A76}"/>
              </a:ext>
            </a:extLst>
          </p:cNvPr>
          <p:cNvSpPr/>
          <p:nvPr/>
        </p:nvSpPr>
        <p:spPr bwMode="auto">
          <a:xfrm>
            <a:off x="10647347" y="4631387"/>
            <a:ext cx="959319"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800">
                <a:solidFill>
                  <a:schemeClr val="tx2"/>
                </a:solidFill>
                <a:latin typeface="+mj-lt"/>
              </a:rPr>
              <a:t>M365 </a:t>
            </a:r>
            <a:r>
              <a:rPr kumimoji="0" lang="en-US" sz="800" b="0" i="0" u="none" strike="noStrike" kern="1200" cap="none" spc="0" normalizeH="0" baseline="0" noProof="0">
                <a:ln>
                  <a:noFill/>
                </a:ln>
                <a:solidFill>
                  <a:schemeClr val="tx2"/>
                </a:solidFill>
                <a:effectLst/>
                <a:uLnTx/>
                <a:uFillTx/>
                <a:latin typeface="+mj-lt"/>
                <a:ea typeface="+mn-ea"/>
                <a:cs typeface="+mn-cs"/>
              </a:rPr>
              <a:t>E5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eDiscovery </a:t>
            </a:r>
            <a:br>
              <a:rPr kumimoji="0" lang="en-US" sz="800" b="0" i="0" u="none" strike="noStrike" kern="1200" cap="none" spc="0" normalizeH="0" baseline="0" noProof="0">
                <a:ln>
                  <a:noFill/>
                </a:ln>
                <a:solidFill>
                  <a:schemeClr val="tx2"/>
                </a:solidFill>
                <a:effectLst/>
                <a:uLnTx/>
                <a:uFillTx/>
                <a:latin typeface="+mj-lt"/>
                <a:ea typeface="+mn-ea"/>
                <a:cs typeface="+mn-cs"/>
              </a:rPr>
            </a:br>
            <a:r>
              <a:rPr kumimoji="0" lang="en-US" sz="800" b="0" i="0" u="none" strike="noStrike" kern="1200" cap="none" spc="0" normalizeH="0" baseline="0" noProof="0">
                <a:ln>
                  <a:noFill/>
                </a:ln>
                <a:solidFill>
                  <a:schemeClr val="tx2"/>
                </a:solidFill>
                <a:effectLst/>
                <a:uLnTx/>
                <a:uFillTx/>
                <a:latin typeface="+mj-lt"/>
                <a:ea typeface="+mn-ea"/>
                <a:cs typeface="+mn-cs"/>
              </a:rPr>
              <a:t>&amp; Audit</a:t>
            </a:r>
          </a:p>
        </p:txBody>
      </p:sp>
      <p:pic>
        <p:nvPicPr>
          <p:cNvPr id="201" name="Picture 200">
            <a:extLst>
              <a:ext uri="{FF2B5EF4-FFF2-40B4-BE49-F238E27FC236}">
                <a16:creationId xmlns:a16="http://schemas.microsoft.com/office/drawing/2014/main" id="{2BE358DC-A76F-4FD3-B929-EEE6C4C1EB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1214" y="4037864"/>
            <a:ext cx="955452" cy="500085"/>
          </a:xfrm>
          <a:prstGeom prst="rect">
            <a:avLst/>
          </a:prstGeom>
        </p:spPr>
      </p:pic>
      <p:sp>
        <p:nvSpPr>
          <p:cNvPr id="202" name="Rectangle 201">
            <a:extLst>
              <a:ext uri="{FF2B5EF4-FFF2-40B4-BE49-F238E27FC236}">
                <a16:creationId xmlns:a16="http://schemas.microsoft.com/office/drawing/2014/main" id="{2F3388C5-A213-4951-88F7-65861E4ED1B3}"/>
              </a:ext>
            </a:extLst>
          </p:cNvPr>
          <p:cNvSpPr/>
          <p:nvPr/>
        </p:nvSpPr>
        <p:spPr bwMode="auto">
          <a:xfrm>
            <a:off x="10647347" y="4038194"/>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Set Up eDiscovery Cases</a:t>
            </a:r>
          </a:p>
        </p:txBody>
      </p:sp>
      <p:pic>
        <p:nvPicPr>
          <p:cNvPr id="203" name="Picture 202">
            <a:extLst>
              <a:ext uri="{FF2B5EF4-FFF2-40B4-BE49-F238E27FC236}">
                <a16:creationId xmlns:a16="http://schemas.microsoft.com/office/drawing/2014/main" id="{B8202187-0B16-4465-968A-57A032C071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1214" y="2079766"/>
            <a:ext cx="955452" cy="500085"/>
          </a:xfrm>
          <a:prstGeom prst="rect">
            <a:avLst/>
          </a:prstGeom>
        </p:spPr>
      </p:pic>
      <p:pic>
        <p:nvPicPr>
          <p:cNvPr id="204" name="Picture 203">
            <a:extLst>
              <a:ext uri="{FF2B5EF4-FFF2-40B4-BE49-F238E27FC236}">
                <a16:creationId xmlns:a16="http://schemas.microsoft.com/office/drawing/2014/main" id="{3B42F1FF-3B0D-4382-81F5-7FAD256CAD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1214" y="2732247"/>
            <a:ext cx="955452" cy="500085"/>
          </a:xfrm>
          <a:prstGeom prst="rect">
            <a:avLst/>
          </a:prstGeom>
        </p:spPr>
      </p:pic>
      <p:pic>
        <p:nvPicPr>
          <p:cNvPr id="205" name="Picture 204">
            <a:extLst>
              <a:ext uri="{FF2B5EF4-FFF2-40B4-BE49-F238E27FC236}">
                <a16:creationId xmlns:a16="http://schemas.microsoft.com/office/drawing/2014/main" id="{539FE884-2EF9-449C-B64C-85ACB97EE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1214" y="3385056"/>
            <a:ext cx="955452" cy="500085"/>
          </a:xfrm>
          <a:prstGeom prst="rect">
            <a:avLst/>
          </a:prstGeom>
        </p:spPr>
      </p:pic>
      <p:sp>
        <p:nvSpPr>
          <p:cNvPr id="206" name="Rectangle 205">
            <a:extLst>
              <a:ext uri="{FF2B5EF4-FFF2-40B4-BE49-F238E27FC236}">
                <a16:creationId xmlns:a16="http://schemas.microsoft.com/office/drawing/2014/main" id="{198BD6AC-B23B-4B3A-89E3-69A5A8387AF1}"/>
              </a:ext>
            </a:extLst>
          </p:cNvPr>
          <p:cNvSpPr/>
          <p:nvPr/>
        </p:nvSpPr>
        <p:spPr bwMode="auto">
          <a:xfrm>
            <a:off x="10647347"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Audit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Logging</a:t>
            </a:r>
          </a:p>
        </p:txBody>
      </p:sp>
      <p:sp>
        <p:nvSpPr>
          <p:cNvPr id="207" name="Rectangle 206">
            <a:extLst>
              <a:ext uri="{FF2B5EF4-FFF2-40B4-BE49-F238E27FC236}">
                <a16:creationId xmlns:a16="http://schemas.microsoft.com/office/drawing/2014/main" id="{8A2DD48B-064E-452C-8D63-0E136DF1DFE6}"/>
              </a:ext>
            </a:extLst>
          </p:cNvPr>
          <p:cNvSpPr/>
          <p:nvPr/>
        </p:nvSpPr>
        <p:spPr bwMode="auto">
          <a:xfrm>
            <a:off x="10647347"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Search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Queries</a:t>
            </a:r>
          </a:p>
        </p:txBody>
      </p:sp>
      <p:sp>
        <p:nvSpPr>
          <p:cNvPr id="208" name="Rectangle 207">
            <a:extLst>
              <a:ext uri="{FF2B5EF4-FFF2-40B4-BE49-F238E27FC236}">
                <a16:creationId xmlns:a16="http://schemas.microsoft.com/office/drawing/2014/main" id="{F2FAC8D1-2B97-4DE6-B59A-FD8D7FC61F1F}"/>
              </a:ext>
            </a:extLst>
          </p:cNvPr>
          <p:cNvSpPr/>
          <p:nvPr/>
        </p:nvSpPr>
        <p:spPr bwMode="auto">
          <a:xfrm>
            <a:off x="10647347" y="3385385"/>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Legal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Holds</a:t>
            </a:r>
          </a:p>
        </p:txBody>
      </p:sp>
      <p:sp>
        <p:nvSpPr>
          <p:cNvPr id="209" name="Rectangle 208">
            <a:extLst>
              <a:ext uri="{FF2B5EF4-FFF2-40B4-BE49-F238E27FC236}">
                <a16:creationId xmlns:a16="http://schemas.microsoft.com/office/drawing/2014/main" id="{E4978B71-5B9B-401A-A6F0-D07459B9A1D3}"/>
              </a:ext>
            </a:extLst>
          </p:cNvPr>
          <p:cNvSpPr/>
          <p:nvPr/>
        </p:nvSpPr>
        <p:spPr bwMode="auto">
          <a:xfrm>
            <a:off x="8586565" y="207976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Monitor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&amp; Report</a:t>
            </a:r>
          </a:p>
        </p:txBody>
      </p:sp>
      <p:sp>
        <p:nvSpPr>
          <p:cNvPr id="210" name="Rectangle 209">
            <a:extLst>
              <a:ext uri="{FF2B5EF4-FFF2-40B4-BE49-F238E27FC236}">
                <a16:creationId xmlns:a16="http://schemas.microsoft.com/office/drawing/2014/main" id="{FAC92DFF-82F7-4263-80E4-8FA76F8D0FC2}"/>
              </a:ext>
            </a:extLst>
          </p:cNvPr>
          <p:cNvSpPr/>
          <p:nvPr/>
        </p:nvSpPr>
        <p:spPr bwMode="auto">
          <a:xfrm>
            <a:off x="8586565" y="2732576"/>
            <a:ext cx="959319"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282828"/>
                </a:solidFill>
                <a:effectLst/>
                <a:uLnTx/>
                <a:uFillTx/>
                <a:ea typeface="+mn-ea"/>
                <a:cs typeface="+mn-cs"/>
              </a:rPr>
              <a:t>Automatic </a:t>
            </a:r>
            <a:br>
              <a:rPr kumimoji="0" lang="en-US" sz="800" b="0" i="0" u="none" strike="noStrike" kern="1200" cap="none" spc="0" normalizeH="0" baseline="0" noProof="0">
                <a:ln>
                  <a:noFill/>
                </a:ln>
                <a:solidFill>
                  <a:srgbClr val="282828"/>
                </a:solidFill>
                <a:effectLst/>
                <a:uLnTx/>
                <a:uFillTx/>
                <a:ea typeface="+mn-ea"/>
                <a:cs typeface="+mn-cs"/>
              </a:rPr>
            </a:br>
            <a:r>
              <a:rPr kumimoji="0" lang="en-US" sz="800" b="0" i="0" u="none" strike="noStrike" kern="1200" cap="none" spc="0" normalizeH="0" baseline="0" noProof="0">
                <a:ln>
                  <a:noFill/>
                </a:ln>
                <a:solidFill>
                  <a:srgbClr val="282828"/>
                </a:solidFill>
                <a:effectLst/>
                <a:uLnTx/>
                <a:uFillTx/>
                <a:ea typeface="+mn-ea"/>
                <a:cs typeface="+mn-cs"/>
              </a:rPr>
              <a:t>Labelling</a:t>
            </a:r>
          </a:p>
        </p:txBody>
      </p:sp>
      <p:sp>
        <p:nvSpPr>
          <p:cNvPr id="211" name="Rectangle 210">
            <a:extLst>
              <a:ext uri="{FF2B5EF4-FFF2-40B4-BE49-F238E27FC236}">
                <a16:creationId xmlns:a16="http://schemas.microsoft.com/office/drawing/2014/main" id="{599F383E-D992-4416-816E-D2DA9EA680D2}"/>
              </a:ext>
            </a:extLst>
          </p:cNvPr>
          <p:cNvSpPr/>
          <p:nvPr/>
        </p:nvSpPr>
        <p:spPr bwMode="auto">
          <a:xfrm>
            <a:off x="6521343" y="1824986"/>
            <a:ext cx="5085324" cy="138499"/>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j-lt"/>
                <a:ea typeface="+mn-ea"/>
                <a:cs typeface="+mn-cs"/>
              </a:rPr>
              <a:t>Advanced Security and Compliance for less than half the cost</a:t>
            </a:r>
          </a:p>
        </p:txBody>
      </p:sp>
      <p:sp>
        <p:nvSpPr>
          <p:cNvPr id="4" name="Rectangle 3">
            <a:extLst>
              <a:ext uri="{FF2B5EF4-FFF2-40B4-BE49-F238E27FC236}">
                <a16:creationId xmlns:a16="http://schemas.microsoft.com/office/drawing/2014/main" id="{8FFC6E4B-4CAF-A143-7883-D9868B254586}"/>
              </a:ext>
            </a:extLst>
          </p:cNvPr>
          <p:cNvSpPr/>
          <p:nvPr/>
        </p:nvSpPr>
        <p:spPr bwMode="auto">
          <a:xfrm>
            <a:off x="6500777" y="6617747"/>
            <a:ext cx="5085324" cy="138499"/>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Price based on AUD Annual Monthly RRP</a:t>
            </a:r>
          </a:p>
        </p:txBody>
      </p:sp>
      <p:sp>
        <p:nvSpPr>
          <p:cNvPr id="2" name="TextBox 1">
            <a:extLst>
              <a:ext uri="{FF2B5EF4-FFF2-40B4-BE49-F238E27FC236}">
                <a16:creationId xmlns:a16="http://schemas.microsoft.com/office/drawing/2014/main" id="{735933D4-F2D1-6E9F-6F81-9B0D7568B5FC}"/>
              </a:ext>
            </a:extLst>
          </p:cNvPr>
          <p:cNvSpPr txBox="1"/>
          <p:nvPr/>
        </p:nvSpPr>
        <p:spPr>
          <a:xfrm>
            <a:off x="571500" y="5647966"/>
            <a:ext cx="11049000" cy="369332"/>
          </a:xfrm>
          <a:prstGeom prst="rect">
            <a:avLst/>
          </a:prstGeom>
          <a:noFill/>
        </p:spPr>
        <p:txBody>
          <a:bodyPr wrap="square" lIns="0" tIns="0" rIns="0" bIns="0" rtlCol="0" anchor="t">
            <a:spAutoFit/>
          </a:bodyPr>
          <a:lstStyle/>
          <a:p>
            <a:pPr algn="r"/>
            <a:r>
              <a:rPr lang="en-US" sz="2400" dirty="0">
                <a:solidFill>
                  <a:schemeClr val="bg1"/>
                </a:solidFill>
                <a:latin typeface="+mj-lt"/>
              </a:rPr>
              <a:t>$62.90per user/month (An additional +$25.52 compared to M365 BP)</a:t>
            </a:r>
          </a:p>
        </p:txBody>
      </p:sp>
    </p:spTree>
    <p:extLst>
      <p:ext uri="{BB962C8B-B14F-4D97-AF65-F5344CB8AC3E}">
        <p14:creationId xmlns:p14="http://schemas.microsoft.com/office/powerpoint/2010/main" val="237972033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BE9473-D10E-4131-BD60-599FCEA2FF5B}"/>
              </a:ext>
            </a:extLst>
          </p:cNvPr>
          <p:cNvSpPr>
            <a:spLocks noGrp="1"/>
          </p:cNvSpPr>
          <p:nvPr>
            <p:ph type="pic" sz="quarter" idx="16"/>
          </p:nvPr>
        </p:nvSpPr>
        <p:spPr/>
        <p:txBody>
          <a:bodyPr/>
          <a:lstStyle/>
          <a:p>
            <a:endParaRPr lang="en-US"/>
          </a:p>
        </p:txBody>
      </p:sp>
      <p:sp>
        <p:nvSpPr>
          <p:cNvPr id="23" name="Text Placeholder 22">
            <a:extLst>
              <a:ext uri="{FF2B5EF4-FFF2-40B4-BE49-F238E27FC236}">
                <a16:creationId xmlns:a16="http://schemas.microsoft.com/office/drawing/2014/main" id="{A264E4F1-BE57-4C15-BF0A-281B01C93949}"/>
              </a:ext>
            </a:extLst>
          </p:cNvPr>
          <p:cNvSpPr>
            <a:spLocks noGrp="1"/>
          </p:cNvSpPr>
          <p:nvPr>
            <p:ph type="body" sz="quarter" idx="17"/>
          </p:nvPr>
        </p:nvSpPr>
        <p:spPr>
          <a:xfrm>
            <a:off x="582164" y="1434370"/>
            <a:ext cx="5511168" cy="1107996"/>
          </a:xfrm>
        </p:spPr>
        <p:txBody>
          <a:bodyPr/>
          <a:lstStyle/>
          <a:p>
            <a:r>
              <a:rPr lang="en-US"/>
              <a:t>[Partner Name] is here to support </a:t>
            </a:r>
            <a:br>
              <a:rPr lang="en-US"/>
            </a:br>
            <a:r>
              <a:rPr lang="en-US"/>
              <a:t>your security journey from foundations to maturity</a:t>
            </a:r>
          </a:p>
        </p:txBody>
      </p:sp>
      <p:sp>
        <p:nvSpPr>
          <p:cNvPr id="10" name="Text Placeholder 9">
            <a:extLst>
              <a:ext uri="{FF2B5EF4-FFF2-40B4-BE49-F238E27FC236}">
                <a16:creationId xmlns:a16="http://schemas.microsoft.com/office/drawing/2014/main" id="{DE62F10B-CF3A-4D1F-A0A0-7660CCFED654}"/>
              </a:ext>
            </a:extLst>
          </p:cNvPr>
          <p:cNvSpPr>
            <a:spLocks noGrp="1"/>
          </p:cNvSpPr>
          <p:nvPr>
            <p:ph type="body" sz="quarter" idx="18"/>
          </p:nvPr>
        </p:nvSpPr>
        <p:spPr/>
        <p:txBody>
          <a:bodyPr/>
          <a:lstStyle/>
          <a:p>
            <a:r>
              <a:rPr lang="en-US"/>
              <a:t>Collaborating as your strategic partner, </a:t>
            </a:r>
            <a:r>
              <a:rPr lang="en-US">
                <a:latin typeface="+mj-lt"/>
              </a:rPr>
              <a:t>[Partner Name] </a:t>
            </a:r>
            <a:r>
              <a:rPr lang="en-US"/>
              <a:t>offers expertise, advice and co-managed security solutions from setting up strong security foundations to deploying end-to-end proactive protection that is aligned with your business and industry.</a:t>
            </a:r>
          </a:p>
        </p:txBody>
      </p:sp>
      <p:sp>
        <p:nvSpPr>
          <p:cNvPr id="24" name="Text Placeholder 23">
            <a:extLst>
              <a:ext uri="{FF2B5EF4-FFF2-40B4-BE49-F238E27FC236}">
                <a16:creationId xmlns:a16="http://schemas.microsoft.com/office/drawing/2014/main" id="{51A8E290-2443-4EC3-97F0-17DF5138FF89}"/>
              </a:ext>
            </a:extLst>
          </p:cNvPr>
          <p:cNvSpPr>
            <a:spLocks noGrp="1"/>
          </p:cNvSpPr>
          <p:nvPr>
            <p:ph type="body" sz="quarter" idx="19"/>
          </p:nvPr>
        </p:nvSpPr>
        <p:spPr/>
        <p:txBody>
          <a:bodyPr/>
          <a:lstStyle/>
          <a:p>
            <a:endParaRPr lang="en-US"/>
          </a:p>
        </p:txBody>
      </p:sp>
      <p:sp>
        <p:nvSpPr>
          <p:cNvPr id="18" name="Text Placeholder 17">
            <a:extLst>
              <a:ext uri="{FF2B5EF4-FFF2-40B4-BE49-F238E27FC236}">
                <a16:creationId xmlns:a16="http://schemas.microsoft.com/office/drawing/2014/main" id="{DFADB8D1-3F2E-4237-B7F0-A255432CD5E0}"/>
              </a:ext>
            </a:extLst>
          </p:cNvPr>
          <p:cNvSpPr>
            <a:spLocks noGrp="1"/>
          </p:cNvSpPr>
          <p:nvPr>
            <p:ph type="body" sz="quarter" idx="20"/>
          </p:nvPr>
        </p:nvSpPr>
        <p:spPr/>
        <p:txBody>
          <a:bodyPr/>
          <a:lstStyle/>
          <a:p>
            <a:r>
              <a:rPr lang="en-US"/>
              <a:t>Your essential cyber security partner</a:t>
            </a:r>
          </a:p>
        </p:txBody>
      </p:sp>
      <p:sp>
        <p:nvSpPr>
          <p:cNvPr id="19" name="Text Placeholder 18">
            <a:extLst>
              <a:ext uri="{FF2B5EF4-FFF2-40B4-BE49-F238E27FC236}">
                <a16:creationId xmlns:a16="http://schemas.microsoft.com/office/drawing/2014/main" id="{A851620E-DB51-4969-B2E8-AEA36204F617}"/>
              </a:ext>
            </a:extLst>
          </p:cNvPr>
          <p:cNvSpPr>
            <a:spLocks noGrp="1"/>
          </p:cNvSpPr>
          <p:nvPr>
            <p:ph type="body" sz="quarter" idx="21"/>
          </p:nvPr>
        </p:nvSpPr>
        <p:spPr>
          <a:xfrm>
            <a:off x="3573332" y="3103115"/>
            <a:ext cx="2520000" cy="492443"/>
          </a:xfrm>
        </p:spPr>
        <p:txBody>
          <a:bodyPr/>
          <a:lstStyle/>
          <a:p>
            <a:r>
              <a:rPr lang="en-US"/>
              <a:t>Proven </a:t>
            </a:r>
            <a:br>
              <a:rPr lang="en-US"/>
            </a:br>
            <a:r>
              <a:rPr lang="en-US"/>
              <a:t>security specialists</a:t>
            </a:r>
          </a:p>
        </p:txBody>
      </p:sp>
      <p:sp>
        <p:nvSpPr>
          <p:cNvPr id="25" name="Picture Placeholder 24">
            <a:extLst>
              <a:ext uri="{FF2B5EF4-FFF2-40B4-BE49-F238E27FC236}">
                <a16:creationId xmlns:a16="http://schemas.microsoft.com/office/drawing/2014/main" id="{0EEC7B67-5706-464D-9D0F-D2EFE0E320B8}"/>
              </a:ext>
            </a:extLst>
          </p:cNvPr>
          <p:cNvSpPr>
            <a:spLocks noGrp="1"/>
          </p:cNvSpPr>
          <p:nvPr>
            <p:ph type="pic" sz="quarter" idx="22"/>
          </p:nvPr>
        </p:nvSpPr>
        <p:spPr/>
        <p:txBody>
          <a:bodyPr/>
          <a:lstStyle/>
          <a:p>
            <a:endParaRPr lang="en-US"/>
          </a:p>
        </p:txBody>
      </p:sp>
      <p:pic>
        <p:nvPicPr>
          <p:cNvPr id="38" name="Picture 37">
            <a:extLst>
              <a:ext uri="{FF2B5EF4-FFF2-40B4-BE49-F238E27FC236}">
                <a16:creationId xmlns:a16="http://schemas.microsoft.com/office/drawing/2014/main" id="{93E0F36E-94DA-469C-AF15-9F4BD146BE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3103115"/>
            <a:ext cx="2119927" cy="962613"/>
          </a:xfrm>
          <a:prstGeom prst="rect">
            <a:avLst/>
          </a:prstGeom>
        </p:spPr>
      </p:pic>
      <p:pic>
        <p:nvPicPr>
          <p:cNvPr id="39" name="Picture 38">
            <a:extLst>
              <a:ext uri="{FF2B5EF4-FFF2-40B4-BE49-F238E27FC236}">
                <a16:creationId xmlns:a16="http://schemas.microsoft.com/office/drawing/2014/main" id="{FCA27A0C-21D5-470C-9DF7-9BC7711688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3103115"/>
            <a:ext cx="2119927" cy="962613"/>
          </a:xfrm>
          <a:prstGeom prst="rect">
            <a:avLst/>
          </a:prstGeom>
        </p:spPr>
      </p:pic>
      <p:pic>
        <p:nvPicPr>
          <p:cNvPr id="42" name="Picture 41">
            <a:extLst>
              <a:ext uri="{FF2B5EF4-FFF2-40B4-BE49-F238E27FC236}">
                <a16:creationId xmlns:a16="http://schemas.microsoft.com/office/drawing/2014/main" id="{5D88AB5D-BB66-46C4-964D-A0AA89623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4141242"/>
            <a:ext cx="2119927" cy="962613"/>
          </a:xfrm>
          <a:prstGeom prst="rect">
            <a:avLst/>
          </a:prstGeom>
        </p:spPr>
      </p:pic>
      <p:pic>
        <p:nvPicPr>
          <p:cNvPr id="43" name="Picture 42">
            <a:extLst>
              <a:ext uri="{FF2B5EF4-FFF2-40B4-BE49-F238E27FC236}">
                <a16:creationId xmlns:a16="http://schemas.microsoft.com/office/drawing/2014/main" id="{4894A217-2EDE-4F5B-9C39-71D01FA654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4141242"/>
            <a:ext cx="2119927" cy="962613"/>
          </a:xfrm>
          <a:prstGeom prst="rect">
            <a:avLst/>
          </a:prstGeom>
        </p:spPr>
      </p:pic>
      <p:pic>
        <p:nvPicPr>
          <p:cNvPr id="44" name="Picture 43">
            <a:extLst>
              <a:ext uri="{FF2B5EF4-FFF2-40B4-BE49-F238E27FC236}">
                <a16:creationId xmlns:a16="http://schemas.microsoft.com/office/drawing/2014/main" id="{D91EB8DC-EC6F-4610-97C7-76B897CF8C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5179369"/>
            <a:ext cx="2119927" cy="962613"/>
          </a:xfrm>
          <a:prstGeom prst="rect">
            <a:avLst/>
          </a:prstGeom>
        </p:spPr>
      </p:pic>
      <p:pic>
        <p:nvPicPr>
          <p:cNvPr id="45" name="Picture 44">
            <a:extLst>
              <a:ext uri="{FF2B5EF4-FFF2-40B4-BE49-F238E27FC236}">
                <a16:creationId xmlns:a16="http://schemas.microsoft.com/office/drawing/2014/main" id="{34188169-CB77-41FD-ACC5-49A1F5C529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5179369"/>
            <a:ext cx="2119927" cy="962613"/>
          </a:xfrm>
          <a:prstGeom prst="rect">
            <a:avLst/>
          </a:prstGeom>
        </p:spPr>
      </p:pic>
      <p:sp>
        <p:nvSpPr>
          <p:cNvPr id="12" name="TextBox 4">
            <a:extLst>
              <a:ext uri="{FF2B5EF4-FFF2-40B4-BE49-F238E27FC236}">
                <a16:creationId xmlns:a16="http://schemas.microsoft.com/office/drawing/2014/main" id="{1D377A3A-876A-45AA-B8F3-7C15C46D1C9C}"/>
              </a:ext>
            </a:extLst>
          </p:cNvPr>
          <p:cNvSpPr txBox="1"/>
          <p:nvPr/>
        </p:nvSpPr>
        <p:spPr>
          <a:xfrm>
            <a:off x="7330440"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Security Risk Assessments, Regulation and </a:t>
            </a:r>
            <a:br>
              <a:rPr lang="en-US" sz="1200">
                <a:cs typeface="Segoe UI"/>
              </a:rPr>
            </a:br>
            <a:r>
              <a:rPr lang="en-US" sz="1200">
                <a:cs typeface="Segoe UI"/>
              </a:rPr>
              <a:t>Compliance Assessments</a:t>
            </a:r>
            <a:endParaRPr lang="en-US" sz="1200"/>
          </a:p>
          <a:p>
            <a:pPr algn="ctr"/>
            <a:endParaRPr lang="en-US" sz="1200">
              <a:cs typeface="Segoe UI"/>
            </a:endParaRPr>
          </a:p>
        </p:txBody>
      </p:sp>
      <p:sp>
        <p:nvSpPr>
          <p:cNvPr id="13" name="TextBox 5">
            <a:extLst>
              <a:ext uri="{FF2B5EF4-FFF2-40B4-BE49-F238E27FC236}">
                <a16:creationId xmlns:a16="http://schemas.microsoft.com/office/drawing/2014/main" id="{A39F03DF-7592-40F2-9356-803B8543F622}"/>
              </a:ext>
            </a:extLst>
          </p:cNvPr>
          <p:cNvSpPr txBox="1"/>
          <p:nvPr/>
        </p:nvSpPr>
        <p:spPr>
          <a:xfrm>
            <a:off x="9597916"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Post Assessment Workshops to Deep Dive into Gaps, </a:t>
            </a:r>
            <a:br>
              <a:rPr lang="en-US" sz="1200">
                <a:cs typeface="Segoe UI"/>
              </a:rPr>
            </a:br>
            <a:r>
              <a:rPr lang="en-US" sz="1200">
                <a:cs typeface="Segoe UI"/>
              </a:rPr>
              <a:t>Risks &amp; Solutions</a:t>
            </a:r>
            <a:endParaRPr lang="en-US" sz="1200"/>
          </a:p>
          <a:p>
            <a:pPr algn="ctr"/>
            <a:endParaRPr lang="en-US" sz="1200">
              <a:cs typeface="Segoe UI"/>
            </a:endParaRPr>
          </a:p>
        </p:txBody>
      </p:sp>
      <p:sp>
        <p:nvSpPr>
          <p:cNvPr id="14" name="TextBox 6">
            <a:extLst>
              <a:ext uri="{FF2B5EF4-FFF2-40B4-BE49-F238E27FC236}">
                <a16:creationId xmlns:a16="http://schemas.microsoft.com/office/drawing/2014/main" id="{FC0C69A9-7BE8-4B3D-9163-8450D88CE4CA}"/>
              </a:ext>
            </a:extLst>
          </p:cNvPr>
          <p:cNvSpPr txBox="1"/>
          <p:nvPr/>
        </p:nvSpPr>
        <p:spPr>
          <a:xfrm>
            <a:off x="7330440" y="4141242"/>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Security Strategy</a:t>
            </a:r>
            <a:br>
              <a:rPr lang="en-AU" sz="1200">
                <a:cs typeface="Segoe UI"/>
              </a:rPr>
            </a:br>
            <a:r>
              <a:rPr lang="en-AU" sz="1200">
                <a:cs typeface="Segoe UI"/>
              </a:rPr>
              <a:t> &amp; </a:t>
            </a:r>
            <a:r>
              <a:rPr lang="en-AU" sz="1200">
                <a:effectLst/>
                <a:cs typeface="Segoe UI"/>
              </a:rPr>
              <a:t>Roadmap</a:t>
            </a:r>
          </a:p>
          <a:p>
            <a:pPr algn="ctr"/>
            <a:endParaRPr lang="en-AU" sz="1200">
              <a:cs typeface="Segoe UI"/>
            </a:endParaRPr>
          </a:p>
        </p:txBody>
      </p:sp>
      <p:sp>
        <p:nvSpPr>
          <p:cNvPr id="15" name="TextBox 7">
            <a:extLst>
              <a:ext uri="{FF2B5EF4-FFF2-40B4-BE49-F238E27FC236}">
                <a16:creationId xmlns:a16="http://schemas.microsoft.com/office/drawing/2014/main" id="{C3E8FBAB-CE91-4C53-AA13-6C5B1CFFF40C}"/>
              </a:ext>
            </a:extLst>
          </p:cNvPr>
          <p:cNvSpPr txBox="1"/>
          <p:nvPr/>
        </p:nvSpPr>
        <p:spPr>
          <a:xfrm>
            <a:off x="9594581" y="4141242"/>
            <a:ext cx="2123262"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Segoe UI"/>
              </a:rPr>
              <a:t>Tailo</a:t>
            </a:r>
            <a:r>
              <a:rPr lang="en-US" sz="1200">
                <a:cs typeface="Segoe UI"/>
              </a:rPr>
              <a:t>red Security Policies &amp; Deployment to Address Gaps &amp; Minimise Risks</a:t>
            </a:r>
          </a:p>
        </p:txBody>
      </p:sp>
      <p:sp>
        <p:nvSpPr>
          <p:cNvPr id="16" name="TextBox 9">
            <a:extLst>
              <a:ext uri="{FF2B5EF4-FFF2-40B4-BE49-F238E27FC236}">
                <a16:creationId xmlns:a16="http://schemas.microsoft.com/office/drawing/2014/main" id="{DD9E7825-AC33-40B0-8567-A9095763D339}"/>
              </a:ext>
            </a:extLst>
          </p:cNvPr>
          <p:cNvSpPr txBox="1"/>
          <p:nvPr/>
        </p:nvSpPr>
        <p:spPr>
          <a:xfrm>
            <a:off x="9597916"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cs typeface="Segoe UI"/>
              </a:rPr>
              <a:t>Security Policy Optimisation &amp; Compliance Reporting</a:t>
            </a:r>
            <a:endParaRPr lang="en-AU" sz="1200"/>
          </a:p>
          <a:p>
            <a:pPr algn="ctr"/>
            <a:endParaRPr lang="en-AU" sz="1200">
              <a:cs typeface="Segoe UI"/>
            </a:endParaRPr>
          </a:p>
        </p:txBody>
      </p:sp>
      <p:sp>
        <p:nvSpPr>
          <p:cNvPr id="17" name="TextBox 10">
            <a:extLst>
              <a:ext uri="{FF2B5EF4-FFF2-40B4-BE49-F238E27FC236}">
                <a16:creationId xmlns:a16="http://schemas.microsoft.com/office/drawing/2014/main" id="{9A7DECA2-37A2-4FB7-A4E2-C85327F530D9}"/>
              </a:ext>
            </a:extLst>
          </p:cNvPr>
          <p:cNvSpPr txBox="1"/>
          <p:nvPr/>
        </p:nvSpPr>
        <p:spPr>
          <a:xfrm>
            <a:off x="7330440"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Threat Monitoring </a:t>
            </a:r>
            <a:br>
              <a:rPr lang="en-AU" sz="1200">
                <a:cs typeface="Segoe UI"/>
              </a:rPr>
            </a:br>
            <a:r>
              <a:rPr lang="en-AU" sz="1200">
                <a:cs typeface="Segoe UI"/>
              </a:rPr>
              <a:t>&amp; Response</a:t>
            </a:r>
          </a:p>
          <a:p>
            <a:pPr algn="ctr"/>
            <a:endParaRPr lang="en-AU" sz="1200">
              <a:cs typeface="Segoe UI"/>
            </a:endParaRPr>
          </a:p>
        </p:txBody>
      </p:sp>
      <p:sp>
        <p:nvSpPr>
          <p:cNvPr id="2" name="Text Placeholder 9">
            <a:extLst>
              <a:ext uri="{FF2B5EF4-FFF2-40B4-BE49-F238E27FC236}">
                <a16:creationId xmlns:a16="http://schemas.microsoft.com/office/drawing/2014/main" id="{1FE69AA5-55CC-472A-3B6D-C326620B4E37}"/>
              </a:ext>
            </a:extLst>
          </p:cNvPr>
          <p:cNvSpPr txBox="1">
            <a:spLocks/>
          </p:cNvSpPr>
          <p:nvPr/>
        </p:nvSpPr>
        <p:spPr>
          <a:xfrm>
            <a:off x="12255500" y="0"/>
            <a:ext cx="3768302" cy="2000887"/>
          </a:xfrm>
          <a:prstGeom prst="rect">
            <a:avLst/>
          </a:prstGeom>
          <a:solidFill>
            <a:srgbClr val="C03BC4"/>
          </a:solidFill>
        </p:spPr>
        <p:txBody>
          <a:bodyPr vert="horz" wrap="square" lIns="180000" tIns="180000" rIns="180000" bIns="18000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latin typeface="+mj-lt"/>
              </a:rPr>
              <a:t>Instructions to </a:t>
            </a:r>
            <a:r>
              <a:rPr lang="en-US" err="1">
                <a:solidFill>
                  <a:schemeClr val="bg1"/>
                </a:solidFill>
                <a:latin typeface="+mj-lt"/>
              </a:rPr>
              <a:t>customise</a:t>
            </a:r>
            <a:r>
              <a:rPr lang="en-US">
                <a:solidFill>
                  <a:schemeClr val="bg1"/>
                </a:solidFill>
                <a:latin typeface="+mj-lt"/>
              </a:rPr>
              <a:t> this page for your business:</a:t>
            </a:r>
          </a:p>
          <a:p>
            <a:r>
              <a:rPr lang="en-US">
                <a:solidFill>
                  <a:schemeClr val="bg1"/>
                </a:solidFill>
              </a:rPr>
              <a:t>Add your company name into the heading</a:t>
            </a:r>
          </a:p>
          <a:p>
            <a:r>
              <a:rPr lang="en-US">
                <a:solidFill>
                  <a:schemeClr val="bg1"/>
                </a:solidFill>
              </a:rPr>
              <a:t>Add your security description under ‘Proven security specialists’</a:t>
            </a:r>
          </a:p>
          <a:p>
            <a:r>
              <a:rPr lang="en-US">
                <a:solidFill>
                  <a:schemeClr val="bg1"/>
                </a:solidFill>
              </a:rPr>
              <a:t>Click icon to add a picture that reflects or business or delete if not required</a:t>
            </a:r>
          </a:p>
        </p:txBody>
      </p:sp>
    </p:spTree>
    <p:extLst>
      <p:ext uri="{BB962C8B-B14F-4D97-AF65-F5344CB8AC3E}">
        <p14:creationId xmlns:p14="http://schemas.microsoft.com/office/powerpoint/2010/main" val="383625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1D5DCB8-DF44-43C6-B206-74ADC15F5429}"/>
              </a:ext>
            </a:extLst>
          </p:cNvPr>
          <p:cNvSpPr>
            <a:spLocks noGrp="1"/>
          </p:cNvSpPr>
          <p:nvPr>
            <p:ph type="pic" sz="quarter" idx="16"/>
          </p:nvPr>
        </p:nvSpPr>
        <p:spPr/>
        <p:txBody>
          <a:bodyPr/>
          <a:lstStyle/>
          <a:p>
            <a:endParaRPr lang="en-US"/>
          </a:p>
        </p:txBody>
      </p:sp>
      <p:sp>
        <p:nvSpPr>
          <p:cNvPr id="10" name="Picture Placeholder 9">
            <a:extLst>
              <a:ext uri="{FF2B5EF4-FFF2-40B4-BE49-F238E27FC236}">
                <a16:creationId xmlns:a16="http://schemas.microsoft.com/office/drawing/2014/main" id="{0A8BD53B-CF0A-4276-8F48-1DFF41480E5C}"/>
              </a:ext>
            </a:extLst>
          </p:cNvPr>
          <p:cNvSpPr>
            <a:spLocks noGrp="1"/>
          </p:cNvSpPr>
          <p:nvPr>
            <p:ph type="pic" sz="quarter" idx="15"/>
          </p:nvPr>
        </p:nvSpPr>
        <p:spPr/>
        <p:txBody>
          <a:bodyPr/>
          <a:lstStyle/>
          <a:p>
            <a:endParaRPr lang="en-US"/>
          </a:p>
        </p:txBody>
      </p:sp>
      <p:sp>
        <p:nvSpPr>
          <p:cNvPr id="12" name="Text Placeholder 11">
            <a:extLst>
              <a:ext uri="{FF2B5EF4-FFF2-40B4-BE49-F238E27FC236}">
                <a16:creationId xmlns:a16="http://schemas.microsoft.com/office/drawing/2014/main" id="{B69CAA4D-12D3-4C93-B79F-48FCC8267136}"/>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FC2DDBA7-1C1C-4D8B-856B-E2CE59CAAD34}"/>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238CCF7E-D887-4633-A248-BF4D8BAB6104}"/>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BB866F9-68C5-4499-B05E-87ED3B5B6EB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D26C7586-9B78-4531-B8DB-3693688D806B}"/>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CF4CF94B-4D71-4C3B-AB01-F339E507129B}"/>
              </a:ext>
            </a:extLst>
          </p:cNvPr>
          <p:cNvSpPr>
            <a:spLocks noGrp="1"/>
          </p:cNvSpPr>
          <p:nvPr>
            <p:ph type="body" sz="quarter" idx="23"/>
          </p:nvPr>
        </p:nvSpPr>
        <p:spPr/>
        <p:txBody>
          <a:bodyPr/>
          <a:lstStyle/>
          <a:p>
            <a:endParaRPr lang="en-US"/>
          </a:p>
        </p:txBody>
      </p:sp>
      <p:sp>
        <p:nvSpPr>
          <p:cNvPr id="8" name="Title 7">
            <a:extLst>
              <a:ext uri="{FF2B5EF4-FFF2-40B4-BE49-F238E27FC236}">
                <a16:creationId xmlns:a16="http://schemas.microsoft.com/office/drawing/2014/main" id="{8AE86600-232F-41ED-A9B4-3F24DADF08EC}"/>
              </a:ext>
            </a:extLst>
          </p:cNvPr>
          <p:cNvSpPr>
            <a:spLocks noGrp="1"/>
          </p:cNvSpPr>
          <p:nvPr>
            <p:ph type="title"/>
          </p:nvPr>
        </p:nvSpPr>
        <p:spPr/>
        <p:txBody>
          <a:bodyPr/>
          <a:lstStyle/>
          <a:p>
            <a:endParaRPr lang="en-US">
              <a:solidFill>
                <a:srgbClr val="091F2C"/>
              </a:solidFill>
            </a:endParaRPr>
          </a:p>
        </p:txBody>
      </p:sp>
      <p:sp>
        <p:nvSpPr>
          <p:cNvPr id="9" name="Text Placeholder 8">
            <a:extLst>
              <a:ext uri="{FF2B5EF4-FFF2-40B4-BE49-F238E27FC236}">
                <a16:creationId xmlns:a16="http://schemas.microsoft.com/office/drawing/2014/main" id="{DC69E6D7-C651-471F-87A4-0F2D0276668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943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6B1F03BB-B9D0-4D24-9654-8094B6E175D9}"/>
              </a:ext>
            </a:extLst>
          </p:cNvPr>
          <p:cNvPicPr>
            <a:picLocks noChangeAspect="1"/>
          </p:cNvPicPr>
          <p:nvPr/>
        </p:nvPicPr>
        <p:blipFill>
          <a:blip r:embed="rId2"/>
          <a:stretch>
            <a:fillRect/>
          </a:stretch>
        </p:blipFill>
        <p:spPr>
          <a:xfrm>
            <a:off x="5143502" y="623087"/>
            <a:ext cx="6460234" cy="5611828"/>
          </a:xfrm>
          <a:prstGeom prst="rect">
            <a:avLst/>
          </a:prstGeom>
        </p:spPr>
      </p:pic>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4" y="2321005"/>
            <a:ext cx="4127692" cy="1969770"/>
          </a:xfrm>
        </p:spPr>
        <p:txBody>
          <a:bodyPr/>
          <a:lstStyle/>
          <a:p>
            <a:r>
              <a:rPr lang="en-GB" sz="3200"/>
              <a:t>Strengthen security &amp; compliance: Address evolving threats and compliance challenges</a:t>
            </a:r>
            <a:endParaRPr lang="en-US" sz="3200">
              <a:cs typeface="Segoe Sans Display"/>
            </a:endParaRPr>
          </a:p>
        </p:txBody>
      </p:sp>
      <p:sp>
        <p:nvSpPr>
          <p:cNvPr id="10" name="TextBox 91">
            <a:extLst>
              <a:ext uri="{FF2B5EF4-FFF2-40B4-BE49-F238E27FC236}">
                <a16:creationId xmlns:a16="http://schemas.microsoft.com/office/drawing/2014/main" id="{755BBF27-05A0-4047-A3E3-ED24BAF42651}"/>
              </a:ext>
            </a:extLst>
          </p:cNvPr>
          <p:cNvSpPr txBox="1"/>
          <p:nvPr/>
        </p:nvSpPr>
        <p:spPr>
          <a:xfrm>
            <a:off x="6792947" y="1008610"/>
            <a:ext cx="4523144" cy="79444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GB" sz="1200" dirty="0">
                <a:solidFill>
                  <a:srgbClr val="000000"/>
                </a:solidFill>
                <a:cs typeface="Segoe UI Semibold"/>
              </a:rPr>
              <a:t>70% of NZ organisations have more that 40% sensitive data stored in the cloud.</a:t>
            </a:r>
            <a:r>
              <a:rPr lang="en-US" sz="1200" baseline="30000" dirty="0">
                <a:solidFill>
                  <a:srgbClr val="000000"/>
                </a:solidFill>
                <a:cs typeface="Segoe UI Semibold"/>
              </a:rPr>
              <a:t>1</a:t>
            </a:r>
            <a:r>
              <a:rPr lang="en-US" sz="1200" dirty="0">
                <a:solidFill>
                  <a:srgbClr val="000000"/>
                </a:solidFill>
                <a:cs typeface="Segoe UI Semibold"/>
              </a:rPr>
              <a:t> Without strong identity protection and data loss prevention, businesses risk sophisticated cyber attacks targeting cloud environments.</a:t>
            </a:r>
            <a:endParaRPr kumimoji="0" lang="en-US" sz="1200" b="0" i="0" u="none" strike="noStrike" kern="1200" cap="none" spc="0" normalizeH="0" baseline="0" noProof="0" dirty="0">
              <a:ln>
                <a:noFill/>
              </a:ln>
              <a:solidFill>
                <a:srgbClr val="000000"/>
              </a:solidFill>
              <a:effectLst/>
              <a:uLnTx/>
              <a:uFillTx/>
              <a:cs typeface="Segoe UI Semibold"/>
            </a:endParaRPr>
          </a:p>
        </p:txBody>
      </p:sp>
      <p:sp>
        <p:nvSpPr>
          <p:cNvPr id="11" name="TextBox 93">
            <a:extLst>
              <a:ext uri="{FF2B5EF4-FFF2-40B4-BE49-F238E27FC236}">
                <a16:creationId xmlns:a16="http://schemas.microsoft.com/office/drawing/2014/main" id="{90E70C2D-9E6C-4F8B-B2A2-0E90348A87EC}"/>
              </a:ext>
            </a:extLst>
          </p:cNvPr>
          <p:cNvSpPr txBox="1"/>
          <p:nvPr/>
        </p:nvSpPr>
        <p:spPr>
          <a:xfrm>
            <a:off x="6792947" y="2458954"/>
            <a:ext cx="4523144" cy="79444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28932" fontAlgn="base">
              <a:lnSpc>
                <a:spcPct val="110000"/>
              </a:lnSpc>
              <a:defRPr/>
            </a:pPr>
            <a:r>
              <a:rPr lang="en-GB" sz="1200" dirty="0">
                <a:solidFill>
                  <a:srgbClr val="000000"/>
                </a:solidFill>
                <a:cs typeface="Segoe UI Semibold"/>
              </a:rPr>
              <a:t>Human error accounts for 22% of cyber security incidents and breaches</a:t>
            </a:r>
            <a:r>
              <a:rPr lang="en-US" sz="1200" baseline="30000" dirty="0">
                <a:solidFill>
                  <a:srgbClr val="000000"/>
                </a:solidFill>
                <a:cs typeface="Segoe UI Semibold"/>
              </a:rPr>
              <a:t>2</a:t>
            </a:r>
            <a:r>
              <a:rPr lang="en-US" sz="1200" dirty="0">
                <a:solidFill>
                  <a:srgbClr val="000000"/>
                </a:solidFill>
                <a:cs typeface="Segoe UI Semibold"/>
              </a:rPr>
              <a:t>. Advanced user and identity </a:t>
            </a:r>
            <a:r>
              <a:rPr lang="en-US" sz="1200" dirty="0" err="1">
                <a:solidFill>
                  <a:srgbClr val="000000"/>
                </a:solidFill>
                <a:cs typeface="Segoe UI Semibold"/>
              </a:rPr>
              <a:t>behaviour</a:t>
            </a:r>
            <a:r>
              <a:rPr lang="en-US" sz="1200" dirty="0">
                <a:solidFill>
                  <a:srgbClr val="000000"/>
                </a:solidFill>
                <a:cs typeface="Segoe UI Semibold"/>
              </a:rPr>
              <a:t> analytics can detect unusual activity, reducing the risk of data theft and compliance violations.</a:t>
            </a:r>
            <a:endParaRPr kumimoji="0" lang="en-US" sz="1200" b="0" i="0" u="none" strike="noStrike" kern="1200" cap="none" spc="0" normalizeH="0" baseline="30000" noProof="0" dirty="0">
              <a:ln>
                <a:noFill/>
              </a:ln>
              <a:solidFill>
                <a:srgbClr val="000000"/>
              </a:solidFill>
              <a:effectLst/>
              <a:uLnTx/>
              <a:uFillTx/>
              <a:cs typeface="Segoe UI Semibold"/>
            </a:endParaRPr>
          </a:p>
        </p:txBody>
      </p:sp>
      <p:sp>
        <p:nvSpPr>
          <p:cNvPr id="12" name="TextBox 93">
            <a:extLst>
              <a:ext uri="{FF2B5EF4-FFF2-40B4-BE49-F238E27FC236}">
                <a16:creationId xmlns:a16="http://schemas.microsoft.com/office/drawing/2014/main" id="{7CD847CA-B8F5-43A8-9CD1-FF6E992292C5}"/>
              </a:ext>
            </a:extLst>
          </p:cNvPr>
          <p:cNvSpPr txBox="1"/>
          <p:nvPr/>
        </p:nvSpPr>
        <p:spPr>
          <a:xfrm>
            <a:off x="6792947" y="3701956"/>
            <a:ext cx="4523144" cy="79444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fontAlgn="base">
              <a:lnSpc>
                <a:spcPct val="110000"/>
              </a:lnSpc>
              <a:defRPr/>
            </a:pPr>
            <a:r>
              <a:rPr lang="en-US" sz="1200">
                <a:solidFill>
                  <a:srgbClr val="000000"/>
                </a:solidFill>
                <a:cs typeface="Segoe UI Semibold"/>
              </a:rPr>
              <a:t>With Australia's Notifiable Data Breaches (NDB) scheme in place, businesses face fines up to $10 million</a:t>
            </a:r>
            <a:r>
              <a:rPr lang="en-US" sz="1200" baseline="30000">
                <a:solidFill>
                  <a:srgbClr val="000000"/>
                </a:solidFill>
                <a:cs typeface="Segoe UI Semibold"/>
              </a:rPr>
              <a:t>3</a:t>
            </a:r>
            <a:r>
              <a:rPr lang="en-US" sz="1200">
                <a:solidFill>
                  <a:srgbClr val="000000"/>
                </a:solidFill>
                <a:cs typeface="Segoe UI Semibold"/>
              </a:rPr>
              <a:t>. Enhanced security frameworks help ensure compliance and reduce the risk of penalties and reputational damage.</a:t>
            </a:r>
            <a:endParaRPr kumimoji="0" lang="en-US" sz="1200" b="0" i="0" u="none" strike="noStrike" kern="1200" cap="none" spc="0" normalizeH="0" baseline="30000" noProof="0">
              <a:ln>
                <a:noFill/>
              </a:ln>
              <a:solidFill>
                <a:srgbClr val="000000"/>
              </a:solidFill>
              <a:effectLst/>
              <a:uLnTx/>
              <a:uFillTx/>
              <a:cs typeface="Segoe UI Semibold" panose="020B0502040204020203" pitchFamily="34" charset="0"/>
            </a:endParaRPr>
          </a:p>
        </p:txBody>
      </p:sp>
      <p:pic>
        <p:nvPicPr>
          <p:cNvPr id="48" name="Picture 47">
            <a:extLst>
              <a:ext uri="{FF2B5EF4-FFF2-40B4-BE49-F238E27FC236}">
                <a16:creationId xmlns:a16="http://schemas.microsoft.com/office/drawing/2014/main" id="{F89BAC61-C32F-403D-981A-AE2015645B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65403" y="3653390"/>
            <a:ext cx="900000" cy="900000"/>
          </a:xfrm>
          <a:prstGeom prst="rect">
            <a:avLst/>
          </a:prstGeom>
        </p:spPr>
      </p:pic>
      <p:grpSp>
        <p:nvGrpSpPr>
          <p:cNvPr id="52" name="Group 51">
            <a:extLst>
              <a:ext uri="{FF2B5EF4-FFF2-40B4-BE49-F238E27FC236}">
                <a16:creationId xmlns:a16="http://schemas.microsoft.com/office/drawing/2014/main" id="{DFD7F85C-EC24-4275-AA87-DA3455EA6964}"/>
              </a:ext>
            </a:extLst>
          </p:cNvPr>
          <p:cNvGrpSpPr/>
          <p:nvPr/>
        </p:nvGrpSpPr>
        <p:grpSpPr>
          <a:xfrm>
            <a:off x="5741772" y="3874058"/>
            <a:ext cx="392982" cy="458664"/>
            <a:chOff x="5718912" y="4020028"/>
            <a:chExt cx="392982" cy="458664"/>
          </a:xfrm>
        </p:grpSpPr>
        <p:grpSp>
          <p:nvGrpSpPr>
            <p:cNvPr id="16" name="Group 15">
              <a:extLst>
                <a:ext uri="{FF2B5EF4-FFF2-40B4-BE49-F238E27FC236}">
                  <a16:creationId xmlns:a16="http://schemas.microsoft.com/office/drawing/2014/main" id="{8278E69F-849A-4AE7-B8FF-4E42B5C9C38B}"/>
                </a:ext>
              </a:extLst>
            </p:cNvPr>
            <p:cNvGrpSpPr/>
            <p:nvPr/>
          </p:nvGrpSpPr>
          <p:grpSpPr>
            <a:xfrm>
              <a:off x="5718912" y="4020028"/>
              <a:ext cx="392982" cy="458664"/>
              <a:chOff x="4270333" y="1587381"/>
              <a:chExt cx="3157127" cy="3684822"/>
            </a:xfrm>
          </p:grpSpPr>
          <p:sp>
            <p:nvSpPr>
              <p:cNvPr id="18" name="Freeform 56">
                <a:extLst>
                  <a:ext uri="{FF2B5EF4-FFF2-40B4-BE49-F238E27FC236}">
                    <a16:creationId xmlns:a16="http://schemas.microsoft.com/office/drawing/2014/main" id="{7C119622-8A48-4DF1-9198-0DE27AC04AA7}"/>
                  </a:ext>
                </a:extLst>
              </p:cNvPr>
              <p:cNvSpPr/>
              <p:nvPr/>
            </p:nvSpPr>
            <p:spPr>
              <a:xfrm>
                <a:off x="4270333" y="1587381"/>
                <a:ext cx="2138107" cy="3070220"/>
              </a:xfrm>
              <a:custGeom>
                <a:avLst/>
                <a:gdLst>
                  <a:gd name="connsiteX0" fmla="*/ 1062005 w 2138107"/>
                  <a:gd name="connsiteY0" fmla="*/ -112 h 3070220"/>
                  <a:gd name="connsiteX1" fmla="*/ 1062005 w 2138107"/>
                  <a:gd name="connsiteY1" fmla="*/ 3070109 h 3070220"/>
                  <a:gd name="connsiteX2" fmla="*/ 2137992 w 2138107"/>
                  <a:gd name="connsiteY2" fmla="*/ 2002778 h 3070220"/>
                  <a:gd name="connsiteX3" fmla="*/ 1551101 w 2138107"/>
                  <a:gd name="connsiteY3" fmla="*/ 1551636 h 3070220"/>
                  <a:gd name="connsiteX4" fmla="*/ 572951 w 2138107"/>
                  <a:gd name="connsiteY4" fmla="*/ 1529638 h 3070220"/>
                  <a:gd name="connsiteX5" fmla="*/ -116 w 2138107"/>
                  <a:gd name="connsiteY5" fmla="*/ 1078410 h 3070220"/>
                  <a:gd name="connsiteX6" fmla="*/ 572822 w 2138107"/>
                  <a:gd name="connsiteY6" fmla="*/ 616248 h 3070220"/>
                  <a:gd name="connsiteX7" fmla="*/ 2095963 w 2138107"/>
                  <a:gd name="connsiteY7" fmla="*/ 616248 h 3070220"/>
                  <a:gd name="connsiteX8" fmla="*/ -116 w 2138107"/>
                  <a:gd name="connsiteY8" fmla="*/ 2453835 h 3070220"/>
                  <a:gd name="connsiteX9" fmla="*/ 1550973 w 2138107"/>
                  <a:gd name="connsiteY9" fmla="*/ 245383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8107" h="3070220">
                    <a:moveTo>
                      <a:pt x="1062005" y="-112"/>
                    </a:moveTo>
                    <a:lnTo>
                      <a:pt x="1062005" y="3070109"/>
                    </a:lnTo>
                    <a:moveTo>
                      <a:pt x="2137992" y="2002778"/>
                    </a:moveTo>
                    <a:cubicBezTo>
                      <a:pt x="2137992" y="1749785"/>
                      <a:pt x="1872472" y="1551636"/>
                      <a:pt x="1551101" y="1551636"/>
                    </a:cubicBezTo>
                    <a:lnTo>
                      <a:pt x="572951" y="1529638"/>
                    </a:lnTo>
                    <a:cubicBezTo>
                      <a:pt x="265532" y="1529553"/>
                      <a:pt x="-116" y="1320597"/>
                      <a:pt x="-116" y="1078410"/>
                    </a:cubicBezTo>
                    <a:cubicBezTo>
                      <a:pt x="-116" y="825417"/>
                      <a:pt x="265403" y="616248"/>
                      <a:pt x="572822" y="616248"/>
                    </a:cubicBezTo>
                    <a:lnTo>
                      <a:pt x="2095963" y="616248"/>
                    </a:lnTo>
                    <a:moveTo>
                      <a:pt x="-116" y="2453835"/>
                    </a:moveTo>
                    <a:lnTo>
                      <a:pt x="1550973" y="2453835"/>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57">
                <a:extLst>
                  <a:ext uri="{FF2B5EF4-FFF2-40B4-BE49-F238E27FC236}">
                    <a16:creationId xmlns:a16="http://schemas.microsoft.com/office/drawing/2014/main" id="{EF6CC382-4FB3-415C-8A6E-9B3FA31A1715}"/>
                  </a:ext>
                </a:extLst>
              </p:cNvPr>
              <p:cNvSpPr/>
              <p:nvPr/>
            </p:nvSpPr>
            <p:spPr>
              <a:xfrm>
                <a:off x="5737239" y="3583927"/>
                <a:ext cx="1690221" cy="1688276"/>
              </a:xfrm>
              <a:custGeom>
                <a:avLst/>
                <a:gdLst>
                  <a:gd name="connsiteX0" fmla="*/ 1690223 w 1690223"/>
                  <a:gd name="connsiteY0" fmla="*/ 844139 h 1688278"/>
                  <a:gd name="connsiteX1" fmla="*/ 845112 w 1690223"/>
                  <a:gd name="connsiteY1" fmla="*/ 1688278 h 1688278"/>
                  <a:gd name="connsiteX2" fmla="*/ 0 w 1690223"/>
                  <a:gd name="connsiteY2" fmla="*/ 844139 h 1688278"/>
                  <a:gd name="connsiteX3" fmla="*/ 845112 w 1690223"/>
                  <a:gd name="connsiteY3" fmla="*/ 0 h 1688278"/>
                  <a:gd name="connsiteX4" fmla="*/ 1690223 w 1690223"/>
                  <a:gd name="connsiteY4" fmla="*/ 844139 h 1688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223" h="1688278">
                    <a:moveTo>
                      <a:pt x="1690223" y="844139"/>
                    </a:moveTo>
                    <a:cubicBezTo>
                      <a:pt x="1690223" y="1310344"/>
                      <a:pt x="1311854" y="1688278"/>
                      <a:pt x="845112" y="1688278"/>
                    </a:cubicBezTo>
                    <a:cubicBezTo>
                      <a:pt x="378370" y="1688278"/>
                      <a:pt x="0" y="1310344"/>
                      <a:pt x="0" y="844139"/>
                    </a:cubicBezTo>
                    <a:cubicBezTo>
                      <a:pt x="0" y="377934"/>
                      <a:pt x="378370" y="0"/>
                      <a:pt x="845112" y="0"/>
                    </a:cubicBezTo>
                    <a:cubicBezTo>
                      <a:pt x="1311854" y="0"/>
                      <a:pt x="1690223" y="377934"/>
                      <a:pt x="1690223" y="844139"/>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 name="Graphic 27">
              <a:extLst>
                <a:ext uri="{FF2B5EF4-FFF2-40B4-BE49-F238E27FC236}">
                  <a16:creationId xmlns:a16="http://schemas.microsoft.com/office/drawing/2014/main" id="{93DBD6FB-2769-454E-B63A-02E47E16486D}"/>
                </a:ext>
              </a:extLst>
            </p:cNvPr>
            <p:cNvSpPr/>
            <p:nvPr/>
          </p:nvSpPr>
          <p:spPr>
            <a:xfrm>
              <a:off x="5950438" y="4310193"/>
              <a:ext cx="112523" cy="111128"/>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44" name="Picture 43">
            <a:extLst>
              <a:ext uri="{FF2B5EF4-FFF2-40B4-BE49-F238E27FC236}">
                <a16:creationId xmlns:a16="http://schemas.microsoft.com/office/drawing/2014/main" id="{235FC18B-EC52-4DF3-88CB-B7DB07EBB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5403" y="955834"/>
            <a:ext cx="900000" cy="900000"/>
          </a:xfrm>
          <a:prstGeom prst="rect">
            <a:avLst/>
          </a:prstGeom>
        </p:spPr>
      </p:pic>
      <p:grpSp>
        <p:nvGrpSpPr>
          <p:cNvPr id="50" name="Group 49">
            <a:extLst>
              <a:ext uri="{FF2B5EF4-FFF2-40B4-BE49-F238E27FC236}">
                <a16:creationId xmlns:a16="http://schemas.microsoft.com/office/drawing/2014/main" id="{0D6BF223-3328-4CC4-84D5-BF6EEFE17500}"/>
              </a:ext>
            </a:extLst>
          </p:cNvPr>
          <p:cNvGrpSpPr/>
          <p:nvPr/>
        </p:nvGrpSpPr>
        <p:grpSpPr>
          <a:xfrm>
            <a:off x="5699166" y="1171477"/>
            <a:ext cx="432474" cy="468714"/>
            <a:chOff x="5699166" y="1223964"/>
            <a:chExt cx="432474" cy="468714"/>
          </a:xfrm>
        </p:grpSpPr>
        <p:sp>
          <p:nvSpPr>
            <p:cNvPr id="23" name="Freeform 50">
              <a:extLst>
                <a:ext uri="{FF2B5EF4-FFF2-40B4-BE49-F238E27FC236}">
                  <a16:creationId xmlns:a16="http://schemas.microsoft.com/office/drawing/2014/main" id="{00B61800-ACF3-4CB4-A717-63D71962CF97}"/>
                </a:ext>
              </a:extLst>
            </p:cNvPr>
            <p:cNvSpPr/>
            <p:nvPr/>
          </p:nvSpPr>
          <p:spPr>
            <a:xfrm>
              <a:off x="5699166" y="1223964"/>
              <a:ext cx="391278" cy="390846"/>
            </a:xfrm>
            <a:custGeom>
              <a:avLst/>
              <a:gdLst>
                <a:gd name="connsiteX0" fmla="*/ 2540027 w 3073586"/>
                <a:gd name="connsiteY0" fmla="*/ 1996732 h 3070220"/>
                <a:gd name="connsiteX1" fmla="*/ 2635974 w 3073586"/>
                <a:gd name="connsiteY1" fmla="*/ 1540487 h 3070220"/>
                <a:gd name="connsiteX2" fmla="*/ 2570335 w 3073586"/>
                <a:gd name="connsiteY2" fmla="*/ 1147190 h 3070220"/>
                <a:gd name="connsiteX3" fmla="*/ 2635974 w 3073586"/>
                <a:gd name="connsiteY3" fmla="*/ 1540487 h 3070220"/>
                <a:gd name="connsiteX4" fmla="*/ 2540027 w 3073586"/>
                <a:gd name="connsiteY4" fmla="*/ 1996732 h 3070220"/>
                <a:gd name="connsiteX5" fmla="*/ 2562307 w 3073586"/>
                <a:gd name="connsiteY5" fmla="*/ 1996432 h 3070220"/>
                <a:gd name="connsiteX6" fmla="*/ 2966919 w 3073586"/>
                <a:gd name="connsiteY6" fmla="*/ 2099344 h 3070220"/>
                <a:gd name="connsiteX7" fmla="*/ 3073470 w 3073586"/>
                <a:gd name="connsiteY7" fmla="*/ 1540530 h 3070220"/>
                <a:gd name="connsiteX8" fmla="*/ 1531182 w 3073586"/>
                <a:gd name="connsiteY8" fmla="*/ -112 h 3070220"/>
                <a:gd name="connsiteX9" fmla="*/ -116 w 3073586"/>
                <a:gd name="connsiteY9" fmla="*/ 1540315 h 3070220"/>
                <a:gd name="connsiteX10" fmla="*/ 1531182 w 3073586"/>
                <a:gd name="connsiteY10" fmla="*/ 3070109 h 3070220"/>
                <a:gd name="connsiteX11" fmla="*/ 1744756 w 3073586"/>
                <a:gd name="connsiteY11" fmla="*/ 3055529 h 3070220"/>
                <a:gd name="connsiteX12" fmla="*/ 1717110 w 3073586"/>
                <a:gd name="connsiteY12" fmla="*/ 2840700 h 3070220"/>
                <a:gd name="connsiteX13" fmla="*/ 2540027 w 3073586"/>
                <a:gd name="connsiteY13" fmla="*/ 1996732 h 3070220"/>
                <a:gd name="connsiteX14" fmla="*/ 2318811 w 3073586"/>
                <a:gd name="connsiteY14" fmla="*/ 753893 h 3070220"/>
                <a:gd name="connsiteX15" fmla="*/ 1717239 w 3073586"/>
                <a:gd name="connsiteY15" fmla="*/ 1354902 h 3070220"/>
                <a:gd name="connsiteX16" fmla="*/ 732692 w 3073586"/>
                <a:gd name="connsiteY16" fmla="*/ 2294320 h 3070220"/>
                <a:gd name="connsiteX17" fmla="*/ 437379 w 3073586"/>
                <a:gd name="connsiteY17" fmla="*/ 1540487 h 3070220"/>
                <a:gd name="connsiteX18" fmla="*/ 1531182 w 3073586"/>
                <a:gd name="connsiteY18" fmla="*/ 437266 h 3070220"/>
                <a:gd name="connsiteX19" fmla="*/ 1903038 w 3073586"/>
                <a:gd name="connsiteY19" fmla="*/ 491895 h 3070220"/>
                <a:gd name="connsiteX20" fmla="*/ 1531182 w 3073586"/>
                <a:gd name="connsiteY20" fmla="*/ 437266 h 3070220"/>
                <a:gd name="connsiteX21" fmla="*/ 437551 w 3073586"/>
                <a:gd name="connsiteY21" fmla="*/ 1540487 h 3070220"/>
                <a:gd name="connsiteX22" fmla="*/ 732692 w 3073586"/>
                <a:gd name="connsiteY22" fmla="*/ 2294320 h 3070220"/>
                <a:gd name="connsiteX23" fmla="*/ 1695344 w 3073586"/>
                <a:gd name="connsiteY23" fmla="*/ 1693655 h 3070220"/>
                <a:gd name="connsiteX24" fmla="*/ 1378181 w 3073586"/>
                <a:gd name="connsiteY24" fmla="*/ 1693655 h 3070220"/>
                <a:gd name="connsiteX25" fmla="*/ 1378181 w 3073586"/>
                <a:gd name="connsiteY25" fmla="*/ 1376856 h 3070220"/>
                <a:gd name="connsiteX26" fmla="*/ 1695344 w 3073586"/>
                <a:gd name="connsiteY26" fmla="*/ 1376856 h 3070220"/>
                <a:gd name="connsiteX27" fmla="*/ 1695344 w 3073586"/>
                <a:gd name="connsiteY27" fmla="*/ 169365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3586" h="3070220">
                  <a:moveTo>
                    <a:pt x="2540027" y="1996732"/>
                  </a:moveTo>
                  <a:cubicBezTo>
                    <a:pt x="2603983" y="1853148"/>
                    <a:pt x="2636687" y="1697639"/>
                    <a:pt x="2635974" y="1540487"/>
                  </a:cubicBezTo>
                  <a:cubicBezTo>
                    <a:pt x="2635974" y="1398468"/>
                    <a:pt x="2614093" y="1267370"/>
                    <a:pt x="2570335" y="1147190"/>
                  </a:cubicBezTo>
                  <a:cubicBezTo>
                    <a:pt x="2614068" y="1267254"/>
                    <a:pt x="2635945" y="1398352"/>
                    <a:pt x="2635974" y="1540487"/>
                  </a:cubicBezTo>
                  <a:cubicBezTo>
                    <a:pt x="2636687" y="1697639"/>
                    <a:pt x="2603983" y="1853148"/>
                    <a:pt x="2540027" y="1996732"/>
                  </a:cubicBezTo>
                  <a:cubicBezTo>
                    <a:pt x="2547411" y="1996732"/>
                    <a:pt x="2554881" y="1996432"/>
                    <a:pt x="2562307" y="1996432"/>
                  </a:cubicBezTo>
                  <a:cubicBezTo>
                    <a:pt x="2703692" y="1996235"/>
                    <a:pt x="2842848" y="2031632"/>
                    <a:pt x="2966919" y="2099344"/>
                  </a:cubicBezTo>
                  <a:cubicBezTo>
                    <a:pt x="3037478" y="1921473"/>
                    <a:pt x="3073637" y="1731853"/>
                    <a:pt x="3073470" y="1540530"/>
                  </a:cubicBezTo>
                  <a:cubicBezTo>
                    <a:pt x="3073513" y="688329"/>
                    <a:pt x="2384450" y="-112"/>
                    <a:pt x="1531182" y="-112"/>
                  </a:cubicBezTo>
                  <a:cubicBezTo>
                    <a:pt x="688946" y="-112"/>
                    <a:pt x="-116" y="688158"/>
                    <a:pt x="-116" y="1540315"/>
                  </a:cubicBezTo>
                  <a:cubicBezTo>
                    <a:pt x="13" y="2381753"/>
                    <a:pt x="689075" y="3070109"/>
                    <a:pt x="1531182" y="3070109"/>
                  </a:cubicBezTo>
                  <a:cubicBezTo>
                    <a:pt x="1602625" y="3070126"/>
                    <a:pt x="1673983" y="3065254"/>
                    <a:pt x="1744756" y="3055529"/>
                  </a:cubicBezTo>
                  <a:cubicBezTo>
                    <a:pt x="1726353" y="2985399"/>
                    <a:pt x="1717063" y="2913197"/>
                    <a:pt x="1717110" y="2840700"/>
                  </a:cubicBezTo>
                  <a:cubicBezTo>
                    <a:pt x="1717239" y="2381839"/>
                    <a:pt x="2083600" y="2008567"/>
                    <a:pt x="2540027" y="1996732"/>
                  </a:cubicBezTo>
                  <a:close/>
                  <a:moveTo>
                    <a:pt x="2318811" y="753893"/>
                  </a:moveTo>
                  <a:lnTo>
                    <a:pt x="1717239" y="1354902"/>
                  </a:lnTo>
                  <a:close/>
                  <a:moveTo>
                    <a:pt x="732692" y="2294320"/>
                  </a:moveTo>
                  <a:cubicBezTo>
                    <a:pt x="546721" y="2097672"/>
                    <a:pt x="437379" y="1835503"/>
                    <a:pt x="437379" y="1540487"/>
                  </a:cubicBezTo>
                  <a:cubicBezTo>
                    <a:pt x="437551" y="928715"/>
                    <a:pt x="929738" y="437266"/>
                    <a:pt x="1531182" y="437266"/>
                  </a:cubicBezTo>
                  <a:cubicBezTo>
                    <a:pt x="1662418" y="437266"/>
                    <a:pt x="1782749" y="459135"/>
                    <a:pt x="1903038" y="491895"/>
                  </a:cubicBezTo>
                  <a:cubicBezTo>
                    <a:pt x="1782835" y="459135"/>
                    <a:pt x="1662632" y="437266"/>
                    <a:pt x="1531182" y="437266"/>
                  </a:cubicBezTo>
                  <a:cubicBezTo>
                    <a:pt x="929738" y="437266"/>
                    <a:pt x="437551" y="928715"/>
                    <a:pt x="437551" y="1540487"/>
                  </a:cubicBezTo>
                  <a:cubicBezTo>
                    <a:pt x="437551" y="1835503"/>
                    <a:pt x="546892" y="2097672"/>
                    <a:pt x="732692" y="2294320"/>
                  </a:cubicBezTo>
                  <a:close/>
                  <a:moveTo>
                    <a:pt x="1695344" y="1693655"/>
                  </a:moveTo>
                  <a:cubicBezTo>
                    <a:pt x="1607854" y="1791979"/>
                    <a:pt x="1465671" y="1791979"/>
                    <a:pt x="1378181" y="1693655"/>
                  </a:cubicBezTo>
                  <a:cubicBezTo>
                    <a:pt x="1279743" y="1606265"/>
                    <a:pt x="1279743" y="1464246"/>
                    <a:pt x="1378181" y="1376856"/>
                  </a:cubicBezTo>
                  <a:cubicBezTo>
                    <a:pt x="1465671" y="1289424"/>
                    <a:pt x="1607854" y="1278532"/>
                    <a:pt x="1695344" y="1376856"/>
                  </a:cubicBezTo>
                  <a:cubicBezTo>
                    <a:pt x="1793782" y="1464032"/>
                    <a:pt x="1793782" y="1606051"/>
                    <a:pt x="1695344" y="1693655"/>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4" name="Group 23">
              <a:extLst>
                <a:ext uri="{FF2B5EF4-FFF2-40B4-BE49-F238E27FC236}">
                  <a16:creationId xmlns:a16="http://schemas.microsoft.com/office/drawing/2014/main" id="{5A495752-7A7D-48C4-AC2C-A7872931F93D}"/>
                </a:ext>
              </a:extLst>
            </p:cNvPr>
            <p:cNvGrpSpPr/>
            <p:nvPr/>
          </p:nvGrpSpPr>
          <p:grpSpPr>
            <a:xfrm>
              <a:off x="5919982" y="1490847"/>
              <a:ext cx="211658" cy="201831"/>
              <a:chOff x="5078893" y="2616426"/>
              <a:chExt cx="250471" cy="238844"/>
            </a:xfrm>
          </p:grpSpPr>
          <p:sp>
            <p:nvSpPr>
              <p:cNvPr id="25" name="Freeform 51">
                <a:extLst>
                  <a:ext uri="{FF2B5EF4-FFF2-40B4-BE49-F238E27FC236}">
                    <a16:creationId xmlns:a16="http://schemas.microsoft.com/office/drawing/2014/main" id="{EFC8A8D8-CB6D-47E0-B6DA-A1280BC522A3}"/>
                  </a:ext>
                </a:extLst>
              </p:cNvPr>
              <p:cNvSpPr/>
              <p:nvPr/>
            </p:nvSpPr>
            <p:spPr>
              <a:xfrm>
                <a:off x="5078893" y="2616426"/>
                <a:ext cx="250471" cy="238844"/>
              </a:xfrm>
              <a:custGeom>
                <a:avLst/>
                <a:gdLst>
                  <a:gd name="connsiteX0" fmla="*/ -116 w 1662619"/>
                  <a:gd name="connsiteY0" fmla="*/ 956030 h 1585451"/>
                  <a:gd name="connsiteX1" fmla="*/ 817349 w 1662619"/>
                  <a:gd name="connsiteY1" fmla="*/ 1585340 h 1585451"/>
                  <a:gd name="connsiteX2" fmla="*/ 1662503 w 1662619"/>
                  <a:gd name="connsiteY2" fmla="*/ 741200 h 1585451"/>
                  <a:gd name="connsiteX3" fmla="*/ 1221960 w 1662619"/>
                  <a:gd name="connsiteY3" fmla="*/ -112 h 1585451"/>
                </a:gdLst>
                <a:ahLst/>
                <a:cxnLst>
                  <a:cxn ang="0">
                    <a:pos x="connsiteX0" y="connsiteY0"/>
                  </a:cxn>
                  <a:cxn ang="0">
                    <a:pos x="connsiteX1" y="connsiteY1"/>
                  </a:cxn>
                  <a:cxn ang="0">
                    <a:pos x="connsiteX2" y="connsiteY2"/>
                  </a:cxn>
                  <a:cxn ang="0">
                    <a:pos x="connsiteX3" y="connsiteY3"/>
                  </a:cxn>
                </a:cxnLst>
                <a:rect l="l" t="t" r="r" b="b"/>
                <a:pathLst>
                  <a:path w="1662619" h="1585451">
                    <a:moveTo>
                      <a:pt x="-116" y="956030"/>
                    </a:moveTo>
                    <a:cubicBezTo>
                      <a:pt x="95016" y="1318153"/>
                      <a:pt x="424887" y="1585340"/>
                      <a:pt x="817349" y="1585340"/>
                    </a:cubicBezTo>
                    <a:cubicBezTo>
                      <a:pt x="1284122" y="1585340"/>
                      <a:pt x="1662503" y="1207394"/>
                      <a:pt x="1662503" y="741200"/>
                    </a:cubicBezTo>
                    <a:cubicBezTo>
                      <a:pt x="1662606" y="432167"/>
                      <a:pt x="1493610" y="147795"/>
                      <a:pt x="1221960" y="-112"/>
                    </a:cubicBez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27">
                <a:extLst>
                  <a:ext uri="{FF2B5EF4-FFF2-40B4-BE49-F238E27FC236}">
                    <a16:creationId xmlns:a16="http://schemas.microsoft.com/office/drawing/2014/main" id="{711BCBC2-0035-42DF-A8FE-CECBFEFB4B00}"/>
                  </a:ext>
                </a:extLst>
              </p:cNvPr>
              <p:cNvSpPr/>
              <p:nvPr/>
            </p:nvSpPr>
            <p:spPr>
              <a:xfrm>
                <a:off x="5135494" y="2655277"/>
                <a:ext cx="137269" cy="135567"/>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42" name="Picture 41">
            <a:extLst>
              <a:ext uri="{FF2B5EF4-FFF2-40B4-BE49-F238E27FC236}">
                <a16:creationId xmlns:a16="http://schemas.microsoft.com/office/drawing/2014/main" id="{31FAD37A-FBF4-48AD-87E9-3D0E35893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5403" y="2304612"/>
            <a:ext cx="900000" cy="900000"/>
          </a:xfrm>
          <a:prstGeom prst="rect">
            <a:avLst/>
          </a:prstGeom>
        </p:spPr>
      </p:pic>
      <p:grpSp>
        <p:nvGrpSpPr>
          <p:cNvPr id="51" name="Group 50">
            <a:extLst>
              <a:ext uri="{FF2B5EF4-FFF2-40B4-BE49-F238E27FC236}">
                <a16:creationId xmlns:a16="http://schemas.microsoft.com/office/drawing/2014/main" id="{3BD9B3FB-6959-415A-B6A9-3BCB3926A51F}"/>
              </a:ext>
            </a:extLst>
          </p:cNvPr>
          <p:cNvGrpSpPr/>
          <p:nvPr/>
        </p:nvGrpSpPr>
        <p:grpSpPr>
          <a:xfrm>
            <a:off x="5710414" y="2551607"/>
            <a:ext cx="409978" cy="436490"/>
            <a:chOff x="5710414" y="2692627"/>
            <a:chExt cx="409978" cy="436490"/>
          </a:xfrm>
        </p:grpSpPr>
        <p:sp>
          <p:nvSpPr>
            <p:cNvPr id="30" name="Shield_EA18" title="Icon of a shield">
              <a:extLst>
                <a:ext uri="{FF2B5EF4-FFF2-40B4-BE49-F238E27FC236}">
                  <a16:creationId xmlns:a16="http://schemas.microsoft.com/office/drawing/2014/main" id="{A4DF116C-D1A7-48D1-B89A-F4AD00D288C1}"/>
                </a:ext>
              </a:extLst>
            </p:cNvPr>
            <p:cNvSpPr>
              <a:spLocks noChangeAspect="1"/>
            </p:cNvSpPr>
            <p:nvPr/>
          </p:nvSpPr>
          <p:spPr bwMode="auto">
            <a:xfrm>
              <a:off x="5710414" y="2692627"/>
              <a:ext cx="409978" cy="43649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ock" title="Icon of a padlock">
              <a:extLst>
                <a:ext uri="{FF2B5EF4-FFF2-40B4-BE49-F238E27FC236}">
                  <a16:creationId xmlns:a16="http://schemas.microsoft.com/office/drawing/2014/main" id="{33900C6A-E6C9-4D7C-ABC8-4FDBA011FBA2}"/>
                </a:ext>
              </a:extLst>
            </p:cNvPr>
            <p:cNvSpPr>
              <a:spLocks noChangeAspect="1" noEditPoints="1"/>
            </p:cNvSpPr>
            <p:nvPr/>
          </p:nvSpPr>
          <p:spPr bwMode="auto">
            <a:xfrm>
              <a:off x="5848750" y="2807751"/>
              <a:ext cx="133305" cy="18631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2" name="TextBox 31">
            <a:extLst>
              <a:ext uri="{FF2B5EF4-FFF2-40B4-BE49-F238E27FC236}">
                <a16:creationId xmlns:a16="http://schemas.microsoft.com/office/drawing/2014/main" id="{5053823D-EE60-46C3-9374-59F3DE31B364}"/>
              </a:ext>
            </a:extLst>
          </p:cNvPr>
          <p:cNvSpPr txBox="1"/>
          <p:nvPr/>
        </p:nvSpPr>
        <p:spPr>
          <a:xfrm>
            <a:off x="6792947" y="5082835"/>
            <a:ext cx="4523144" cy="553998"/>
          </a:xfrm>
          <a:prstGeom prst="rect">
            <a:avLst/>
          </a:prstGeom>
          <a:noFill/>
        </p:spPr>
        <p:txBody>
          <a:bodyPr wrap="square" lIns="0" tIns="0" rIns="0" bIns="0" rtlCol="0" anchor="t">
            <a:spAutoFit/>
          </a:bodyPr>
          <a:lstStyle/>
          <a:p>
            <a:pPr>
              <a:defRPr/>
            </a:pPr>
            <a:r>
              <a:rPr lang="en-GB" sz="1200" dirty="0">
                <a:solidFill>
                  <a:srgbClr val="000000"/>
                </a:solidFill>
                <a:cs typeface="Segoe UI Semibold"/>
              </a:rPr>
              <a:t>The average cost of a data breach for a SME is $173K</a:t>
            </a:r>
            <a:r>
              <a:rPr lang="en-US" sz="1200" baseline="30000" dirty="0">
                <a:solidFill>
                  <a:srgbClr val="000000"/>
                </a:solidFill>
                <a:cs typeface="Segoe UI Semibold"/>
              </a:rPr>
              <a:t>4</a:t>
            </a:r>
            <a:r>
              <a:rPr lang="en-US" sz="1200" dirty="0">
                <a:solidFill>
                  <a:srgbClr val="000000"/>
                </a:solidFill>
                <a:cs typeface="Segoe UI Semibold"/>
              </a:rPr>
              <a:t>. Integrating AI and machine learning into security infrastructures can automate detection and reduce response times, </a:t>
            </a:r>
            <a:r>
              <a:rPr lang="en-US" sz="1200" dirty="0" err="1">
                <a:solidFill>
                  <a:srgbClr val="000000"/>
                </a:solidFill>
                <a:cs typeface="Segoe UI Semibold"/>
              </a:rPr>
              <a:t>minimising</a:t>
            </a:r>
            <a:r>
              <a:rPr lang="en-US" sz="1200" dirty="0">
                <a:solidFill>
                  <a:srgbClr val="000000"/>
                </a:solidFill>
                <a:cs typeface="Segoe UI Semibold"/>
              </a:rPr>
              <a:t> potential damage.</a:t>
            </a:r>
            <a:endParaRPr kumimoji="0" lang="en-US" sz="1200" b="0" i="0" u="none" strike="noStrike" kern="1200" cap="none" spc="0" normalizeH="0" baseline="30000" noProof="0" dirty="0">
              <a:ln>
                <a:noFill/>
              </a:ln>
              <a:solidFill>
                <a:srgbClr val="000000"/>
              </a:solidFill>
              <a:effectLst/>
              <a:uLnTx/>
              <a:uFillTx/>
              <a:ea typeface="+mn-ea"/>
              <a:cs typeface="Segoe UI Semibold"/>
            </a:endParaRPr>
          </a:p>
        </p:txBody>
      </p:sp>
      <p:pic>
        <p:nvPicPr>
          <p:cNvPr id="46" name="Picture 45">
            <a:extLst>
              <a:ext uri="{FF2B5EF4-FFF2-40B4-BE49-F238E27FC236}">
                <a16:creationId xmlns:a16="http://schemas.microsoft.com/office/drawing/2014/main" id="{0411CE32-AA87-4A75-9F74-0CF4390CCF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5403" y="5002167"/>
            <a:ext cx="900000" cy="900000"/>
          </a:xfrm>
          <a:prstGeom prst="rect">
            <a:avLst/>
          </a:prstGeom>
        </p:spPr>
      </p:pic>
      <p:grpSp>
        <p:nvGrpSpPr>
          <p:cNvPr id="53" name="Group 52">
            <a:extLst>
              <a:ext uri="{FF2B5EF4-FFF2-40B4-BE49-F238E27FC236}">
                <a16:creationId xmlns:a16="http://schemas.microsoft.com/office/drawing/2014/main" id="{2656483C-433D-4B13-ADB5-B4BDF128B697}"/>
              </a:ext>
            </a:extLst>
          </p:cNvPr>
          <p:cNvGrpSpPr/>
          <p:nvPr/>
        </p:nvGrpSpPr>
        <p:grpSpPr>
          <a:xfrm>
            <a:off x="5727472" y="5212540"/>
            <a:ext cx="404168" cy="479254"/>
            <a:chOff x="5713319" y="5287841"/>
            <a:chExt cx="404168" cy="479254"/>
          </a:xfrm>
        </p:grpSpPr>
        <p:sp>
          <p:nvSpPr>
            <p:cNvPr id="37" name="Freeform: Shape 36">
              <a:extLst>
                <a:ext uri="{FF2B5EF4-FFF2-40B4-BE49-F238E27FC236}">
                  <a16:creationId xmlns:a16="http://schemas.microsoft.com/office/drawing/2014/main" id="{76FCAAC0-7E83-4D72-B57F-EEE9FD2F4932}"/>
                </a:ext>
              </a:extLst>
            </p:cNvPr>
            <p:cNvSpPr/>
            <p:nvPr/>
          </p:nvSpPr>
          <p:spPr>
            <a:xfrm>
              <a:off x="5747390" y="5371730"/>
              <a:ext cx="78846" cy="118896"/>
            </a:xfrm>
            <a:custGeom>
              <a:avLst/>
              <a:gdLst>
                <a:gd name="connsiteX0" fmla="*/ 58043 w 78846"/>
                <a:gd name="connsiteY0" fmla="*/ 90419 h 118896"/>
                <a:gd name="connsiteX1" fmla="*/ 50369 w 78846"/>
                <a:gd name="connsiteY1" fmla="*/ 109978 h 118896"/>
                <a:gd name="connsiteX2" fmla="*/ 69929 w 78846"/>
                <a:gd name="connsiteY2" fmla="*/ 117652 h 118896"/>
                <a:gd name="connsiteX3" fmla="*/ 77602 w 78846"/>
                <a:gd name="connsiteY3" fmla="*/ 98093 h 118896"/>
                <a:gd name="connsiteX4" fmla="*/ 69929 w 78846"/>
                <a:gd name="connsiteY4" fmla="*/ 90419 h 118896"/>
                <a:gd name="connsiteX5" fmla="*/ 69929 w 78846"/>
                <a:gd name="connsiteY5" fmla="*/ 50585 h 118896"/>
                <a:gd name="connsiteX6" fmla="*/ 46158 w 78846"/>
                <a:gd name="connsiteY6" fmla="*/ 50585 h 118896"/>
                <a:gd name="connsiteX7" fmla="*/ 46158 w 78846"/>
                <a:gd name="connsiteY7" fmla="*/ 28477 h 118896"/>
                <a:gd name="connsiteX8" fmla="*/ 53831 w 78846"/>
                <a:gd name="connsiteY8" fmla="*/ 8918 h 118896"/>
                <a:gd name="connsiteX9" fmla="*/ 34272 w 78846"/>
                <a:gd name="connsiteY9" fmla="*/ 1244 h 118896"/>
                <a:gd name="connsiteX10" fmla="*/ 26598 w 78846"/>
                <a:gd name="connsiteY10" fmla="*/ 20804 h 118896"/>
                <a:gd name="connsiteX11" fmla="*/ 34272 w 78846"/>
                <a:gd name="connsiteY11" fmla="*/ 28477 h 118896"/>
                <a:gd name="connsiteX12" fmla="*/ 34272 w 78846"/>
                <a:gd name="connsiteY12" fmla="*/ 50579 h 118896"/>
                <a:gd name="connsiteX13" fmla="*/ 3477 w 78846"/>
                <a:gd name="connsiteY13" fmla="*/ 50537 h 118896"/>
                <a:gd name="connsiteX14" fmla="*/ 594 w 78846"/>
                <a:gd name="connsiteY14" fmla="*/ 60242 h 118896"/>
                <a:gd name="connsiteX15" fmla="*/ 0 w 78846"/>
                <a:gd name="connsiteY15" fmla="*/ 62423 h 118896"/>
                <a:gd name="connsiteX16" fmla="*/ 58043 w 78846"/>
                <a:gd name="connsiteY16" fmla="*/ 62476 h 1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846" h="118896">
                  <a:moveTo>
                    <a:pt x="58043" y="90419"/>
                  </a:moveTo>
                  <a:cubicBezTo>
                    <a:pt x="50523" y="93701"/>
                    <a:pt x="47087" y="102458"/>
                    <a:pt x="50369" y="109978"/>
                  </a:cubicBezTo>
                  <a:cubicBezTo>
                    <a:pt x="53651" y="117498"/>
                    <a:pt x="62409" y="120934"/>
                    <a:pt x="69929" y="117652"/>
                  </a:cubicBezTo>
                  <a:cubicBezTo>
                    <a:pt x="77449" y="114370"/>
                    <a:pt x="80885" y="105613"/>
                    <a:pt x="77602" y="98093"/>
                  </a:cubicBezTo>
                  <a:cubicBezTo>
                    <a:pt x="76104" y="94658"/>
                    <a:pt x="73363" y="91918"/>
                    <a:pt x="69929" y="90419"/>
                  </a:cubicBezTo>
                  <a:lnTo>
                    <a:pt x="69929" y="50585"/>
                  </a:lnTo>
                  <a:lnTo>
                    <a:pt x="46158" y="50585"/>
                  </a:lnTo>
                  <a:lnTo>
                    <a:pt x="46158" y="28477"/>
                  </a:lnTo>
                  <a:cubicBezTo>
                    <a:pt x="53677" y="25195"/>
                    <a:pt x="57114" y="16439"/>
                    <a:pt x="53831" y="8918"/>
                  </a:cubicBezTo>
                  <a:cubicBezTo>
                    <a:pt x="50549" y="1398"/>
                    <a:pt x="41792" y="-2038"/>
                    <a:pt x="34272" y="1244"/>
                  </a:cubicBezTo>
                  <a:cubicBezTo>
                    <a:pt x="26752" y="4526"/>
                    <a:pt x="23316" y="13284"/>
                    <a:pt x="26598" y="20804"/>
                  </a:cubicBezTo>
                  <a:cubicBezTo>
                    <a:pt x="28097" y="24238"/>
                    <a:pt x="30838" y="26979"/>
                    <a:pt x="34272" y="28477"/>
                  </a:cubicBezTo>
                  <a:lnTo>
                    <a:pt x="34272" y="50579"/>
                  </a:lnTo>
                  <a:lnTo>
                    <a:pt x="3477" y="50537"/>
                  </a:lnTo>
                  <a:cubicBezTo>
                    <a:pt x="2336" y="53716"/>
                    <a:pt x="1486" y="56896"/>
                    <a:pt x="594" y="60242"/>
                  </a:cubicBezTo>
                  <a:cubicBezTo>
                    <a:pt x="404" y="60967"/>
                    <a:pt x="202" y="61698"/>
                    <a:pt x="0" y="62423"/>
                  </a:cubicBezTo>
                  <a:lnTo>
                    <a:pt x="58043" y="62476"/>
                  </a:lnTo>
                  <a:close/>
                </a:path>
              </a:pathLst>
            </a:custGeom>
            <a:solidFill>
              <a:schemeClr val="tx1"/>
            </a:solidFill>
            <a:ln w="585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5F05A64-AA45-44CA-B6DE-62302D9874D1}"/>
                </a:ext>
              </a:extLst>
            </p:cNvPr>
            <p:cNvSpPr/>
            <p:nvPr/>
          </p:nvSpPr>
          <p:spPr>
            <a:xfrm>
              <a:off x="5713319" y="5287841"/>
              <a:ext cx="404168" cy="479254"/>
            </a:xfrm>
            <a:custGeom>
              <a:avLst/>
              <a:gdLst>
                <a:gd name="connsiteX0" fmla="*/ 398167 w 404168"/>
                <a:gd name="connsiteY0" fmla="*/ 259307 h 479254"/>
                <a:gd name="connsiteX1" fmla="*/ 357162 w 404168"/>
                <a:gd name="connsiteY1" fmla="*/ 187994 h 479254"/>
                <a:gd name="connsiteX2" fmla="*/ 357162 w 404168"/>
                <a:gd name="connsiteY2" fmla="*/ 185022 h 479254"/>
                <a:gd name="connsiteX3" fmla="*/ 184912 w 404168"/>
                <a:gd name="connsiteY3" fmla="*/ 122 h 479254"/>
                <a:gd name="connsiteX4" fmla="*/ 184822 w 404168"/>
                <a:gd name="connsiteY4" fmla="*/ 119 h 479254"/>
                <a:gd name="connsiteX5" fmla="*/ 178219 w 404168"/>
                <a:gd name="connsiteY5" fmla="*/ 0 h 479254"/>
                <a:gd name="connsiteX6" fmla="*/ 2 w 404168"/>
                <a:gd name="connsiteY6" fmla="*/ 171924 h 479254"/>
                <a:gd name="connsiteX7" fmla="*/ 2 w 404168"/>
                <a:gd name="connsiteY7" fmla="*/ 184999 h 479254"/>
                <a:gd name="connsiteX8" fmla="*/ 70126 w 404168"/>
                <a:gd name="connsiteY8" fmla="*/ 328861 h 479254"/>
                <a:gd name="connsiteX9" fmla="*/ 70126 w 404168"/>
                <a:gd name="connsiteY9" fmla="*/ 479255 h 479254"/>
                <a:gd name="connsiteX10" fmla="*/ 257918 w 404168"/>
                <a:gd name="connsiteY10" fmla="*/ 479255 h 479254"/>
                <a:gd name="connsiteX11" fmla="*/ 257918 w 404168"/>
                <a:gd name="connsiteY11" fmla="*/ 407942 h 479254"/>
                <a:gd name="connsiteX12" fmla="*/ 287037 w 404168"/>
                <a:gd name="connsiteY12" fmla="*/ 407942 h 479254"/>
                <a:gd name="connsiteX13" fmla="*/ 357162 w 404168"/>
                <a:gd name="connsiteY13" fmla="*/ 337817 h 479254"/>
                <a:gd name="connsiteX14" fmla="*/ 357162 w 404168"/>
                <a:gd name="connsiteY14" fmla="*/ 300972 h 479254"/>
                <a:gd name="connsiteX15" fmla="*/ 383310 w 404168"/>
                <a:gd name="connsiteY15" fmla="*/ 300972 h 479254"/>
                <a:gd name="connsiteX16" fmla="*/ 398167 w 404168"/>
                <a:gd name="connsiteY16" fmla="*/ 259307 h 479254"/>
                <a:gd name="connsiteX17" fmla="*/ 391202 w 404168"/>
                <a:gd name="connsiteY17" fmla="*/ 282484 h 479254"/>
                <a:gd name="connsiteX18" fmla="*/ 382502 w 404168"/>
                <a:gd name="connsiteY18" fmla="*/ 289021 h 479254"/>
                <a:gd name="connsiteX19" fmla="*/ 345277 w 404168"/>
                <a:gd name="connsiteY19" fmla="*/ 289021 h 479254"/>
                <a:gd name="connsiteX20" fmla="*/ 345277 w 404168"/>
                <a:gd name="connsiteY20" fmla="*/ 337752 h 479254"/>
                <a:gd name="connsiteX21" fmla="*/ 287037 w 404168"/>
                <a:gd name="connsiteY21" fmla="*/ 395991 h 479254"/>
                <a:gd name="connsiteX22" fmla="*/ 246032 w 404168"/>
                <a:gd name="connsiteY22" fmla="*/ 395991 h 479254"/>
                <a:gd name="connsiteX23" fmla="*/ 246032 w 404168"/>
                <a:gd name="connsiteY23" fmla="*/ 467304 h 479254"/>
                <a:gd name="connsiteX24" fmla="*/ 82012 w 404168"/>
                <a:gd name="connsiteY24" fmla="*/ 467304 h 479254"/>
                <a:gd name="connsiteX25" fmla="*/ 82012 w 404168"/>
                <a:gd name="connsiteY25" fmla="*/ 323025 h 479254"/>
                <a:gd name="connsiteX26" fmla="*/ 77400 w 404168"/>
                <a:gd name="connsiteY26" fmla="*/ 319460 h 479254"/>
                <a:gd name="connsiteX27" fmla="*/ 11887 w 404168"/>
                <a:gd name="connsiteY27" fmla="*/ 185004 h 479254"/>
                <a:gd name="connsiteX28" fmla="*/ 11887 w 404168"/>
                <a:gd name="connsiteY28" fmla="*/ 172144 h 479254"/>
                <a:gd name="connsiteX29" fmla="*/ 178231 w 404168"/>
                <a:gd name="connsiteY29" fmla="*/ 11897 h 479254"/>
                <a:gd name="connsiteX30" fmla="*/ 184406 w 404168"/>
                <a:gd name="connsiteY30" fmla="*/ 12010 h 479254"/>
                <a:gd name="connsiteX31" fmla="*/ 345306 w 404168"/>
                <a:gd name="connsiteY31" fmla="*/ 184577 h 479254"/>
                <a:gd name="connsiteX32" fmla="*/ 345306 w 404168"/>
                <a:gd name="connsiteY32" fmla="*/ 191149 h 479254"/>
                <a:gd name="connsiteX33" fmla="*/ 346887 w 404168"/>
                <a:gd name="connsiteY33" fmla="*/ 193901 h 479254"/>
                <a:gd name="connsiteX34" fmla="*/ 387892 w 404168"/>
                <a:gd name="connsiteY34" fmla="*/ 265214 h 479254"/>
                <a:gd name="connsiteX35" fmla="*/ 388053 w 404168"/>
                <a:gd name="connsiteY35" fmla="*/ 265487 h 479254"/>
                <a:gd name="connsiteX36" fmla="*/ 388225 w 404168"/>
                <a:gd name="connsiteY36" fmla="*/ 265755 h 479254"/>
                <a:gd name="connsiteX37" fmla="*/ 391226 w 404168"/>
                <a:gd name="connsiteY37" fmla="*/ 282478 h 47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4168" h="479254">
                  <a:moveTo>
                    <a:pt x="398167" y="259307"/>
                  </a:moveTo>
                  <a:lnTo>
                    <a:pt x="357162" y="187994"/>
                  </a:lnTo>
                  <a:lnTo>
                    <a:pt x="357162" y="185022"/>
                  </a:lnTo>
                  <a:cubicBezTo>
                    <a:pt x="360655" y="86398"/>
                    <a:pt x="283536" y="3615"/>
                    <a:pt x="184912" y="122"/>
                  </a:cubicBezTo>
                  <a:cubicBezTo>
                    <a:pt x="184882" y="121"/>
                    <a:pt x="184851" y="120"/>
                    <a:pt x="184822" y="119"/>
                  </a:cubicBezTo>
                  <a:cubicBezTo>
                    <a:pt x="182611" y="44"/>
                    <a:pt x="180410" y="4"/>
                    <a:pt x="178219" y="0"/>
                  </a:cubicBezTo>
                  <a:cubicBezTo>
                    <a:pt x="82189" y="-85"/>
                    <a:pt x="3368" y="75953"/>
                    <a:pt x="2" y="171924"/>
                  </a:cubicBezTo>
                  <a:lnTo>
                    <a:pt x="2" y="184999"/>
                  </a:lnTo>
                  <a:cubicBezTo>
                    <a:pt x="-230" y="241240"/>
                    <a:pt x="25681" y="294397"/>
                    <a:pt x="70126" y="328861"/>
                  </a:cubicBezTo>
                  <a:lnTo>
                    <a:pt x="70126" y="479255"/>
                  </a:lnTo>
                  <a:lnTo>
                    <a:pt x="257918" y="479255"/>
                  </a:lnTo>
                  <a:lnTo>
                    <a:pt x="257918" y="407942"/>
                  </a:lnTo>
                  <a:lnTo>
                    <a:pt x="287037" y="407942"/>
                  </a:lnTo>
                  <a:cubicBezTo>
                    <a:pt x="325734" y="407863"/>
                    <a:pt x="357084" y="376513"/>
                    <a:pt x="357162" y="337817"/>
                  </a:cubicBezTo>
                  <a:lnTo>
                    <a:pt x="357162" y="300972"/>
                  </a:lnTo>
                  <a:lnTo>
                    <a:pt x="383310" y="300972"/>
                  </a:lnTo>
                  <a:cubicBezTo>
                    <a:pt x="398761" y="299135"/>
                    <a:pt x="412430" y="281301"/>
                    <a:pt x="398167" y="259307"/>
                  </a:cubicBezTo>
                  <a:close/>
                  <a:moveTo>
                    <a:pt x="391202" y="282484"/>
                  </a:moveTo>
                  <a:cubicBezTo>
                    <a:pt x="389519" y="285932"/>
                    <a:pt x="386283" y="288364"/>
                    <a:pt x="382502" y="289021"/>
                  </a:cubicBezTo>
                  <a:lnTo>
                    <a:pt x="345277" y="289021"/>
                  </a:lnTo>
                  <a:lnTo>
                    <a:pt x="345277" y="337752"/>
                  </a:lnTo>
                  <a:cubicBezTo>
                    <a:pt x="345231" y="369897"/>
                    <a:pt x="319183" y="395945"/>
                    <a:pt x="287037" y="395991"/>
                  </a:cubicBezTo>
                  <a:lnTo>
                    <a:pt x="246032" y="395991"/>
                  </a:lnTo>
                  <a:lnTo>
                    <a:pt x="246032" y="467304"/>
                  </a:lnTo>
                  <a:lnTo>
                    <a:pt x="82012" y="467304"/>
                  </a:lnTo>
                  <a:lnTo>
                    <a:pt x="82012" y="323025"/>
                  </a:lnTo>
                  <a:lnTo>
                    <a:pt x="77400" y="319460"/>
                  </a:lnTo>
                  <a:cubicBezTo>
                    <a:pt x="35792" y="287308"/>
                    <a:pt x="11566" y="237586"/>
                    <a:pt x="11887" y="185004"/>
                  </a:cubicBezTo>
                  <a:lnTo>
                    <a:pt x="11887" y="172144"/>
                  </a:lnTo>
                  <a:cubicBezTo>
                    <a:pt x="14931" y="82558"/>
                    <a:pt x="88594" y="11595"/>
                    <a:pt x="178231" y="11897"/>
                  </a:cubicBezTo>
                  <a:cubicBezTo>
                    <a:pt x="180280" y="11897"/>
                    <a:pt x="182338" y="11935"/>
                    <a:pt x="184406" y="12010"/>
                  </a:cubicBezTo>
                  <a:cubicBezTo>
                    <a:pt x="276443" y="15336"/>
                    <a:pt x="348420" y="92533"/>
                    <a:pt x="345306" y="184577"/>
                  </a:cubicBezTo>
                  <a:lnTo>
                    <a:pt x="345306" y="191149"/>
                  </a:lnTo>
                  <a:lnTo>
                    <a:pt x="346887" y="193901"/>
                  </a:lnTo>
                  <a:lnTo>
                    <a:pt x="387892" y="265214"/>
                  </a:lnTo>
                  <a:lnTo>
                    <a:pt x="388053" y="265487"/>
                  </a:lnTo>
                  <a:lnTo>
                    <a:pt x="388225" y="265755"/>
                  </a:lnTo>
                  <a:cubicBezTo>
                    <a:pt x="392087" y="270418"/>
                    <a:pt x="393225" y="276763"/>
                    <a:pt x="391226" y="282478"/>
                  </a:cubicBezTo>
                  <a:close/>
                </a:path>
              </a:pathLst>
            </a:custGeom>
            <a:solidFill>
              <a:schemeClr val="tx1"/>
            </a:solidFill>
            <a:ln w="585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358431-5B12-4CBC-AE19-E6517A797E3C}"/>
                </a:ext>
              </a:extLst>
            </p:cNvPr>
            <p:cNvSpPr/>
            <p:nvPr/>
          </p:nvSpPr>
          <p:spPr>
            <a:xfrm>
              <a:off x="5942117" y="5325084"/>
              <a:ext cx="50496" cy="76386"/>
            </a:xfrm>
            <a:custGeom>
              <a:avLst/>
              <a:gdLst>
                <a:gd name="connsiteX0" fmla="*/ 35657 w 50496"/>
                <a:gd name="connsiteY0" fmla="*/ 46669 h 76386"/>
                <a:gd name="connsiteX1" fmla="*/ 30587 w 50496"/>
                <a:gd name="connsiteY1" fmla="*/ 47619 h 76386"/>
                <a:gd name="connsiteX2" fmla="*/ 11886 w 50496"/>
                <a:gd name="connsiteY2" fmla="*/ 30789 h 76386"/>
                <a:gd name="connsiteX3" fmla="*/ 11886 w 50496"/>
                <a:gd name="connsiteY3" fmla="*/ 4475 h 76386"/>
                <a:gd name="connsiteX4" fmla="*/ 0 w 50496"/>
                <a:gd name="connsiteY4" fmla="*/ 0 h 76386"/>
                <a:gd name="connsiteX5" fmla="*/ 0 w 50496"/>
                <a:gd name="connsiteY5" fmla="*/ 35847 h 76386"/>
                <a:gd name="connsiteX6" fmla="*/ 21988 w 50496"/>
                <a:gd name="connsiteY6" fmla="*/ 55654 h 76386"/>
                <a:gd name="connsiteX7" fmla="*/ 29764 w 50496"/>
                <a:gd name="connsiteY7" fmla="*/ 75173 h 76386"/>
                <a:gd name="connsiteX8" fmla="*/ 49283 w 50496"/>
                <a:gd name="connsiteY8" fmla="*/ 67397 h 76386"/>
                <a:gd name="connsiteX9" fmla="*/ 41507 w 50496"/>
                <a:gd name="connsiteY9" fmla="*/ 47878 h 76386"/>
                <a:gd name="connsiteX10" fmla="*/ 35657 w 50496"/>
                <a:gd name="connsiteY10" fmla="*/ 46669 h 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96" h="76386">
                  <a:moveTo>
                    <a:pt x="35657" y="46669"/>
                  </a:moveTo>
                  <a:cubicBezTo>
                    <a:pt x="33924" y="46683"/>
                    <a:pt x="32207" y="47006"/>
                    <a:pt x="30587" y="47619"/>
                  </a:cubicBezTo>
                  <a:lnTo>
                    <a:pt x="11886" y="30789"/>
                  </a:lnTo>
                  <a:lnTo>
                    <a:pt x="11886" y="4475"/>
                  </a:lnTo>
                  <a:cubicBezTo>
                    <a:pt x="7963" y="2912"/>
                    <a:pt x="3970" y="1343"/>
                    <a:pt x="0" y="0"/>
                  </a:cubicBezTo>
                  <a:lnTo>
                    <a:pt x="0" y="35847"/>
                  </a:lnTo>
                  <a:lnTo>
                    <a:pt x="21988" y="55654"/>
                  </a:lnTo>
                  <a:cubicBezTo>
                    <a:pt x="18745" y="63191"/>
                    <a:pt x="22227" y="71930"/>
                    <a:pt x="29764" y="75173"/>
                  </a:cubicBezTo>
                  <a:cubicBezTo>
                    <a:pt x="37302" y="78415"/>
                    <a:pt x="46040" y="74934"/>
                    <a:pt x="49283" y="67397"/>
                  </a:cubicBezTo>
                  <a:cubicBezTo>
                    <a:pt x="52526" y="59860"/>
                    <a:pt x="49045" y="51121"/>
                    <a:pt x="41507" y="47878"/>
                  </a:cubicBezTo>
                  <a:cubicBezTo>
                    <a:pt x="39659" y="47083"/>
                    <a:pt x="37669" y="46672"/>
                    <a:pt x="35657" y="46669"/>
                  </a:cubicBezTo>
                  <a:close/>
                </a:path>
              </a:pathLst>
            </a:custGeom>
            <a:solidFill>
              <a:schemeClr val="tx1"/>
            </a:solidFill>
            <a:ln w="585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C50499E-E0D8-45F7-A20C-154C3712A6BB}"/>
                </a:ext>
              </a:extLst>
            </p:cNvPr>
            <p:cNvSpPr/>
            <p:nvPr/>
          </p:nvSpPr>
          <p:spPr>
            <a:xfrm>
              <a:off x="5753227" y="5324182"/>
              <a:ext cx="174028" cy="261528"/>
            </a:xfrm>
            <a:custGeom>
              <a:avLst/>
              <a:gdLst>
                <a:gd name="connsiteX0" fmla="*/ 159176 w 174028"/>
                <a:gd name="connsiteY0" fmla="*/ 166427 h 261528"/>
                <a:gd name="connsiteX1" fmla="*/ 153530 w 174028"/>
                <a:gd name="connsiteY1" fmla="*/ 167556 h 261528"/>
                <a:gd name="connsiteX2" fmla="*/ 111634 w 174028"/>
                <a:gd name="connsiteY2" fmla="*/ 125517 h 261528"/>
                <a:gd name="connsiteX3" fmla="*/ 111634 w 174028"/>
                <a:gd name="connsiteY3" fmla="*/ 56521 h 261528"/>
                <a:gd name="connsiteX4" fmla="*/ 147290 w 174028"/>
                <a:gd name="connsiteY4" fmla="*/ 56521 h 261528"/>
                <a:gd name="connsiteX5" fmla="*/ 147290 w 174028"/>
                <a:gd name="connsiteY5" fmla="*/ 84452 h 261528"/>
                <a:gd name="connsiteX6" fmla="*/ 139616 w 174028"/>
                <a:gd name="connsiteY6" fmla="*/ 104012 h 261528"/>
                <a:gd name="connsiteX7" fmla="*/ 159176 w 174028"/>
                <a:gd name="connsiteY7" fmla="*/ 111686 h 261528"/>
                <a:gd name="connsiteX8" fmla="*/ 166850 w 174028"/>
                <a:gd name="connsiteY8" fmla="*/ 92126 h 261528"/>
                <a:gd name="connsiteX9" fmla="*/ 159176 w 174028"/>
                <a:gd name="connsiteY9" fmla="*/ 84452 h 261528"/>
                <a:gd name="connsiteX10" fmla="*/ 159176 w 174028"/>
                <a:gd name="connsiteY10" fmla="*/ 44630 h 261528"/>
                <a:gd name="connsiteX11" fmla="*/ 111634 w 174028"/>
                <a:gd name="connsiteY11" fmla="*/ 44630 h 261528"/>
                <a:gd name="connsiteX12" fmla="*/ 111634 w 174028"/>
                <a:gd name="connsiteY12" fmla="*/ 28477 h 261528"/>
                <a:gd name="connsiteX13" fmla="*/ 119307 w 174028"/>
                <a:gd name="connsiteY13" fmla="*/ 8918 h 261528"/>
                <a:gd name="connsiteX14" fmla="*/ 99748 w 174028"/>
                <a:gd name="connsiteY14" fmla="*/ 1244 h 261528"/>
                <a:gd name="connsiteX15" fmla="*/ 92074 w 174028"/>
                <a:gd name="connsiteY15" fmla="*/ 20804 h 261528"/>
                <a:gd name="connsiteX16" fmla="*/ 99748 w 174028"/>
                <a:gd name="connsiteY16" fmla="*/ 28477 h 261528"/>
                <a:gd name="connsiteX17" fmla="*/ 99748 w 174028"/>
                <a:gd name="connsiteY17" fmla="*/ 130218 h 261528"/>
                <a:gd name="connsiteX18" fmla="*/ 119359 w 174028"/>
                <a:gd name="connsiteY18" fmla="*/ 150477 h 261528"/>
                <a:gd name="connsiteX19" fmla="*/ 87862 w 174028"/>
                <a:gd name="connsiteY19" fmla="*/ 181973 h 261528"/>
                <a:gd name="connsiteX20" fmla="*/ 87862 w 174028"/>
                <a:gd name="connsiteY20" fmla="*/ 211057 h 261528"/>
                <a:gd name="connsiteX21" fmla="*/ 52022 w 174028"/>
                <a:gd name="connsiteY21" fmla="*/ 211057 h 261528"/>
                <a:gd name="connsiteX22" fmla="*/ 29106 w 174028"/>
                <a:gd name="connsiteY22" fmla="*/ 184142 h 261528"/>
                <a:gd name="connsiteX23" fmla="*/ 21757 w 174028"/>
                <a:gd name="connsiteY23" fmla="*/ 163832 h 261528"/>
                <a:gd name="connsiteX24" fmla="*/ 1447 w 174028"/>
                <a:gd name="connsiteY24" fmla="*/ 171180 h 261528"/>
                <a:gd name="connsiteX25" fmla="*/ 8796 w 174028"/>
                <a:gd name="connsiteY25" fmla="*/ 191491 h 261528"/>
                <a:gd name="connsiteX26" fmla="*/ 20008 w 174028"/>
                <a:gd name="connsiteY26" fmla="*/ 192183 h 261528"/>
                <a:gd name="connsiteX27" fmla="*/ 46453 w 174028"/>
                <a:gd name="connsiteY27" fmla="*/ 222949 h 261528"/>
                <a:gd name="connsiteX28" fmla="*/ 87862 w 174028"/>
                <a:gd name="connsiteY28" fmla="*/ 222949 h 261528"/>
                <a:gd name="connsiteX29" fmla="*/ 87862 w 174028"/>
                <a:gd name="connsiteY29" fmla="*/ 233051 h 261528"/>
                <a:gd name="connsiteX30" fmla="*/ 80189 w 174028"/>
                <a:gd name="connsiteY30" fmla="*/ 252611 h 261528"/>
                <a:gd name="connsiteX31" fmla="*/ 99748 w 174028"/>
                <a:gd name="connsiteY31" fmla="*/ 260285 h 261528"/>
                <a:gd name="connsiteX32" fmla="*/ 107422 w 174028"/>
                <a:gd name="connsiteY32" fmla="*/ 240725 h 261528"/>
                <a:gd name="connsiteX33" fmla="*/ 99748 w 174028"/>
                <a:gd name="connsiteY33" fmla="*/ 233051 h 261528"/>
                <a:gd name="connsiteX34" fmla="*/ 99748 w 174028"/>
                <a:gd name="connsiteY34" fmla="*/ 186662 h 261528"/>
                <a:gd name="connsiteX35" fmla="*/ 127679 w 174028"/>
                <a:gd name="connsiteY35" fmla="*/ 158731 h 261528"/>
                <a:gd name="connsiteX36" fmla="*/ 145204 w 174028"/>
                <a:gd name="connsiteY36" fmla="*/ 176381 h 261528"/>
                <a:gd name="connsiteX37" fmla="*/ 154336 w 174028"/>
                <a:gd name="connsiteY37" fmla="*/ 195248 h 261528"/>
                <a:gd name="connsiteX38" fmla="*/ 173203 w 174028"/>
                <a:gd name="connsiteY38" fmla="*/ 186115 h 261528"/>
                <a:gd name="connsiteX39" fmla="*/ 164071 w 174028"/>
                <a:gd name="connsiteY39" fmla="*/ 167249 h 261528"/>
                <a:gd name="connsiteX40" fmla="*/ 159176 w 174028"/>
                <a:gd name="connsiteY40" fmla="*/ 166427 h 26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4028" h="261528">
                  <a:moveTo>
                    <a:pt x="159176" y="166427"/>
                  </a:moveTo>
                  <a:cubicBezTo>
                    <a:pt x="157238" y="166429"/>
                    <a:pt x="155319" y="166813"/>
                    <a:pt x="153530" y="167556"/>
                  </a:cubicBezTo>
                  <a:lnTo>
                    <a:pt x="111634" y="125517"/>
                  </a:lnTo>
                  <a:lnTo>
                    <a:pt x="111634" y="56521"/>
                  </a:lnTo>
                  <a:lnTo>
                    <a:pt x="147290" y="56521"/>
                  </a:lnTo>
                  <a:lnTo>
                    <a:pt x="147290" y="84452"/>
                  </a:lnTo>
                  <a:cubicBezTo>
                    <a:pt x="139770" y="87735"/>
                    <a:pt x="136334" y="96491"/>
                    <a:pt x="139616" y="104012"/>
                  </a:cubicBezTo>
                  <a:cubicBezTo>
                    <a:pt x="142898" y="111532"/>
                    <a:pt x="151656" y="114968"/>
                    <a:pt x="159176" y="111686"/>
                  </a:cubicBezTo>
                  <a:cubicBezTo>
                    <a:pt x="166696" y="108404"/>
                    <a:pt x="170132" y="99646"/>
                    <a:pt x="166850" y="92126"/>
                  </a:cubicBezTo>
                  <a:cubicBezTo>
                    <a:pt x="165351" y="88692"/>
                    <a:pt x="162610" y="85951"/>
                    <a:pt x="159176" y="84452"/>
                  </a:cubicBezTo>
                  <a:lnTo>
                    <a:pt x="159176" y="44630"/>
                  </a:lnTo>
                  <a:lnTo>
                    <a:pt x="111634" y="44630"/>
                  </a:lnTo>
                  <a:lnTo>
                    <a:pt x="111634" y="28477"/>
                  </a:lnTo>
                  <a:cubicBezTo>
                    <a:pt x="119154" y="25195"/>
                    <a:pt x="122590" y="16439"/>
                    <a:pt x="119307" y="8918"/>
                  </a:cubicBezTo>
                  <a:cubicBezTo>
                    <a:pt x="116025" y="1398"/>
                    <a:pt x="107268" y="-2038"/>
                    <a:pt x="99748" y="1244"/>
                  </a:cubicBezTo>
                  <a:cubicBezTo>
                    <a:pt x="92228" y="4526"/>
                    <a:pt x="88792" y="13284"/>
                    <a:pt x="92074" y="20804"/>
                  </a:cubicBezTo>
                  <a:cubicBezTo>
                    <a:pt x="93573" y="24238"/>
                    <a:pt x="96314" y="26979"/>
                    <a:pt x="99748" y="28477"/>
                  </a:cubicBezTo>
                  <a:lnTo>
                    <a:pt x="99748" y="130218"/>
                  </a:lnTo>
                  <a:lnTo>
                    <a:pt x="119359" y="150477"/>
                  </a:lnTo>
                  <a:lnTo>
                    <a:pt x="87862" y="181973"/>
                  </a:lnTo>
                  <a:lnTo>
                    <a:pt x="87862" y="211057"/>
                  </a:lnTo>
                  <a:lnTo>
                    <a:pt x="52022" y="211057"/>
                  </a:lnTo>
                  <a:lnTo>
                    <a:pt x="29106" y="184142"/>
                  </a:lnTo>
                  <a:cubicBezTo>
                    <a:pt x="32686" y="176505"/>
                    <a:pt x="29396" y="167411"/>
                    <a:pt x="21757" y="163832"/>
                  </a:cubicBezTo>
                  <a:cubicBezTo>
                    <a:pt x="14120" y="160252"/>
                    <a:pt x="5026" y="163542"/>
                    <a:pt x="1447" y="171180"/>
                  </a:cubicBezTo>
                  <a:cubicBezTo>
                    <a:pt x="-2133" y="178818"/>
                    <a:pt x="1158" y="187911"/>
                    <a:pt x="8796" y="191491"/>
                  </a:cubicBezTo>
                  <a:cubicBezTo>
                    <a:pt x="12310" y="193137"/>
                    <a:pt x="16318" y="193385"/>
                    <a:pt x="20008" y="192183"/>
                  </a:cubicBezTo>
                  <a:lnTo>
                    <a:pt x="46453" y="222949"/>
                  </a:lnTo>
                  <a:lnTo>
                    <a:pt x="87862" y="222949"/>
                  </a:lnTo>
                  <a:lnTo>
                    <a:pt x="87862" y="233051"/>
                  </a:lnTo>
                  <a:cubicBezTo>
                    <a:pt x="80342" y="236334"/>
                    <a:pt x="76906" y="245090"/>
                    <a:pt x="80189" y="252611"/>
                  </a:cubicBezTo>
                  <a:cubicBezTo>
                    <a:pt x="83471" y="260131"/>
                    <a:pt x="92228" y="263567"/>
                    <a:pt x="99748" y="260285"/>
                  </a:cubicBezTo>
                  <a:cubicBezTo>
                    <a:pt x="107268" y="257003"/>
                    <a:pt x="110704" y="248245"/>
                    <a:pt x="107422" y="240725"/>
                  </a:cubicBezTo>
                  <a:cubicBezTo>
                    <a:pt x="105923" y="237291"/>
                    <a:pt x="103182" y="234550"/>
                    <a:pt x="99748" y="233051"/>
                  </a:cubicBezTo>
                  <a:lnTo>
                    <a:pt x="99748" y="186662"/>
                  </a:lnTo>
                  <a:lnTo>
                    <a:pt x="127679" y="158731"/>
                  </a:lnTo>
                  <a:lnTo>
                    <a:pt x="145204" y="176381"/>
                  </a:lnTo>
                  <a:cubicBezTo>
                    <a:pt x="142516" y="184113"/>
                    <a:pt x="146605" y="192560"/>
                    <a:pt x="154336" y="195248"/>
                  </a:cubicBezTo>
                  <a:cubicBezTo>
                    <a:pt x="162068" y="197936"/>
                    <a:pt x="170515" y="193847"/>
                    <a:pt x="173203" y="186115"/>
                  </a:cubicBezTo>
                  <a:cubicBezTo>
                    <a:pt x="175891" y="178384"/>
                    <a:pt x="171802" y="169937"/>
                    <a:pt x="164071" y="167249"/>
                  </a:cubicBezTo>
                  <a:cubicBezTo>
                    <a:pt x="162497" y="166702"/>
                    <a:pt x="160842" y="166424"/>
                    <a:pt x="159176" y="166427"/>
                  </a:cubicBezTo>
                  <a:close/>
                </a:path>
              </a:pathLst>
            </a:custGeom>
            <a:solidFill>
              <a:schemeClr val="tx1"/>
            </a:solidFill>
            <a:ln w="5854" cap="flat">
              <a:noFill/>
              <a:prstDash val="solid"/>
              <a:miter/>
            </a:ln>
          </p:spPr>
          <p:txBody>
            <a:bodyPr rtlCol="0" anchor="ctr"/>
            <a:lstStyle/>
            <a:p>
              <a:endParaRPr lang="en-US"/>
            </a:p>
          </p:txBody>
        </p:sp>
      </p:grpSp>
      <p:sp>
        <p:nvSpPr>
          <p:cNvPr id="58" name="TextBox 57">
            <a:extLst>
              <a:ext uri="{FF2B5EF4-FFF2-40B4-BE49-F238E27FC236}">
                <a16:creationId xmlns:a16="http://schemas.microsoft.com/office/drawing/2014/main" id="{CF3E1D9E-D270-4EC5-90C0-15B963DE0CEB}"/>
              </a:ext>
            </a:extLst>
          </p:cNvPr>
          <p:cNvSpPr txBox="1"/>
          <p:nvPr/>
        </p:nvSpPr>
        <p:spPr>
          <a:xfrm>
            <a:off x="588264" y="6026738"/>
            <a:ext cx="4555238" cy="651460"/>
          </a:xfrm>
          <a:prstGeom prst="rect">
            <a:avLst/>
          </a:prstGeom>
          <a:noFill/>
        </p:spPr>
        <p:txBody>
          <a:bodyPr wrap="square" lIns="0" tIns="0" rIns="0" bIns="0" rtlCol="0">
            <a:spAutoFit/>
          </a:bodyPr>
          <a:lstStyle/>
          <a:p>
            <a:pPr algn="l" rtl="0" fontAlgn="base">
              <a:lnSpc>
                <a:spcPts val="975"/>
              </a:lnSpc>
              <a:buFont typeface="+mj-lt"/>
              <a:buAutoNum type="arabicPeriod"/>
            </a:pPr>
            <a:r>
              <a:rPr lang="en-GB" sz="900" dirty="0">
                <a:solidFill>
                  <a:schemeClr val="tx2"/>
                </a:solidFill>
                <a:hlinkClick r:id="rId7">
                  <a:extLst>
                    <a:ext uri="{A12FA001-AC4F-418D-AE19-62706E023703}">
                      <ahyp:hlinkClr xmlns:ahyp="http://schemas.microsoft.com/office/drawing/2018/hyperlinkcolor" val="tx"/>
                    </a:ext>
                  </a:extLst>
                </a:hlinkClick>
              </a:rPr>
              <a:t>Reseller NZ - Thales study finds dramatic increase in cloud data breaches in NZ</a:t>
            </a:r>
            <a:r>
              <a:rPr lang="en-GB" sz="900" dirty="0">
                <a:solidFill>
                  <a:schemeClr val="tx2"/>
                </a:solidFill>
              </a:rPr>
              <a:t>​</a:t>
            </a:r>
          </a:p>
          <a:p>
            <a:pPr algn="l" rtl="0" fontAlgn="base">
              <a:lnSpc>
                <a:spcPts val="975"/>
              </a:lnSpc>
              <a:buFont typeface="+mj-lt"/>
              <a:buAutoNum type="arabicPeriod"/>
            </a:pPr>
            <a:r>
              <a:rPr lang="en-GB" sz="900" dirty="0">
                <a:solidFill>
                  <a:schemeClr val="tx2"/>
                </a:solidFill>
                <a:hlinkClick r:id="rId8">
                  <a:extLst>
                    <a:ext uri="{A12FA001-AC4F-418D-AE19-62706E023703}">
                      <ahyp:hlinkClr xmlns:ahyp="http://schemas.microsoft.com/office/drawing/2018/hyperlinkcolor" val="tx"/>
                    </a:ext>
                  </a:extLst>
                </a:hlinkClick>
              </a:rPr>
              <a:t>IBM - Cost of a Data Breach Report 2024</a:t>
            </a:r>
            <a:r>
              <a:rPr lang="en-GB" sz="900" dirty="0">
                <a:solidFill>
                  <a:schemeClr val="tx2"/>
                </a:solidFill>
              </a:rPr>
              <a:t>​</a:t>
            </a:r>
          </a:p>
          <a:p>
            <a:pPr algn="l" rtl="0" fontAlgn="base">
              <a:lnSpc>
                <a:spcPts val="975"/>
              </a:lnSpc>
              <a:buFont typeface="+mj-lt"/>
              <a:buAutoNum type="arabicPeriod"/>
            </a:pPr>
            <a:r>
              <a:rPr lang="en-GB" sz="900" dirty="0">
                <a:solidFill>
                  <a:schemeClr val="tx2"/>
                </a:solidFill>
                <a:hlinkClick r:id="rId9">
                  <a:extLst>
                    <a:ext uri="{A12FA001-AC4F-418D-AE19-62706E023703}">
                      <ahyp:hlinkClr xmlns:ahyp="http://schemas.microsoft.com/office/drawing/2018/hyperlinkcolor" val="tx"/>
                    </a:ext>
                  </a:extLst>
                </a:hlinkClick>
              </a:rPr>
              <a:t>IBM Report: Escalating Data Breach Disruption pushes costs to New Heights</a:t>
            </a:r>
            <a:r>
              <a:rPr lang="en-GB" sz="900" dirty="0">
                <a:solidFill>
                  <a:schemeClr val="tx2"/>
                </a:solidFill>
              </a:rPr>
              <a:t>​</a:t>
            </a:r>
          </a:p>
          <a:p>
            <a:pPr algn="l" rtl="0" fontAlgn="base">
              <a:lnSpc>
                <a:spcPts val="975"/>
              </a:lnSpc>
              <a:buFont typeface="+mj-lt"/>
              <a:buAutoNum type="arabicPeriod"/>
            </a:pPr>
            <a:r>
              <a:rPr lang="en-US" sz="900" dirty="0">
                <a:solidFill>
                  <a:schemeClr val="tx2"/>
                </a:solidFill>
                <a:hlinkClick r:id="rId10">
                  <a:extLst>
                    <a:ext uri="{A12FA001-AC4F-418D-AE19-62706E023703}">
                      <ahyp:hlinkClr xmlns:ahyp="http://schemas.microsoft.com/office/drawing/2018/hyperlinkcolor" val="tx"/>
                    </a:ext>
                  </a:extLst>
                </a:hlinkClick>
              </a:rPr>
              <a:t>Media One NZ</a:t>
            </a:r>
            <a:r>
              <a:rPr lang="en-US" sz="900" dirty="0">
                <a:solidFill>
                  <a:schemeClr val="tx2"/>
                </a:solidFill>
              </a:rPr>
              <a:t>​</a:t>
            </a:r>
            <a:endParaRPr lang="en-GB" sz="900" dirty="0">
              <a:solidFill>
                <a:schemeClr val="tx2"/>
              </a:solidFill>
            </a:endParaRPr>
          </a:p>
          <a:p>
            <a:pPr marL="114300" marR="0" lvl="0" indent="-114300" algn="l" defTabSz="914192" rtl="0" eaLnBrk="1" fontAlgn="auto" latinLnBrk="0" hangingPunct="1">
              <a:lnSpc>
                <a:spcPct val="100000"/>
              </a:lnSpc>
              <a:spcBef>
                <a:spcPts val="0"/>
              </a:spcBef>
              <a:spcAft>
                <a:spcPts val="0"/>
              </a:spcAft>
              <a:buClrTx/>
              <a:buSzTx/>
              <a:buFont typeface="+mj-lt"/>
              <a:buAutoNum type="arabicPeriod"/>
              <a:tabLst/>
              <a:defRPr/>
            </a:pPr>
            <a:endParaRPr kumimoji="0" lang="en-GB" sz="900" b="0" i="0" u="none" strike="noStrike" kern="1200" cap="none" spc="0" normalizeH="0" baseline="0" noProof="0" dirty="0">
              <a:ln>
                <a:noFill/>
              </a:ln>
              <a:solidFill>
                <a:schemeClr val="tx2"/>
              </a:solidFill>
              <a:effectLst/>
              <a:uLnTx/>
              <a:uFillTx/>
              <a:ea typeface="+mn-ea"/>
              <a:cs typeface="+mn-cs"/>
              <a:hlinkClick r:id="rId11">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244466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5A3F933C-C7F9-438C-8965-FF06E42C6AA1}"/>
              </a:ext>
            </a:extLst>
          </p:cNvPr>
          <p:cNvGrpSpPr>
            <a:grpSpLocks noChangeAspect="1"/>
          </p:cNvGrpSpPr>
          <p:nvPr/>
        </p:nvGrpSpPr>
        <p:grpSpPr>
          <a:xfrm>
            <a:off x="7220201" y="1986590"/>
            <a:ext cx="576000" cy="576000"/>
            <a:chOff x="7055913" y="2381009"/>
            <a:chExt cx="900000" cy="900000"/>
          </a:xfrm>
        </p:grpSpPr>
        <p:pic>
          <p:nvPicPr>
            <p:cNvPr id="78" name="Picture 77">
              <a:extLst>
                <a:ext uri="{FF2B5EF4-FFF2-40B4-BE49-F238E27FC236}">
                  <a16:creationId xmlns:a16="http://schemas.microsoft.com/office/drawing/2014/main" id="{3380CB97-D98A-449E-B6C9-3CDDB676DA2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79" name="Graphic 78">
              <a:extLst>
                <a:ext uri="{FF2B5EF4-FFF2-40B4-BE49-F238E27FC236}">
                  <a16:creationId xmlns:a16="http://schemas.microsoft.com/office/drawing/2014/main" id="{C0807236-EF23-488A-BB90-B998AA3BA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grpSp>
        <p:nvGrpSpPr>
          <p:cNvPr id="80" name="Group 79">
            <a:extLst>
              <a:ext uri="{FF2B5EF4-FFF2-40B4-BE49-F238E27FC236}">
                <a16:creationId xmlns:a16="http://schemas.microsoft.com/office/drawing/2014/main" id="{5F21B703-8B05-41D3-85FE-0CA260AAF0DF}"/>
              </a:ext>
            </a:extLst>
          </p:cNvPr>
          <p:cNvGrpSpPr>
            <a:grpSpLocks noChangeAspect="1"/>
          </p:cNvGrpSpPr>
          <p:nvPr/>
        </p:nvGrpSpPr>
        <p:grpSpPr>
          <a:xfrm>
            <a:off x="10058057" y="1986590"/>
            <a:ext cx="576000" cy="576000"/>
            <a:chOff x="7055913" y="2381009"/>
            <a:chExt cx="900000" cy="900000"/>
          </a:xfrm>
        </p:grpSpPr>
        <p:pic>
          <p:nvPicPr>
            <p:cNvPr id="81" name="Picture 80">
              <a:extLst>
                <a:ext uri="{FF2B5EF4-FFF2-40B4-BE49-F238E27FC236}">
                  <a16:creationId xmlns:a16="http://schemas.microsoft.com/office/drawing/2014/main" id="{71A9A3A1-FAFB-4FE0-A379-874813CC78F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82" name="Graphic 81">
              <a:extLst>
                <a:ext uri="{FF2B5EF4-FFF2-40B4-BE49-F238E27FC236}">
                  <a16:creationId xmlns:a16="http://schemas.microsoft.com/office/drawing/2014/main" id="{CF9D2E59-8890-4E7A-9456-AB30F33374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grpSp>
        <p:nvGrpSpPr>
          <p:cNvPr id="83" name="Group 82">
            <a:extLst>
              <a:ext uri="{FF2B5EF4-FFF2-40B4-BE49-F238E27FC236}">
                <a16:creationId xmlns:a16="http://schemas.microsoft.com/office/drawing/2014/main" id="{54A58590-5396-4820-AD52-A98CAEEB762C}"/>
              </a:ext>
            </a:extLst>
          </p:cNvPr>
          <p:cNvGrpSpPr>
            <a:grpSpLocks noChangeAspect="1"/>
          </p:cNvGrpSpPr>
          <p:nvPr/>
        </p:nvGrpSpPr>
        <p:grpSpPr>
          <a:xfrm>
            <a:off x="10058057" y="5054054"/>
            <a:ext cx="576000" cy="576000"/>
            <a:chOff x="7055913" y="2381009"/>
            <a:chExt cx="900000" cy="900000"/>
          </a:xfrm>
        </p:grpSpPr>
        <p:pic>
          <p:nvPicPr>
            <p:cNvPr id="84" name="Picture 83">
              <a:extLst>
                <a:ext uri="{FF2B5EF4-FFF2-40B4-BE49-F238E27FC236}">
                  <a16:creationId xmlns:a16="http://schemas.microsoft.com/office/drawing/2014/main" id="{54393009-ECDA-4494-A66A-AA7195D7142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85" name="Graphic 84">
              <a:extLst>
                <a:ext uri="{FF2B5EF4-FFF2-40B4-BE49-F238E27FC236}">
                  <a16:creationId xmlns:a16="http://schemas.microsoft.com/office/drawing/2014/main" id="{ED3972AC-FC43-48DD-ACA3-CA51FF1551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7131" y="2615009"/>
              <a:ext cx="37565" cy="432000"/>
            </a:xfrm>
            <a:prstGeom prst="rect">
              <a:avLst/>
            </a:prstGeom>
          </p:spPr>
        </p:pic>
      </p:grpSp>
      <p:grpSp>
        <p:nvGrpSpPr>
          <p:cNvPr id="71" name="Group 70">
            <a:extLst>
              <a:ext uri="{FF2B5EF4-FFF2-40B4-BE49-F238E27FC236}">
                <a16:creationId xmlns:a16="http://schemas.microsoft.com/office/drawing/2014/main" id="{EFBD2D4D-A063-4BE7-A8B8-EBB6E4C66CC1}"/>
              </a:ext>
            </a:extLst>
          </p:cNvPr>
          <p:cNvGrpSpPr>
            <a:grpSpLocks noChangeAspect="1"/>
          </p:cNvGrpSpPr>
          <p:nvPr/>
        </p:nvGrpSpPr>
        <p:grpSpPr>
          <a:xfrm>
            <a:off x="7219448" y="5054054"/>
            <a:ext cx="576000" cy="576000"/>
            <a:chOff x="5646000" y="2381009"/>
            <a:chExt cx="900000" cy="900000"/>
          </a:xfrm>
        </p:grpSpPr>
        <p:pic>
          <p:nvPicPr>
            <p:cNvPr id="72" name="Picture 71">
              <a:extLst>
                <a:ext uri="{FF2B5EF4-FFF2-40B4-BE49-F238E27FC236}">
                  <a16:creationId xmlns:a16="http://schemas.microsoft.com/office/drawing/2014/main" id="{7449B2E3-8DCA-40DA-B9BA-B60FC94216C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646000" y="2381009"/>
              <a:ext cx="900000" cy="900000"/>
            </a:xfrm>
            <a:prstGeom prst="rect">
              <a:avLst/>
            </a:prstGeom>
          </p:spPr>
        </p:pic>
        <p:grpSp>
          <p:nvGrpSpPr>
            <p:cNvPr id="73" name="Group 72">
              <a:extLst>
                <a:ext uri="{FF2B5EF4-FFF2-40B4-BE49-F238E27FC236}">
                  <a16:creationId xmlns:a16="http://schemas.microsoft.com/office/drawing/2014/main" id="{13A8BD05-BD08-4C1A-AA81-7F531373CACB}"/>
                </a:ext>
              </a:extLst>
            </p:cNvPr>
            <p:cNvGrpSpPr/>
            <p:nvPr/>
          </p:nvGrpSpPr>
          <p:grpSpPr>
            <a:xfrm>
              <a:off x="5918115" y="2641381"/>
              <a:ext cx="355771" cy="379256"/>
              <a:chOff x="3109451" y="3184263"/>
              <a:chExt cx="375752" cy="400560"/>
            </a:xfrm>
            <a:noFill/>
          </p:grpSpPr>
          <p:sp>
            <p:nvSpPr>
              <p:cNvPr id="74" name="Freeform: Shape 186">
                <a:extLst>
                  <a:ext uri="{FF2B5EF4-FFF2-40B4-BE49-F238E27FC236}">
                    <a16:creationId xmlns:a16="http://schemas.microsoft.com/office/drawing/2014/main" id="{5BBAE0C1-5A2E-4526-9FFF-6573B87BFD2C}"/>
                  </a:ext>
                </a:extLst>
              </p:cNvPr>
              <p:cNvSpPr/>
              <p:nvPr/>
            </p:nvSpPr>
            <p:spPr>
              <a:xfrm>
                <a:off x="3112240" y="3186985"/>
                <a:ext cx="372963" cy="397838"/>
              </a:xfrm>
              <a:custGeom>
                <a:avLst/>
                <a:gdLst>
                  <a:gd name="connsiteX0" fmla="*/ 203835 w 300990"/>
                  <a:gd name="connsiteY0" fmla="*/ 16265 h 321065"/>
                  <a:gd name="connsiteX1" fmla="*/ 150495 w 300990"/>
                  <a:gd name="connsiteY1" fmla="*/ 73 h 321065"/>
                  <a:gd name="connsiteX2" fmla="*/ 97155 w 300990"/>
                  <a:gd name="connsiteY2" fmla="*/ 17217 h 321065"/>
                  <a:gd name="connsiteX3" fmla="*/ 0 w 300990"/>
                  <a:gd name="connsiteY3" fmla="*/ 43887 h 321065"/>
                  <a:gd name="connsiteX4" fmla="*/ 0 w 300990"/>
                  <a:gd name="connsiteY4" fmla="*/ 119135 h 321065"/>
                  <a:gd name="connsiteX5" fmla="*/ 5715 w 300990"/>
                  <a:gd name="connsiteY5" fmla="*/ 161045 h 321065"/>
                  <a:gd name="connsiteX6" fmla="*/ 5715 w 300990"/>
                  <a:gd name="connsiteY6" fmla="*/ 161045 h 321065"/>
                  <a:gd name="connsiteX7" fmla="*/ 150495 w 300990"/>
                  <a:gd name="connsiteY7" fmla="*/ 321065 h 321065"/>
                  <a:gd name="connsiteX8" fmla="*/ 295275 w 300990"/>
                  <a:gd name="connsiteY8" fmla="*/ 161045 h 321065"/>
                  <a:gd name="connsiteX9" fmla="*/ 295275 w 300990"/>
                  <a:gd name="connsiteY9" fmla="*/ 160092 h 321065"/>
                  <a:gd name="connsiteX10" fmla="*/ 295275 w 300990"/>
                  <a:gd name="connsiteY10" fmla="*/ 160092 h 321065"/>
                  <a:gd name="connsiteX11" fmla="*/ 300990 w 300990"/>
                  <a:gd name="connsiteY11" fmla="*/ 118183 h 321065"/>
                  <a:gd name="connsiteX12" fmla="*/ 300990 w 300990"/>
                  <a:gd name="connsiteY12" fmla="*/ 42935 h 321065"/>
                  <a:gd name="connsiteX13" fmla="*/ 203835 w 300990"/>
                  <a:gd name="connsiteY13" fmla="*/ 16265 h 321065"/>
                  <a:gd name="connsiteX14" fmla="*/ 203835 w 300990"/>
                  <a:gd name="connsiteY14" fmla="*/ 16265 h 32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990" h="321065">
                    <a:moveTo>
                      <a:pt x="203835" y="16265"/>
                    </a:moveTo>
                    <a:cubicBezTo>
                      <a:pt x="190500" y="5787"/>
                      <a:pt x="171450" y="73"/>
                      <a:pt x="150495" y="73"/>
                    </a:cubicBezTo>
                    <a:cubicBezTo>
                      <a:pt x="130493" y="-880"/>
                      <a:pt x="118110" y="7692"/>
                      <a:pt x="97155" y="17217"/>
                    </a:cubicBezTo>
                    <a:cubicBezTo>
                      <a:pt x="66675" y="28648"/>
                      <a:pt x="38100" y="43887"/>
                      <a:pt x="0" y="43887"/>
                    </a:cubicBezTo>
                    <a:lnTo>
                      <a:pt x="0" y="119135"/>
                    </a:lnTo>
                    <a:cubicBezTo>
                      <a:pt x="0" y="133423"/>
                      <a:pt x="1905" y="147710"/>
                      <a:pt x="5715" y="161045"/>
                    </a:cubicBezTo>
                    <a:lnTo>
                      <a:pt x="5715" y="161045"/>
                    </a:lnTo>
                    <a:cubicBezTo>
                      <a:pt x="22860" y="222958"/>
                      <a:pt x="74295" y="278203"/>
                      <a:pt x="150495" y="321065"/>
                    </a:cubicBezTo>
                    <a:cubicBezTo>
                      <a:pt x="227648" y="278203"/>
                      <a:pt x="279083" y="222958"/>
                      <a:pt x="295275" y="161045"/>
                    </a:cubicBezTo>
                    <a:lnTo>
                      <a:pt x="295275" y="160092"/>
                    </a:lnTo>
                    <a:lnTo>
                      <a:pt x="295275" y="160092"/>
                    </a:lnTo>
                    <a:cubicBezTo>
                      <a:pt x="299085" y="146758"/>
                      <a:pt x="300990" y="131517"/>
                      <a:pt x="300990" y="118183"/>
                    </a:cubicBezTo>
                    <a:lnTo>
                      <a:pt x="300990" y="42935"/>
                    </a:lnTo>
                    <a:cubicBezTo>
                      <a:pt x="261938" y="42935"/>
                      <a:pt x="228600" y="33410"/>
                      <a:pt x="203835" y="16265"/>
                    </a:cubicBezTo>
                    <a:lnTo>
                      <a:pt x="203835" y="16265"/>
                    </a:lnTo>
                    <a:close/>
                  </a:path>
                </a:pathLst>
              </a:custGeom>
              <a:grpFill/>
              <a:ln w="6350" cap="flat">
                <a:solidFill>
                  <a:schemeClr val="tx1"/>
                </a:solidFill>
                <a:prstDash val="solid"/>
                <a:miter/>
              </a:ln>
            </p:spPr>
            <p:txBody>
              <a:bodyPr rtlCol="0" anchor="ctr"/>
              <a:lstStyle/>
              <a:p>
                <a:pPr defTabSz="806867">
                  <a:defRPr/>
                </a:pPr>
                <a:endParaRPr lang="en-US" sz="1588" kern="0">
                  <a:gradFill>
                    <a:gsLst>
                      <a:gs pos="83000">
                        <a:srgbClr val="000000"/>
                      </a:gs>
                      <a:gs pos="100000">
                        <a:srgbClr val="000000"/>
                      </a:gs>
                    </a:gsLst>
                    <a:lin ang="5400000" scaled="1"/>
                  </a:gradFill>
                  <a:latin typeface="Segoe UI"/>
                </a:endParaRPr>
              </a:p>
            </p:txBody>
          </p:sp>
          <p:cxnSp>
            <p:nvCxnSpPr>
              <p:cNvPr id="75" name="Straight Connector 74">
                <a:extLst>
                  <a:ext uri="{FF2B5EF4-FFF2-40B4-BE49-F238E27FC236}">
                    <a16:creationId xmlns:a16="http://schemas.microsoft.com/office/drawing/2014/main" id="{527D3494-9E8E-4F60-A0A0-017BB19F30C6}"/>
                  </a:ext>
                </a:extLst>
              </p:cNvPr>
              <p:cNvCxnSpPr>
                <a:cxnSpLocks/>
                <a:endCxn id="74" idx="7"/>
              </p:cNvCxnSpPr>
              <p:nvPr/>
            </p:nvCxnSpPr>
            <p:spPr>
              <a:xfrm>
                <a:off x="3298548" y="3184263"/>
                <a:ext cx="174" cy="400560"/>
              </a:xfrm>
              <a:prstGeom prst="line">
                <a:avLst/>
              </a:prstGeom>
              <a:grpFill/>
              <a:ln w="6350" cap="flat">
                <a:solidFill>
                  <a:schemeClr val="tx1"/>
                </a:solidFill>
                <a:prstDash val="solid"/>
                <a:miter/>
              </a:ln>
            </p:spPr>
          </p:cxnSp>
          <p:cxnSp>
            <p:nvCxnSpPr>
              <p:cNvPr id="76" name="Straight Connector 75">
                <a:extLst>
                  <a:ext uri="{FF2B5EF4-FFF2-40B4-BE49-F238E27FC236}">
                    <a16:creationId xmlns:a16="http://schemas.microsoft.com/office/drawing/2014/main" id="{1BA26643-8B67-47D4-BCC4-B7BC41BC7F4E}"/>
                  </a:ext>
                </a:extLst>
              </p:cNvPr>
              <p:cNvCxnSpPr>
                <a:cxnSpLocks/>
              </p:cNvCxnSpPr>
              <p:nvPr/>
            </p:nvCxnSpPr>
            <p:spPr>
              <a:xfrm>
                <a:off x="3109451" y="3377015"/>
                <a:ext cx="373432" cy="0"/>
              </a:xfrm>
              <a:prstGeom prst="line">
                <a:avLst/>
              </a:prstGeom>
              <a:grpFill/>
              <a:ln w="6350" cap="flat">
                <a:solidFill>
                  <a:schemeClr val="tx1"/>
                </a:solidFill>
                <a:prstDash val="solid"/>
                <a:miter/>
              </a:ln>
            </p:spPr>
          </p:cxnSp>
        </p:grpSp>
      </p:grpSp>
      <p:sp>
        <p:nvSpPr>
          <p:cNvPr id="3" name="Title 2">
            <a:extLst>
              <a:ext uri="{FF2B5EF4-FFF2-40B4-BE49-F238E27FC236}">
                <a16:creationId xmlns:a16="http://schemas.microsoft.com/office/drawing/2014/main" id="{4909100E-235B-4682-9E28-C1FEE5928BF5}"/>
              </a:ext>
            </a:extLst>
          </p:cNvPr>
          <p:cNvSpPr>
            <a:spLocks noGrp="1"/>
          </p:cNvSpPr>
          <p:nvPr>
            <p:ph type="title"/>
          </p:nvPr>
        </p:nvSpPr>
        <p:spPr/>
        <p:txBody>
          <a:bodyPr/>
          <a:lstStyle/>
          <a:p>
            <a:r>
              <a:rPr lang="en-US"/>
              <a:t>Current state of business</a:t>
            </a:r>
          </a:p>
        </p:txBody>
      </p:sp>
      <p:grpSp>
        <p:nvGrpSpPr>
          <p:cNvPr id="395" name="Group 394">
            <a:extLst>
              <a:ext uri="{FF2B5EF4-FFF2-40B4-BE49-F238E27FC236}">
                <a16:creationId xmlns:a16="http://schemas.microsoft.com/office/drawing/2014/main" id="{BB31D79A-F7B7-464A-83D6-A3034BCDAD9F}"/>
              </a:ext>
            </a:extLst>
          </p:cNvPr>
          <p:cNvGrpSpPr/>
          <p:nvPr/>
        </p:nvGrpSpPr>
        <p:grpSpPr>
          <a:xfrm>
            <a:off x="1560987" y="1986590"/>
            <a:ext cx="575247" cy="575247"/>
            <a:chOff x="1392142" y="2134986"/>
            <a:chExt cx="900000" cy="900000"/>
          </a:xfrm>
        </p:grpSpPr>
        <p:pic>
          <p:nvPicPr>
            <p:cNvPr id="393" name="Picture 392">
              <a:extLst>
                <a:ext uri="{FF2B5EF4-FFF2-40B4-BE49-F238E27FC236}">
                  <a16:creationId xmlns:a16="http://schemas.microsoft.com/office/drawing/2014/main" id="{40E90F31-368F-4F4C-94EA-41D7D2F519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2142" y="2134986"/>
              <a:ext cx="900000" cy="900000"/>
            </a:xfrm>
            <a:prstGeom prst="rect">
              <a:avLst/>
            </a:prstGeom>
          </p:spPr>
        </p:pic>
        <p:grpSp>
          <p:nvGrpSpPr>
            <p:cNvPr id="370" name="Group 369">
              <a:extLst>
                <a:ext uri="{FF2B5EF4-FFF2-40B4-BE49-F238E27FC236}">
                  <a16:creationId xmlns:a16="http://schemas.microsoft.com/office/drawing/2014/main" id="{EA47C1B0-322F-4012-A4B6-4F1DC6BF370C}"/>
                </a:ext>
              </a:extLst>
            </p:cNvPr>
            <p:cNvGrpSpPr>
              <a:grpSpLocks noChangeAspect="1"/>
            </p:cNvGrpSpPr>
            <p:nvPr/>
          </p:nvGrpSpPr>
          <p:grpSpPr>
            <a:xfrm>
              <a:off x="1714385" y="2368986"/>
              <a:ext cx="255514" cy="432000"/>
              <a:chOff x="1910713" y="-2337373"/>
              <a:chExt cx="184048" cy="311172"/>
            </a:xfrm>
          </p:grpSpPr>
          <p:sp>
            <p:nvSpPr>
              <p:cNvPr id="13" name="location_5">
                <a:extLst>
                  <a:ext uri="{FF2B5EF4-FFF2-40B4-BE49-F238E27FC236}">
                    <a16:creationId xmlns:a16="http://schemas.microsoft.com/office/drawing/2014/main" id="{67FD8F72-EC52-4C03-AFFE-70119C11F525}"/>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14" name="location_5">
                <a:extLst>
                  <a:ext uri="{FF2B5EF4-FFF2-40B4-BE49-F238E27FC236}">
                    <a16:creationId xmlns:a16="http://schemas.microsoft.com/office/drawing/2014/main" id="{D1DDFD05-2CBA-476C-9B2E-F8A19697D499}"/>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grpSp>
        <p:nvGrpSpPr>
          <p:cNvPr id="389" name="Group 388">
            <a:extLst>
              <a:ext uri="{FF2B5EF4-FFF2-40B4-BE49-F238E27FC236}">
                <a16:creationId xmlns:a16="http://schemas.microsoft.com/office/drawing/2014/main" id="{FD4C6520-B943-4A83-9AD5-F619701151FA}"/>
              </a:ext>
            </a:extLst>
          </p:cNvPr>
          <p:cNvGrpSpPr/>
          <p:nvPr/>
        </p:nvGrpSpPr>
        <p:grpSpPr>
          <a:xfrm>
            <a:off x="4375468" y="1986590"/>
            <a:ext cx="575247" cy="575247"/>
            <a:chOff x="4223967" y="2134986"/>
            <a:chExt cx="900000" cy="900000"/>
          </a:xfrm>
        </p:grpSpPr>
        <p:pic>
          <p:nvPicPr>
            <p:cNvPr id="364" name="Picture 363">
              <a:extLst>
                <a:ext uri="{FF2B5EF4-FFF2-40B4-BE49-F238E27FC236}">
                  <a16:creationId xmlns:a16="http://schemas.microsoft.com/office/drawing/2014/main" id="{9699EBBE-9D8E-486B-B7FF-A77C39FC60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3967" y="2134986"/>
              <a:ext cx="900000" cy="900000"/>
            </a:xfrm>
            <a:prstGeom prst="rect">
              <a:avLst/>
            </a:prstGeom>
          </p:spPr>
        </p:pic>
        <p:sp>
          <p:nvSpPr>
            <p:cNvPr id="8" name="CellPhone_E8EA">
              <a:extLst>
                <a:ext uri="{FF2B5EF4-FFF2-40B4-BE49-F238E27FC236}">
                  <a16:creationId xmlns:a16="http://schemas.microsoft.com/office/drawing/2014/main" id="{8F15861F-EF79-4D13-80BF-8BC8C01DC65C}"/>
                </a:ext>
                <a:ext uri="{C183D7F6-B498-43B3-948B-1728B52AA6E4}">
                  <adec:decorative xmlns:adec="http://schemas.microsoft.com/office/drawing/2017/decorative" val="1"/>
                </a:ext>
              </a:extLst>
            </p:cNvPr>
            <p:cNvSpPr>
              <a:spLocks noChangeAspect="1" noEditPoints="1"/>
            </p:cNvSpPr>
            <p:nvPr/>
          </p:nvSpPr>
          <p:spPr bwMode="auto">
            <a:xfrm>
              <a:off x="4544345" y="2368986"/>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
        <p:nvSpPr>
          <p:cNvPr id="286" name="TextBox 285">
            <a:extLst>
              <a:ext uri="{FF2B5EF4-FFF2-40B4-BE49-F238E27FC236}">
                <a16:creationId xmlns:a16="http://schemas.microsoft.com/office/drawing/2014/main" id="{6A9FAAEF-0327-46BD-92B9-A5417863AF2D}"/>
              </a:ext>
            </a:extLst>
          </p:cNvPr>
          <p:cNvSpPr txBox="1"/>
          <p:nvPr/>
        </p:nvSpPr>
        <p:spPr>
          <a:xfrm>
            <a:off x="1240784" y="1315673"/>
            <a:ext cx="1215654" cy="369332"/>
          </a:xfrm>
          <a:prstGeom prst="rect">
            <a:avLst/>
          </a:prstGeom>
          <a:noFill/>
        </p:spPr>
        <p:txBody>
          <a:bodyPr wrap="none" lIns="0" tIns="0" rIns="0" bIns="0" rtlCol="0" anchor="t">
            <a:spAutoFit/>
          </a:bodyPr>
          <a:lstStyle/>
          <a:p>
            <a:pPr algn="ctr" defTabSz="403433"/>
            <a:r>
              <a:rPr lang="en-US" sz="1200">
                <a:latin typeface="+mj-lt"/>
                <a:cs typeface="Segoe UI Semibold" panose="020B0702040204020203" pitchFamily="34" charset="0"/>
              </a:rPr>
              <a:t>Hybrid </a:t>
            </a:r>
            <a:br>
              <a:rPr lang="en-US" sz="1200">
                <a:latin typeface="+mj-lt"/>
                <a:cs typeface="Segoe UI Semibold" panose="020B0702040204020203" pitchFamily="34" charset="0"/>
              </a:rPr>
            </a:br>
            <a:r>
              <a:rPr lang="en-US" sz="1200">
                <a:latin typeface="+mj-lt"/>
                <a:cs typeface="Segoe UI Semibold" panose="020B0702040204020203" pitchFamily="34" charset="0"/>
              </a:rPr>
              <a:t>Work Complexity</a:t>
            </a:r>
          </a:p>
        </p:txBody>
      </p:sp>
      <p:cxnSp>
        <p:nvCxnSpPr>
          <p:cNvPr id="287" name="Straight Connector 286">
            <a:extLst>
              <a:ext uri="{FF2B5EF4-FFF2-40B4-BE49-F238E27FC236}">
                <a16:creationId xmlns:a16="http://schemas.microsoft.com/office/drawing/2014/main" id="{A8AA918D-4FAE-4A32-9BCE-1DA3CED59276}"/>
              </a:ext>
              <a:ext uri="{C183D7F6-B498-43B3-948B-1728B52AA6E4}">
                <adec:decorative xmlns:adec="http://schemas.microsoft.com/office/drawing/2017/decorative" val="1"/>
              </a:ext>
            </a:extLst>
          </p:cNvPr>
          <p:cNvCxnSpPr>
            <a:cxnSpLocks/>
          </p:cNvCxnSpPr>
          <p:nvPr/>
        </p:nvCxnSpPr>
        <p:spPr>
          <a:xfrm>
            <a:off x="588262" y="1778425"/>
            <a:ext cx="2520696" cy="0"/>
          </a:xfrm>
          <a:prstGeom prst="line">
            <a:avLst/>
          </a:prstGeom>
          <a:noFill/>
          <a:ln w="15875" cap="flat" cmpd="sng" algn="ctr">
            <a:solidFill>
              <a:srgbClr val="8DC8E8"/>
            </a:solidFill>
            <a:prstDash val="solid"/>
            <a:headEnd type="none" w="lg" len="med"/>
            <a:tailEnd type="none" w="lg" len="med"/>
          </a:ln>
          <a:effectLst/>
        </p:spPr>
      </p:cxnSp>
      <p:sp>
        <p:nvSpPr>
          <p:cNvPr id="295" name="TextBox 294">
            <a:extLst>
              <a:ext uri="{FF2B5EF4-FFF2-40B4-BE49-F238E27FC236}">
                <a16:creationId xmlns:a16="http://schemas.microsoft.com/office/drawing/2014/main" id="{CA2393DE-43D1-4F61-BAA0-D303C31657B6}"/>
              </a:ext>
            </a:extLst>
          </p:cNvPr>
          <p:cNvSpPr txBox="1"/>
          <p:nvPr/>
        </p:nvSpPr>
        <p:spPr>
          <a:xfrm>
            <a:off x="678610" y="2740139"/>
            <a:ext cx="2340000" cy="769441"/>
          </a:xfrm>
          <a:prstGeom prst="rect">
            <a:avLst/>
          </a:prstGeom>
          <a:noFill/>
        </p:spPr>
        <p:txBody>
          <a:bodyPr wrap="square" lIns="0" tIns="0" rIns="0" bIns="0">
            <a:spAutoFit/>
          </a:bodyPr>
          <a:lstStyle/>
          <a:p>
            <a:pPr algn="ctr" defTabSz="432238">
              <a:spcBef>
                <a:spcPts val="283"/>
              </a:spcBef>
              <a:spcAft>
                <a:spcPts val="800"/>
              </a:spcAft>
              <a:defRPr/>
            </a:pPr>
            <a:r>
              <a:rPr lang="en-US" sz="1000"/>
              <a:t>While foundational protections are in place, hybrid work environments introduce advanced threats that require deeper visibility and adaptive controls to secure users, devices and access points.</a:t>
            </a:r>
          </a:p>
        </p:txBody>
      </p:sp>
      <p:sp>
        <p:nvSpPr>
          <p:cNvPr id="317" name="TextBox 316">
            <a:extLst>
              <a:ext uri="{FF2B5EF4-FFF2-40B4-BE49-F238E27FC236}">
                <a16:creationId xmlns:a16="http://schemas.microsoft.com/office/drawing/2014/main" id="{1BAC9833-142F-4D34-AB9B-E3A5538F7AB5}"/>
              </a:ext>
            </a:extLst>
          </p:cNvPr>
          <p:cNvSpPr txBox="1"/>
          <p:nvPr/>
        </p:nvSpPr>
        <p:spPr>
          <a:xfrm>
            <a:off x="3613401" y="1315673"/>
            <a:ext cx="2099380"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Sophisticated </a:t>
            </a:r>
            <a:br>
              <a:rPr lang="en-US" sz="1200">
                <a:latin typeface="+mj-lt"/>
                <a:cs typeface="Segoe UI Semibold" panose="020B0702040204020203" pitchFamily="34" charset="0"/>
              </a:rPr>
            </a:br>
            <a:r>
              <a:rPr lang="en-US" sz="1200">
                <a:latin typeface="+mj-lt"/>
                <a:cs typeface="Segoe UI Semibold" panose="020B0702040204020203" pitchFamily="34" charset="0"/>
              </a:rPr>
              <a:t>Cyber Threats</a:t>
            </a:r>
          </a:p>
        </p:txBody>
      </p:sp>
      <p:cxnSp>
        <p:nvCxnSpPr>
          <p:cNvPr id="318" name="Straight Connector 317">
            <a:extLst>
              <a:ext uri="{FF2B5EF4-FFF2-40B4-BE49-F238E27FC236}">
                <a16:creationId xmlns:a16="http://schemas.microsoft.com/office/drawing/2014/main" id="{2796EF02-DDEC-48B6-88AC-5508D01EA08B}"/>
              </a:ext>
              <a:ext uri="{C183D7F6-B498-43B3-948B-1728B52AA6E4}">
                <adec:decorative xmlns:adec="http://schemas.microsoft.com/office/drawing/2017/decorative" val="1"/>
              </a:ext>
            </a:extLst>
          </p:cNvPr>
          <p:cNvCxnSpPr>
            <a:cxnSpLocks/>
          </p:cNvCxnSpPr>
          <p:nvPr/>
        </p:nvCxnSpPr>
        <p:spPr>
          <a:xfrm>
            <a:off x="3402743" y="1778425"/>
            <a:ext cx="2520696" cy="0"/>
          </a:xfrm>
          <a:prstGeom prst="line">
            <a:avLst/>
          </a:prstGeom>
          <a:noFill/>
          <a:ln w="15875" cap="flat" cmpd="sng" algn="ctr">
            <a:solidFill>
              <a:srgbClr val="C5B4E3"/>
            </a:solidFill>
            <a:prstDash val="solid"/>
            <a:headEnd type="none" w="lg" len="med"/>
            <a:tailEnd type="none" w="lg" len="med"/>
          </a:ln>
          <a:effectLst/>
        </p:spPr>
      </p:cxnSp>
      <p:sp>
        <p:nvSpPr>
          <p:cNvPr id="326" name="TextBox 325">
            <a:extLst>
              <a:ext uri="{FF2B5EF4-FFF2-40B4-BE49-F238E27FC236}">
                <a16:creationId xmlns:a16="http://schemas.microsoft.com/office/drawing/2014/main" id="{ABC0115B-EB3B-4B9C-B9B2-BDE836805126}"/>
              </a:ext>
            </a:extLst>
          </p:cNvPr>
          <p:cNvSpPr txBox="1"/>
          <p:nvPr/>
        </p:nvSpPr>
        <p:spPr>
          <a:xfrm>
            <a:off x="3493091" y="2740139"/>
            <a:ext cx="2340000" cy="923330"/>
          </a:xfrm>
          <a:prstGeom prst="rect">
            <a:avLst/>
          </a:prstGeom>
          <a:noFill/>
        </p:spPr>
        <p:txBody>
          <a:bodyPr wrap="square" lIns="0" tIns="0" rIns="0" bIns="0">
            <a:spAutoFit/>
          </a:bodyPr>
          <a:lstStyle/>
          <a:p>
            <a:pPr algn="ctr" defTabSz="432238">
              <a:spcBef>
                <a:spcPts val="283"/>
              </a:spcBef>
              <a:spcAft>
                <a:spcPts val="800"/>
              </a:spcAft>
              <a:defRPr/>
            </a:pPr>
            <a:r>
              <a:rPr lang="en-US" sz="1000"/>
              <a:t>Cybercriminals are deploying advanced tactics like AI-driven phishing, ransomware-as-a-service and deepfake technology. Elevated security adds proactive threat hunting and automated responses to detect and neutralise these attacks in real-time.</a:t>
            </a:r>
          </a:p>
        </p:txBody>
      </p:sp>
      <p:sp>
        <p:nvSpPr>
          <p:cNvPr id="327" name="TextBox 326">
            <a:extLst>
              <a:ext uri="{FF2B5EF4-FFF2-40B4-BE49-F238E27FC236}">
                <a16:creationId xmlns:a16="http://schemas.microsoft.com/office/drawing/2014/main" id="{355CD9E9-003F-402A-BC3E-DD96442EC48C}"/>
              </a:ext>
            </a:extLst>
          </p:cNvPr>
          <p:cNvSpPr txBox="1"/>
          <p:nvPr/>
        </p:nvSpPr>
        <p:spPr>
          <a:xfrm>
            <a:off x="6229471" y="1320993"/>
            <a:ext cx="2556706"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Insufficient </a:t>
            </a:r>
            <a:br>
              <a:rPr lang="en-US" sz="1200">
                <a:latin typeface="+mj-lt"/>
                <a:cs typeface="Segoe UI Semibold" panose="020B0702040204020203" pitchFamily="34" charset="0"/>
              </a:rPr>
            </a:br>
            <a:r>
              <a:rPr lang="en-US" sz="1200">
                <a:latin typeface="+mj-lt"/>
                <a:cs typeface="Segoe UI Semibold" panose="020B0702040204020203" pitchFamily="34" charset="0"/>
              </a:rPr>
              <a:t>Endpoint Coverage</a:t>
            </a:r>
          </a:p>
        </p:txBody>
      </p:sp>
      <p:cxnSp>
        <p:nvCxnSpPr>
          <p:cNvPr id="328" name="Straight Connector 327">
            <a:extLst>
              <a:ext uri="{FF2B5EF4-FFF2-40B4-BE49-F238E27FC236}">
                <a16:creationId xmlns:a16="http://schemas.microsoft.com/office/drawing/2014/main" id="{CAE884A6-D92B-46AD-8F3B-6358B80872D1}"/>
              </a:ext>
              <a:ext uri="{C183D7F6-B498-43B3-948B-1728B52AA6E4}">
                <adec:decorative xmlns:adec="http://schemas.microsoft.com/office/drawing/2017/decorative" val="1"/>
              </a:ext>
            </a:extLst>
          </p:cNvPr>
          <p:cNvCxnSpPr>
            <a:cxnSpLocks/>
          </p:cNvCxnSpPr>
          <p:nvPr/>
        </p:nvCxnSpPr>
        <p:spPr>
          <a:xfrm>
            <a:off x="6247477" y="1778425"/>
            <a:ext cx="2520695" cy="0"/>
          </a:xfrm>
          <a:prstGeom prst="line">
            <a:avLst/>
          </a:prstGeom>
          <a:noFill/>
          <a:ln w="15875" cap="flat" cmpd="sng" algn="ctr">
            <a:solidFill>
              <a:srgbClr val="FEA38B"/>
            </a:solidFill>
            <a:prstDash val="solid"/>
            <a:headEnd type="none" w="lg" len="med"/>
            <a:tailEnd type="none" w="lg" len="med"/>
          </a:ln>
          <a:effectLst/>
        </p:spPr>
      </p:cxnSp>
      <p:sp>
        <p:nvSpPr>
          <p:cNvPr id="336" name="TextBox 335">
            <a:extLst>
              <a:ext uri="{FF2B5EF4-FFF2-40B4-BE49-F238E27FC236}">
                <a16:creationId xmlns:a16="http://schemas.microsoft.com/office/drawing/2014/main" id="{A50AE24C-AFEF-46BA-A0FE-0E23017ACF81}"/>
              </a:ext>
            </a:extLst>
          </p:cNvPr>
          <p:cNvSpPr txBox="1"/>
          <p:nvPr/>
        </p:nvSpPr>
        <p:spPr>
          <a:xfrm>
            <a:off x="6337824" y="2740139"/>
            <a:ext cx="2340000" cy="769441"/>
          </a:xfrm>
          <a:prstGeom prst="rect">
            <a:avLst/>
          </a:prstGeom>
          <a:noFill/>
        </p:spPr>
        <p:txBody>
          <a:bodyPr wrap="square" lIns="0" tIns="0" rIns="0" bIns="0">
            <a:spAutoFit/>
          </a:bodyPr>
          <a:lstStyle/>
          <a:p>
            <a:pPr algn="ctr" defTabSz="432238">
              <a:spcBef>
                <a:spcPts val="283"/>
              </a:spcBef>
              <a:spcAft>
                <a:spcPts val="800"/>
              </a:spcAft>
              <a:defRPr/>
            </a:pPr>
            <a:r>
              <a:rPr lang="en-US" sz="1000"/>
              <a:t>Basic endpoint protection addresses common vulnerabilities but lacks advanced detection and response capabilities needed to mitigate targeted attacks or zero-day threats.</a:t>
            </a:r>
          </a:p>
        </p:txBody>
      </p:sp>
      <p:sp>
        <p:nvSpPr>
          <p:cNvPr id="337" name="TextBox 336">
            <a:extLst>
              <a:ext uri="{FF2B5EF4-FFF2-40B4-BE49-F238E27FC236}">
                <a16:creationId xmlns:a16="http://schemas.microsoft.com/office/drawing/2014/main" id="{E97068ED-37AF-491F-921D-84FBCC889278}"/>
              </a:ext>
            </a:extLst>
          </p:cNvPr>
          <p:cNvSpPr txBox="1"/>
          <p:nvPr/>
        </p:nvSpPr>
        <p:spPr>
          <a:xfrm>
            <a:off x="9296743" y="1315673"/>
            <a:ext cx="2099380"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Growing </a:t>
            </a:r>
            <a:br>
              <a:rPr lang="en-US" sz="1200">
                <a:latin typeface="+mj-lt"/>
                <a:cs typeface="Segoe UI Semibold" panose="020B0702040204020203" pitchFamily="34" charset="0"/>
              </a:rPr>
            </a:br>
            <a:r>
              <a:rPr lang="en-US" sz="1200">
                <a:latin typeface="+mj-lt"/>
                <a:cs typeface="Segoe UI Semibold" panose="020B0702040204020203" pitchFamily="34" charset="0"/>
              </a:rPr>
              <a:t>Shadow IT</a:t>
            </a:r>
          </a:p>
        </p:txBody>
      </p:sp>
      <p:cxnSp>
        <p:nvCxnSpPr>
          <p:cNvPr id="338" name="Straight Connector 337">
            <a:extLst>
              <a:ext uri="{FF2B5EF4-FFF2-40B4-BE49-F238E27FC236}">
                <a16:creationId xmlns:a16="http://schemas.microsoft.com/office/drawing/2014/main" id="{61E2BAEA-B9DC-4B2A-9AE0-A888552042C9}"/>
              </a:ext>
              <a:ext uri="{C183D7F6-B498-43B3-948B-1728B52AA6E4}">
                <adec:decorative xmlns:adec="http://schemas.microsoft.com/office/drawing/2017/decorative" val="1"/>
              </a:ext>
            </a:extLst>
          </p:cNvPr>
          <p:cNvCxnSpPr>
            <a:cxnSpLocks/>
          </p:cNvCxnSpPr>
          <p:nvPr/>
        </p:nvCxnSpPr>
        <p:spPr>
          <a:xfrm>
            <a:off x="9086085" y="1778425"/>
            <a:ext cx="2520696" cy="0"/>
          </a:xfrm>
          <a:prstGeom prst="line">
            <a:avLst/>
          </a:prstGeom>
          <a:noFill/>
          <a:ln w="15875" cap="flat" cmpd="sng" algn="ctr">
            <a:solidFill>
              <a:srgbClr val="FEA38B"/>
            </a:solidFill>
            <a:prstDash val="solid"/>
            <a:headEnd type="none" w="lg" len="med"/>
            <a:tailEnd type="none" w="lg" len="med"/>
          </a:ln>
          <a:effectLst/>
        </p:spPr>
      </p:cxnSp>
      <p:sp>
        <p:nvSpPr>
          <p:cNvPr id="346" name="TextBox 345">
            <a:extLst>
              <a:ext uri="{FF2B5EF4-FFF2-40B4-BE49-F238E27FC236}">
                <a16:creationId xmlns:a16="http://schemas.microsoft.com/office/drawing/2014/main" id="{E7750415-5904-4A16-8885-EDFC1334AF3A}"/>
              </a:ext>
            </a:extLst>
          </p:cNvPr>
          <p:cNvSpPr txBox="1"/>
          <p:nvPr/>
        </p:nvSpPr>
        <p:spPr>
          <a:xfrm>
            <a:off x="9176433" y="2740139"/>
            <a:ext cx="2340000" cy="923330"/>
          </a:xfrm>
          <a:prstGeom prst="rect">
            <a:avLst/>
          </a:prstGeom>
          <a:noFill/>
        </p:spPr>
        <p:txBody>
          <a:bodyPr wrap="square" lIns="0" tIns="0" rIns="0" bIns="0">
            <a:spAutoFit/>
          </a:bodyPr>
          <a:lstStyle/>
          <a:p>
            <a:pPr algn="ctr" defTabSz="432238">
              <a:spcBef>
                <a:spcPts val="283"/>
              </a:spcBef>
              <a:spcAft>
                <a:spcPts val="800"/>
              </a:spcAft>
              <a:defRPr/>
            </a:pPr>
            <a:r>
              <a:rPr lang="en-US" sz="1000"/>
              <a:t>With employees increasingly using unsanctioned cloud apps, foundational security tools may fail to detect or control risky activities, leaving data exposed to breaches and </a:t>
            </a:r>
            <a:br>
              <a:rPr lang="en-US" sz="1000"/>
            </a:br>
            <a:r>
              <a:rPr lang="en-US" sz="1000"/>
              <a:t>compliance violations.</a:t>
            </a:r>
          </a:p>
        </p:txBody>
      </p:sp>
      <p:grpSp>
        <p:nvGrpSpPr>
          <p:cNvPr id="39" name="Group 38">
            <a:extLst>
              <a:ext uri="{FF2B5EF4-FFF2-40B4-BE49-F238E27FC236}">
                <a16:creationId xmlns:a16="http://schemas.microsoft.com/office/drawing/2014/main" id="{D8D1FD8A-74DB-4C06-8994-F38D72EDE601}"/>
              </a:ext>
            </a:extLst>
          </p:cNvPr>
          <p:cNvGrpSpPr/>
          <p:nvPr/>
        </p:nvGrpSpPr>
        <p:grpSpPr>
          <a:xfrm>
            <a:off x="1560987" y="5054807"/>
            <a:ext cx="575247" cy="575247"/>
            <a:chOff x="1392142" y="2134986"/>
            <a:chExt cx="900000" cy="900000"/>
          </a:xfrm>
        </p:grpSpPr>
        <p:pic>
          <p:nvPicPr>
            <p:cNvPr id="40" name="Picture 39">
              <a:extLst>
                <a:ext uri="{FF2B5EF4-FFF2-40B4-BE49-F238E27FC236}">
                  <a16:creationId xmlns:a16="http://schemas.microsoft.com/office/drawing/2014/main" id="{1D0D5084-6958-45B2-BB9C-227292923A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2142" y="2134986"/>
              <a:ext cx="900000" cy="900000"/>
            </a:xfrm>
            <a:prstGeom prst="rect">
              <a:avLst/>
            </a:prstGeom>
          </p:spPr>
        </p:pic>
        <p:grpSp>
          <p:nvGrpSpPr>
            <p:cNvPr id="41" name="Group 40">
              <a:extLst>
                <a:ext uri="{FF2B5EF4-FFF2-40B4-BE49-F238E27FC236}">
                  <a16:creationId xmlns:a16="http://schemas.microsoft.com/office/drawing/2014/main" id="{1AA97036-6166-41BE-A518-8401CC5F7526}"/>
                </a:ext>
              </a:extLst>
            </p:cNvPr>
            <p:cNvGrpSpPr>
              <a:grpSpLocks noChangeAspect="1"/>
            </p:cNvGrpSpPr>
            <p:nvPr/>
          </p:nvGrpSpPr>
          <p:grpSpPr>
            <a:xfrm>
              <a:off x="1714385" y="2368986"/>
              <a:ext cx="255514" cy="432000"/>
              <a:chOff x="1910713" y="-2337373"/>
              <a:chExt cx="184048" cy="311172"/>
            </a:xfrm>
          </p:grpSpPr>
          <p:sp>
            <p:nvSpPr>
              <p:cNvPr id="42" name="location_5">
                <a:extLst>
                  <a:ext uri="{FF2B5EF4-FFF2-40B4-BE49-F238E27FC236}">
                    <a16:creationId xmlns:a16="http://schemas.microsoft.com/office/drawing/2014/main" id="{2A456B51-6980-4DD3-A7A6-7DC2959D50C4}"/>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43" name="location_5">
                <a:extLst>
                  <a:ext uri="{FF2B5EF4-FFF2-40B4-BE49-F238E27FC236}">
                    <a16:creationId xmlns:a16="http://schemas.microsoft.com/office/drawing/2014/main" id="{49D12AEE-F4A2-43E4-B576-549CF04E9D13}"/>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grpSp>
        <p:nvGrpSpPr>
          <p:cNvPr id="44" name="Group 43">
            <a:extLst>
              <a:ext uri="{FF2B5EF4-FFF2-40B4-BE49-F238E27FC236}">
                <a16:creationId xmlns:a16="http://schemas.microsoft.com/office/drawing/2014/main" id="{93312584-D911-4D74-A11B-D3C364484CB2}"/>
              </a:ext>
            </a:extLst>
          </p:cNvPr>
          <p:cNvGrpSpPr/>
          <p:nvPr/>
        </p:nvGrpSpPr>
        <p:grpSpPr>
          <a:xfrm>
            <a:off x="4375468" y="5054807"/>
            <a:ext cx="575247" cy="575247"/>
            <a:chOff x="4223967" y="2134986"/>
            <a:chExt cx="900000" cy="900000"/>
          </a:xfrm>
        </p:grpSpPr>
        <p:pic>
          <p:nvPicPr>
            <p:cNvPr id="45" name="Picture 44">
              <a:extLst>
                <a:ext uri="{FF2B5EF4-FFF2-40B4-BE49-F238E27FC236}">
                  <a16:creationId xmlns:a16="http://schemas.microsoft.com/office/drawing/2014/main" id="{1297A8F5-2238-4779-9374-DDBF08B52A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3967" y="2134986"/>
              <a:ext cx="900000" cy="900000"/>
            </a:xfrm>
            <a:prstGeom prst="rect">
              <a:avLst/>
            </a:prstGeom>
          </p:spPr>
        </p:pic>
        <p:sp>
          <p:nvSpPr>
            <p:cNvPr id="46" name="CellPhone_E8EA">
              <a:extLst>
                <a:ext uri="{FF2B5EF4-FFF2-40B4-BE49-F238E27FC236}">
                  <a16:creationId xmlns:a16="http://schemas.microsoft.com/office/drawing/2014/main" id="{CA577CC0-3E03-40AB-B09A-403E951320CD}"/>
                </a:ext>
                <a:ext uri="{C183D7F6-B498-43B3-948B-1728B52AA6E4}">
                  <adec:decorative xmlns:adec="http://schemas.microsoft.com/office/drawing/2017/decorative" val="1"/>
                </a:ext>
              </a:extLst>
            </p:cNvPr>
            <p:cNvSpPr>
              <a:spLocks noChangeAspect="1" noEditPoints="1"/>
            </p:cNvSpPr>
            <p:nvPr/>
          </p:nvSpPr>
          <p:spPr bwMode="auto">
            <a:xfrm>
              <a:off x="4544345" y="2368986"/>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
        <p:nvSpPr>
          <p:cNvPr id="48" name="TextBox 47">
            <a:extLst>
              <a:ext uri="{FF2B5EF4-FFF2-40B4-BE49-F238E27FC236}">
                <a16:creationId xmlns:a16="http://schemas.microsoft.com/office/drawing/2014/main" id="{31C653C4-1C7C-465F-B96C-C54EEEBC79BC}"/>
              </a:ext>
            </a:extLst>
          </p:cNvPr>
          <p:cNvSpPr txBox="1"/>
          <p:nvPr/>
        </p:nvSpPr>
        <p:spPr>
          <a:xfrm>
            <a:off x="1129728" y="4383891"/>
            <a:ext cx="1437766" cy="369332"/>
          </a:xfrm>
          <a:prstGeom prst="rect">
            <a:avLst/>
          </a:prstGeom>
          <a:noFill/>
        </p:spPr>
        <p:txBody>
          <a:bodyPr wrap="none" lIns="0" tIns="0" rIns="0" bIns="0" rtlCol="0" anchor="t">
            <a:spAutoFit/>
          </a:bodyPr>
          <a:lstStyle/>
          <a:p>
            <a:pPr algn="ctr" defTabSz="403433"/>
            <a:r>
              <a:rPr lang="en-US" sz="1200">
                <a:latin typeface="+mj-lt"/>
                <a:cs typeface="Segoe UI Semibold" panose="020B0702040204020203" pitchFamily="34" charset="0"/>
              </a:rPr>
              <a:t>Regulatory Pressure </a:t>
            </a:r>
            <a:br>
              <a:rPr lang="en-US" sz="1200">
                <a:latin typeface="+mj-lt"/>
                <a:cs typeface="Segoe UI Semibold" panose="020B0702040204020203" pitchFamily="34" charset="0"/>
              </a:rPr>
            </a:br>
            <a:r>
              <a:rPr lang="en-US" sz="1200">
                <a:latin typeface="+mj-lt"/>
                <a:cs typeface="Segoe UI Semibold" panose="020B0702040204020203" pitchFamily="34" charset="0"/>
              </a:rPr>
              <a:t>and Data Growth</a:t>
            </a:r>
          </a:p>
        </p:txBody>
      </p:sp>
      <p:cxnSp>
        <p:nvCxnSpPr>
          <p:cNvPr id="49" name="Straight Connector 48">
            <a:extLst>
              <a:ext uri="{FF2B5EF4-FFF2-40B4-BE49-F238E27FC236}">
                <a16:creationId xmlns:a16="http://schemas.microsoft.com/office/drawing/2014/main" id="{66A9FEF5-D680-4D0A-9E6B-75F62938744F}"/>
              </a:ext>
              <a:ext uri="{C183D7F6-B498-43B3-948B-1728B52AA6E4}">
                <adec:decorative xmlns:adec="http://schemas.microsoft.com/office/drawing/2017/decorative" val="1"/>
              </a:ext>
            </a:extLst>
          </p:cNvPr>
          <p:cNvCxnSpPr>
            <a:cxnSpLocks/>
          </p:cNvCxnSpPr>
          <p:nvPr/>
        </p:nvCxnSpPr>
        <p:spPr>
          <a:xfrm>
            <a:off x="588262" y="4846643"/>
            <a:ext cx="2520696" cy="0"/>
          </a:xfrm>
          <a:prstGeom prst="line">
            <a:avLst/>
          </a:prstGeom>
          <a:noFill/>
          <a:ln w="15875" cap="flat" cmpd="sng" algn="ctr">
            <a:solidFill>
              <a:srgbClr val="8DC8E8"/>
            </a:solidFill>
            <a:prstDash val="solid"/>
            <a:headEnd type="none" w="lg" len="med"/>
            <a:tailEnd type="none" w="lg" len="med"/>
          </a:ln>
          <a:effectLst/>
        </p:spPr>
      </p:cxnSp>
      <p:sp>
        <p:nvSpPr>
          <p:cNvPr id="50" name="TextBox 49">
            <a:extLst>
              <a:ext uri="{FF2B5EF4-FFF2-40B4-BE49-F238E27FC236}">
                <a16:creationId xmlns:a16="http://schemas.microsoft.com/office/drawing/2014/main" id="{9763B51F-4A65-482D-A37E-E64E2AE861C6}"/>
              </a:ext>
            </a:extLst>
          </p:cNvPr>
          <p:cNvSpPr txBox="1"/>
          <p:nvPr/>
        </p:nvSpPr>
        <p:spPr>
          <a:xfrm>
            <a:off x="678610" y="5808356"/>
            <a:ext cx="2340000" cy="615553"/>
          </a:xfrm>
          <a:prstGeom prst="rect">
            <a:avLst/>
          </a:prstGeom>
          <a:noFill/>
        </p:spPr>
        <p:txBody>
          <a:bodyPr wrap="square" lIns="0" tIns="0" rIns="0" bIns="0">
            <a:spAutoFit/>
          </a:bodyPr>
          <a:lstStyle/>
          <a:p>
            <a:pPr algn="ctr" defTabSz="432238">
              <a:spcBef>
                <a:spcPts val="283"/>
              </a:spcBef>
              <a:spcAft>
                <a:spcPts val="800"/>
              </a:spcAft>
              <a:defRPr/>
            </a:pPr>
            <a:r>
              <a:rPr lang="en-US" sz="1000"/>
              <a:t>With increasing regulations like Essential 8 and Australia's Privacy Act, scaling protection across massive data volumes is a challenge. </a:t>
            </a:r>
          </a:p>
        </p:txBody>
      </p:sp>
      <p:sp>
        <p:nvSpPr>
          <p:cNvPr id="52" name="TextBox 51">
            <a:extLst>
              <a:ext uri="{FF2B5EF4-FFF2-40B4-BE49-F238E27FC236}">
                <a16:creationId xmlns:a16="http://schemas.microsoft.com/office/drawing/2014/main" id="{E00E36A8-063D-4AE0-80EA-8BB262061FC8}"/>
              </a:ext>
            </a:extLst>
          </p:cNvPr>
          <p:cNvSpPr txBox="1"/>
          <p:nvPr/>
        </p:nvSpPr>
        <p:spPr>
          <a:xfrm>
            <a:off x="3331252" y="4383891"/>
            <a:ext cx="2663679"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Insider Risk and </a:t>
            </a:r>
            <a:br>
              <a:rPr lang="en-US" sz="1200">
                <a:latin typeface="+mj-lt"/>
                <a:cs typeface="Segoe UI Semibold" panose="020B0702040204020203" pitchFamily="34" charset="0"/>
              </a:rPr>
            </a:br>
            <a:r>
              <a:rPr lang="en-US" sz="1200">
                <a:latin typeface="+mj-lt"/>
                <a:cs typeface="Segoe UI Semibold" panose="020B0702040204020203" pitchFamily="34" charset="0"/>
              </a:rPr>
              <a:t>Unintentional Data Exposure</a:t>
            </a:r>
          </a:p>
        </p:txBody>
      </p:sp>
      <p:cxnSp>
        <p:nvCxnSpPr>
          <p:cNvPr id="53" name="Straight Connector 52">
            <a:extLst>
              <a:ext uri="{FF2B5EF4-FFF2-40B4-BE49-F238E27FC236}">
                <a16:creationId xmlns:a16="http://schemas.microsoft.com/office/drawing/2014/main" id="{5315B045-7DB4-431A-8BC2-EDF76087FBE0}"/>
              </a:ext>
              <a:ext uri="{C183D7F6-B498-43B3-948B-1728B52AA6E4}">
                <adec:decorative xmlns:adec="http://schemas.microsoft.com/office/drawing/2017/decorative" val="1"/>
              </a:ext>
            </a:extLst>
          </p:cNvPr>
          <p:cNvCxnSpPr>
            <a:cxnSpLocks/>
          </p:cNvCxnSpPr>
          <p:nvPr/>
        </p:nvCxnSpPr>
        <p:spPr>
          <a:xfrm>
            <a:off x="3402743" y="4846643"/>
            <a:ext cx="2520696" cy="0"/>
          </a:xfrm>
          <a:prstGeom prst="line">
            <a:avLst/>
          </a:prstGeom>
          <a:noFill/>
          <a:ln w="15875" cap="flat" cmpd="sng" algn="ctr">
            <a:solidFill>
              <a:srgbClr val="C5B4E3"/>
            </a:solidFill>
            <a:prstDash val="solid"/>
            <a:headEnd type="none" w="lg" len="med"/>
            <a:tailEnd type="none" w="lg" len="med"/>
          </a:ln>
          <a:effectLst/>
        </p:spPr>
      </p:cxnSp>
      <p:sp>
        <p:nvSpPr>
          <p:cNvPr id="54" name="TextBox 53">
            <a:extLst>
              <a:ext uri="{FF2B5EF4-FFF2-40B4-BE49-F238E27FC236}">
                <a16:creationId xmlns:a16="http://schemas.microsoft.com/office/drawing/2014/main" id="{3E1F512D-54E0-4473-80A9-C0C705EAACA6}"/>
              </a:ext>
            </a:extLst>
          </p:cNvPr>
          <p:cNvSpPr txBox="1"/>
          <p:nvPr/>
        </p:nvSpPr>
        <p:spPr>
          <a:xfrm>
            <a:off x="3493091" y="5808356"/>
            <a:ext cx="2340000" cy="461665"/>
          </a:xfrm>
          <a:prstGeom prst="rect">
            <a:avLst/>
          </a:prstGeom>
          <a:noFill/>
        </p:spPr>
        <p:txBody>
          <a:bodyPr wrap="square" lIns="0" tIns="0" rIns="0" bIns="0">
            <a:spAutoFit/>
          </a:bodyPr>
          <a:lstStyle/>
          <a:p>
            <a:pPr algn="ctr" defTabSz="432238">
              <a:spcBef>
                <a:spcPts val="283"/>
              </a:spcBef>
              <a:spcAft>
                <a:spcPts val="800"/>
              </a:spcAft>
              <a:defRPr/>
            </a:pPr>
            <a:r>
              <a:rPr lang="en-US" sz="1000"/>
              <a:t>Employees unintentionally or maliciously exposing sensitive data necessitate need to monitor and mitigate risks.</a:t>
            </a:r>
          </a:p>
        </p:txBody>
      </p:sp>
      <p:sp>
        <p:nvSpPr>
          <p:cNvPr id="56" name="TextBox 55">
            <a:extLst>
              <a:ext uri="{FF2B5EF4-FFF2-40B4-BE49-F238E27FC236}">
                <a16:creationId xmlns:a16="http://schemas.microsoft.com/office/drawing/2014/main" id="{9B8F6C0E-9F1F-4D7C-BBDD-BFE07A636EBB}"/>
              </a:ext>
            </a:extLst>
          </p:cNvPr>
          <p:cNvSpPr txBox="1"/>
          <p:nvPr/>
        </p:nvSpPr>
        <p:spPr>
          <a:xfrm>
            <a:off x="6229471" y="4389211"/>
            <a:ext cx="2556706"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Complex Data </a:t>
            </a:r>
            <a:br>
              <a:rPr lang="en-US" sz="1200">
                <a:latin typeface="+mj-lt"/>
                <a:cs typeface="Segoe UI Semibold" panose="020B0702040204020203" pitchFamily="34" charset="0"/>
              </a:rPr>
            </a:br>
            <a:r>
              <a:rPr lang="en-US" sz="1200">
                <a:latin typeface="+mj-lt"/>
                <a:cs typeface="Segoe UI Semibold" panose="020B0702040204020203" pitchFamily="34" charset="0"/>
              </a:rPr>
              <a:t>Lifecycle Management</a:t>
            </a:r>
          </a:p>
        </p:txBody>
      </p:sp>
      <p:cxnSp>
        <p:nvCxnSpPr>
          <p:cNvPr id="57" name="Straight Connector 56">
            <a:extLst>
              <a:ext uri="{FF2B5EF4-FFF2-40B4-BE49-F238E27FC236}">
                <a16:creationId xmlns:a16="http://schemas.microsoft.com/office/drawing/2014/main" id="{032430C7-C65A-4805-A14F-38A69D6AA1CE}"/>
              </a:ext>
              <a:ext uri="{C183D7F6-B498-43B3-948B-1728B52AA6E4}">
                <adec:decorative xmlns:adec="http://schemas.microsoft.com/office/drawing/2017/decorative" val="1"/>
              </a:ext>
            </a:extLst>
          </p:cNvPr>
          <p:cNvCxnSpPr>
            <a:cxnSpLocks/>
          </p:cNvCxnSpPr>
          <p:nvPr/>
        </p:nvCxnSpPr>
        <p:spPr>
          <a:xfrm>
            <a:off x="6247477" y="4846643"/>
            <a:ext cx="2520695" cy="0"/>
          </a:xfrm>
          <a:prstGeom prst="line">
            <a:avLst/>
          </a:prstGeom>
          <a:noFill/>
          <a:ln w="15875" cap="flat" cmpd="sng" algn="ctr">
            <a:solidFill>
              <a:srgbClr val="77EAB3"/>
            </a:solidFill>
            <a:prstDash val="solid"/>
            <a:headEnd type="none" w="lg" len="med"/>
            <a:tailEnd type="none" w="lg" len="med"/>
          </a:ln>
          <a:effectLst/>
        </p:spPr>
      </p:cxnSp>
      <p:sp>
        <p:nvSpPr>
          <p:cNvPr id="58" name="TextBox 57">
            <a:extLst>
              <a:ext uri="{FF2B5EF4-FFF2-40B4-BE49-F238E27FC236}">
                <a16:creationId xmlns:a16="http://schemas.microsoft.com/office/drawing/2014/main" id="{804AB9B5-43B7-4FCC-9DDC-EAD8E422C1A7}"/>
              </a:ext>
            </a:extLst>
          </p:cNvPr>
          <p:cNvSpPr txBox="1"/>
          <p:nvPr/>
        </p:nvSpPr>
        <p:spPr>
          <a:xfrm>
            <a:off x="6337824" y="5808356"/>
            <a:ext cx="2340000" cy="461665"/>
          </a:xfrm>
          <a:prstGeom prst="rect">
            <a:avLst/>
          </a:prstGeom>
          <a:noFill/>
        </p:spPr>
        <p:txBody>
          <a:bodyPr wrap="square" lIns="0" tIns="0" rIns="0" bIns="0">
            <a:spAutoFit/>
          </a:bodyPr>
          <a:lstStyle/>
          <a:p>
            <a:pPr algn="ctr" defTabSz="432238">
              <a:spcBef>
                <a:spcPts val="283"/>
              </a:spcBef>
              <a:spcAft>
                <a:spcPts val="800"/>
              </a:spcAft>
              <a:defRPr/>
            </a:pPr>
            <a:r>
              <a:rPr lang="en-US" sz="1000"/>
              <a:t>Organisations face challenges in tracking, retaining and managing sensitive data across its lifecycle. </a:t>
            </a:r>
          </a:p>
        </p:txBody>
      </p:sp>
      <p:sp>
        <p:nvSpPr>
          <p:cNvPr id="60" name="TextBox 59">
            <a:extLst>
              <a:ext uri="{FF2B5EF4-FFF2-40B4-BE49-F238E27FC236}">
                <a16:creationId xmlns:a16="http://schemas.microsoft.com/office/drawing/2014/main" id="{EE47786C-92DE-49E2-95A6-4A70A632D74A}"/>
              </a:ext>
            </a:extLst>
          </p:cNvPr>
          <p:cNvSpPr txBox="1"/>
          <p:nvPr/>
        </p:nvSpPr>
        <p:spPr>
          <a:xfrm>
            <a:off x="9296743" y="4383891"/>
            <a:ext cx="2099380" cy="369332"/>
          </a:xfrm>
          <a:prstGeom prst="rect">
            <a:avLst/>
          </a:prstGeom>
          <a:noFill/>
        </p:spPr>
        <p:txBody>
          <a:bodyPr wrap="square" lIns="0" tIns="0" rIns="0" bIns="0" rtlCol="0" anchor="t">
            <a:spAutoFit/>
          </a:bodyPr>
          <a:lstStyle/>
          <a:p>
            <a:pPr algn="ctr" defTabSz="403433"/>
            <a:r>
              <a:rPr lang="en-US" sz="1200">
                <a:latin typeface="+mj-lt"/>
                <a:cs typeface="Segoe UI Semibold" panose="020B0702040204020203" pitchFamily="34" charset="0"/>
              </a:rPr>
              <a:t>Communication </a:t>
            </a:r>
            <a:br>
              <a:rPr lang="en-US" sz="1200">
                <a:latin typeface="+mj-lt"/>
                <a:cs typeface="Segoe UI Semibold" panose="020B0702040204020203" pitchFamily="34" charset="0"/>
              </a:rPr>
            </a:br>
            <a:r>
              <a:rPr lang="en-US" sz="1200">
                <a:latin typeface="+mj-lt"/>
                <a:cs typeface="Segoe UI Semibold" panose="020B0702040204020203" pitchFamily="34" charset="0"/>
              </a:rPr>
              <a:t>Security</a:t>
            </a:r>
          </a:p>
        </p:txBody>
      </p:sp>
      <p:cxnSp>
        <p:nvCxnSpPr>
          <p:cNvPr id="61" name="Straight Connector 60">
            <a:extLst>
              <a:ext uri="{FF2B5EF4-FFF2-40B4-BE49-F238E27FC236}">
                <a16:creationId xmlns:a16="http://schemas.microsoft.com/office/drawing/2014/main" id="{BB40CA87-39B9-474A-AA44-EF08C8893DF0}"/>
              </a:ext>
              <a:ext uri="{C183D7F6-B498-43B3-948B-1728B52AA6E4}">
                <adec:decorative xmlns:adec="http://schemas.microsoft.com/office/drawing/2017/decorative" val="1"/>
              </a:ext>
            </a:extLst>
          </p:cNvPr>
          <p:cNvCxnSpPr>
            <a:cxnSpLocks/>
          </p:cNvCxnSpPr>
          <p:nvPr/>
        </p:nvCxnSpPr>
        <p:spPr>
          <a:xfrm>
            <a:off x="9086085" y="4846643"/>
            <a:ext cx="2520696" cy="0"/>
          </a:xfrm>
          <a:prstGeom prst="line">
            <a:avLst/>
          </a:prstGeom>
          <a:noFill/>
          <a:ln w="15875" cap="flat" cmpd="sng" algn="ctr">
            <a:solidFill>
              <a:srgbClr val="FEA38B"/>
            </a:solidFill>
            <a:prstDash val="solid"/>
            <a:headEnd type="none" w="lg" len="med"/>
            <a:tailEnd type="none" w="lg" len="med"/>
          </a:ln>
          <a:effectLst/>
        </p:spPr>
      </p:cxnSp>
      <p:sp>
        <p:nvSpPr>
          <p:cNvPr id="62" name="TextBox 61">
            <a:extLst>
              <a:ext uri="{FF2B5EF4-FFF2-40B4-BE49-F238E27FC236}">
                <a16:creationId xmlns:a16="http://schemas.microsoft.com/office/drawing/2014/main" id="{DBFF2A75-CF41-47A9-9AB1-DC24B3149EAB}"/>
              </a:ext>
            </a:extLst>
          </p:cNvPr>
          <p:cNvSpPr txBox="1"/>
          <p:nvPr/>
        </p:nvSpPr>
        <p:spPr>
          <a:xfrm>
            <a:off x="9176433" y="5808356"/>
            <a:ext cx="2340000" cy="769441"/>
          </a:xfrm>
          <a:prstGeom prst="rect">
            <a:avLst/>
          </a:prstGeom>
          <a:noFill/>
        </p:spPr>
        <p:txBody>
          <a:bodyPr wrap="square" lIns="0" tIns="0" rIns="0" bIns="0">
            <a:spAutoFit/>
          </a:bodyPr>
          <a:lstStyle/>
          <a:p>
            <a:pPr algn="ctr" defTabSz="432238">
              <a:spcBef>
                <a:spcPts val="283"/>
              </a:spcBef>
              <a:spcAft>
                <a:spcPts val="800"/>
              </a:spcAft>
              <a:defRPr/>
            </a:pPr>
            <a:r>
              <a:rPr lang="en-US" sz="1000"/>
              <a:t>Advanced message encryption and automatic sensitivity labelling ensure that sensitive communications remain secure and compliant, even in distributed and hybrid work environments.</a:t>
            </a:r>
          </a:p>
        </p:txBody>
      </p:sp>
    </p:spTree>
    <p:extLst>
      <p:ext uri="{BB962C8B-B14F-4D97-AF65-F5344CB8AC3E}">
        <p14:creationId xmlns:p14="http://schemas.microsoft.com/office/powerpoint/2010/main" val="39403546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931F2E-A108-42D2-AA11-BC97A6E23297}"/>
              </a:ext>
            </a:extLst>
          </p:cNvPr>
          <p:cNvPicPr>
            <a:picLocks noChangeAspect="1"/>
          </p:cNvPicPr>
          <p:nvPr/>
        </p:nvPicPr>
        <p:blipFill>
          <a:blip r:embed="rId2"/>
          <a:stretch>
            <a:fillRect/>
          </a:stretch>
        </p:blipFill>
        <p:spPr>
          <a:xfrm>
            <a:off x="584200" y="3035920"/>
            <a:ext cx="11018838" cy="3377350"/>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676435"/>
            <a:ext cx="11018838" cy="2736835"/>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buClr>
                <a:schemeClr val="tx1"/>
              </a:buClr>
              <a:defRPr/>
            </a:pPr>
            <a:r>
              <a:rPr lang="en-AU" sz="1600">
                <a:cs typeface="Segoe UI"/>
              </a:rPr>
              <a:t>Entra ID P1: </a:t>
            </a:r>
            <a:r>
              <a:rPr lang="en-AU" sz="1600" b="1">
                <a:cs typeface="Segoe UI"/>
              </a:rPr>
              <a:t>Conditional Access </a:t>
            </a:r>
            <a:r>
              <a:rPr lang="en-AU" sz="1600">
                <a:cs typeface="Segoe UI"/>
              </a:rPr>
              <a:t>based on predefined conditions like device compliance, location, and app sensitivity</a:t>
            </a:r>
          </a:p>
          <a:p>
            <a:pPr marL="285750" indent="-285750">
              <a:spcBef>
                <a:spcPts val="600"/>
              </a:spcBef>
              <a:buClr>
                <a:schemeClr val="tx1"/>
              </a:buClr>
              <a:defRPr/>
            </a:pPr>
            <a:r>
              <a:rPr lang="nn-NO" sz="1600">
                <a:cs typeface="Segoe UI"/>
              </a:rPr>
              <a:t>Microsoft Defender for Office 365</a:t>
            </a:r>
            <a:r>
              <a:rPr lang="en-AU" sz="1600">
                <a:cs typeface="Segoe UI"/>
              </a:rPr>
              <a:t> P1: Email and collaboration security, including </a:t>
            </a:r>
            <a:r>
              <a:rPr lang="en-AU" sz="1600" b="1">
                <a:cs typeface="Segoe UI"/>
              </a:rPr>
              <a:t>anti-phishing, anti-malware, and safe links/attachments</a:t>
            </a:r>
            <a:r>
              <a:rPr lang="en-AU" sz="1600">
                <a:cs typeface="Segoe UI"/>
              </a:rPr>
              <a:t>.</a:t>
            </a:r>
          </a:p>
          <a:p>
            <a:pPr marL="285750" indent="-285750">
              <a:spcBef>
                <a:spcPts val="600"/>
              </a:spcBef>
              <a:buClr>
                <a:schemeClr val="tx1"/>
              </a:buClr>
              <a:defRPr/>
            </a:pPr>
            <a:r>
              <a:rPr lang="en-AU" sz="1600">
                <a:cs typeface="Segoe UI"/>
              </a:rPr>
              <a:t>Microsoft Defender for Business: AI-powered, SMB optimised </a:t>
            </a:r>
            <a:r>
              <a:rPr lang="en-AU" sz="1600" b="1">
                <a:cs typeface="Segoe UI"/>
              </a:rPr>
              <a:t>endpoint security with End Point Detection &amp; Response and automatic attack disruption</a:t>
            </a:r>
            <a:r>
              <a:rPr lang="en-AU" sz="1600">
                <a:cs typeface="Segoe UI"/>
              </a:rPr>
              <a:t>. Across Windows, macOS, Linux, Android, and iOS.</a:t>
            </a:r>
          </a:p>
          <a:p>
            <a:pPr marL="285750" indent="-285750">
              <a:spcBef>
                <a:spcPts val="600"/>
              </a:spcBef>
              <a:buClr>
                <a:schemeClr val="tx1"/>
              </a:buClr>
              <a:defRPr/>
            </a:pPr>
            <a:r>
              <a:rPr lang="en-AU" sz="1600">
                <a:cs typeface="Segoe UI"/>
              </a:rPr>
              <a:t>Purview Information Protection: </a:t>
            </a:r>
            <a:r>
              <a:rPr lang="en-AU" sz="1600" b="1">
                <a:cs typeface="Segoe UI"/>
              </a:rPr>
              <a:t>Encrypt emails </a:t>
            </a:r>
            <a:r>
              <a:rPr lang="en-AU" sz="1600">
                <a:cs typeface="Segoe UI"/>
              </a:rPr>
              <a:t>and discover, classify, and manually label sensitive data. </a:t>
            </a:r>
          </a:p>
          <a:p>
            <a:pPr marL="285750" indent="-285750">
              <a:spcBef>
                <a:spcPts val="600"/>
              </a:spcBef>
              <a:buClr>
                <a:schemeClr val="tx1"/>
              </a:buClr>
              <a:defRPr/>
            </a:pPr>
            <a:r>
              <a:rPr lang="en-AU" sz="1600">
                <a:cs typeface="Segoe UI"/>
              </a:rPr>
              <a:t>Intune P1: Manage </a:t>
            </a:r>
            <a:r>
              <a:rPr lang="en-AU" sz="1600" b="1">
                <a:cs typeface="Segoe UI"/>
              </a:rPr>
              <a:t>devices and work data </a:t>
            </a:r>
            <a:r>
              <a:rPr lang="en-AU" sz="1600">
                <a:cs typeface="Segoe UI"/>
              </a:rPr>
              <a:t>on company-owned and employee devices. Remove business data from lost or stolen devices</a:t>
            </a: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3" y="457200"/>
            <a:ext cx="11018520" cy="1107996"/>
          </a:xfrm>
        </p:spPr>
        <p:txBody>
          <a:bodyPr/>
          <a:lstStyle/>
          <a:p>
            <a:r>
              <a:rPr lang="en-US">
                <a:solidFill>
                  <a:srgbClr val="091F2C"/>
                </a:solidFill>
                <a:cs typeface="Segoe Sans Display"/>
              </a:rPr>
              <a:t>Microsoft 365 Business Premium: </a:t>
            </a:r>
            <a:br>
              <a:rPr lang="en-US"/>
            </a:br>
            <a:r>
              <a:rPr lang="en-US">
                <a:solidFill>
                  <a:srgbClr val="091F2C"/>
                </a:solidFill>
                <a:cs typeface="Segoe Sans Display"/>
              </a:rPr>
              <a:t>Foundational Security and Compliance Protection</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931226"/>
            <a:ext cx="11018838" cy="787908"/>
          </a:xfrm>
        </p:spPr>
        <p:txBody>
          <a:bodyPr vert="horz" wrap="square" lIns="0" tIns="0" rIns="0" bIns="0" rtlCol="0" anchor="t">
            <a:spAutoFit/>
          </a:bodyPr>
          <a:lstStyle/>
          <a:p>
            <a:r>
              <a:rPr lang="en-AU">
                <a:cs typeface="Segoe UI"/>
              </a:rPr>
              <a:t>Microsoft 365 Business Premium provides comprehensive security features including advanced threat protection, data loss prevention, device management, and secure access controls to safeguard users, data, and devices across your business. </a:t>
            </a:r>
          </a:p>
          <a:p>
            <a:r>
              <a:rPr lang="en-US">
                <a:cs typeface="Segoe UI"/>
              </a:rPr>
              <a:t>Yet, evolving threats and insider risks call for more advanced security solutions.</a:t>
            </a:r>
            <a:endParaRPr lang="en-GB" baseline="3000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3035920"/>
            <a:ext cx="11018838" cy="917513"/>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800" i="0" u="none" strike="noStrike" kern="1200" cap="none" spc="0" normalizeH="0" baseline="0" noProof="0">
                <a:ln>
                  <a:noFill/>
                </a:ln>
                <a:solidFill>
                  <a:srgbClr val="091F2C"/>
                </a:solidFill>
                <a:effectLst/>
                <a:uLnTx/>
                <a:uFillTx/>
                <a:latin typeface="+mj-lt"/>
                <a:cs typeface="Segoe UI" panose="020B0502040204020203" pitchFamily="34" charset="0"/>
              </a:rPr>
              <a:t>Microsoft 365 Business Premium: Productivity and Security Suite</a:t>
            </a:r>
          </a:p>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endParaRPr kumimoji="0" lang="en-US" sz="18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107073109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7C3013-0D08-462A-93D2-95797CB6D313}"/>
              </a:ext>
            </a:extLst>
          </p:cNvPr>
          <p:cNvPicPr>
            <a:picLocks noChangeAspect="1"/>
          </p:cNvPicPr>
          <p:nvPr/>
        </p:nvPicPr>
        <p:blipFill>
          <a:blip r:embed="rId3"/>
          <a:stretch>
            <a:fillRect/>
          </a:stretch>
        </p:blipFill>
        <p:spPr>
          <a:xfrm>
            <a:off x="586581" y="3042618"/>
            <a:ext cx="5221200" cy="3880135"/>
          </a:xfrm>
          <a:prstGeom prst="rect">
            <a:avLst/>
          </a:prstGeom>
        </p:spPr>
      </p:pic>
      <p:pic>
        <p:nvPicPr>
          <p:cNvPr id="13" name="Picture 12">
            <a:extLst>
              <a:ext uri="{FF2B5EF4-FFF2-40B4-BE49-F238E27FC236}">
                <a16:creationId xmlns:a16="http://schemas.microsoft.com/office/drawing/2014/main" id="{9ABCCC72-3C0F-4FA3-95CB-7131D99274D3}"/>
              </a:ext>
            </a:extLst>
          </p:cNvPr>
          <p:cNvPicPr>
            <a:picLocks noChangeAspect="1"/>
          </p:cNvPicPr>
          <p:nvPr/>
        </p:nvPicPr>
        <p:blipFill>
          <a:blip r:embed="rId3"/>
          <a:stretch>
            <a:fillRect/>
          </a:stretch>
        </p:blipFill>
        <p:spPr>
          <a:xfrm>
            <a:off x="6384219" y="3042619"/>
            <a:ext cx="5221200" cy="3880135"/>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6581" y="3621579"/>
            <a:ext cx="5221200" cy="2843952"/>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Cost-Effective Solutions: </a:t>
            </a:r>
            <a:r>
              <a:rPr kumimoji="0" lang="en-US" sz="1200" b="0" i="0" u="none" strike="noStrike" kern="1200" cap="none" spc="0" normalizeH="0" noProof="0">
                <a:ln>
                  <a:noFill/>
                </a:ln>
                <a:solidFill>
                  <a:srgbClr val="000000"/>
                </a:solidFill>
                <a:effectLst/>
                <a:uLnTx/>
                <a:uFillTx/>
                <a:cs typeface="Segoe UI"/>
              </a:rPr>
              <a:t>Bundle compliance and security tools to streamline management and reduce complexity.</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Advanced Data Protect</a:t>
            </a:r>
            <a:r>
              <a:rPr lang="en-US" sz="1200">
                <a:solidFill>
                  <a:srgbClr val="000000"/>
                </a:solidFill>
                <a:latin typeface="+mj-lt"/>
                <a:cs typeface="Segoe UI"/>
              </a:rPr>
              <a:t>ion &amp; Risk Management: </a:t>
            </a:r>
            <a:r>
              <a:rPr kumimoji="0" lang="en-US" sz="1200" b="0" i="0" u="none" strike="noStrike" kern="1200" cap="none" spc="0" normalizeH="0" noProof="0">
                <a:ln>
                  <a:noFill/>
                </a:ln>
                <a:solidFill>
                  <a:srgbClr val="000000"/>
                </a:solidFill>
                <a:effectLst/>
                <a:uLnTx/>
                <a:uFillTx/>
                <a:cs typeface="Segoe UI"/>
              </a:rPr>
              <a:t>Safeguard sensitive data and mitigate insider threats with automated tools and behavioral analytics.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Proactive Threat Detection &amp; Response: </a:t>
            </a:r>
            <a:r>
              <a:rPr kumimoji="0" lang="en-US" sz="1200" b="0" i="0" u="none" strike="noStrike" kern="1200" cap="none" spc="0" normalizeH="0" noProof="0">
                <a:ln>
                  <a:noFill/>
                </a:ln>
                <a:solidFill>
                  <a:srgbClr val="000000"/>
                </a:solidFill>
                <a:effectLst/>
                <a:uLnTx/>
                <a:uFillTx/>
                <a:cs typeface="Segoe UI"/>
              </a:rPr>
              <a:t>Detect and </a:t>
            </a:r>
            <a:r>
              <a:rPr kumimoji="0" lang="en-US" sz="1200" b="0" i="0" u="none" strike="noStrike" kern="1200" cap="none" spc="0" normalizeH="0" noProof="0" err="1">
                <a:ln>
                  <a:noFill/>
                </a:ln>
                <a:solidFill>
                  <a:srgbClr val="000000"/>
                </a:solidFill>
                <a:effectLst/>
                <a:uLnTx/>
                <a:uFillTx/>
                <a:cs typeface="Segoe UI"/>
              </a:rPr>
              <a:t>neutralise</a:t>
            </a:r>
            <a:r>
              <a:rPr kumimoji="0" lang="en-US" sz="1200" b="0" i="0" u="none" strike="noStrike" kern="1200" cap="none" spc="0" normalizeH="0" noProof="0">
                <a:ln>
                  <a:noFill/>
                </a:ln>
                <a:solidFill>
                  <a:srgbClr val="000000"/>
                </a:solidFill>
                <a:effectLst/>
                <a:uLnTx/>
                <a:uFillTx/>
                <a:cs typeface="Segoe UI"/>
              </a:rPr>
              <a:t> cyber threats in real-time with advanced security capabilities like identity protection, endpoint security and cloud app monitoring.</a:t>
            </a:r>
            <a:endParaRPr kumimoji="0" lang="en-GB" sz="1200" b="0" i="0" u="none" strike="noStrike" kern="1200" cap="none" spc="0" normalizeH="0" noProof="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6899" y="392469"/>
            <a:ext cx="11018520" cy="1107996"/>
          </a:xfrm>
        </p:spPr>
        <p:txBody>
          <a:bodyPr/>
          <a:lstStyle/>
          <a:p>
            <a:r>
              <a:rPr lang="en-US" dirty="0">
                <a:solidFill>
                  <a:srgbClr val="091F2C"/>
                </a:solidFill>
              </a:rPr>
              <a:t>Introducing </a:t>
            </a:r>
            <a:r>
              <a:rPr lang="en-AU" dirty="0">
                <a:solidFill>
                  <a:srgbClr val="091F2C"/>
                </a:solidFill>
              </a:rPr>
              <a:t>Microsoft Defender &amp; Purview Suite for Business Premium</a:t>
            </a:r>
            <a:r>
              <a:rPr lang="en-US" dirty="0">
                <a:solidFill>
                  <a:srgbClr val="091F2C"/>
                </a:solidFill>
              </a:rPr>
              <a:t>: Unified Compliance &amp; Security</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6581" y="1823776"/>
            <a:ext cx="11018838" cy="960263"/>
          </a:xfrm>
        </p:spPr>
        <p:txBody>
          <a:bodyPr vert="horz" wrap="square" lIns="0" tIns="0" rIns="0" bIns="0" rtlCol="0" anchor="t">
            <a:spAutoFit/>
          </a:bodyPr>
          <a:lstStyle/>
          <a:p>
            <a:r>
              <a:rPr lang="en-AU" sz="1200" dirty="0">
                <a:cs typeface="Segoe UI"/>
              </a:rPr>
              <a:t>Microsoft Defender &amp; Purview Suite for Business Premium </a:t>
            </a:r>
            <a:r>
              <a:rPr lang="en-US" sz="1200" dirty="0">
                <a:cs typeface="Segoe UI"/>
              </a:rPr>
              <a:t>combines compliance and security into one solution, helping businesses manage sensitive data and defend against threats. It offers automated retention, data classification, insider risk management, eDiscovery, encryption and endpoint protection to simplify compliance and reduce costs.</a:t>
            </a:r>
          </a:p>
          <a:p>
            <a:r>
              <a:rPr lang="en-AU" sz="1200" dirty="0">
                <a:cs typeface="Segoe UI"/>
              </a:rPr>
              <a:t>Microsoft Defender &amp; Purview Suite for Business Premium </a:t>
            </a:r>
            <a:r>
              <a:rPr lang="en-US" sz="1200" dirty="0">
                <a:cs typeface="Segoe UI"/>
              </a:rPr>
              <a:t>also provides advanced identity protection, proactive threat detection and response across users, devices and data. By bundling these features, it enhances security while </a:t>
            </a:r>
            <a:r>
              <a:rPr lang="en-US" sz="1200" dirty="0" err="1">
                <a:cs typeface="Segoe UI"/>
              </a:rPr>
              <a:t>minimising</a:t>
            </a:r>
            <a:r>
              <a:rPr lang="en-US" sz="1200" dirty="0">
                <a:cs typeface="Segoe UI"/>
              </a:rPr>
              <a:t> complexity, offering a comprehensive and cost-effective solution.</a:t>
            </a:r>
            <a:endParaRPr lang="en-GB" sz="1200" baseline="30000" dirty="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6581" y="3042620"/>
            <a:ext cx="5221200" cy="578959"/>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dirty="0">
                <a:ln>
                  <a:noFill/>
                </a:ln>
                <a:solidFill>
                  <a:srgbClr val="091F2C"/>
                </a:solidFill>
                <a:effectLst/>
                <a:uLnTx/>
                <a:uFillTx/>
                <a:latin typeface="+mj-lt"/>
                <a:cs typeface="Segoe UI" panose="020B0502040204020203" pitchFamily="34" charset="0"/>
              </a:rPr>
              <a:t>Key Benefits of Microsoft Defender &amp; Purview Suite </a:t>
            </a:r>
            <a:endParaRPr kumimoji="0" lang="en-GB" sz="1400" i="0" u="none" strike="noStrike" kern="1200" cap="none" spc="0" normalizeH="0" baseline="0" noProof="0" dirty="0">
              <a:ln>
                <a:noFill/>
              </a:ln>
              <a:solidFill>
                <a:srgbClr val="091F2C"/>
              </a:solidFill>
              <a:effectLst/>
              <a:uLnTx/>
              <a:uFillTx/>
              <a:latin typeface="+mj-lt"/>
              <a:cs typeface="Segoe UI" panose="020B0502040204020203" pitchFamily="34" charset="0"/>
            </a:endParaRPr>
          </a:p>
        </p:txBody>
      </p:sp>
      <p:sp>
        <p:nvSpPr>
          <p:cNvPr id="14" name="Text Placeholder 5">
            <a:extLst>
              <a:ext uri="{FF2B5EF4-FFF2-40B4-BE49-F238E27FC236}">
                <a16:creationId xmlns:a16="http://schemas.microsoft.com/office/drawing/2014/main" id="{2A12EBB5-0E2C-4BEE-8079-9326D8950419}"/>
              </a:ext>
            </a:extLst>
          </p:cNvPr>
          <p:cNvSpPr txBox="1">
            <a:spLocks/>
          </p:cNvSpPr>
          <p:nvPr/>
        </p:nvSpPr>
        <p:spPr>
          <a:xfrm>
            <a:off x="6384219" y="3621579"/>
            <a:ext cx="5221200" cy="3179986"/>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Advanced Data Protection: </a:t>
            </a:r>
            <a:r>
              <a:rPr kumimoji="0" lang="en-US" sz="1200" b="0" i="0" u="none" strike="noStrike" kern="1200" cap="none" spc="0" normalizeH="0" noProof="0">
                <a:ln>
                  <a:noFill/>
                </a:ln>
                <a:solidFill>
                  <a:srgbClr val="000000"/>
                </a:solidFill>
                <a:effectLst/>
                <a:uLnTx/>
                <a:uFillTx/>
                <a:cs typeface="Segoe UI"/>
              </a:rPr>
              <a:t>Encrypts and classifies sensitive data for secure handling and storage.</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Insider Risk Management: </a:t>
            </a:r>
            <a:r>
              <a:rPr kumimoji="0" lang="en-US" sz="1200" b="0" i="0" u="none" strike="noStrike" kern="1200" cap="none" spc="0" normalizeH="0" noProof="0">
                <a:ln>
                  <a:noFill/>
                </a:ln>
                <a:solidFill>
                  <a:srgbClr val="000000"/>
                </a:solidFill>
                <a:effectLst/>
                <a:uLnTx/>
                <a:uFillTx/>
                <a:cs typeface="Segoe UI"/>
              </a:rPr>
              <a:t>Identifies potential insider threats through </a:t>
            </a:r>
            <a:r>
              <a:rPr kumimoji="0" lang="en-US" sz="1200" b="0" i="0" u="none" strike="noStrike" kern="1200" cap="none" spc="0" normalizeH="0" noProof="0" err="1">
                <a:ln>
                  <a:noFill/>
                </a:ln>
                <a:solidFill>
                  <a:srgbClr val="000000"/>
                </a:solidFill>
                <a:effectLst/>
                <a:uLnTx/>
                <a:uFillTx/>
                <a:cs typeface="Segoe UI"/>
              </a:rPr>
              <a:t>behavioural</a:t>
            </a:r>
            <a:r>
              <a:rPr kumimoji="0" lang="en-US" sz="1200" b="0" i="0" u="none" strike="noStrike" kern="1200" cap="none" spc="0" normalizeH="0" noProof="0">
                <a:ln>
                  <a:noFill/>
                </a:ln>
                <a:solidFill>
                  <a:srgbClr val="000000"/>
                </a:solidFill>
                <a:effectLst/>
                <a:uLnTx/>
                <a:uFillTx/>
                <a:cs typeface="Segoe UI"/>
              </a:rPr>
              <a:t> analytics and risk scoring.</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eDiscovery and Audit Tools: </a:t>
            </a:r>
            <a:r>
              <a:rPr kumimoji="0" lang="en-US" sz="1200" b="0" i="0" u="none" strike="noStrike" kern="1200" cap="none" spc="0" normalizeH="0" noProof="0">
                <a:ln>
                  <a:noFill/>
                </a:ln>
                <a:solidFill>
                  <a:srgbClr val="000000"/>
                </a:solidFill>
                <a:effectLst/>
                <a:uLnTx/>
                <a:uFillTx/>
                <a:cs typeface="Segoe UI"/>
              </a:rPr>
              <a:t>Simplifies data searches for legal and compliance investigations.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Advanced Identity Protection: </a:t>
            </a:r>
            <a:r>
              <a:rPr kumimoji="0" lang="en-US" sz="1200" b="0" i="0" u="none" strike="noStrike" kern="1200" cap="none" spc="0" normalizeH="0" noProof="0">
                <a:ln>
                  <a:noFill/>
                </a:ln>
                <a:solidFill>
                  <a:srgbClr val="000000"/>
                </a:solidFill>
                <a:effectLst/>
                <a:uLnTx/>
                <a:uFillTx/>
                <a:cs typeface="Segoe UI"/>
              </a:rPr>
              <a:t>Uses risk-based policies to block </a:t>
            </a:r>
            <a:r>
              <a:rPr kumimoji="0" lang="en-US" sz="1200" b="0" i="0" u="none" strike="noStrike" kern="1200" cap="none" spc="0" normalizeH="0" noProof="0" err="1">
                <a:ln>
                  <a:noFill/>
                </a:ln>
                <a:solidFill>
                  <a:srgbClr val="000000"/>
                </a:solidFill>
                <a:effectLst/>
                <a:uLnTx/>
                <a:uFillTx/>
                <a:cs typeface="Segoe UI"/>
              </a:rPr>
              <a:t>unauthorised</a:t>
            </a:r>
            <a:r>
              <a:rPr kumimoji="0" lang="en-US" sz="1200" b="0" i="0" u="none" strike="noStrike" kern="1200" cap="none" spc="0" normalizeH="0" noProof="0">
                <a:ln>
                  <a:noFill/>
                </a:ln>
                <a:solidFill>
                  <a:srgbClr val="000000"/>
                </a:solidFill>
                <a:effectLst/>
                <a:uLnTx/>
                <a:uFillTx/>
                <a:cs typeface="Segoe UI"/>
              </a:rPr>
              <a:t> access.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Enhanced Threat Protection: </a:t>
            </a:r>
            <a:r>
              <a:rPr kumimoji="0" lang="en-US" sz="1200" b="0" i="0" u="none" strike="noStrike" kern="1200" cap="none" spc="0" normalizeH="0" noProof="0">
                <a:ln>
                  <a:noFill/>
                </a:ln>
                <a:solidFill>
                  <a:srgbClr val="000000"/>
                </a:solidFill>
                <a:effectLst/>
                <a:uLnTx/>
                <a:uFillTx/>
                <a:cs typeface="Segoe UI"/>
              </a:rPr>
              <a:t>Detects phishing, malware and BEC threats in emails and collaboration tools.</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Endpoint Security:</a:t>
            </a:r>
            <a:r>
              <a:rPr kumimoji="0" lang="en-US" sz="1200" b="0" i="0" u="none" strike="noStrike" kern="1200" cap="none" spc="0" normalizeH="0" noProof="0">
                <a:ln>
                  <a:noFill/>
                </a:ln>
                <a:solidFill>
                  <a:srgbClr val="000000"/>
                </a:solidFill>
                <a:effectLst/>
                <a:uLnTx/>
                <a:uFillTx/>
                <a:cs typeface="Segoe UI"/>
              </a:rPr>
              <a:t> Identifies and </a:t>
            </a:r>
            <a:r>
              <a:rPr kumimoji="0" lang="en-US" sz="1200" b="0" i="0" u="none" strike="noStrike" kern="1200" cap="none" spc="0" normalizeH="0" noProof="0" err="1">
                <a:ln>
                  <a:noFill/>
                </a:ln>
                <a:solidFill>
                  <a:srgbClr val="000000"/>
                </a:solidFill>
                <a:effectLst/>
                <a:uLnTx/>
                <a:uFillTx/>
                <a:cs typeface="Segoe UI"/>
              </a:rPr>
              <a:t>neutralises</a:t>
            </a:r>
            <a:r>
              <a:rPr kumimoji="0" lang="en-US" sz="1200" b="0" i="0" u="none" strike="noStrike" kern="1200" cap="none" spc="0" normalizeH="0" noProof="0">
                <a:ln>
                  <a:noFill/>
                </a:ln>
                <a:solidFill>
                  <a:srgbClr val="000000"/>
                </a:solidFill>
                <a:effectLst/>
                <a:uLnTx/>
                <a:uFillTx/>
                <a:cs typeface="Segoe UI"/>
              </a:rPr>
              <a:t> threats on devices, ensuring real-time protection.</a:t>
            </a:r>
          </a:p>
          <a:p>
            <a:pPr marL="177800" indent="-177800">
              <a:spcBef>
                <a:spcPts val="600"/>
              </a:spcBef>
              <a:buClr>
                <a:schemeClr val="tx1"/>
              </a:buClr>
              <a:defRPr/>
            </a:pPr>
            <a:r>
              <a:rPr kumimoji="0" lang="en-US" sz="1200" b="0" i="0" u="none" strike="noStrike" kern="1200" cap="none" spc="0" normalizeH="0" noProof="0">
                <a:ln>
                  <a:noFill/>
                </a:ln>
                <a:solidFill>
                  <a:srgbClr val="000000"/>
                </a:solidFill>
                <a:effectLst/>
                <a:uLnTx/>
                <a:uFillTx/>
                <a:latin typeface="+mj-lt"/>
                <a:cs typeface="Segoe UI"/>
              </a:rPr>
              <a:t>Cloud App Security: </a:t>
            </a:r>
            <a:r>
              <a:rPr kumimoji="0" lang="en-US" sz="1200" b="0" i="0" u="none" strike="noStrike" kern="1200" cap="none" spc="0" normalizeH="0" noProof="0">
                <a:ln>
                  <a:noFill/>
                </a:ln>
                <a:solidFill>
                  <a:srgbClr val="000000"/>
                </a:solidFill>
                <a:effectLst/>
                <a:uLnTx/>
                <a:uFillTx/>
                <a:cs typeface="Segoe UI"/>
              </a:rPr>
              <a:t>Monitors and secures app usage, enforcing policies to reduce risks.</a:t>
            </a:r>
            <a:endParaRPr kumimoji="0" lang="en-GB" sz="1200" b="0" i="0" u="none" strike="noStrike" kern="1200" cap="none" spc="0" normalizeH="0" noProof="0">
              <a:ln>
                <a:noFill/>
              </a:ln>
              <a:solidFill>
                <a:srgbClr val="000000"/>
              </a:solidFill>
              <a:effectLst/>
              <a:uLnTx/>
              <a:uFillTx/>
              <a:cs typeface="Segoe UI"/>
            </a:endParaRPr>
          </a:p>
        </p:txBody>
      </p:sp>
      <p:sp>
        <p:nvSpPr>
          <p:cNvPr id="15" name="Text Placeholder 5">
            <a:extLst>
              <a:ext uri="{FF2B5EF4-FFF2-40B4-BE49-F238E27FC236}">
                <a16:creationId xmlns:a16="http://schemas.microsoft.com/office/drawing/2014/main" id="{7A2D94EF-E566-41AA-89DC-64AD03BF25CB}"/>
              </a:ext>
            </a:extLst>
          </p:cNvPr>
          <p:cNvSpPr txBox="1">
            <a:spLocks/>
          </p:cNvSpPr>
          <p:nvPr/>
        </p:nvSpPr>
        <p:spPr>
          <a:xfrm>
            <a:off x="6384219" y="3042620"/>
            <a:ext cx="5221200" cy="578959"/>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400" i="0" u="none" strike="noStrike" kern="1200" cap="none" spc="0" normalizeH="0" baseline="0" noProof="0" dirty="0">
                <a:ln>
                  <a:noFill/>
                </a:ln>
                <a:solidFill>
                  <a:srgbClr val="091F2C"/>
                </a:solidFill>
                <a:effectLst/>
                <a:uLnTx/>
                <a:uFillTx/>
                <a:latin typeface="+mj-lt"/>
                <a:cs typeface="Segoe UI" panose="020B0502040204020203" pitchFamily="34" charset="0"/>
              </a:rPr>
              <a:t>Microsoft Defender &amp; Purview Suite Capabilities</a:t>
            </a:r>
            <a:endParaRPr kumimoji="0" lang="en-GB" sz="1400" i="0" u="none" strike="noStrike" kern="1200" cap="none" spc="0" normalizeH="0" baseline="0" noProof="0" dirty="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373454433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335B-68AD-4D1B-A707-2767D9BE3425}"/>
              </a:ext>
            </a:extLst>
          </p:cNvPr>
          <p:cNvSpPr>
            <a:spLocks noGrp="1"/>
          </p:cNvSpPr>
          <p:nvPr>
            <p:ph type="title"/>
          </p:nvPr>
        </p:nvSpPr>
        <p:spPr>
          <a:xfrm>
            <a:off x="584201" y="194795"/>
            <a:ext cx="11018520" cy="984885"/>
          </a:xfrm>
        </p:spPr>
        <p:txBody>
          <a:bodyPr/>
          <a:lstStyle/>
          <a:p>
            <a:r>
              <a:rPr lang="en-US" sz="3200" dirty="0">
                <a:cs typeface="Segoe Sans Display"/>
              </a:rPr>
              <a:t>Additional Capabilities with </a:t>
            </a:r>
            <a:r>
              <a:rPr lang="en-AU" sz="3200" dirty="0">
                <a:cs typeface="Segoe Sans Display"/>
              </a:rPr>
              <a:t>Microsoft Defender &amp; Purview Suite for Business Premium</a:t>
            </a:r>
            <a:endParaRPr lang="en-US" sz="3200" dirty="0"/>
          </a:p>
        </p:txBody>
      </p:sp>
      <p:graphicFrame>
        <p:nvGraphicFramePr>
          <p:cNvPr id="5" name="Table 61">
            <a:extLst>
              <a:ext uri="{FF2B5EF4-FFF2-40B4-BE49-F238E27FC236}">
                <a16:creationId xmlns:a16="http://schemas.microsoft.com/office/drawing/2014/main" id="{F57B09F9-A70B-7C6D-47E8-F2D9E59708BF}"/>
              </a:ext>
            </a:extLst>
          </p:cNvPr>
          <p:cNvGraphicFramePr>
            <a:graphicFrameLocks/>
          </p:cNvGraphicFramePr>
          <p:nvPr/>
        </p:nvGraphicFramePr>
        <p:xfrm>
          <a:off x="584199" y="1377948"/>
          <a:ext cx="11018522" cy="5129282"/>
        </p:xfrm>
        <a:graphic>
          <a:graphicData uri="http://schemas.openxmlformats.org/drawingml/2006/table">
            <a:tbl>
              <a:tblPr firstRow="1" bandRow="1">
                <a:tableStyleId>{5C22544A-7EE6-4342-B048-85BDC9FD1C3A}</a:tableStyleId>
              </a:tblPr>
              <a:tblGrid>
                <a:gridCol w="918210">
                  <a:extLst>
                    <a:ext uri="{9D8B030D-6E8A-4147-A177-3AD203B41FA5}">
                      <a16:colId xmlns:a16="http://schemas.microsoft.com/office/drawing/2014/main" val="3121818772"/>
                    </a:ext>
                  </a:extLst>
                </a:gridCol>
                <a:gridCol w="918210">
                  <a:extLst>
                    <a:ext uri="{9D8B030D-6E8A-4147-A177-3AD203B41FA5}">
                      <a16:colId xmlns:a16="http://schemas.microsoft.com/office/drawing/2014/main" val="1296416564"/>
                    </a:ext>
                  </a:extLst>
                </a:gridCol>
                <a:gridCol w="918210">
                  <a:extLst>
                    <a:ext uri="{9D8B030D-6E8A-4147-A177-3AD203B41FA5}">
                      <a16:colId xmlns:a16="http://schemas.microsoft.com/office/drawing/2014/main" val="2393658609"/>
                    </a:ext>
                  </a:extLst>
                </a:gridCol>
                <a:gridCol w="918210">
                  <a:extLst>
                    <a:ext uri="{9D8B030D-6E8A-4147-A177-3AD203B41FA5}">
                      <a16:colId xmlns:a16="http://schemas.microsoft.com/office/drawing/2014/main" val="1745321153"/>
                    </a:ext>
                  </a:extLst>
                </a:gridCol>
                <a:gridCol w="918210">
                  <a:extLst>
                    <a:ext uri="{9D8B030D-6E8A-4147-A177-3AD203B41FA5}">
                      <a16:colId xmlns:a16="http://schemas.microsoft.com/office/drawing/2014/main" val="3755043428"/>
                    </a:ext>
                  </a:extLst>
                </a:gridCol>
                <a:gridCol w="918210">
                  <a:extLst>
                    <a:ext uri="{9D8B030D-6E8A-4147-A177-3AD203B41FA5}">
                      <a16:colId xmlns:a16="http://schemas.microsoft.com/office/drawing/2014/main" val="2832687987"/>
                    </a:ext>
                  </a:extLst>
                </a:gridCol>
                <a:gridCol w="918210">
                  <a:extLst>
                    <a:ext uri="{9D8B030D-6E8A-4147-A177-3AD203B41FA5}">
                      <a16:colId xmlns:a16="http://schemas.microsoft.com/office/drawing/2014/main" val="1829770829"/>
                    </a:ext>
                  </a:extLst>
                </a:gridCol>
                <a:gridCol w="1147763">
                  <a:extLst>
                    <a:ext uri="{9D8B030D-6E8A-4147-A177-3AD203B41FA5}">
                      <a16:colId xmlns:a16="http://schemas.microsoft.com/office/drawing/2014/main" val="2421111318"/>
                    </a:ext>
                  </a:extLst>
                </a:gridCol>
                <a:gridCol w="1147763">
                  <a:extLst>
                    <a:ext uri="{9D8B030D-6E8A-4147-A177-3AD203B41FA5}">
                      <a16:colId xmlns:a16="http://schemas.microsoft.com/office/drawing/2014/main" val="2975530824"/>
                    </a:ext>
                  </a:extLst>
                </a:gridCol>
                <a:gridCol w="1147763">
                  <a:extLst>
                    <a:ext uri="{9D8B030D-6E8A-4147-A177-3AD203B41FA5}">
                      <a16:colId xmlns:a16="http://schemas.microsoft.com/office/drawing/2014/main" val="387438669"/>
                    </a:ext>
                  </a:extLst>
                </a:gridCol>
                <a:gridCol w="1147763">
                  <a:extLst>
                    <a:ext uri="{9D8B030D-6E8A-4147-A177-3AD203B41FA5}">
                      <a16:colId xmlns:a16="http://schemas.microsoft.com/office/drawing/2014/main" val="1062922803"/>
                    </a:ext>
                  </a:extLst>
                </a:gridCol>
              </a:tblGrid>
              <a:tr h="283971">
                <a:tc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solidFill>
                          <a:effectLst/>
                          <a:uLnTx/>
                          <a:uFillTx/>
                          <a:latin typeface="+mj-lt"/>
                          <a:ea typeface="+mn-ea"/>
                          <a:cs typeface="Segoe Sans Display"/>
                        </a:rPr>
                        <a:t>Defender for Endpoint</a:t>
                      </a:r>
                      <a:endParaRPr kumimoji="0" lang="en-GB" sz="9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solidFill>
                          <a:effectLst/>
                          <a:uLnTx/>
                          <a:uFillTx/>
                          <a:latin typeface="+mj-lt"/>
                          <a:ea typeface="+mn-ea"/>
                          <a:cs typeface="Segoe Sans Display"/>
                        </a:rPr>
                        <a:t>Microsoft Entra ID</a:t>
                      </a:r>
                      <a:endParaRPr kumimoji="0" lang="en-GB" sz="9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solidFill>
                          <a:effectLst/>
                          <a:uLnTx/>
                          <a:uFillTx/>
                          <a:latin typeface="+mj-lt"/>
                          <a:ea typeface="+mn-ea"/>
                          <a:cs typeface="Segoe Sans Display"/>
                        </a:rPr>
                        <a:t>Microsoft Intune</a:t>
                      </a:r>
                      <a:endParaRPr kumimoji="0" lang="en-GB" sz="9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solidFill>
                          <a:effectLst/>
                          <a:uLnTx/>
                          <a:uFillTx/>
                          <a:latin typeface="+mj-lt"/>
                          <a:ea typeface="+mn-ea"/>
                          <a:cs typeface="Segoe Sans Display"/>
                        </a:rPr>
                        <a:t>Defender for Office</a:t>
                      </a:r>
                      <a:endParaRPr kumimoji="0" lang="en-GB" sz="9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1770694268"/>
                  </a:ext>
                </a:extLst>
              </a:tr>
              <a:tr h="45124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Centralised Management</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Next-gen Protection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Attack Surface Reduction</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Administrative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Units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Adv Security Reports &amp; Alerts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App Proxy, Including </a:t>
                      </a:r>
                      <a:r>
                        <a:rPr kumimoji="0" lang="en-US" sz="800" b="0" i="0" u="none" strike="noStrike" kern="0" cap="none" spc="0" normalizeH="0" baseline="0" noProof="0" err="1">
                          <a:ln>
                            <a:noFill/>
                          </a:ln>
                          <a:solidFill>
                            <a:srgbClr val="091F2C"/>
                          </a:solidFill>
                          <a:effectLst/>
                          <a:uLnTx/>
                          <a:uFillTx/>
                          <a:latin typeface="+mn-lt"/>
                          <a:ea typeface="+mn-ea"/>
                          <a:cs typeface="Segoe Sans Display"/>
                        </a:rPr>
                        <a:t>PingAccess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Cloud App Discovery</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Application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Management</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Device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Management</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Advanced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Anti-Phishing</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Exchange Online Protection</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extLst>
                  <a:ext uri="{0D108BD9-81ED-4DB2-BD59-A6C34878D82A}">
                    <a16:rowId xmlns:a16="http://schemas.microsoft.com/office/drawing/2014/main" val="1111183594"/>
                  </a:ext>
                </a:extLst>
              </a:tr>
              <a:tr h="45124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Cross-platform Support </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Defender for Cloud App Integration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Automated Investigations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Conditional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Access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Custom Security Attributes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Dynamic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Groups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Enterprise State Roaming</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Endpoint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Analytics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Config Manager</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Real-Time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Reports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Safe Attachments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&amp; Links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extLst>
                  <a:ext uri="{0D108BD9-81ED-4DB2-BD59-A6C34878D82A}">
                    <a16:rowId xmlns:a16="http://schemas.microsoft.com/office/drawing/2014/main" val="421758585"/>
                  </a:ext>
                </a:extLst>
              </a:tr>
              <a:tr h="168475">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Threat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Analytics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Vulnerability Management (core)</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Endpoint Detection &amp; Response</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a:lnSpc>
                          <a:spcPct val="100000"/>
                        </a:lnSpc>
                        <a:spcBef>
                          <a:spcPts val="0"/>
                        </a:spcBef>
                        <a:spcAft>
                          <a:spcPts val="0"/>
                        </a:spcAft>
                        <a:buNone/>
                      </a:pPr>
                      <a:r>
                        <a:rPr lang="en-US" sz="800" b="0" i="0" u="none" strike="noStrike" kern="0" cap="none" spc="0" normalizeH="0" baseline="0" noProof="0">
                          <a:ln>
                            <a:noFill/>
                          </a:ln>
                          <a:solidFill>
                            <a:srgbClr val="091F2C"/>
                          </a:solidFill>
                          <a:effectLst/>
                          <a:uLnTx/>
                          <a:uFillTx/>
                          <a:latin typeface="+mn-lt"/>
                          <a:ea typeface="+mn-ea"/>
                          <a:cs typeface="Segoe Sans Display"/>
                        </a:rPr>
                        <a:t>Entra ID Connect Health</a:t>
                      </a:r>
                      <a:endParaRPr kumimoji="0" lang="en-US"/>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External ID</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M365 Identity Manager</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Password Protection</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Attack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Simulation Training</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Automated Investigation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&amp; Response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3832497293"/>
                  </a:ext>
                </a:extLst>
              </a:tr>
              <a:tr h="28277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solidFill>
                          <a:effectLst/>
                          <a:uLnTx/>
                          <a:uFillTx/>
                          <a:latin typeface="+mj-lt"/>
                          <a:ea typeface="+mn-ea"/>
                          <a:cs typeface="Segoe Sans Display"/>
                        </a:rPr>
                        <a:t>Defender for Cloud Apps </a:t>
                      </a:r>
                      <a:endParaRPr kumimoji="0" lang="en-GB" sz="9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solidFill>
                  </a:tcPr>
                </a:tc>
                <a:extLst>
                  <a:ext uri="{0D108BD9-81ED-4DB2-BD59-A6C34878D82A}">
                    <a16:rowId xmlns:a16="http://schemas.microsoft.com/office/drawing/2014/main" val="2114357032"/>
                  </a:ext>
                </a:extLst>
              </a:tr>
              <a:tr h="45124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Automatic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Attack Disruption</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Advanced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Hunting</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Endpoint Attack Notifications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Self-Service Group Management</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Self-Service Password Reset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In AD</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Service Level Agreement</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Shared Account Password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Roll-over</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Cloud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App Discovery</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App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Governance</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Campaign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Views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Compromised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User Detection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2903979971"/>
                  </a:ext>
                </a:extLst>
              </a:tr>
              <a:tr h="432000">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Evaluation Lab</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MIP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Integration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6-Month Searchable Data</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Single Sign-On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to Other Saas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SMS Sign-In</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Temporary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Access Pass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Terms Of Use</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Office 365 Cloud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App Security</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Threat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Explorer</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Threat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Trackers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4058143657"/>
                  </a:ext>
                </a:extLst>
              </a:tr>
              <a:tr h="177045">
                <a:tc rowSpan="3" grid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rowSpan="3"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Verified Id</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Windows Autopilot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3</a:t>
                      </a:r>
                      <a:r>
                        <a:rPr kumimoji="0" lang="en-GB" sz="800" b="0" i="0" u="none" strike="noStrike" kern="0" cap="none" spc="0" normalizeH="0" baseline="30000" noProof="0">
                          <a:ln>
                            <a:noFill/>
                          </a:ln>
                          <a:solidFill>
                            <a:srgbClr val="091F2C"/>
                          </a:solidFill>
                          <a:effectLst/>
                          <a:uLnTx/>
                          <a:uFillTx/>
                          <a:latin typeface="+mn-lt"/>
                          <a:ea typeface="+mn-ea"/>
                          <a:cs typeface="Segoe Sans Display"/>
                        </a:rPr>
                        <a:t>rd</a:t>
                      </a:r>
                      <a:r>
                        <a:rPr kumimoji="0" lang="en-GB" sz="800" b="0" i="0" u="none" strike="noStrike" kern="0" cap="none" spc="0" normalizeH="0" baseline="0" noProof="0">
                          <a:ln>
                            <a:noFill/>
                          </a:ln>
                          <a:solidFill>
                            <a:srgbClr val="091F2C"/>
                          </a:solidFill>
                          <a:effectLst/>
                          <a:uLnTx/>
                          <a:uFillTx/>
                          <a:latin typeface="+mn-lt"/>
                          <a:ea typeface="+mn-ea"/>
                          <a:cs typeface="Segoe Sans Display"/>
                        </a:rPr>
                        <a:t> Party MFA Integration</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Access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Reviews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extLst>
                  <a:ext uri="{0D108BD9-81ED-4DB2-BD59-A6C34878D82A}">
                    <a16:rowId xmlns:a16="http://schemas.microsoft.com/office/drawing/2014/main" val="3658884526"/>
                  </a:ext>
                </a:extLst>
              </a:tr>
              <a:tr h="28397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chemeClr val="bg1"/>
                          </a:solidFill>
                          <a:effectLst/>
                          <a:uLnTx/>
                          <a:uFillTx/>
                          <a:latin typeface="+mj-lt"/>
                          <a:ea typeface="+mn-ea"/>
                          <a:cs typeface="Segoe Sans Display"/>
                        </a:rPr>
                        <a:t>Defender for </a:t>
                      </a:r>
                      <a:r>
                        <a:rPr lang="en-GB" sz="900" b="0" i="0" u="none" strike="noStrike" kern="0" cap="none" spc="0" normalizeH="0" baseline="0" noProof="0">
                          <a:ln>
                            <a:noFill/>
                          </a:ln>
                          <a:solidFill>
                            <a:schemeClr val="bg1"/>
                          </a:solidFill>
                          <a:effectLst/>
                          <a:uLnTx/>
                          <a:uFillTx/>
                          <a:latin typeface="+mj-lt"/>
                          <a:ea typeface="+mn-ea"/>
                          <a:cs typeface="Segoe Sans Display"/>
                        </a:rPr>
                        <a:t>IOT</a:t>
                      </a:r>
                      <a:endParaRPr kumimoji="0" lang="en-GB" sz="900" b="0" i="0" u="none" strike="noStrike" kern="0" cap="none" spc="0" normalizeH="0" baseline="0" noProof="0">
                        <a:ln>
                          <a:noFill/>
                        </a:ln>
                        <a:solidFill>
                          <a:schemeClr val="bg1"/>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chemeClr val="bg1"/>
                          </a:solidFill>
                          <a:effectLst/>
                          <a:uLnTx/>
                          <a:uFillTx/>
                          <a:latin typeface="+mj-lt"/>
                          <a:ea typeface="+mn-ea"/>
                          <a:cs typeface="Segoe Sans Display"/>
                        </a:rPr>
                        <a:t>Insider Risk Management</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extLst>
                  <a:ext uri="{0D108BD9-81ED-4DB2-BD59-A6C34878D82A}">
                    <a16:rowId xmlns:a16="http://schemas.microsoft.com/office/drawing/2014/main" val="640160528"/>
                  </a:ext>
                </a:extLst>
              </a:tr>
              <a:tr h="63292">
                <a:tc gridSpan="3"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vMerge="1">
                  <a:txBody>
                    <a:bodyPr/>
                    <a:lstStyle/>
                    <a:p>
                      <a:endParaRPr lang="en-US"/>
                    </a:p>
                  </a:txBody>
                  <a:tcPr/>
                </a:tc>
                <a:tc hMerge="1"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Entitlement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a:lnSpc>
                          <a:spcPct val="100000"/>
                        </a:lnSpc>
                        <a:spcBef>
                          <a:spcPts val="0"/>
                        </a:spcBef>
                        <a:spcAft>
                          <a:spcPts val="0"/>
                        </a:spcAft>
                        <a:buNone/>
                      </a:pPr>
                      <a:r>
                        <a:rPr lang="en-GB" sz="800" b="0" i="0" u="none" strike="noStrike" kern="0" cap="none" spc="0" normalizeH="0" baseline="0" noProof="0">
                          <a:ln>
                            <a:noFill/>
                          </a:ln>
                          <a:solidFill>
                            <a:srgbClr val="091F2C"/>
                          </a:solidFill>
                          <a:effectLst/>
                          <a:uLnTx/>
                          <a:uFillTx/>
                          <a:latin typeface="+mn-lt"/>
                          <a:ea typeface="+mn-ea"/>
                          <a:cs typeface="Segoe Sans Display"/>
                        </a:rPr>
                        <a:t>Entra ID </a:t>
                      </a:r>
                      <a:br>
                        <a:rPr lang="en-GB" sz="800" b="0" i="0" u="none" strike="noStrike" kern="0" cap="none" spc="0" normalizeH="0" baseline="0" noProof="0">
                          <a:ln>
                            <a:noFill/>
                          </a:ln>
                          <a:solidFill>
                            <a:srgbClr val="091F2C"/>
                          </a:solidFill>
                          <a:effectLst/>
                          <a:uLnTx/>
                          <a:uFillTx/>
                          <a:latin typeface="+mn-lt"/>
                          <a:ea typeface="+mn-ea"/>
                          <a:cs typeface="Segoe Sans Display"/>
                        </a:rPr>
                      </a:br>
                      <a:r>
                        <a:rPr lang="en-GB" sz="800" b="0" i="0" u="none" strike="noStrike" kern="0" cap="none" spc="0" normalizeH="0" baseline="0" noProof="0">
                          <a:ln>
                            <a:noFill/>
                          </a:ln>
                          <a:solidFill>
                            <a:srgbClr val="091F2C"/>
                          </a:solidFill>
                          <a:effectLst/>
                          <a:uLnTx/>
                          <a:uFillTx/>
                          <a:latin typeface="+mn-lt"/>
                          <a:ea typeface="+mn-ea"/>
                          <a:cs typeface="Segoe Sans Display"/>
                        </a:rPr>
                        <a:t>Protection</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MFA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Registration Policy</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Privileged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Identity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Risk &amp;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Vulnerability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Device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Monitoring</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Information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Barriers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3">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Privileged Access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3955466476"/>
                  </a:ext>
                </a:extLst>
              </a:tr>
              <a:tr h="162332">
                <a:tc rowSpan="8">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36000" marB="36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extLst>
                  <a:ext uri="{0D108BD9-81ED-4DB2-BD59-A6C34878D82A}">
                    <a16:rowId xmlns:a16="http://schemas.microsoft.com/office/drawing/2014/main" val="635935101"/>
                  </a:ext>
                </a:extLst>
              </a:tr>
              <a:tr h="283971">
                <a:tc v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chemeClr val="bg1"/>
                          </a:solidFill>
                          <a:effectLst/>
                          <a:uLnTx/>
                          <a:uFillTx/>
                          <a:latin typeface="+mj-lt"/>
                          <a:ea typeface="+mn-ea"/>
                          <a:cs typeface="Segoe Sans Display"/>
                        </a:rPr>
                        <a:t>Defender for Identity</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6AEF9">
                        <a:alpha val="20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73709290"/>
                  </a:ext>
                </a:extLst>
              </a:tr>
              <a:tr h="451247">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Defender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for Identity Sensors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Defender For Identity Cloud Service</a:t>
                      </a: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Risk-based Conditional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Access</a:t>
                      </a: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gridSpan="5">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Customer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Lockbox</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Communication Compliance</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2143876475"/>
                  </a:ext>
                </a:extLst>
              </a:tr>
              <a:tr h="283971">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j-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6">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chemeClr val="bg1"/>
                          </a:solidFill>
                          <a:effectLst/>
                          <a:uLnTx/>
                          <a:uFillTx/>
                          <a:latin typeface="+mj-lt"/>
                          <a:ea typeface="+mn-ea"/>
                          <a:cs typeface="Segoe Sans Display"/>
                        </a:rPr>
                        <a:t>Microsoft Information Protection &amp; Governance</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chemeClr val="bg1"/>
                          </a:solidFill>
                          <a:effectLst/>
                          <a:uLnTx/>
                          <a:uFillTx/>
                          <a:latin typeface="+mj-lt"/>
                          <a:ea typeface="+mn-ea"/>
                          <a:cs typeface="Segoe Sans Display"/>
                        </a:rPr>
                        <a:t>eDiscovery &amp; Audit</a:t>
                      </a: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Insider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Risk Management</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a:ln>
                            <a:noFill/>
                          </a:ln>
                          <a:solidFill>
                            <a:srgbClr val="091F2C"/>
                          </a:solidFill>
                          <a:effectLst/>
                          <a:uLnTx/>
                          <a:uFillTx/>
                          <a:latin typeface="+mn-lt"/>
                          <a:ea typeface="+mn-ea"/>
                          <a:cs typeface="Segoe Sans Display"/>
                        </a:rPr>
                        <a:t>3 Prem/Custom Compliance Templates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16466336"/>
                  </a:ext>
                </a:extLst>
              </a:tr>
              <a:tr h="109967">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Customer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Key</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Data Lifecycle Management</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Double Key Encryption</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Exact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Data Match</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Message Encryption (Advanced)</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Endpoint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DLP</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Audit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(Premium)</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eDiscovery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(Premium)</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86740243"/>
                  </a:ext>
                </a:extLst>
              </a:tr>
              <a:tr h="341280">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EAB5">
                        <a:alpha val="20000"/>
                      </a:srgbClr>
                    </a:solidFill>
                  </a:tcPr>
                </a:tc>
                <a:tc rowSpan="2"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59087510"/>
                  </a:ext>
                </a:extLst>
              </a:tr>
              <a:tr h="63292">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Records Management</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Rules-Based Classification (O365)</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Teams Data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Loss Prevention</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91F2C"/>
                          </a:solidFill>
                          <a:effectLst/>
                          <a:uLnTx/>
                          <a:uFillTx/>
                          <a:latin typeface="+mn-lt"/>
                          <a:ea typeface="+mn-ea"/>
                          <a:cs typeface="Segoe Sans Display"/>
                        </a:rPr>
                        <a:t>Teams DLP &amp; Export </a:t>
                      </a:r>
                      <a:br>
                        <a:rPr kumimoji="0" lang="en-US" sz="800" b="0" i="0" u="none" strike="noStrike" kern="0" cap="none" spc="0" normalizeH="0" baseline="0" noProof="0">
                          <a:ln>
                            <a:noFill/>
                          </a:ln>
                          <a:solidFill>
                            <a:srgbClr val="091F2C"/>
                          </a:solidFill>
                          <a:effectLst/>
                          <a:uLnTx/>
                          <a:uFillTx/>
                          <a:latin typeface="+mn-lt"/>
                          <a:ea typeface="+mn-ea"/>
                          <a:cs typeface="Segoe Sans Display"/>
                        </a:rPr>
                      </a:br>
                      <a:r>
                        <a:rPr kumimoji="0" lang="en-US" sz="800" b="0" i="0" u="none" strike="noStrike" kern="0" cap="none" spc="0" normalizeH="0" baseline="0" noProof="0">
                          <a:ln>
                            <a:noFill/>
                          </a:ln>
                          <a:solidFill>
                            <a:srgbClr val="091F2C"/>
                          </a:solidFill>
                          <a:effectLst/>
                          <a:uLnTx/>
                          <a:uFillTx/>
                          <a:latin typeface="+mn-lt"/>
                          <a:ea typeface="+mn-ea"/>
                          <a:cs typeface="Segoe Sans Display"/>
                        </a:rPr>
                        <a:t>Graph API</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Trainable </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Classifiers</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a:ln>
                            <a:noFill/>
                          </a:ln>
                          <a:solidFill>
                            <a:srgbClr val="091F2C"/>
                          </a:solidFill>
                          <a:effectLst/>
                          <a:uLnTx/>
                          <a:uFillTx/>
                          <a:latin typeface="+mn-lt"/>
                          <a:ea typeface="+mn-ea"/>
                          <a:cs typeface="Segoe Sans Display"/>
                        </a:rPr>
                        <a:t>3 Prem/Custom Compliance. Templates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a:ln>
                            <a:noFill/>
                          </a:ln>
                          <a:solidFill>
                            <a:srgbClr val="091F2C"/>
                          </a:solidFill>
                          <a:effectLst/>
                          <a:uLnTx/>
                          <a:uFillTx/>
                          <a:latin typeface="+mn-lt"/>
                          <a:ea typeface="+mn-ea"/>
                          <a:cs typeface="Segoe Sans Display"/>
                        </a:rPr>
                        <a:t>3 Prem/Custom Compliance </a:t>
                      </a:r>
                      <a:br>
                        <a:rPr kumimoji="0" lang="pt-BR" sz="800" b="0" i="0" u="none" strike="noStrike" kern="0" cap="none" spc="0" normalizeH="0" baseline="0" noProof="0">
                          <a:ln>
                            <a:noFill/>
                          </a:ln>
                          <a:solidFill>
                            <a:srgbClr val="091F2C"/>
                          </a:solidFill>
                          <a:effectLst/>
                          <a:uLnTx/>
                          <a:uFillTx/>
                          <a:latin typeface="+mn-lt"/>
                          <a:ea typeface="+mn-ea"/>
                          <a:cs typeface="Segoe Sans Display"/>
                        </a:rPr>
                      </a:br>
                      <a:r>
                        <a:rPr kumimoji="0" lang="pt-BR" sz="800" b="0" i="0" u="none" strike="noStrike" kern="0" cap="none" spc="0" normalizeH="0" baseline="0" noProof="0">
                          <a:ln>
                            <a:noFill/>
                          </a:ln>
                          <a:solidFill>
                            <a:srgbClr val="091F2C"/>
                          </a:solidFill>
                          <a:effectLst/>
                          <a:uLnTx/>
                          <a:uFillTx/>
                          <a:latin typeface="+mn-lt"/>
                          <a:ea typeface="+mn-ea"/>
                          <a:cs typeface="Segoe Sans Display"/>
                        </a:rPr>
                        <a:t>Templates</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7855531"/>
                  </a:ext>
                </a:extLst>
              </a:tr>
              <a:tr h="38795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800" b="0" i="0" u="none" strike="noStrike" kern="0" cap="none" spc="0" normalizeH="0" baseline="0" noProof="0">
                          <a:ln>
                            <a:noFill/>
                          </a:ln>
                          <a:solidFill>
                            <a:srgbClr val="091F2C"/>
                          </a:solidFill>
                          <a:effectLst/>
                          <a:uLnTx/>
                          <a:uFillTx/>
                          <a:latin typeface="+mn-lt"/>
                          <a:ea typeface="+mn-ea"/>
                          <a:cs typeface="Segoe Sans Display"/>
                        </a:rPr>
                        <a:t>Bus Premium</a:t>
                      </a:r>
                      <a:endParaRPr kumimoji="0" lang="en-GB" sz="8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091F2C"/>
                          </a:solidFill>
                          <a:effectLst/>
                          <a:uLnTx/>
                          <a:uFillTx/>
                          <a:latin typeface="+mn-lt"/>
                          <a:ea typeface="+mn-ea"/>
                          <a:cs typeface="Segoe Sans Display"/>
                        </a:rPr>
                        <a:t>Defender &amp; Purview</a:t>
                      </a:r>
                      <a:br>
                        <a:rPr kumimoji="0" lang="en-GB" sz="800" b="0" i="0" u="none" strike="noStrike" kern="0" cap="none" spc="0" normalizeH="0" baseline="0" noProof="0">
                          <a:ln>
                            <a:noFill/>
                          </a:ln>
                          <a:solidFill>
                            <a:srgbClr val="091F2C"/>
                          </a:solidFill>
                          <a:effectLst/>
                          <a:uLnTx/>
                          <a:uFillTx/>
                          <a:latin typeface="+mn-lt"/>
                          <a:ea typeface="+mn-ea"/>
                          <a:cs typeface="Segoe Sans Display"/>
                        </a:rPr>
                      </a:br>
                      <a:r>
                        <a:rPr kumimoji="0" lang="en-GB" sz="800" b="0" i="0" u="none" strike="noStrike" kern="0" cap="none" spc="0" normalizeH="0" baseline="0" noProof="0">
                          <a:ln>
                            <a:noFill/>
                          </a:ln>
                          <a:solidFill>
                            <a:srgbClr val="091F2C"/>
                          </a:solidFill>
                          <a:effectLst/>
                          <a:uLnTx/>
                          <a:uFillTx/>
                          <a:latin typeface="+mn-lt"/>
                          <a:ea typeface="+mn-ea"/>
                          <a:cs typeface="Segoe Sans Display"/>
                        </a:rPr>
                        <a:t>Suite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60000"/>
                      </a:srgbClr>
                    </a:solidFill>
                  </a:tcPr>
                </a:tc>
                <a:extLst>
                  <a:ext uri="{0D108BD9-81ED-4DB2-BD59-A6C34878D82A}">
                    <a16:rowId xmlns:a16="http://schemas.microsoft.com/office/drawing/2014/main" val="1525734399"/>
                  </a:ext>
                </a:extLst>
              </a:tr>
            </a:tbl>
          </a:graphicData>
        </a:graphic>
      </p:graphicFrame>
    </p:spTree>
    <p:extLst>
      <p:ext uri="{BB962C8B-B14F-4D97-AF65-F5344CB8AC3E}">
        <p14:creationId xmlns:p14="http://schemas.microsoft.com/office/powerpoint/2010/main" val="330472394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64421B-2746-4422-A684-2CA59D76DBE6}"/>
              </a:ext>
            </a:extLst>
          </p:cNvPr>
          <p:cNvPicPr>
            <a:picLocks noChangeAspect="1"/>
          </p:cNvPicPr>
          <p:nvPr/>
        </p:nvPicPr>
        <p:blipFill>
          <a:blip r:embed="rId2"/>
          <a:srcRect/>
          <a:stretch/>
        </p:blipFill>
        <p:spPr>
          <a:xfrm>
            <a:off x="2946401" y="4387832"/>
            <a:ext cx="8657338" cy="2381799"/>
          </a:xfrm>
          <a:prstGeom prst="rect">
            <a:avLst/>
          </a:prstGeom>
        </p:spPr>
      </p:pic>
      <p:pic>
        <p:nvPicPr>
          <p:cNvPr id="9" name="Picture 8">
            <a:extLst>
              <a:ext uri="{FF2B5EF4-FFF2-40B4-BE49-F238E27FC236}">
                <a16:creationId xmlns:a16="http://schemas.microsoft.com/office/drawing/2014/main" id="{0D75D79C-825C-4A02-962B-92D2BF40525C}"/>
              </a:ext>
            </a:extLst>
          </p:cNvPr>
          <p:cNvPicPr>
            <a:picLocks noChangeAspect="1"/>
          </p:cNvPicPr>
          <p:nvPr/>
        </p:nvPicPr>
        <p:blipFill>
          <a:blip r:embed="rId2"/>
          <a:srcRect/>
          <a:stretch/>
        </p:blipFill>
        <p:spPr>
          <a:xfrm>
            <a:off x="2946401" y="1377314"/>
            <a:ext cx="8657338" cy="2662124"/>
          </a:xfrm>
          <a:prstGeom prst="rect">
            <a:avLst/>
          </a:prstGeom>
        </p:spPr>
      </p:pic>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2" y="457200"/>
            <a:ext cx="11499353" cy="861774"/>
          </a:xfrm>
        </p:spPr>
        <p:txBody>
          <a:bodyPr/>
          <a:lstStyle/>
          <a:p>
            <a:r>
              <a:rPr lang="en-US" sz="2800" dirty="0"/>
              <a:t>Added value of </a:t>
            </a:r>
            <a:r>
              <a:rPr lang="en-AU" sz="2800" dirty="0"/>
              <a:t>Microsoft Defender &amp; Purview Suite for Business Premium</a:t>
            </a:r>
            <a:endParaRPr lang="en-US" sz="2800" dirty="0"/>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9361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Microsoft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Entra ID P2</a:t>
            </a:r>
          </a:p>
        </p:txBody>
      </p:sp>
      <p:sp>
        <p:nvSpPr>
          <p:cNvPr id="25" name="Rectangle 24">
            <a:extLst>
              <a:ext uri="{FF2B5EF4-FFF2-40B4-BE49-F238E27FC236}">
                <a16:creationId xmlns:a16="http://schemas.microsoft.com/office/drawing/2014/main" id="{E038AEF3-B6DF-4F2C-81A2-BA1810EBDEBD}"/>
              </a:ext>
            </a:extLst>
          </p:cNvPr>
          <p:cNvSpPr/>
          <p:nvPr/>
        </p:nvSpPr>
        <p:spPr bwMode="auto">
          <a:xfrm>
            <a:off x="2946400" y="1593618"/>
            <a:ext cx="8657334" cy="2262158"/>
          </a:xfrm>
          <a:prstGeom prst="rect">
            <a:avLst/>
          </a:prstGeom>
          <a:noFill/>
          <a:ln w="19050" cap="flat" cmpd="sng" algn="ctr">
            <a:noFill/>
            <a:prstDash val="dash"/>
            <a:headEnd type="none" w="med" len="med"/>
            <a:tailEnd type="none" w="med" len="med"/>
          </a:ln>
          <a:effectLst/>
        </p:spPr>
        <p:txBody>
          <a:bodyPr rot="0" spcFirstLastPara="0" vert="horz" wrap="square" lIns="252000" tIns="0" rIns="108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Maximising Identity Security with Advanced Risk Management and Access Governance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Microsoft Entra ID P2 strengthens identity management with risk-based conditional access, real-time sign-in assessments, token protection and advanced entitlement management. It enables automated access reviews, ensures precise control over privileged accounts through privileged identity management (PIM) and enhances governance to mitigate risks effectively.</a:t>
            </a: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Risk Management: </a:t>
            </a:r>
            <a:r>
              <a:rPr kumimoji="0" lang="en-US" sz="1200" b="0" i="0" u="none" strike="noStrike" kern="0" cap="none" spc="0" normalizeH="0" noProof="0">
                <a:ln>
                  <a:noFill/>
                </a:ln>
                <a:solidFill>
                  <a:schemeClr val="tx1"/>
                </a:solidFill>
                <a:effectLst/>
                <a:uLnTx/>
                <a:uFillTx/>
                <a:ea typeface="+mn-ea"/>
                <a:cs typeface="Segoe Sans Display"/>
              </a:rPr>
              <a:t>If a user account shows suspicious login attempts from multiple locations, </a:t>
            </a:r>
            <a:r>
              <a:rPr lang="en-US" sz="1200" kern="0">
                <a:solidFill>
                  <a:schemeClr val="tx1"/>
                </a:solidFill>
                <a:cs typeface="Segoe Sans Display"/>
              </a:rPr>
              <a:t>Microsoft Entra ID Plan</a:t>
            </a:r>
            <a:r>
              <a:rPr kumimoji="0" lang="en-US" sz="1200" b="0" i="0" u="none" strike="noStrike" kern="0" cap="none" spc="0" normalizeH="0" noProof="0">
                <a:ln>
                  <a:noFill/>
                </a:ln>
                <a:solidFill>
                  <a:schemeClr val="tx1"/>
                </a:solidFill>
                <a:effectLst/>
                <a:uLnTx/>
                <a:uFillTx/>
                <a:ea typeface="+mn-ea"/>
                <a:cs typeface="Segoe Sans Display"/>
              </a:rPr>
              <a:t> 2 automatically flags the account, applies conditional access policies (e.g., MFA) and sends alerts for immediate action.</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Access Reviews: </a:t>
            </a:r>
            <a:r>
              <a:rPr lang="en-US" sz="1200" kern="0">
                <a:solidFill>
                  <a:schemeClr val="tx1"/>
                </a:solidFill>
                <a:cs typeface="Segoe Sans Display"/>
              </a:rPr>
              <a:t>Microsoft</a:t>
            </a:r>
            <a:r>
              <a:rPr lang="en-US" sz="1200" kern="0">
                <a:solidFill>
                  <a:schemeClr val="tx1"/>
                </a:solidFill>
                <a:latin typeface="Segoe Sans Display Semibold"/>
                <a:cs typeface="Segoe Sans Display"/>
              </a:rPr>
              <a:t> </a:t>
            </a:r>
            <a:r>
              <a:rPr lang="en-US" sz="1200" kern="0">
                <a:solidFill>
                  <a:schemeClr val="tx1"/>
                </a:solidFill>
                <a:cs typeface="Segoe Sans Display"/>
              </a:rPr>
              <a:t>Entra ID </a:t>
            </a:r>
            <a:r>
              <a:rPr kumimoji="0" lang="en-US" sz="1200" b="0" i="0" u="none" strike="noStrike" kern="0" cap="none" spc="0" normalizeH="0" noProof="0">
                <a:ln>
                  <a:noFill/>
                </a:ln>
                <a:solidFill>
                  <a:schemeClr val="tx1"/>
                </a:solidFill>
                <a:effectLst/>
                <a:uLnTx/>
                <a:uFillTx/>
                <a:ea typeface="+mn-ea"/>
                <a:cs typeface="Segoe Sans Display"/>
              </a:rPr>
              <a:t>Plan 2 ensures users have their access reviewed periodically and automatically removes it if no longer needed, reducing unnecessary access risks.</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Privileged Identity Management: </a:t>
            </a:r>
            <a:r>
              <a:rPr kumimoji="0" lang="en-US" sz="1200" b="0" i="0" u="none" strike="noStrike" kern="0" cap="none" spc="0" normalizeH="0" noProof="0">
                <a:ln>
                  <a:noFill/>
                </a:ln>
                <a:solidFill>
                  <a:schemeClr val="tx1"/>
                </a:solidFill>
                <a:effectLst/>
                <a:uLnTx/>
                <a:uFillTx/>
                <a:ea typeface="+mn-ea"/>
                <a:cs typeface="Segoe Sans Display"/>
              </a:rPr>
              <a:t>A system administrator can request elevated permissions for critical tasks, but </a:t>
            </a:r>
            <a:r>
              <a:rPr lang="en-US" sz="1200" kern="0">
                <a:solidFill>
                  <a:schemeClr val="tx1"/>
                </a:solidFill>
                <a:cs typeface="Segoe Sans Display"/>
              </a:rPr>
              <a:t>Microsoft Entra ID Plan</a:t>
            </a:r>
            <a:r>
              <a:rPr kumimoji="0" lang="en-US" sz="1200" b="0" i="0" u="none" strike="noStrike" kern="0" cap="none" spc="0" normalizeH="0" noProof="0">
                <a:ln>
                  <a:noFill/>
                </a:ln>
                <a:solidFill>
                  <a:schemeClr val="tx1"/>
                </a:solidFill>
                <a:effectLst/>
                <a:uLnTx/>
                <a:uFillTx/>
                <a:ea typeface="+mn-ea"/>
                <a:cs typeface="Segoe Sans Display"/>
              </a:rPr>
              <a:t> 2 requires approval through a workflow, limits access duration and logs all activities for compliance purposes.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sp>
        <p:nvSpPr>
          <p:cNvPr id="45" name="Rectangle 44">
            <a:extLst>
              <a:ext uri="{FF2B5EF4-FFF2-40B4-BE49-F238E27FC236}">
                <a16:creationId xmlns:a16="http://schemas.microsoft.com/office/drawing/2014/main" id="{AC391F46-E2C3-426C-837D-6474B7FE06EE}"/>
              </a:ext>
            </a:extLst>
          </p:cNvPr>
          <p:cNvSpPr/>
          <p:nvPr/>
        </p:nvSpPr>
        <p:spPr bwMode="auto">
          <a:xfrm>
            <a:off x="2946400" y="4604222"/>
            <a:ext cx="8657334" cy="1962076"/>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Securing Hybrid Environments: Real-Time Threat Detection and Prevention </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Identity enhances hybrid identity protection by monitoring both on-premises Active Directory and cloud environments for suspicious activities, such as credential theft, lateral movement and privilege escalation. It provides real-time detection and actionable insights to identify and mitigate potential security breaches across hybrid infrastructures.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Compromised Identity Detection: </a:t>
            </a:r>
            <a:r>
              <a:rPr kumimoji="0" lang="en-US" sz="1200" b="0" i="0" u="none" strike="noStrike" kern="0" cap="none" spc="0" normalizeH="0" noProof="0">
                <a:ln>
                  <a:noFill/>
                </a:ln>
                <a:solidFill>
                  <a:schemeClr val="tx1"/>
                </a:solidFill>
                <a:effectLst/>
                <a:uLnTx/>
                <a:uFillTx/>
                <a:ea typeface="+mn-ea"/>
                <a:cs typeface="Segoe Sans Display"/>
              </a:rPr>
              <a:t>If a user account is suspected of being involved in credential-based attacks, like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using stolen passwords, Defender for Identity flags the behaviour and integrates with SIEM tools for immediate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incident response.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Lateral Movement Detection: </a:t>
            </a:r>
            <a:r>
              <a:rPr kumimoji="0" lang="en-US" sz="1200" b="0" i="0" u="none" strike="noStrike" kern="0" cap="none" spc="0" normalizeH="0" noProof="0">
                <a:ln>
                  <a:noFill/>
                </a:ln>
                <a:solidFill>
                  <a:schemeClr val="tx1"/>
                </a:solidFill>
                <a:effectLst/>
                <a:uLnTx/>
                <a:uFillTx/>
                <a:ea typeface="+mn-ea"/>
                <a:cs typeface="Segoe Sans Display"/>
              </a:rPr>
              <a:t>Should an attacker attempt to escalate privileges from a low-level account, the system alerts security teams and highlights the attack path.</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604136"/>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Identity</a:t>
            </a:r>
          </a:p>
        </p:txBody>
      </p:sp>
    </p:spTree>
    <p:extLst>
      <p:ext uri="{BB962C8B-B14F-4D97-AF65-F5344CB8AC3E}">
        <p14:creationId xmlns:p14="http://schemas.microsoft.com/office/powerpoint/2010/main" val="382207639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2AD22E3-7779-4CD5-8E49-3CEB241190BF}"/>
              </a:ext>
            </a:extLst>
          </p:cNvPr>
          <p:cNvSpPr txBox="1"/>
          <p:nvPr/>
        </p:nvSpPr>
        <p:spPr>
          <a:xfrm>
            <a:off x="588264" y="1592928"/>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Office P2</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401" y="1377313"/>
            <a:ext cx="8657338" cy="2701183"/>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401" y="1592928"/>
            <a:ext cx="8657334" cy="2262158"/>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Comprehensive Protection Against Email and Collaboration Threats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Office Plan 2 elevates email and collaboration security by offering comprehensive anti-phishing, anti-malware and real-time threat protection across Microsoft 365 apps. </a:t>
            </a: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Safe Links Protection: </a:t>
            </a:r>
            <a:r>
              <a:rPr kumimoji="0" lang="en-US" sz="1200" b="0" i="0" u="none" strike="noStrike" kern="0" cap="none" spc="0" normalizeH="0" noProof="0">
                <a:ln>
                  <a:noFill/>
                </a:ln>
                <a:solidFill>
                  <a:schemeClr val="tx1"/>
                </a:solidFill>
                <a:effectLst/>
                <a:uLnTx/>
                <a:uFillTx/>
                <a:ea typeface="+mn-ea"/>
                <a:cs typeface="Segoe Sans Display"/>
              </a:rPr>
              <a:t>In Microsoft 365 Business Premium, a suspicious link in an email is checked only when clicked. In </a:t>
            </a:r>
            <a:r>
              <a:rPr lang="en-US" sz="1200" kern="0">
                <a:solidFill>
                  <a:schemeClr val="tx1"/>
                </a:solidFill>
                <a:cs typeface="Segoe Sans Display"/>
              </a:rPr>
              <a:t>Defender for Office Plan</a:t>
            </a:r>
            <a:r>
              <a:rPr kumimoji="0" lang="en-US" sz="1200" b="0" i="0" u="none" strike="noStrike" kern="0" cap="none" spc="0" normalizeH="0" noProof="0">
                <a:ln>
                  <a:noFill/>
                </a:ln>
                <a:solidFill>
                  <a:schemeClr val="tx1"/>
                </a:solidFill>
                <a:effectLst/>
                <a:uLnTx/>
                <a:uFillTx/>
                <a:ea typeface="+mn-ea"/>
                <a:cs typeface="Segoe Sans Display"/>
              </a:rPr>
              <a:t> 2, every click is dynamically </a:t>
            </a:r>
            <a:r>
              <a:rPr kumimoji="0" lang="en-US" sz="1200" b="0" i="0" u="none" strike="noStrike" kern="0" cap="none" spc="0" normalizeH="0" noProof="0" err="1">
                <a:ln>
                  <a:noFill/>
                </a:ln>
                <a:solidFill>
                  <a:schemeClr val="tx1"/>
                </a:solidFill>
                <a:effectLst/>
                <a:uLnTx/>
                <a:uFillTx/>
                <a:ea typeface="+mn-ea"/>
                <a:cs typeface="Segoe Sans Display"/>
              </a:rPr>
              <a:t>analysed</a:t>
            </a:r>
            <a:r>
              <a:rPr kumimoji="0" lang="en-US" sz="1200" b="0" i="0" u="none" strike="noStrike" kern="0" cap="none" spc="0" normalizeH="0" noProof="0">
                <a:ln>
                  <a:noFill/>
                </a:ln>
                <a:solidFill>
                  <a:schemeClr val="tx1"/>
                </a:solidFill>
                <a:effectLst/>
                <a:uLnTx/>
                <a:uFillTx/>
                <a:ea typeface="+mn-ea"/>
                <a:cs typeface="Segoe Sans Display"/>
              </a:rPr>
              <a:t> in real-time, even in Teams messages or SharePoint files, preventing users from accessing malicious content.</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Safe Attachments: </a:t>
            </a:r>
            <a:r>
              <a:rPr kumimoji="0" lang="en-US" sz="1200" b="0" i="0" u="none" strike="noStrike" kern="0" cap="none" spc="0" normalizeH="0" noProof="0">
                <a:ln>
                  <a:noFill/>
                </a:ln>
                <a:solidFill>
                  <a:schemeClr val="tx1"/>
                </a:solidFill>
                <a:effectLst/>
                <a:uLnTx/>
                <a:uFillTx/>
                <a:ea typeface="+mn-ea"/>
                <a:cs typeface="Segoe Sans Display"/>
              </a:rPr>
              <a:t>A </a:t>
            </a:r>
            <a:r>
              <a:rPr lang="en-US" sz="1200" kern="0">
                <a:solidFill>
                  <a:schemeClr val="tx1"/>
                </a:solidFill>
                <a:cs typeface="Segoe Sans Display"/>
              </a:rPr>
              <a:t>Defender for Office </a:t>
            </a:r>
            <a:r>
              <a:rPr kumimoji="0" lang="en-US" sz="1200" b="0" i="0" u="none" strike="noStrike" kern="0" cap="none" spc="0" normalizeH="0" noProof="0">
                <a:ln>
                  <a:noFill/>
                </a:ln>
                <a:solidFill>
                  <a:schemeClr val="tx1"/>
                </a:solidFill>
                <a:effectLst/>
                <a:uLnTx/>
                <a:uFillTx/>
                <a:ea typeface="+mn-ea"/>
                <a:cs typeface="Segoe Sans Display"/>
              </a:rPr>
              <a:t>Plan 2 sandbox tests email attachments for hidden malware before delivery, ensuring a safe experience.</a:t>
            </a:r>
            <a:endParaRPr lang="en-US" sz="1200" b="0" i="0" u="none" strike="noStrike" kern="0" cap="none" spc="0" normalizeH="0" noProof="0">
              <a:ln>
                <a:noFill/>
              </a:ln>
              <a:solidFill>
                <a:schemeClr val="tx1"/>
              </a:solidFill>
              <a:effectLst/>
              <a:uLnTx/>
              <a:uFillTx/>
              <a:cs typeface="Segoe Sans Display"/>
            </a:endParaRPr>
          </a:p>
          <a:p>
            <a:pPr>
              <a:spcBef>
                <a:spcPts val="300"/>
              </a:spcBef>
              <a:spcAft>
                <a:spcPts val="600"/>
              </a:spcAft>
              <a:defRPr/>
            </a:pPr>
            <a:r>
              <a:rPr kumimoji="0" lang="en-US" sz="1200" b="0" i="0" u="none" strike="noStrike" kern="0" cap="none" spc="0" normalizeH="0" noProof="0">
                <a:ln>
                  <a:noFill/>
                </a:ln>
                <a:solidFill>
                  <a:schemeClr val="tx1"/>
                </a:solidFill>
                <a:effectLst/>
                <a:uLnTx/>
                <a:uFillTx/>
                <a:latin typeface="+mj-lt"/>
                <a:ea typeface="+mn-ea"/>
                <a:cs typeface="Segoe Sans Display"/>
              </a:rPr>
              <a:t>Anti-Phishing Policies: </a:t>
            </a:r>
            <a:r>
              <a:rPr kumimoji="0" lang="en-US" sz="1200" b="0" i="0" u="none" strike="noStrike" kern="0" cap="none" spc="0" normalizeH="0" noProof="0">
                <a:ln>
                  <a:noFill/>
                </a:ln>
                <a:solidFill>
                  <a:schemeClr val="tx1"/>
                </a:solidFill>
                <a:effectLst/>
                <a:uLnTx/>
                <a:uFillTx/>
                <a:ea typeface="+mn-ea"/>
                <a:cs typeface="Segoe Sans Display"/>
              </a:rPr>
              <a:t>If an executive's email is spoofed, </a:t>
            </a:r>
            <a:r>
              <a:rPr lang="en-US" sz="1200" kern="0">
                <a:solidFill>
                  <a:schemeClr val="tx1"/>
                </a:solidFill>
                <a:cs typeface="Segoe Sans Display"/>
              </a:rPr>
              <a:t>Defender for Office Plan</a:t>
            </a:r>
            <a:r>
              <a:rPr kumimoji="0" lang="en-US" sz="1200" b="0" i="0" u="none" strike="noStrike" kern="0" cap="none" spc="0" normalizeH="0" noProof="0">
                <a:ln>
                  <a:noFill/>
                </a:ln>
                <a:solidFill>
                  <a:schemeClr val="tx1"/>
                </a:solidFill>
                <a:effectLst/>
                <a:uLnTx/>
                <a:uFillTx/>
                <a:ea typeface="+mn-ea"/>
                <a:cs typeface="Segoe Sans Display"/>
              </a:rPr>
              <a:t> 2 uses AI to detect the impersonation and blocks the attempt automatically.</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1" y="4425744"/>
            <a:ext cx="8657338" cy="1581699"/>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401" y="4641443"/>
            <a:ext cx="8657334" cy="1107996"/>
          </a:xfrm>
          <a:prstGeom prst="rect">
            <a:avLst/>
          </a:prstGeom>
          <a:noFill/>
          <a:ln w="19050" cap="flat" cmpd="sng" algn="ctr">
            <a:noFill/>
            <a:prstDash val="dash"/>
            <a:headEnd type="none" w="med" len="med"/>
            <a:tailEnd type="none" w="med" len="med"/>
          </a:ln>
          <a:effectLst/>
        </p:spPr>
        <p:txBody>
          <a:bodyPr rot="0" spcFirstLastPara="0" vert="horz" wrap="square" lIns="252000" tIns="0" rIns="180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Safeguarding Your Devices from Malicious Office Files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This feature isolates untrusted Office files in a secure, containerised environment, preventing potential attacks from affecting the host system.</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File Isolation: </a:t>
            </a:r>
            <a:r>
              <a:rPr kumimoji="0" lang="en-US" sz="1200" b="0" i="0" u="none" strike="noStrike" kern="0" cap="none" spc="0" normalizeH="0" noProof="0">
                <a:ln>
                  <a:noFill/>
                </a:ln>
                <a:solidFill>
                  <a:schemeClr val="tx1"/>
                </a:solidFill>
                <a:effectLst/>
                <a:uLnTx/>
                <a:uFillTx/>
                <a:ea typeface="+mn-ea"/>
                <a:cs typeface="Segoe Sans Display"/>
              </a:rPr>
              <a:t>Opening an external Word document automatically runs it in a sandbox, protecting the device from malicious macros or exploits within the file.</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641357"/>
            <a:ext cx="2050182" cy="830997"/>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Application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Guard for Office</a:t>
            </a:r>
          </a:p>
        </p:txBody>
      </p:sp>
      <p:sp>
        <p:nvSpPr>
          <p:cNvPr id="5" name="Title 3">
            <a:extLst>
              <a:ext uri="{FF2B5EF4-FFF2-40B4-BE49-F238E27FC236}">
                <a16:creationId xmlns:a16="http://schemas.microsoft.com/office/drawing/2014/main" id="{713EA13A-A672-30E3-1E6E-FB2208CFE504}"/>
              </a:ext>
            </a:extLst>
          </p:cNvPr>
          <p:cNvSpPr>
            <a:spLocks noGrp="1"/>
          </p:cNvSpPr>
          <p:nvPr>
            <p:ph type="title"/>
          </p:nvPr>
        </p:nvSpPr>
        <p:spPr>
          <a:xfrm>
            <a:off x="588262" y="457200"/>
            <a:ext cx="11461775" cy="861774"/>
          </a:xfrm>
        </p:spPr>
        <p:txBody>
          <a:bodyPr/>
          <a:lstStyle/>
          <a:p>
            <a:r>
              <a:rPr lang="en-US" sz="2800" dirty="0"/>
              <a:t>Added value of </a:t>
            </a:r>
            <a:r>
              <a:rPr lang="en-AU" sz="2800" dirty="0"/>
              <a:t>Microsoft Defender &amp; Purview Suite for Business Premium</a:t>
            </a:r>
            <a:endParaRPr lang="en-US" sz="2800" dirty="0"/>
          </a:p>
        </p:txBody>
      </p:sp>
    </p:spTree>
    <p:extLst>
      <p:ext uri="{BB962C8B-B14F-4D97-AF65-F5344CB8AC3E}">
        <p14:creationId xmlns:p14="http://schemas.microsoft.com/office/powerpoint/2010/main" val="351665415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2A3751-9D12-492B-90BD-E04397F46521}"/>
              </a:ext>
            </a:extLst>
          </p:cNvPr>
          <p:cNvPicPr>
            <a:picLocks noChangeAspect="1"/>
          </p:cNvPicPr>
          <p:nvPr/>
        </p:nvPicPr>
        <p:blipFill>
          <a:blip r:embed="rId2"/>
          <a:srcRect/>
          <a:stretch/>
        </p:blipFill>
        <p:spPr>
          <a:xfrm>
            <a:off x="2946401" y="1377314"/>
            <a:ext cx="8657338" cy="2076857"/>
          </a:xfrm>
          <a:prstGeom prst="rect">
            <a:avLst/>
          </a:prstGeom>
        </p:spPr>
      </p:pic>
      <p:pic>
        <p:nvPicPr>
          <p:cNvPr id="10" name="Picture 9">
            <a:extLst>
              <a:ext uri="{FF2B5EF4-FFF2-40B4-BE49-F238E27FC236}">
                <a16:creationId xmlns:a16="http://schemas.microsoft.com/office/drawing/2014/main" id="{E4BC40AD-A20A-4B4F-B1DD-51C35B3606AE}"/>
              </a:ext>
            </a:extLst>
          </p:cNvPr>
          <p:cNvPicPr>
            <a:picLocks noChangeAspect="1"/>
          </p:cNvPicPr>
          <p:nvPr/>
        </p:nvPicPr>
        <p:blipFill>
          <a:blip r:embed="rId2"/>
          <a:srcRect/>
          <a:stretch/>
        </p:blipFill>
        <p:spPr>
          <a:xfrm>
            <a:off x="2946401" y="3795031"/>
            <a:ext cx="8657338" cy="2076856"/>
          </a:xfrm>
          <a:prstGeom prst="rect">
            <a:avLst/>
          </a:prstGeom>
        </p:spPr>
      </p:pic>
      <p:sp>
        <p:nvSpPr>
          <p:cNvPr id="34" name="TextBox 33">
            <a:extLst>
              <a:ext uri="{FF2B5EF4-FFF2-40B4-BE49-F238E27FC236}">
                <a16:creationId xmlns:a16="http://schemas.microsoft.com/office/drawing/2014/main" id="{62AD22E3-7779-4CD5-8E49-3CEB241190BF}"/>
              </a:ext>
            </a:extLst>
          </p:cNvPr>
          <p:cNvSpPr txBox="1"/>
          <p:nvPr/>
        </p:nvSpPr>
        <p:spPr>
          <a:xfrm>
            <a:off x="588263" y="1592928"/>
            <a:ext cx="2136463"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for Endpoint P2</a:t>
            </a:r>
          </a:p>
        </p:txBody>
      </p:sp>
      <p:sp>
        <p:nvSpPr>
          <p:cNvPr id="25" name="Rectangle 24">
            <a:extLst>
              <a:ext uri="{FF2B5EF4-FFF2-40B4-BE49-F238E27FC236}">
                <a16:creationId xmlns:a16="http://schemas.microsoft.com/office/drawing/2014/main" id="{E038AEF3-B6DF-4F2C-81A2-BA1810EBDEBD}"/>
              </a:ext>
            </a:extLst>
          </p:cNvPr>
          <p:cNvSpPr/>
          <p:nvPr/>
        </p:nvSpPr>
        <p:spPr bwMode="auto">
          <a:xfrm>
            <a:off x="2946400" y="1592928"/>
            <a:ext cx="8657334" cy="1592744"/>
          </a:xfrm>
          <a:prstGeom prst="rect">
            <a:avLst/>
          </a:prstGeom>
          <a:noFill/>
          <a:ln w="19050" cap="flat" cmpd="sng" algn="ctr">
            <a:noFill/>
            <a:prstDash val="dash"/>
            <a:headEnd type="none" w="med" len="med"/>
            <a:tailEnd type="none" w="med" len="med"/>
          </a:ln>
          <a:effectLst/>
        </p:spPr>
        <p:txBody>
          <a:bodyPr rot="0" spcFirstLastPara="0" vert="horz" wrap="square" lIns="252000" tIns="0" rIns="108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End-to-End Protection with Defender for Endpoint: From Prevention to Automated Remediation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Endpoint Plan 2 extends endpoint protection with advanced detection, investigation and response capabilities. While Plan 1 focuses on attack prevention, Plan 2 provides automated threat hunting and incident remediation.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Automated Investigation: </a:t>
            </a:r>
            <a:r>
              <a:rPr kumimoji="0" lang="en-US" sz="1200" b="0" i="0" u="none" strike="noStrike" kern="0" cap="none" spc="0" normalizeH="0" noProof="0">
                <a:ln>
                  <a:noFill/>
                </a:ln>
                <a:solidFill>
                  <a:schemeClr val="tx1"/>
                </a:solidFill>
                <a:effectLst/>
                <a:uLnTx/>
                <a:uFillTx/>
                <a:ea typeface="+mn-ea"/>
                <a:cs typeface="Segoe Sans Display"/>
              </a:rPr>
              <a:t>If malware is detected on a device, Plan 2 automatically isolates the endpoint, identifies the malicious process and removes it without manual intervention.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Proactive Threat Hunting: </a:t>
            </a:r>
            <a:r>
              <a:rPr kumimoji="0" lang="en-US" sz="1200" b="0" i="0" u="none" strike="noStrike" kern="0" cap="none" spc="0" normalizeH="0" noProof="0">
                <a:ln>
                  <a:noFill/>
                </a:ln>
                <a:solidFill>
                  <a:schemeClr val="tx1"/>
                </a:solidFill>
                <a:effectLst/>
                <a:uLnTx/>
                <a:uFillTx/>
                <a:ea typeface="+mn-ea"/>
                <a:cs typeface="Segoe Sans Display"/>
              </a:rPr>
              <a:t>Security teams can search for potential vulnerabilities and indicators of compromise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across all endpoints.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5" name="Rectangle 44">
            <a:extLst>
              <a:ext uri="{FF2B5EF4-FFF2-40B4-BE49-F238E27FC236}">
                <a16:creationId xmlns:a16="http://schemas.microsoft.com/office/drawing/2014/main" id="{AC391F46-E2C3-426C-837D-6474B7FE06EE}"/>
              </a:ext>
            </a:extLst>
          </p:cNvPr>
          <p:cNvSpPr/>
          <p:nvPr/>
        </p:nvSpPr>
        <p:spPr bwMode="auto">
          <a:xfrm>
            <a:off x="2946400" y="4010730"/>
            <a:ext cx="8657334" cy="1523494"/>
          </a:xfrm>
          <a:prstGeom prst="rect">
            <a:avLst/>
          </a:prstGeom>
          <a:noFill/>
          <a:ln w="19050" cap="flat" cmpd="sng" algn="ctr">
            <a:noFill/>
            <a:prstDash val="dash"/>
            <a:headEnd type="none" w="med" len="med"/>
            <a:tailEnd type="none" w="med" len="med"/>
          </a:ln>
          <a:effectLst/>
        </p:spPr>
        <p:txBody>
          <a:bodyPr rot="0" spcFirstLastPara="0" vert="horz" wrap="square" lIns="252000" tIns="0" rIns="108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Ensuring Data Protection Across All Cloud Environments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Cloud Apps provides visibility and control over third-party cloud services, securing data and user activities in SaaS environments. It is a critical tool for addressing shadow IT and preventing data loss.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Shadow IT Discovery: </a:t>
            </a:r>
            <a:r>
              <a:rPr kumimoji="0" lang="en-US" sz="1200" b="0" i="0" u="none" strike="noStrike" kern="0" cap="none" spc="0" normalizeH="0" noProof="0">
                <a:ln>
                  <a:noFill/>
                </a:ln>
                <a:solidFill>
                  <a:schemeClr val="tx1"/>
                </a:solidFill>
                <a:effectLst/>
                <a:uLnTx/>
                <a:uFillTx/>
                <a:ea typeface="+mn-ea"/>
                <a:cs typeface="Segoe Sans Display"/>
              </a:rPr>
              <a:t>Detects </a:t>
            </a:r>
            <a:r>
              <a:rPr kumimoji="0" lang="en-US" sz="1200" b="0" i="0" u="none" strike="noStrike" kern="0" cap="none" spc="0" normalizeH="0" noProof="0" err="1">
                <a:ln>
                  <a:noFill/>
                </a:ln>
                <a:solidFill>
                  <a:schemeClr val="tx1"/>
                </a:solidFill>
                <a:effectLst/>
                <a:uLnTx/>
                <a:uFillTx/>
                <a:ea typeface="+mn-ea"/>
                <a:cs typeface="Segoe Sans Display"/>
              </a:rPr>
              <a:t>unauthorised</a:t>
            </a:r>
            <a:r>
              <a:rPr kumimoji="0" lang="en-US" sz="1200" b="0" i="0" u="none" strike="noStrike" kern="0" cap="none" spc="0" normalizeH="0" noProof="0">
                <a:ln>
                  <a:noFill/>
                </a:ln>
                <a:solidFill>
                  <a:schemeClr val="tx1"/>
                </a:solidFill>
                <a:effectLst/>
                <a:uLnTx/>
                <a:uFillTx/>
                <a:ea typeface="+mn-ea"/>
                <a:cs typeface="Segoe Sans Display"/>
              </a:rPr>
              <a:t> use of applications like Dropbox and provides visibility into usage patterns.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Data Loss Prevention: </a:t>
            </a:r>
            <a:r>
              <a:rPr kumimoji="0" lang="en-US" sz="1200" b="0" i="0" u="none" strike="noStrike" kern="0" cap="none" spc="0" normalizeH="0" noProof="0">
                <a:ln>
                  <a:noFill/>
                </a:ln>
                <a:solidFill>
                  <a:schemeClr val="tx1"/>
                </a:solidFill>
                <a:effectLst/>
                <a:uLnTx/>
                <a:uFillTx/>
                <a:ea typeface="+mn-ea"/>
                <a:cs typeface="Segoe Sans Display"/>
              </a:rPr>
              <a:t>Prevents sensitive data (e.g., credit card numbers) from being uploaded to non-compliant cloud apps.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Real-Time Session Control: </a:t>
            </a:r>
            <a:r>
              <a:rPr kumimoji="0" lang="en-US" sz="1200" b="0" i="0" u="none" strike="noStrike" kern="0" cap="none" spc="0" normalizeH="0" noProof="0">
                <a:ln>
                  <a:noFill/>
                </a:ln>
                <a:solidFill>
                  <a:schemeClr val="tx1"/>
                </a:solidFill>
                <a:effectLst/>
                <a:uLnTx/>
                <a:uFillTx/>
                <a:ea typeface="+mn-ea"/>
                <a:cs typeface="Segoe Sans Display"/>
              </a:rPr>
              <a:t>Blocks downloading of sensitive documents in unmanaged devices during a live user session.</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010644"/>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Cloud Apps</a:t>
            </a:r>
          </a:p>
        </p:txBody>
      </p:sp>
      <p:sp>
        <p:nvSpPr>
          <p:cNvPr id="5" name="Title 3">
            <a:extLst>
              <a:ext uri="{FF2B5EF4-FFF2-40B4-BE49-F238E27FC236}">
                <a16:creationId xmlns:a16="http://schemas.microsoft.com/office/drawing/2014/main" id="{6C12A1F0-1E5D-F1A2-43AF-94E0A0204219}"/>
              </a:ext>
            </a:extLst>
          </p:cNvPr>
          <p:cNvSpPr>
            <a:spLocks noGrp="1"/>
          </p:cNvSpPr>
          <p:nvPr>
            <p:ph type="title"/>
          </p:nvPr>
        </p:nvSpPr>
        <p:spPr>
          <a:xfrm>
            <a:off x="588262" y="457200"/>
            <a:ext cx="11603737" cy="861774"/>
          </a:xfrm>
        </p:spPr>
        <p:txBody>
          <a:bodyPr/>
          <a:lstStyle/>
          <a:p>
            <a:r>
              <a:rPr lang="en-US" sz="2800" dirty="0"/>
              <a:t>Added value of </a:t>
            </a:r>
            <a:r>
              <a:rPr lang="en-AU" sz="2800" dirty="0"/>
              <a:t>Microsoft Defender &amp; Purview Suite for Business Premium</a:t>
            </a:r>
            <a:endParaRPr lang="en-US" sz="2800" dirty="0"/>
          </a:p>
        </p:txBody>
      </p:sp>
    </p:spTree>
    <p:extLst>
      <p:ext uri="{BB962C8B-B14F-4D97-AF65-F5344CB8AC3E}">
        <p14:creationId xmlns:p14="http://schemas.microsoft.com/office/powerpoint/2010/main" val="1853772851"/>
      </p:ext>
    </p:extLst>
  </p:cSld>
  <p:clrMapOvr>
    <a:masterClrMapping/>
  </p:clrMapOvr>
  <p:transition>
    <p:fade/>
  </p:transition>
</p:sld>
</file>

<file path=ppt/theme/theme1.xml><?xml version="1.0" encoding="utf-8"?>
<a:theme xmlns:a="http://schemas.openxmlformats.org/drawingml/2006/main" name="Microsoft Security Light">
  <a:themeElements>
    <a:clrScheme name="Microsoft Security Light">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Light-ZUMFinal.potx" id="{FF8D482B-CE5A-47E5-AB94-DE302AB9E0F0}" vid="{819E6DBF-6959-410D-BF54-D69678397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9" ma:contentTypeDescription="Create a new document." ma:contentTypeScope="" ma:versionID="5dca745aeda03af8080dd7186d2fc39e">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b87a34f46f71aeb4f154cd237f176b11"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7bb821-340d-4a6b-ab9d-4a4be84d8d64">
      <Terms xmlns="http://schemas.microsoft.com/office/infopath/2007/PartnerControls"/>
    </lcf76f155ced4ddcb4097134ff3c332f>
    <TaxCatchAll xmlns="c8e5ee5f-cdc9-400e-abeb-489c00a90ce7" xsi:nil="true"/>
    <SharedWithUsers xmlns="c8e5ee5f-cdc9-400e-abeb-489c00a90ce7">
      <UserInfo>
        <DisplayName/>
        <AccountId xsi:nil="true"/>
        <AccountType/>
      </UserInfo>
    </SharedWithUsers>
  </documentManagement>
</p:properties>
</file>

<file path=customXml/itemProps1.xml><?xml version="1.0" encoding="utf-8"?>
<ds:datastoreItem xmlns:ds="http://schemas.openxmlformats.org/officeDocument/2006/customXml" ds:itemID="{36ED608E-4DA3-4C78-96B0-C4822A16DD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b821-340d-4a6b-ab9d-4a4be84d8d64"/>
    <ds:schemaRef ds:uri="c8e5ee5f-cdc9-400e-abeb-489c00a90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2a405f3f-901c-46db-8227-6321de0a9681"/>
    <ds:schemaRef ds:uri="695d5325-33a2-4b42-b3d3-b02ffbc12b05"/>
    <ds:schemaRef ds:uri="8aee7df4-ff26-4d0e-8ae8-55e83566dac8"/>
    <ds:schemaRef ds:uri="912a965b-18ab-48f9-afa9-986d97207d9f"/>
    <ds:schemaRef ds:uri="f242f587-4628-446f-8bc7-ea15812ffb91"/>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097bb821-340d-4a6b-ab9d-4a4be84d8d64"/>
    <ds:schemaRef ds:uri="c8e5ee5f-cdc9-400e-abeb-489c00a90ce7"/>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emplate>Microsoft-Security-PowerPoint-Template-Light</Template>
  <TotalTime>34</TotalTime>
  <Words>3687</Words>
  <Application>Microsoft Office PowerPoint</Application>
  <PresentationFormat>Widescreen</PresentationFormat>
  <Paragraphs>327</Paragraphs>
  <Slides>17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Consolas</vt:lpstr>
      <vt:lpstr>Segoe Sans Display</vt:lpstr>
      <vt:lpstr>Segoe Sans Display Semibold</vt:lpstr>
      <vt:lpstr>Segoe UI</vt:lpstr>
      <vt:lpstr>Segoe UI Semibold</vt:lpstr>
      <vt:lpstr>Wingdings</vt:lpstr>
      <vt:lpstr>Microsoft Security Light</vt:lpstr>
      <vt:lpstr>All-in-one SMB Security, Data Protection &amp; Governance Add Microsoft Defender &amp; Purview Suite to M365 Business Premium</vt:lpstr>
      <vt:lpstr>Strengthen security &amp; compliance: Address evolving threats and compliance challenges</vt:lpstr>
      <vt:lpstr>Current state of business</vt:lpstr>
      <vt:lpstr>Microsoft 365 Business Premium:  Foundational Security and Compliance Protection</vt:lpstr>
      <vt:lpstr>Introducing Microsoft Defender &amp; Purview Suite for Business Premium: Unified Compliance &amp; Security</vt:lpstr>
      <vt:lpstr>Additional Capabilities with Microsoft Defender &amp; Purview Suite for Business Premium</vt:lpstr>
      <vt:lpstr>Added value of Microsoft Defender &amp; Purview Suite for Business Premium</vt:lpstr>
      <vt:lpstr>Added value of Microsoft Defender &amp; Purview Suite for Business Premium</vt:lpstr>
      <vt:lpstr>Added value of Microsoft Defender &amp; Purview Suite for Business Premium</vt:lpstr>
      <vt:lpstr>Added value of Microsoft Defender &amp; Purview Suite for Business Premium</vt:lpstr>
      <vt:lpstr>Added value of Microsoft Defender &amp; Purview Suite for Business Premium</vt:lpstr>
      <vt:lpstr>Strengthen Security &amp; Compliance Foundations  with Microsoft Defender &amp; Purview Suite for Business Premium</vt:lpstr>
      <vt:lpstr>Strengthen Security &amp; Compliance Foundations  with Microsoft Defender &amp; Purview Suite for Business Premium</vt:lpstr>
      <vt:lpstr>Strengthen Security &amp; Compliance Foundations  with Microsoft Defender &amp; Purview Suite for Business Premium</vt:lpstr>
      <vt:lpstr>Advanced Security and Compliance for  less than half the cost</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Customer Pitch Deck</dc:title>
  <dc:subject/>
  <dc:creator>Matt George</dc:creator>
  <cp:keywords/>
  <dc:description/>
  <cp:lastModifiedBy>Sonya Aboudargham</cp:lastModifiedBy>
  <cp:revision>20</cp:revision>
  <cp:lastPrinted>2023-02-15T20:48:24Z</cp:lastPrinted>
  <dcterms:created xsi:type="dcterms:W3CDTF">2025-02-17T11:56:26Z</dcterms:created>
  <dcterms:modified xsi:type="dcterms:W3CDTF">2025-11-05T00:14:31Z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f5d5f091-2d86-4c58-9970-04c552d617f8</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y fmtid="{D5CDD505-2E9C-101B-9397-08002B2CF9AE}" pid="26" name="ComplianceAssetId">
    <vt:lpwstr/>
  </property>
  <property fmtid="{D5CDD505-2E9C-101B-9397-08002B2CF9AE}" pid="27" name="_ExtendedDescription">
    <vt:lpwstr/>
  </property>
  <property fmtid="{D5CDD505-2E9C-101B-9397-08002B2CF9AE}" pid="28" name="TriggerFlowInfo">
    <vt:lpwstr/>
  </property>
</Properties>
</file>