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7" r:id="rId4"/>
    <p:sldMasterId id="2147483786" r:id="rId5"/>
  </p:sldMasterIdLst>
  <p:notesMasterIdLst>
    <p:notesMasterId r:id="rId30"/>
  </p:notesMasterIdLst>
  <p:handoutMasterIdLst>
    <p:handoutMasterId r:id="rId31"/>
  </p:handoutMasterIdLst>
  <p:sldIdLst>
    <p:sldId id="1129" r:id="rId6"/>
    <p:sldId id="1091" r:id="rId7"/>
    <p:sldId id="1131" r:id="rId8"/>
    <p:sldId id="1132" r:id="rId9"/>
    <p:sldId id="1133" r:id="rId10"/>
    <p:sldId id="1152" r:id="rId11"/>
    <p:sldId id="1135" r:id="rId12"/>
    <p:sldId id="1136" r:id="rId13"/>
    <p:sldId id="1137" r:id="rId14"/>
    <p:sldId id="1138" r:id="rId15"/>
    <p:sldId id="1140" r:id="rId16"/>
    <p:sldId id="1139" r:id="rId17"/>
    <p:sldId id="1141" r:id="rId18"/>
    <p:sldId id="1142" r:id="rId19"/>
    <p:sldId id="1143" r:id="rId20"/>
    <p:sldId id="1144" r:id="rId21"/>
    <p:sldId id="1145" r:id="rId22"/>
    <p:sldId id="1149" r:id="rId23"/>
    <p:sldId id="1150" r:id="rId24"/>
    <p:sldId id="1134" r:id="rId25"/>
    <p:sldId id="1147" r:id="rId26"/>
    <p:sldId id="1148" r:id="rId27"/>
    <p:sldId id="1151" r:id="rId28"/>
    <p:sldId id="1104" r:id="rId29"/>
  </p:sldIdLst>
  <p:sldSz cx="12192000" cy="6858000"/>
  <p:notesSz cx="6858000" cy="9144000"/>
  <p:embeddedFontLst>
    <p:embeddedFont>
      <p:font typeface="Humming" panose="020B0604020202020204" charset="0"/>
      <p:regular r:id="rId32"/>
      <p: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Montserrat Medium" panose="00000600000000000000" pitchFamily="2" charset="0"/>
      <p:regular r:id="rId38"/>
      <p:italic r:id="rId39"/>
    </p:embeddedFont>
    <p:embeddedFont>
      <p:font typeface="Montserrat SemiBold" panose="00000700000000000000" pitchFamily="2" charset="0"/>
      <p:regular r:id="rId40"/>
      <p:bold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BE2103-5E63-197D-A295-6F3839C492CC}" name="Melanie Johnstone" initials="MJ" userId="S::melj@rocketscience.com.au::e88cec4a-17b3-4f88-968e-c5feb8cf44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EDEDED"/>
    <a:srgbClr val="373737"/>
    <a:srgbClr val="191819"/>
    <a:srgbClr val="E7EBEB"/>
    <a:srgbClr val="FF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EF-FB44-9C1C-8865ADBB8B1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EF-FB44-9C1C-8865ADBB8B1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DEF-FB44-9C1C-8865ADBB8B18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</c:v>
                </c:pt>
                <c:pt idx="1">
                  <c:v>19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F-FB44-9C1C-8865ADBB8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487356-8B40-EDDD-C25D-26E54CC0E2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2B5F2-8FCF-E4CC-537B-4427A2EB7F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8D17F-5D7F-C146-A778-AECE11E753BD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F979-2E9E-ED7A-9BD4-8095B8B8DE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A88D8-0582-AA77-38F1-826CB4444A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29787-3399-6E4C-A0D8-883528B2C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4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C67BB776-2CB0-4884-961E-C318D5D0C30D}" type="datetimeFigureOut">
              <a:rPr lang="en-AU" smtClean="0"/>
              <a:pPr/>
              <a:t>18/02/2026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84F64B8D-618A-4206-8DAF-56907FB1191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470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004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A8FF-A1EA-0AC1-ADD4-903E32ECB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37E9E-AF21-5ED2-E9D7-80D3A0908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6BD932-0F10-A6CF-A339-9128BCD18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15A5B-11D7-BFCC-A181-8B13860AB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9570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52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147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61095-7FEF-8479-55E6-6F22211F2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9D433-64F6-A91C-063A-AC659244A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FD7A5-B687-E1ED-DB08-483EEAFAA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966F9-9F5F-F313-2AD0-4EA3E5C3B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901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9FA4-4676-4A1E-50A2-03D54C04B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81E33-76BE-0C6B-8C1C-DE1552C4E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57402-F16A-B0EC-F79D-E772D6B87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A9808-EEDE-2649-AA58-7003C7E9C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183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85879-E712-F929-6524-41047DBE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0DAE0-27B5-14DA-A4BB-964648EAC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55C44-00B2-0FD3-D8DF-36AF3374F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D9EC4-96B6-4C2F-BE7E-9D86787DF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94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C3E4D-FDD7-BB5E-EDE6-26924DAB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54FBC-2276-8205-462E-AB202FDBC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E91EF2-AB6F-C669-4224-9EE65EB01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559F3-3EC0-F6E0-9590-E7F5D7427A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400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64B8D-618A-4206-8DAF-56907FB11914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65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kerdata.com.au/microsoft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dickerdata.com.a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1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ckerdata.com.a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kerdata.com.au/microsoft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ckerdata.com.au/" TargetMode="External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19084-8C58-3C0A-E9F3-26255A72A9AB}"/>
              </a:ext>
            </a:extLst>
          </p:cNvPr>
          <p:cNvSpPr/>
          <p:nvPr/>
        </p:nvSpPr>
        <p:spPr>
          <a:xfrm rot="10800000">
            <a:off x="0" y="-1"/>
            <a:ext cx="12192000" cy="6858000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Heading">
            <a:extLst>
              <a:ext uri="{FF2B5EF4-FFF2-40B4-BE49-F238E27FC236}">
                <a16:creationId xmlns:a16="http://schemas.microsoft.com/office/drawing/2014/main" id="{FB5F6D1E-D7E9-FD61-9159-6FCBC41C8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5" y="2557353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2269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C71A3E-868D-443B-5C48-E7A311B44168}"/>
              </a:ext>
            </a:extLst>
          </p:cNvPr>
          <p:cNvSpPr/>
          <p:nvPr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1A75-289D-24FC-59C1-EEC71F550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998"/>
            <a:ext cx="12158227" cy="6839002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EB5B3EBE-7DA5-A405-A154-41EA16756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12761"/>
            <a:ext cx="1048656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663DC7CA-89DC-608D-00E8-068D6219BA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220687"/>
            <a:ext cx="104865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69B607-8AEB-6807-143D-6BCD875F9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817" y="1607640"/>
            <a:ext cx="5906711" cy="4144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19101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cons and text-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A392D-DD53-8C60-1E65-4AAE419D8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15" y="0"/>
            <a:ext cx="12167617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34FC8E-D153-620B-C881-F283466EBEA8}"/>
              </a:ext>
            </a:extLst>
          </p:cNvPr>
          <p:cNvSpPr/>
          <p:nvPr userDrawn="1"/>
        </p:nvSpPr>
        <p:spPr>
          <a:xfrm>
            <a:off x="515938" y="1681170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3FAD04BD-B61D-2225-F3E0-1C02E1E56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943C342B-AE98-CE4F-D84D-61352932AE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229" y="2084122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3881EF-3AF3-6A83-1890-5D9FC7DD6844}"/>
              </a:ext>
            </a:extLst>
          </p:cNvPr>
          <p:cNvSpPr/>
          <p:nvPr userDrawn="1"/>
        </p:nvSpPr>
        <p:spPr>
          <a:xfrm>
            <a:off x="1031752" y="2291415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Icon1">
            <a:extLst>
              <a:ext uri="{FF2B5EF4-FFF2-40B4-BE49-F238E27FC236}">
                <a16:creationId xmlns:a16="http://schemas.microsoft.com/office/drawing/2014/main" id="{9EB851F3-86C7-7E72-2CFE-62566C7C030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6477" y="239436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C5E2ED-E59B-453F-7BC6-D66DCA49AC3E}"/>
              </a:ext>
            </a:extLst>
          </p:cNvPr>
          <p:cNvSpPr/>
          <p:nvPr userDrawn="1"/>
        </p:nvSpPr>
        <p:spPr>
          <a:xfrm>
            <a:off x="5878646" y="1681170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E1BC2B53-80B1-4801-5FFD-006A3A80B2E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69937" y="2084122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FB47C1-EB8B-61B8-1DC8-D9FB0187F40F}"/>
              </a:ext>
            </a:extLst>
          </p:cNvPr>
          <p:cNvSpPr/>
          <p:nvPr userDrawn="1"/>
        </p:nvSpPr>
        <p:spPr>
          <a:xfrm>
            <a:off x="6394460" y="2291415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65C1D7D5-894D-3604-6430-BF14DD50A822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6499185" y="239436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C71B97-2321-42BC-7F32-CBD578CDCB9C}"/>
              </a:ext>
            </a:extLst>
          </p:cNvPr>
          <p:cNvSpPr/>
          <p:nvPr userDrawn="1"/>
        </p:nvSpPr>
        <p:spPr>
          <a:xfrm>
            <a:off x="515938" y="4151997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EAEFE9B9-DF37-CCF6-3DEE-5F321C67BF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07229" y="4554949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57DB198-816E-65C7-9828-139C534A7ED9}"/>
              </a:ext>
            </a:extLst>
          </p:cNvPr>
          <p:cNvSpPr/>
          <p:nvPr userDrawn="1"/>
        </p:nvSpPr>
        <p:spPr>
          <a:xfrm>
            <a:off x="1031752" y="4762242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2" name="Icon1">
            <a:extLst>
              <a:ext uri="{FF2B5EF4-FFF2-40B4-BE49-F238E27FC236}">
                <a16:creationId xmlns:a16="http://schemas.microsoft.com/office/drawing/2014/main" id="{8612C324-286D-278F-75EF-23EE73945E52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136477" y="486518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5C5323-B4C8-C141-86EA-4000D9E0E3D6}"/>
              </a:ext>
            </a:extLst>
          </p:cNvPr>
          <p:cNvSpPr/>
          <p:nvPr userDrawn="1"/>
        </p:nvSpPr>
        <p:spPr>
          <a:xfrm>
            <a:off x="5878646" y="4151997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54386635-B087-6F39-A995-C1FFCCAB652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69937" y="4554949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4F53032-A9BC-1559-0830-7718FFDA4C5C}"/>
              </a:ext>
            </a:extLst>
          </p:cNvPr>
          <p:cNvSpPr/>
          <p:nvPr userDrawn="1"/>
        </p:nvSpPr>
        <p:spPr>
          <a:xfrm>
            <a:off x="6394460" y="4762242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F9364599-8E99-5B38-A1ED-698F08ECC339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6499185" y="486518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428950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6 icon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">
            <a:extLst>
              <a:ext uri="{FF2B5EF4-FFF2-40B4-BE49-F238E27FC236}">
                <a16:creationId xmlns:a16="http://schemas.microsoft.com/office/drawing/2014/main" id="{6B02BA62-5853-040B-01F4-2E1B26060B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593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144586CE-984B-432A-4866-1A6161688E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844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4" name="Text">
            <a:extLst>
              <a:ext uri="{FF2B5EF4-FFF2-40B4-BE49-F238E27FC236}">
                <a16:creationId xmlns:a16="http://schemas.microsoft.com/office/drawing/2014/main" id="{741B2943-ECF2-0826-65C2-42FBE26869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8094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817E8013-BFDC-982A-1663-E13289028D8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345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D180AC05-A40F-D180-9E7E-810F226E52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4595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74CC8A3-31B8-118A-1CB4-B540FE91F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5AEDDE9-097B-61D3-E555-5399943B834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846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612E53-9092-879D-9C07-30F4B2FB3A5A}"/>
              </a:ext>
            </a:extLst>
          </p:cNvPr>
          <p:cNvSpPr/>
          <p:nvPr userDrawn="1"/>
        </p:nvSpPr>
        <p:spPr>
          <a:xfrm>
            <a:off x="847337" y="2413649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Icon1">
            <a:extLst>
              <a:ext uri="{FF2B5EF4-FFF2-40B4-BE49-F238E27FC236}">
                <a16:creationId xmlns:a16="http://schemas.microsoft.com/office/drawing/2014/main" id="{5E8C4A85-6238-DD7C-348F-FAF5DCC7537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42334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03D66C-6C5E-DE3A-36D2-301643157E25}"/>
              </a:ext>
            </a:extLst>
          </p:cNvPr>
          <p:cNvSpPr/>
          <p:nvPr userDrawn="1"/>
        </p:nvSpPr>
        <p:spPr>
          <a:xfrm>
            <a:off x="2812325" y="2413649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Icon1">
            <a:extLst>
              <a:ext uri="{FF2B5EF4-FFF2-40B4-BE49-F238E27FC236}">
                <a16:creationId xmlns:a16="http://schemas.microsoft.com/office/drawing/2014/main" id="{336191D2-79D2-A1C7-4EB8-4922CCB9CEF6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2907322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4A0E3-C2DA-C7E5-CADE-AFBC39749D82}"/>
              </a:ext>
            </a:extLst>
          </p:cNvPr>
          <p:cNvSpPr/>
          <p:nvPr userDrawn="1"/>
        </p:nvSpPr>
        <p:spPr>
          <a:xfrm>
            <a:off x="4709219" y="2413649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Icon1">
            <a:extLst>
              <a:ext uri="{FF2B5EF4-FFF2-40B4-BE49-F238E27FC236}">
                <a16:creationId xmlns:a16="http://schemas.microsoft.com/office/drawing/2014/main" id="{1A8DECBF-E0FA-6BF9-3FB4-3E015701E115}"/>
              </a:ext>
            </a:extLst>
          </p:cNvPr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4804216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D889BB-CA18-4C49-3EE7-D9BE91FF74E3}"/>
              </a:ext>
            </a:extLst>
          </p:cNvPr>
          <p:cNvSpPr/>
          <p:nvPr userDrawn="1"/>
        </p:nvSpPr>
        <p:spPr>
          <a:xfrm>
            <a:off x="6654751" y="2413649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4" name="Icon1">
            <a:extLst>
              <a:ext uri="{FF2B5EF4-FFF2-40B4-BE49-F238E27FC236}">
                <a16:creationId xmlns:a16="http://schemas.microsoft.com/office/drawing/2014/main" id="{6AAA495E-F260-3AB6-56B9-99A03468BA38}"/>
              </a:ext>
            </a:extLst>
          </p:cNvPr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6749748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FD6C38-775A-5454-41B7-1A9A2BF4CD15}"/>
              </a:ext>
            </a:extLst>
          </p:cNvPr>
          <p:cNvSpPr/>
          <p:nvPr userDrawn="1"/>
        </p:nvSpPr>
        <p:spPr>
          <a:xfrm>
            <a:off x="8561372" y="2413649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6" name="Icon1">
            <a:extLst>
              <a:ext uri="{FF2B5EF4-FFF2-40B4-BE49-F238E27FC236}">
                <a16:creationId xmlns:a16="http://schemas.microsoft.com/office/drawing/2014/main" id="{ACA4FB6B-752A-8A97-5F71-B1816AC35FD1}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8656369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CFC641-0114-CF54-0985-F427143B30BF}"/>
              </a:ext>
            </a:extLst>
          </p:cNvPr>
          <p:cNvSpPr/>
          <p:nvPr userDrawn="1"/>
        </p:nvSpPr>
        <p:spPr>
          <a:xfrm>
            <a:off x="10458266" y="2413649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9" name="Icon1">
            <a:extLst>
              <a:ext uri="{FF2B5EF4-FFF2-40B4-BE49-F238E27FC236}">
                <a16:creationId xmlns:a16="http://schemas.microsoft.com/office/drawing/2014/main" id="{1387AFE2-6562-BFC7-00BB-892143CEFF5C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10553263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0066A-AE4A-4C02-AEDC-735D3AE2B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42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icons and text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34CC10-E94A-B202-3B5A-5971CDA6AD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15" y="0"/>
            <a:ext cx="12167617" cy="6858000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5272E0F6-8E41-B64B-E64A-981FA4302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7047"/>
            <a:ext cx="8254351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D5C53D3-A8D0-B0B5-C507-08EF917CF6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13901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03B64E88-EE6C-448E-C65A-CEA99A3CE1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13901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07265832-52DF-5409-8D34-814E047571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13901" y="4993753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544F80E3-7ADA-8925-47F9-3F9A232AF46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971014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86225B36-67B0-8116-511F-7EBB1C66F13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971014" y="4993753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9E0D211F-400A-64AC-111B-52526ED48CA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71014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271BFC-BF2D-03B6-F651-17EA505C7512}"/>
              </a:ext>
            </a:extLst>
          </p:cNvPr>
          <p:cNvSpPr/>
          <p:nvPr userDrawn="1"/>
        </p:nvSpPr>
        <p:spPr>
          <a:xfrm>
            <a:off x="476494" y="2290347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0" name="Icon1">
            <a:extLst>
              <a:ext uri="{FF2B5EF4-FFF2-40B4-BE49-F238E27FC236}">
                <a16:creationId xmlns:a16="http://schemas.microsoft.com/office/drawing/2014/main" id="{BB6E8508-8F3F-BD91-6FB0-189E73EEF52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71491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CC71E8-F554-41A5-2E1F-351BE1380DA2}"/>
              </a:ext>
            </a:extLst>
          </p:cNvPr>
          <p:cNvSpPr/>
          <p:nvPr userDrawn="1"/>
        </p:nvSpPr>
        <p:spPr>
          <a:xfrm>
            <a:off x="476494" y="3700857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938F444C-D0CE-75B7-CFCF-3F60D68985B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71491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D811AB0-5CC4-752A-2536-BA9285057C2C}"/>
              </a:ext>
            </a:extLst>
          </p:cNvPr>
          <p:cNvSpPr/>
          <p:nvPr userDrawn="1"/>
        </p:nvSpPr>
        <p:spPr>
          <a:xfrm>
            <a:off x="476494" y="5072457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6" name="Icon1">
            <a:extLst>
              <a:ext uri="{FF2B5EF4-FFF2-40B4-BE49-F238E27FC236}">
                <a16:creationId xmlns:a16="http://schemas.microsoft.com/office/drawing/2014/main" id="{64ABD9A6-778E-AD27-85A8-E34EEB5A83AE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71491" y="51754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A63B0E-A5B7-21B3-F0C5-95173C45CC5D}"/>
              </a:ext>
            </a:extLst>
          </p:cNvPr>
          <p:cNvSpPr/>
          <p:nvPr userDrawn="1"/>
        </p:nvSpPr>
        <p:spPr>
          <a:xfrm>
            <a:off x="4853936" y="2290347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B456AB6A-A369-B403-56BF-78285EAE793C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4948933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6D923E-89A9-D833-AC49-D299B046D3C5}"/>
              </a:ext>
            </a:extLst>
          </p:cNvPr>
          <p:cNvSpPr/>
          <p:nvPr userDrawn="1"/>
        </p:nvSpPr>
        <p:spPr>
          <a:xfrm>
            <a:off x="4853936" y="3700857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23C3BF23-C3FF-CD36-1020-F1FFEE349A9B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4948933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1FD36D-6BAB-DD19-F422-25EE94216D51}"/>
              </a:ext>
            </a:extLst>
          </p:cNvPr>
          <p:cNvSpPr/>
          <p:nvPr userDrawn="1"/>
        </p:nvSpPr>
        <p:spPr>
          <a:xfrm>
            <a:off x="4853936" y="5072457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1260FC07-17A2-C0D6-487A-A88D04C3C397}"/>
              </a:ext>
            </a:extLst>
          </p:cNvPr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4948933" y="51754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5681A04-3E27-C462-6D8F-4ED43DB56C2E}"/>
              </a:ext>
            </a:extLst>
          </p:cNvPr>
          <p:cNvSpPr/>
          <p:nvPr userDrawn="1"/>
        </p:nvSpPr>
        <p:spPr>
          <a:xfrm>
            <a:off x="9190477" y="600383"/>
            <a:ext cx="2430032" cy="535457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4" name="Text1">
            <a:extLst>
              <a:ext uri="{FF2B5EF4-FFF2-40B4-BE49-F238E27FC236}">
                <a16:creationId xmlns:a16="http://schemas.microsoft.com/office/drawing/2014/main" id="{0ED44588-EF82-0E40-910A-078B4D98FE8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42943" y="990309"/>
            <a:ext cx="178005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F396E381-C631-669B-0D32-0E436AF188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42942" y="1839106"/>
            <a:ext cx="1780054" cy="375429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190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cons and text +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49A84-66F8-C690-8B39-2DD424D6F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4" y="0"/>
            <a:ext cx="12158227" cy="6857999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5272E0F6-8E41-B64B-E64A-981FA4302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8238448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D5C53D3-A8D0-B0B5-C507-08EF917CF6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13901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03B64E88-EE6C-448E-C65A-CEA99A3CE1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13901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544F80E3-7ADA-8925-47F9-3F9A232AF46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971014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9E0D211F-400A-64AC-111B-52526ED48CA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71014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271BFC-BF2D-03B6-F651-17EA505C7512}"/>
              </a:ext>
            </a:extLst>
          </p:cNvPr>
          <p:cNvSpPr/>
          <p:nvPr userDrawn="1"/>
        </p:nvSpPr>
        <p:spPr>
          <a:xfrm>
            <a:off x="476494" y="2290347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0" name="Icon1">
            <a:extLst>
              <a:ext uri="{FF2B5EF4-FFF2-40B4-BE49-F238E27FC236}">
                <a16:creationId xmlns:a16="http://schemas.microsoft.com/office/drawing/2014/main" id="{BB6E8508-8F3F-BD91-6FB0-189E73EEF52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71491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CC71E8-F554-41A5-2E1F-351BE1380DA2}"/>
              </a:ext>
            </a:extLst>
          </p:cNvPr>
          <p:cNvSpPr/>
          <p:nvPr userDrawn="1"/>
        </p:nvSpPr>
        <p:spPr>
          <a:xfrm>
            <a:off x="476494" y="3700857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938F444C-D0CE-75B7-CFCF-3F60D68985B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71491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A63B0E-A5B7-21B3-F0C5-95173C45CC5D}"/>
              </a:ext>
            </a:extLst>
          </p:cNvPr>
          <p:cNvSpPr/>
          <p:nvPr userDrawn="1"/>
        </p:nvSpPr>
        <p:spPr>
          <a:xfrm>
            <a:off x="4853936" y="2290347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B456AB6A-A369-B403-56BF-78285EAE793C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4948933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6D923E-89A9-D833-AC49-D299B046D3C5}"/>
              </a:ext>
            </a:extLst>
          </p:cNvPr>
          <p:cNvSpPr/>
          <p:nvPr userDrawn="1"/>
        </p:nvSpPr>
        <p:spPr>
          <a:xfrm>
            <a:off x="4853936" y="3700857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23C3BF23-C3FF-CD36-1020-F1FFEE349A9B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4948933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5681A04-3E27-C462-6D8F-4ED43DB56C2E}"/>
              </a:ext>
            </a:extLst>
          </p:cNvPr>
          <p:cNvSpPr/>
          <p:nvPr userDrawn="1"/>
        </p:nvSpPr>
        <p:spPr>
          <a:xfrm>
            <a:off x="9190477" y="600383"/>
            <a:ext cx="2430032" cy="5354570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Quote Mark - start">
            <a:extLst>
              <a:ext uri="{FF2B5EF4-FFF2-40B4-BE49-F238E27FC236}">
                <a16:creationId xmlns:a16="http://schemas.microsoft.com/office/drawing/2014/main" id="{A3AA150F-780D-FEE5-3D5C-110055077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4" name="Quote Mark - end">
            <a:extLst>
              <a:ext uri="{FF2B5EF4-FFF2-40B4-BE49-F238E27FC236}">
                <a16:creationId xmlns:a16="http://schemas.microsoft.com/office/drawing/2014/main" id="{33239306-26A4-722B-994C-80B697D2B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362979"/>
            <a:ext cx="462014" cy="462014"/>
          </a:xfrm>
          <a:prstGeom prst="rect">
            <a:avLst/>
          </a:prstGeom>
        </p:spPr>
      </p:pic>
      <p:sp>
        <p:nvSpPr>
          <p:cNvPr id="6" name="Name">
            <a:extLst>
              <a:ext uri="{FF2B5EF4-FFF2-40B4-BE49-F238E27FC236}">
                <a16:creationId xmlns:a16="http://schemas.microsoft.com/office/drawing/2014/main" id="{8992D734-F809-225A-9FAD-1456B8B947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160419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3996440C-2202-5989-360D-B72AD9CACDE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15180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70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8 icons and headings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58EE15-0FC7-66FD-F140-58717745F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9" y="520"/>
            <a:ext cx="12167617" cy="6856959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07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3" name="Text2">
            <a:extLst>
              <a:ext uri="{FF2B5EF4-FFF2-40B4-BE49-F238E27FC236}">
                <a16:creationId xmlns:a16="http://schemas.microsoft.com/office/drawing/2014/main" id="{6D91584B-7E97-C586-5864-31F4ED39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6274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3">
            <a:extLst>
              <a:ext uri="{FF2B5EF4-FFF2-40B4-BE49-F238E27FC236}">
                <a16:creationId xmlns:a16="http://schemas.microsoft.com/office/drawing/2014/main" id="{1A247C8C-4132-5D0C-F564-385A8CBF4D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841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9" name="Text4">
            <a:extLst>
              <a:ext uri="{FF2B5EF4-FFF2-40B4-BE49-F238E27FC236}">
                <a16:creationId xmlns:a16="http://schemas.microsoft.com/office/drawing/2014/main" id="{0C39238E-5920-0D4B-82AC-C737AF086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1408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5" name="Text5">
            <a:extLst>
              <a:ext uri="{FF2B5EF4-FFF2-40B4-BE49-F238E27FC236}">
                <a16:creationId xmlns:a16="http://schemas.microsoft.com/office/drawing/2014/main" id="{5C28FF88-B305-B8CA-3B0B-FB09F0017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707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8" name="Text6">
            <a:extLst>
              <a:ext uri="{FF2B5EF4-FFF2-40B4-BE49-F238E27FC236}">
                <a16:creationId xmlns:a16="http://schemas.microsoft.com/office/drawing/2014/main" id="{7F11F1EB-CE1E-7D38-4772-4B89CDD083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6274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1" name="Text7">
            <a:extLst>
              <a:ext uri="{FF2B5EF4-FFF2-40B4-BE49-F238E27FC236}">
                <a16:creationId xmlns:a16="http://schemas.microsoft.com/office/drawing/2014/main" id="{C23CEE69-B77C-8367-78C7-A21A936B85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8841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4" name="Text8">
            <a:extLst>
              <a:ext uri="{FF2B5EF4-FFF2-40B4-BE49-F238E27FC236}">
                <a16:creationId xmlns:a16="http://schemas.microsoft.com/office/drawing/2014/main" id="{0311E58B-9F3E-76BD-DF78-E0C4087BC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1408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64B8E74-7446-9E60-2876-B5640D0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16659-CE86-B008-359F-CB9891CC38A0}"/>
              </a:ext>
            </a:extLst>
          </p:cNvPr>
          <p:cNvSpPr/>
          <p:nvPr userDrawn="1"/>
        </p:nvSpPr>
        <p:spPr>
          <a:xfrm>
            <a:off x="1038218" y="225384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4355EFC2-0094-B552-18E1-E335478544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321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154DD-1C22-F7AA-720A-4B999F03AA5C}"/>
              </a:ext>
            </a:extLst>
          </p:cNvPr>
          <p:cNvSpPr/>
          <p:nvPr userDrawn="1"/>
        </p:nvSpPr>
        <p:spPr>
          <a:xfrm>
            <a:off x="2682193" y="2253844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4E602FE7-CA34-59D6-6BA9-D356D5C7DD7C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277719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6E3A8B-FD5B-7D86-0D3C-98BB6C6E63F3}"/>
              </a:ext>
            </a:extLst>
          </p:cNvPr>
          <p:cNvSpPr/>
          <p:nvPr userDrawn="1"/>
        </p:nvSpPr>
        <p:spPr>
          <a:xfrm>
            <a:off x="4345623" y="2253844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8383A80A-56E2-2528-2DD7-3EF23F1A05C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4062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9C3FD-488C-7F8D-0F30-272462D618D3}"/>
              </a:ext>
            </a:extLst>
          </p:cNvPr>
          <p:cNvSpPr/>
          <p:nvPr userDrawn="1"/>
        </p:nvSpPr>
        <p:spPr>
          <a:xfrm>
            <a:off x="6047963" y="2253844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3296A039-721D-6B53-D613-87E208543611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14296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055BF2-534E-5028-821F-89567E3ACEB3}"/>
              </a:ext>
            </a:extLst>
          </p:cNvPr>
          <p:cNvSpPr/>
          <p:nvPr userDrawn="1"/>
        </p:nvSpPr>
        <p:spPr>
          <a:xfrm>
            <a:off x="1038218" y="4500933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AFF60E1F-230F-15DE-86AD-AF061D785C4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3321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E8F59B-49DC-DF17-50FF-F935A50F80F1}"/>
              </a:ext>
            </a:extLst>
          </p:cNvPr>
          <p:cNvSpPr/>
          <p:nvPr userDrawn="1"/>
        </p:nvSpPr>
        <p:spPr>
          <a:xfrm>
            <a:off x="2682193" y="4500933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16825B27-283C-0904-4280-27B7F5A5EC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7719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51F1C3-3901-9DBD-E3FA-3283463CF0A0}"/>
              </a:ext>
            </a:extLst>
          </p:cNvPr>
          <p:cNvSpPr/>
          <p:nvPr userDrawn="1"/>
        </p:nvSpPr>
        <p:spPr>
          <a:xfrm>
            <a:off x="4345623" y="450093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81634427-8744-9652-597F-A8B63111EAC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44062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991241-CC14-5292-5D7D-633C3233A624}"/>
              </a:ext>
            </a:extLst>
          </p:cNvPr>
          <p:cNvSpPr/>
          <p:nvPr userDrawn="1"/>
        </p:nvSpPr>
        <p:spPr>
          <a:xfrm>
            <a:off x="6047963" y="4500933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6" name="Icon1">
            <a:extLst>
              <a:ext uri="{FF2B5EF4-FFF2-40B4-BE49-F238E27FC236}">
                <a16:creationId xmlns:a16="http://schemas.microsoft.com/office/drawing/2014/main" id="{F0556450-6D20-F4EC-BF59-EBE009CFE7D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614296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87A2AB9-0A38-C7C4-6AEE-AFBDC961447A}"/>
              </a:ext>
            </a:extLst>
          </p:cNvPr>
          <p:cNvSpPr/>
          <p:nvPr userDrawn="1"/>
        </p:nvSpPr>
        <p:spPr>
          <a:xfrm>
            <a:off x="8011798" y="600383"/>
            <a:ext cx="3576716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8" name="Text1">
            <a:extLst>
              <a:ext uri="{FF2B5EF4-FFF2-40B4-BE49-F238E27FC236}">
                <a16:creationId xmlns:a16="http://schemas.microsoft.com/office/drawing/2014/main" id="{46F6F4C0-5348-5FDB-C495-1E866A8869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24152" y="1068129"/>
            <a:ext cx="2791839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6E65ACB9-82BB-14A9-A67E-1B559F0B6F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4152" y="1941897"/>
            <a:ext cx="2791838" cy="4079524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31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0 icons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31F28C4-A04B-3BD6-2BC3-C100BF5A2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589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5B985C-B1E5-2E4C-977F-B9FAA3732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6" y="0"/>
            <a:ext cx="12158227" cy="685800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07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3" name="Text2">
            <a:extLst>
              <a:ext uri="{FF2B5EF4-FFF2-40B4-BE49-F238E27FC236}">
                <a16:creationId xmlns:a16="http://schemas.microsoft.com/office/drawing/2014/main" id="{6D91584B-7E97-C586-5864-31F4ED39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6274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3">
            <a:extLst>
              <a:ext uri="{FF2B5EF4-FFF2-40B4-BE49-F238E27FC236}">
                <a16:creationId xmlns:a16="http://schemas.microsoft.com/office/drawing/2014/main" id="{1A247C8C-4132-5D0C-F564-385A8CBF4D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841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9" name="Text4">
            <a:extLst>
              <a:ext uri="{FF2B5EF4-FFF2-40B4-BE49-F238E27FC236}">
                <a16:creationId xmlns:a16="http://schemas.microsoft.com/office/drawing/2014/main" id="{0C39238E-5920-0D4B-82AC-C737AF086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1408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5" name="Text5">
            <a:extLst>
              <a:ext uri="{FF2B5EF4-FFF2-40B4-BE49-F238E27FC236}">
                <a16:creationId xmlns:a16="http://schemas.microsoft.com/office/drawing/2014/main" id="{5C28FF88-B305-B8CA-3B0B-FB09F0017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707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8" name="Text6">
            <a:extLst>
              <a:ext uri="{FF2B5EF4-FFF2-40B4-BE49-F238E27FC236}">
                <a16:creationId xmlns:a16="http://schemas.microsoft.com/office/drawing/2014/main" id="{7F11F1EB-CE1E-7D38-4772-4B89CDD083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6274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1" name="Text7">
            <a:extLst>
              <a:ext uri="{FF2B5EF4-FFF2-40B4-BE49-F238E27FC236}">
                <a16:creationId xmlns:a16="http://schemas.microsoft.com/office/drawing/2014/main" id="{C23CEE69-B77C-8367-78C7-A21A936B85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8841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4" name="Text8">
            <a:extLst>
              <a:ext uri="{FF2B5EF4-FFF2-40B4-BE49-F238E27FC236}">
                <a16:creationId xmlns:a16="http://schemas.microsoft.com/office/drawing/2014/main" id="{0311E58B-9F3E-76BD-DF78-E0C4087BC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1408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64B8E74-7446-9E60-2876-B5640D0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16659-CE86-B008-359F-CB9891CC38A0}"/>
              </a:ext>
            </a:extLst>
          </p:cNvPr>
          <p:cNvSpPr/>
          <p:nvPr userDrawn="1"/>
        </p:nvSpPr>
        <p:spPr>
          <a:xfrm>
            <a:off x="1038218" y="225384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4355EFC2-0094-B552-18E1-E335478544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321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154DD-1C22-F7AA-720A-4B999F03AA5C}"/>
              </a:ext>
            </a:extLst>
          </p:cNvPr>
          <p:cNvSpPr/>
          <p:nvPr userDrawn="1"/>
        </p:nvSpPr>
        <p:spPr>
          <a:xfrm>
            <a:off x="2682193" y="2253844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4E602FE7-CA34-59D6-6BA9-D356D5C7DD7C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277719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6E3A8B-FD5B-7D86-0D3C-98BB6C6E63F3}"/>
              </a:ext>
            </a:extLst>
          </p:cNvPr>
          <p:cNvSpPr/>
          <p:nvPr userDrawn="1"/>
        </p:nvSpPr>
        <p:spPr>
          <a:xfrm>
            <a:off x="4345623" y="2253844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8383A80A-56E2-2528-2DD7-3EF23F1A05C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4062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9C3FD-488C-7F8D-0F30-272462D618D3}"/>
              </a:ext>
            </a:extLst>
          </p:cNvPr>
          <p:cNvSpPr/>
          <p:nvPr userDrawn="1"/>
        </p:nvSpPr>
        <p:spPr>
          <a:xfrm>
            <a:off x="6047963" y="2253844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3296A039-721D-6B53-D613-87E208543611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14296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055BF2-534E-5028-821F-89567E3ACEB3}"/>
              </a:ext>
            </a:extLst>
          </p:cNvPr>
          <p:cNvSpPr/>
          <p:nvPr userDrawn="1"/>
        </p:nvSpPr>
        <p:spPr>
          <a:xfrm>
            <a:off x="1038218" y="4500933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AFF60E1F-230F-15DE-86AD-AF061D785C4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3321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E8F59B-49DC-DF17-50FF-F935A50F80F1}"/>
              </a:ext>
            </a:extLst>
          </p:cNvPr>
          <p:cNvSpPr/>
          <p:nvPr userDrawn="1"/>
        </p:nvSpPr>
        <p:spPr>
          <a:xfrm>
            <a:off x="2682193" y="4500933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16825B27-283C-0904-4280-27B7F5A5EC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7719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51F1C3-3901-9DBD-E3FA-3283463CF0A0}"/>
              </a:ext>
            </a:extLst>
          </p:cNvPr>
          <p:cNvSpPr/>
          <p:nvPr userDrawn="1"/>
        </p:nvSpPr>
        <p:spPr>
          <a:xfrm>
            <a:off x="4345623" y="4500933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81634427-8744-9652-597F-A8B63111EAC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44062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991241-CC14-5292-5D7D-633C3233A624}"/>
              </a:ext>
            </a:extLst>
          </p:cNvPr>
          <p:cNvSpPr/>
          <p:nvPr userDrawn="1"/>
        </p:nvSpPr>
        <p:spPr>
          <a:xfrm>
            <a:off x="6047963" y="450093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6" name="Icon1">
            <a:extLst>
              <a:ext uri="{FF2B5EF4-FFF2-40B4-BE49-F238E27FC236}">
                <a16:creationId xmlns:a16="http://schemas.microsoft.com/office/drawing/2014/main" id="{F0556450-6D20-F4EC-BF59-EBE009CFE7D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614296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" name="Text4">
            <a:extLst>
              <a:ext uri="{FF2B5EF4-FFF2-40B4-BE49-F238E27FC236}">
                <a16:creationId xmlns:a16="http://schemas.microsoft.com/office/drawing/2014/main" id="{F9A00EFF-6270-FFA7-6594-8C171E7F12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74293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9" name="Text8">
            <a:extLst>
              <a:ext uri="{FF2B5EF4-FFF2-40B4-BE49-F238E27FC236}">
                <a16:creationId xmlns:a16="http://schemas.microsoft.com/office/drawing/2014/main" id="{DCFC07B2-033F-033E-6AE0-662ED2A600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74293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5F77EB-66A5-8380-60B6-899ACDA81BE0}"/>
              </a:ext>
            </a:extLst>
          </p:cNvPr>
          <p:cNvSpPr/>
          <p:nvPr userDrawn="1"/>
        </p:nvSpPr>
        <p:spPr>
          <a:xfrm>
            <a:off x="7730848" y="2253844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1" name="Icon1">
            <a:extLst>
              <a:ext uri="{FF2B5EF4-FFF2-40B4-BE49-F238E27FC236}">
                <a16:creationId xmlns:a16="http://schemas.microsoft.com/office/drawing/2014/main" id="{E013379C-D48E-52AD-4315-7C5A7673D74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782584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887E74-8274-D1FC-3F63-D27E2569ABD3}"/>
              </a:ext>
            </a:extLst>
          </p:cNvPr>
          <p:cNvSpPr/>
          <p:nvPr userDrawn="1"/>
        </p:nvSpPr>
        <p:spPr>
          <a:xfrm>
            <a:off x="7730848" y="4500933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B225E9D6-E1A5-D4CE-A396-7951D88633FA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782584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544192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3924DD-E10C-B92C-3D67-F5E58636616D}"/>
              </a:ext>
            </a:extLst>
          </p:cNvPr>
          <p:cNvSpPr/>
          <p:nvPr userDrawn="1"/>
        </p:nvSpPr>
        <p:spPr>
          <a:xfrm rot="10800000">
            <a:off x="0" y="2639832"/>
            <a:ext cx="12192000" cy="4218167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F810E8-14A8-0BE1-8128-9AC9CFD2C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57" y="790"/>
            <a:ext cx="12155425" cy="6856419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D01E309F-B498-EC5A-0C24-F10C1FA6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04" y="387047"/>
            <a:ext cx="11153559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 userDrawn="1"/>
        </p:nvSpPr>
        <p:spPr>
          <a:xfrm>
            <a:off x="522503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237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2054" y="2079040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388DDC-8C02-1E73-D6ED-C040654A290C}"/>
              </a:ext>
            </a:extLst>
          </p:cNvPr>
          <p:cNvSpPr/>
          <p:nvPr userDrawn="1"/>
        </p:nvSpPr>
        <p:spPr>
          <a:xfrm>
            <a:off x="4306930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7AE66FC0-EAF4-994F-7E49-8CC25C9112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88664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C2218FB1-86B2-1309-5065-1811138E7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66481" y="2079040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605F40-FC40-33CE-E068-AB42778E9C16}"/>
              </a:ext>
            </a:extLst>
          </p:cNvPr>
          <p:cNvSpPr/>
          <p:nvPr userDrawn="1"/>
        </p:nvSpPr>
        <p:spPr>
          <a:xfrm>
            <a:off x="8100350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1">
            <a:extLst>
              <a:ext uri="{FF2B5EF4-FFF2-40B4-BE49-F238E27FC236}">
                <a16:creationId xmlns:a16="http://schemas.microsoft.com/office/drawing/2014/main" id="{6D680D00-84E6-7AD2-D110-744C97BF11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2084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2FBE53AF-2FE9-14D3-D34D-FDC8CA76D0D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459901" y="2079040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66433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A100A-4322-5093-6CEC-EA5E45A80B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9496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2">
            <a:extLst>
              <a:ext uri="{FF2B5EF4-FFF2-40B4-BE49-F238E27FC236}">
                <a16:creationId xmlns:a16="http://schemas.microsoft.com/office/drawing/2014/main" id="{E0FFE314-FEDA-B15A-C9E0-8F5F9F1D95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60702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3" name="Text3">
            <a:extLst>
              <a:ext uri="{FF2B5EF4-FFF2-40B4-BE49-F238E27FC236}">
                <a16:creationId xmlns:a16="http://schemas.microsoft.com/office/drawing/2014/main" id="{125B23F1-9AC6-9E1E-A95A-39AC4E8DEC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14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7" name="Text4">
            <a:extLst>
              <a:ext uri="{FF2B5EF4-FFF2-40B4-BE49-F238E27FC236}">
                <a16:creationId xmlns:a16="http://schemas.microsoft.com/office/drawing/2014/main" id="{FBC77BFD-0B00-8388-2DF7-BFF40A2A16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8331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1AD91B6-894B-37AA-0CF0-1E807D25B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D5DC0621-7847-B0A6-BCFB-4BEE64D1C38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0121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2123F8E5-ADC8-D868-9E4A-9FDC158527B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18757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6D399A2B-6BE6-DD63-A149-2823EF96560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909322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FDDB2D19-5315-B23B-16DA-34252599B6E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499887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867001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1BEAA-D383-F9D3-3637-CBB82DBE5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21AD91B6-894B-37AA-0CF0-1E807D25B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0182ED-5BA7-E0D0-3EEA-63445CD5217D}"/>
              </a:ext>
            </a:extLst>
          </p:cNvPr>
          <p:cNvSpPr/>
          <p:nvPr userDrawn="1"/>
        </p:nvSpPr>
        <p:spPr>
          <a:xfrm>
            <a:off x="515939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9BCF8255-8134-650E-424D-35AF0186FA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05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91801E0F-18E1-6AEB-E0AC-655B026EA8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6034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C84960-1FE0-C00E-ABB7-F2DF702EDEF3}"/>
              </a:ext>
            </a:extLst>
          </p:cNvPr>
          <p:cNvSpPr/>
          <p:nvPr userDrawn="1"/>
        </p:nvSpPr>
        <p:spPr>
          <a:xfrm>
            <a:off x="3414784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ext1">
            <a:extLst>
              <a:ext uri="{FF2B5EF4-FFF2-40B4-BE49-F238E27FC236}">
                <a16:creationId xmlns:a16="http://schemas.microsoft.com/office/drawing/2014/main" id="{DE9A511C-4BC9-58CD-A005-0047AE32DD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38150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45344692-ABE1-8671-0624-CA90B86313D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754879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776823-2223-606C-72F5-8983B858C4E6}"/>
              </a:ext>
            </a:extLst>
          </p:cNvPr>
          <p:cNvSpPr/>
          <p:nvPr userDrawn="1"/>
        </p:nvSpPr>
        <p:spPr>
          <a:xfrm>
            <a:off x="6291462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6" name="Text1">
            <a:extLst>
              <a:ext uri="{FF2B5EF4-FFF2-40B4-BE49-F238E27FC236}">
                <a16:creationId xmlns:a16="http://schemas.microsoft.com/office/drawing/2014/main" id="{86FE6E59-C101-5B99-721E-F93FD1FFA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14828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Iphone Image">
            <a:extLst>
              <a:ext uri="{FF2B5EF4-FFF2-40B4-BE49-F238E27FC236}">
                <a16:creationId xmlns:a16="http://schemas.microsoft.com/office/drawing/2014/main" id="{639390C8-5556-C864-54FA-BC63DC43BE9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631557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5BE502-4B15-B453-DCDD-BAE57BEF425D}"/>
              </a:ext>
            </a:extLst>
          </p:cNvPr>
          <p:cNvSpPr/>
          <p:nvPr userDrawn="1"/>
        </p:nvSpPr>
        <p:spPr>
          <a:xfrm>
            <a:off x="9158409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F218619C-FEDF-D298-F124-8565E2D34F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81775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F6F1E573-DAE1-03DD-35CC-EC8C94BAA4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98504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820906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06529-4FB6-A60E-C44F-D259D306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9" y="520"/>
            <a:ext cx="12156381" cy="6856958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983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1F2A7AF0-AB40-B3CE-F94B-A3E5FCC46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36745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0C44366-47A9-DB58-8815-F74924491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5507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9CF37793-C0E9-776E-038F-FD6CCD906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54269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6C153EFC-DADA-C0A1-F00B-02E10AD97B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63032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2E6F6BAB-E56E-7C5C-2A81-B3AE0E7DA0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7983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FFCEFC1E-16F4-B409-13AB-3584C3C77A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36745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6DDD62DF-978F-9A79-D584-1E75046FF7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5507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2" name="Text 9">
            <a:extLst>
              <a:ext uri="{FF2B5EF4-FFF2-40B4-BE49-F238E27FC236}">
                <a16:creationId xmlns:a16="http://schemas.microsoft.com/office/drawing/2014/main" id="{672C8863-8C52-5386-427A-4090524C11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54269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4" name="Text 10">
            <a:extLst>
              <a:ext uri="{FF2B5EF4-FFF2-40B4-BE49-F238E27FC236}">
                <a16:creationId xmlns:a16="http://schemas.microsoft.com/office/drawing/2014/main" id="{3F582982-A7EE-BFB6-9422-09FCED824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032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AA9E456-262D-67D9-9185-0AE77A933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8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9782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BD940180-BDDB-25AD-08A2-E0935452C4C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23680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23F8B7EC-90A9-20B8-2D50-7F636E2358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647034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E8C46B9D-241D-E70C-B552-FECA50F2F2A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660659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74AB12D-BAD1-DD82-7343-2F59376893B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654829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2BF362EE-FCF9-B488-9FCF-2ADFEE45634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19782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5" name="Iphone Image">
            <a:extLst>
              <a:ext uri="{FF2B5EF4-FFF2-40B4-BE49-F238E27FC236}">
                <a16:creationId xmlns:a16="http://schemas.microsoft.com/office/drawing/2014/main" id="{4F5A0AB6-CF80-A947-8113-04DBB5B0FD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623680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688DF778-E3B1-4187-5E38-BEFAB3D75D1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647034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7" name="Iphone Image">
            <a:extLst>
              <a:ext uri="{FF2B5EF4-FFF2-40B4-BE49-F238E27FC236}">
                <a16:creationId xmlns:a16="http://schemas.microsoft.com/office/drawing/2014/main" id="{F44A7EE3-C2CA-216D-289B-42642C442C8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660659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Iphone Image">
            <a:extLst>
              <a:ext uri="{FF2B5EF4-FFF2-40B4-BE49-F238E27FC236}">
                <a16:creationId xmlns:a16="http://schemas.microsoft.com/office/drawing/2014/main" id="{A8D3AE93-EAD2-5661-9EB5-E58C6E2ADEF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654829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41353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column-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B15AF3-8813-0E22-91EF-B6FB5F329F4B}"/>
              </a:ext>
            </a:extLst>
          </p:cNvPr>
          <p:cNvSpPr/>
          <p:nvPr/>
        </p:nvSpPr>
        <p:spPr>
          <a:xfrm rot="10800000">
            <a:off x="1540" y="0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D385E-255C-7D77-069D-53A32AB35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84A01C-ACC5-2D95-7DFC-75CCBEA6855E}"/>
              </a:ext>
            </a:extLst>
          </p:cNvPr>
          <p:cNvSpPr/>
          <p:nvPr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BA4AD0BD-89EF-CC66-403D-DCB7D1E77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990841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F1FF4D34-443A-69ED-0E36-3F5D9F5D03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7645" y="2197290"/>
            <a:ext cx="9908417" cy="359347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66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68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77F9A59C-555C-316F-40B0-2FBDDF3AED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53707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231A6109-C70B-6398-6C4B-C55BD8E2BA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96746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55EB5B8E-D941-D02E-7444-EE2F4FA6FF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39784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F39883CB-DB0E-3DBC-4926-3A475693B5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0668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BCBA9F54-BC64-6118-4793-EDEDD85C1C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53707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9" name="Text 7">
            <a:extLst>
              <a:ext uri="{FF2B5EF4-FFF2-40B4-BE49-F238E27FC236}">
                <a16:creationId xmlns:a16="http://schemas.microsoft.com/office/drawing/2014/main" id="{7C506F81-2B83-C0B0-B679-C2A30C7AA5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96746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9BCC990F-FAC9-703E-67E2-C36D7CF0DB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39784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5027DEEA-6261-002E-5BCE-70F9A0679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96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C7E578C8-F014-1747-4BC8-E034180C848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1093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064A2820-702D-9A60-71F0-4A7600FBFFD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740633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0ED04122-141C-6302-26B9-05D97333E5E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851536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5DBD47AD-4C4F-51B6-2416-340FC5682378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981894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964CABF4-63B3-41AD-1B9A-8570F952CD2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81093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0F5E5EC7-B41B-70A1-38A2-3EFC4984420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2740633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5148BE10-9045-3676-4AB5-3A851C17F1C4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851536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D4A68367-07CB-62D6-D266-D9DF5BF589FB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981894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D70BB-3280-9D1A-B0F7-B1CCF3713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7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2">
            <a:extLst>
              <a:ext uri="{FF2B5EF4-FFF2-40B4-BE49-F238E27FC236}">
                <a16:creationId xmlns:a16="http://schemas.microsoft.com/office/drawing/2014/main" id="{304F53BB-B4D5-2D74-0ECC-A6CC2A1EB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538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  <a:p>
            <a:pPr lvl="0"/>
            <a:endParaRPr lang="en-AU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4892FE05-7EC4-2BB0-18E8-D2D82409B4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5634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FA9688C3-76CF-7F39-A8B9-6B3D5F63EC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50730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A7E4563E-C7BD-F04F-9585-D1FCE265E5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85826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C028BEC7-6425-22E4-2015-2CD2524AC5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0922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0" name="Text 9">
            <a:extLst>
              <a:ext uri="{FF2B5EF4-FFF2-40B4-BE49-F238E27FC236}">
                <a16:creationId xmlns:a16="http://schemas.microsoft.com/office/drawing/2014/main" id="{52EC4E68-B622-4F4B-5A57-CA88C456AF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80538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2" name="Text 10">
            <a:extLst>
              <a:ext uri="{FF2B5EF4-FFF2-40B4-BE49-F238E27FC236}">
                <a16:creationId xmlns:a16="http://schemas.microsoft.com/office/drawing/2014/main" id="{74AE3846-17FC-B3D3-B4A7-8865F659230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5634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4" name="Text 11">
            <a:extLst>
              <a:ext uri="{FF2B5EF4-FFF2-40B4-BE49-F238E27FC236}">
                <a16:creationId xmlns:a16="http://schemas.microsoft.com/office/drawing/2014/main" id="{3CAAAC66-CF01-0121-2CE4-A4181271D0D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50730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6" name="Text 12">
            <a:extLst>
              <a:ext uri="{FF2B5EF4-FFF2-40B4-BE49-F238E27FC236}">
                <a16:creationId xmlns:a16="http://schemas.microsoft.com/office/drawing/2014/main" id="{7FA816EF-E122-2278-B901-702B0A3AA4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85826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F81979FA-F582-FFBA-A423-49CA627353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20922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0" name="Text 7">
            <a:extLst>
              <a:ext uri="{FF2B5EF4-FFF2-40B4-BE49-F238E27FC236}">
                <a16:creationId xmlns:a16="http://schemas.microsoft.com/office/drawing/2014/main" id="{D8CFC106-175B-9E8F-B74F-9E224A6D6F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356017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2" name="Text 14">
            <a:extLst>
              <a:ext uri="{FF2B5EF4-FFF2-40B4-BE49-F238E27FC236}">
                <a16:creationId xmlns:a16="http://schemas.microsoft.com/office/drawing/2014/main" id="{94AC834A-A079-4B48-FC60-C936FC12FA1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56017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48220EB6-4240-8E66-88BC-BB9F1E3C076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5442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  <a:ea typeface="Roboto Light" panose="02000000000000000000" pitchFamily="2" charset="0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4" name="Text 8">
            <a:extLst>
              <a:ext uri="{FF2B5EF4-FFF2-40B4-BE49-F238E27FC236}">
                <a16:creationId xmlns:a16="http://schemas.microsoft.com/office/drawing/2014/main" id="{1807B19D-82E9-8C41-12BB-1E3F06256D1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5442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55CCE28E-2C92-B88D-D169-F6CBDB862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EADB654-9105-7721-52DB-C22B8527BF0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15938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" name="Iphone Image">
            <a:extLst>
              <a:ext uri="{FF2B5EF4-FFF2-40B4-BE49-F238E27FC236}">
                <a16:creationId xmlns:a16="http://schemas.microsoft.com/office/drawing/2014/main" id="{66E4AFE9-90D1-8A10-9322-3E79BB6EBE4C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155049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0389D7AB-2A3A-88CD-8B34-2667C6CC30E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794160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971E3749-DB65-A877-390B-64F99F3E56EC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48677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Iphone Image">
            <a:extLst>
              <a:ext uri="{FF2B5EF4-FFF2-40B4-BE49-F238E27FC236}">
                <a16:creationId xmlns:a16="http://schemas.microsoft.com/office/drawing/2014/main" id="{8B667145-5B92-D03E-7D5B-EA02370B528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433271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1" name="Iphone Image">
            <a:extLst>
              <a:ext uri="{FF2B5EF4-FFF2-40B4-BE49-F238E27FC236}">
                <a16:creationId xmlns:a16="http://schemas.microsoft.com/office/drawing/2014/main" id="{9ABE5C3A-9F1F-06E1-F582-E2B0E294E879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07238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Iphone Image">
            <a:extLst>
              <a:ext uri="{FF2B5EF4-FFF2-40B4-BE49-F238E27FC236}">
                <a16:creationId xmlns:a16="http://schemas.microsoft.com/office/drawing/2014/main" id="{1780D760-6F65-3A35-92F6-967B6AD42E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711493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7BF065DD-5304-C4D3-82FD-2D2A18EC9E74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035060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7" name="Iphone Image">
            <a:extLst>
              <a:ext uri="{FF2B5EF4-FFF2-40B4-BE49-F238E27FC236}">
                <a16:creationId xmlns:a16="http://schemas.microsoft.com/office/drawing/2014/main" id="{BCC99232-8981-2BB0-840F-7CA4C7203F7E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15938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9" name="Iphone Image">
            <a:extLst>
              <a:ext uri="{FF2B5EF4-FFF2-40B4-BE49-F238E27FC236}">
                <a16:creationId xmlns:a16="http://schemas.microsoft.com/office/drawing/2014/main" id="{7AAA52D2-CBB4-01E2-2ACB-8F9F4DC4EF13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155049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1" name="Iphone Image">
            <a:extLst>
              <a:ext uri="{FF2B5EF4-FFF2-40B4-BE49-F238E27FC236}">
                <a16:creationId xmlns:a16="http://schemas.microsoft.com/office/drawing/2014/main" id="{43D348CE-3301-AD5B-03ED-83E43E4FEF8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3794160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3" name="Iphone Image">
            <a:extLst>
              <a:ext uri="{FF2B5EF4-FFF2-40B4-BE49-F238E27FC236}">
                <a16:creationId xmlns:a16="http://schemas.microsoft.com/office/drawing/2014/main" id="{383EF224-A525-2D9D-CB96-19CE87DF350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433271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5" name="Iphone Image">
            <a:extLst>
              <a:ext uri="{FF2B5EF4-FFF2-40B4-BE49-F238E27FC236}">
                <a16:creationId xmlns:a16="http://schemas.microsoft.com/office/drawing/2014/main" id="{62BEBED0-D88E-E3B6-4554-D5C3A9B7F059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7072382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7" name="Iphone Image">
            <a:extLst>
              <a:ext uri="{FF2B5EF4-FFF2-40B4-BE49-F238E27FC236}">
                <a16:creationId xmlns:a16="http://schemas.microsoft.com/office/drawing/2014/main" id="{0B803680-A684-BAB3-EDA8-41B6DF2D2568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711493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9" name="Iphone Image">
            <a:extLst>
              <a:ext uri="{FF2B5EF4-FFF2-40B4-BE49-F238E27FC236}">
                <a16:creationId xmlns:a16="http://schemas.microsoft.com/office/drawing/2014/main" id="{707376A2-5EAB-CE7C-FC2A-EE289590301A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50602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DAF5E-2A5A-5E8C-45A7-3148E84FE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37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60227-6902-EB0B-7051-0E24AACAF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EB5DD5-71A7-BC3B-2729-DFCF72F282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5" y="0"/>
            <a:ext cx="12158225" cy="6857999"/>
          </a:xfrm>
          <a:prstGeom prst="rect">
            <a:avLst/>
          </a:prstGeom>
        </p:spPr>
      </p:pic>
      <p:pic>
        <p:nvPicPr>
          <p:cNvPr id="9" name="Laptop">
            <a:extLst>
              <a:ext uri="{FF2B5EF4-FFF2-40B4-BE49-F238E27FC236}">
                <a16:creationId xmlns:a16="http://schemas.microsoft.com/office/drawing/2014/main" id="{34F95C90-C1C9-50F2-316D-3F242367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580" y="1895474"/>
            <a:ext cx="7811733" cy="471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aptop image">
            <a:extLst>
              <a:ext uri="{FF2B5EF4-FFF2-40B4-BE49-F238E27FC236}">
                <a16:creationId xmlns:a16="http://schemas.microsoft.com/office/drawing/2014/main" id="{CF0838CB-1D12-934A-232E-3F95BA1631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45221" y="2141385"/>
            <a:ext cx="5920451" cy="3738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A20FC331-4BC4-4EC5-B8DC-D7B92F9563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595" y="1828680"/>
            <a:ext cx="51048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56E1C33-2C27-656C-7C6B-71EAF010A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94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2642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30F64-527A-48CB-90C3-6F67C5630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F7BC76-7A9D-F95D-E07A-CAA5C27C84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6" y="0"/>
            <a:ext cx="12158227" cy="6858000"/>
          </a:xfrm>
          <a:prstGeom prst="rect">
            <a:avLst/>
          </a:prstGeom>
        </p:spPr>
      </p:pic>
      <p:pic>
        <p:nvPicPr>
          <p:cNvPr id="6" name="Ipohone">
            <a:extLst>
              <a:ext uri="{FF2B5EF4-FFF2-40B4-BE49-F238E27FC236}">
                <a16:creationId xmlns:a16="http://schemas.microsoft.com/office/drawing/2014/main" id="{A56CEC69-4D97-C780-6114-6DC94605E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2726" y="512762"/>
            <a:ext cx="2889806" cy="5832475"/>
          </a:xfrm>
          <a:prstGeom prst="rect">
            <a:avLst/>
          </a:prstGeom>
        </p:spPr>
      </p:pic>
      <p:sp>
        <p:nvSpPr>
          <p:cNvPr id="15" name="Iphone Image">
            <a:extLst>
              <a:ext uri="{FF2B5EF4-FFF2-40B4-BE49-F238E27FC236}">
                <a16:creationId xmlns:a16="http://schemas.microsoft.com/office/drawing/2014/main" id="{AA70D2AE-708A-0EC1-1E80-18A5AF2E44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61629" y="645411"/>
            <a:ext cx="2592000" cy="5565600"/>
          </a:xfrm>
          <a:prstGeom prst="roundRect">
            <a:avLst>
              <a:gd name="adj" fmla="val 1333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0C885111-38D7-8FE1-993E-234910F323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4957" y="1777218"/>
            <a:ext cx="7645295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65A80B26-F43D-A2B6-7F6C-A613BB172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958" y="377320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9703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810E33-CE35-F792-7C99-6F48FC511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AC3DE-41BA-937F-4F06-7F32B08C02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9" y="520"/>
            <a:ext cx="12156381" cy="6856959"/>
          </a:xfrm>
          <a:prstGeom prst="rect">
            <a:avLst/>
          </a:prstGeom>
        </p:spPr>
      </p:pic>
      <p:pic>
        <p:nvPicPr>
          <p:cNvPr id="14" name="Ipad">
            <a:extLst>
              <a:ext uri="{FF2B5EF4-FFF2-40B4-BE49-F238E27FC236}">
                <a16:creationId xmlns:a16="http://schemas.microsoft.com/office/drawing/2014/main" id="{0A4649F1-BB58-C5E6-262C-5CCF044C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096" t="6968" r="17401" b="7500"/>
          <a:stretch/>
        </p:blipFill>
        <p:spPr>
          <a:xfrm>
            <a:off x="7167491" y="456318"/>
            <a:ext cx="4509997" cy="5888917"/>
          </a:xfrm>
          <a:prstGeom prst="rect">
            <a:avLst/>
          </a:prstGeom>
        </p:spPr>
      </p:pic>
      <p:sp>
        <p:nvSpPr>
          <p:cNvPr id="15" name="Ipad Image">
            <a:extLst>
              <a:ext uri="{FF2B5EF4-FFF2-40B4-BE49-F238E27FC236}">
                <a16:creationId xmlns:a16="http://schemas.microsoft.com/office/drawing/2014/main" id="{AA70D2AE-708A-0EC1-1E80-18A5AF2E44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2324" y="648256"/>
            <a:ext cx="4200330" cy="5565600"/>
          </a:xfrm>
          <a:prstGeom prst="roundRect">
            <a:avLst>
              <a:gd name="adj" fmla="val 243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78279716-352E-70A8-E702-10B115F311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1414" y="1773860"/>
            <a:ext cx="5804228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B63C6B66-94D8-2D05-58EF-932F4FE7D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14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9753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90164F-684E-5FA3-BA0A-8A4DA2358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2736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534DC4-0560-0526-5431-F30B152D4E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5" y="0"/>
            <a:ext cx="12158225" cy="6857999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3BEB6C0-41C9-F964-4A84-F2ED1723A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3" y="1988249"/>
            <a:ext cx="10241917" cy="24072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4000" b="0" i="0">
                <a:latin typeface="Montserrat" pitchFamily="2" charset="77"/>
              </a:defRPr>
            </a:lvl1pPr>
            <a:lvl2pPr marL="360000" indent="0">
              <a:buNone/>
              <a:defRPr/>
            </a:lvl2pPr>
            <a:lvl3pPr marL="722312" indent="0">
              <a:buNone/>
              <a:defRPr/>
            </a:lvl3pPr>
            <a:lvl4pPr marL="1071562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/>
              <a:t>Quote goes here. It can extend to multiple lines.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pic>
        <p:nvPicPr>
          <p:cNvPr id="5" name="Quote Mark - start">
            <a:extLst>
              <a:ext uri="{FF2B5EF4-FFF2-40B4-BE49-F238E27FC236}">
                <a16:creationId xmlns:a16="http://schemas.microsoft.com/office/drawing/2014/main" id="{750B802F-F328-9FCD-3DDD-EC36C377E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359" y="1079700"/>
            <a:ext cx="949699" cy="949696"/>
          </a:xfrm>
          <a:prstGeom prst="rect">
            <a:avLst/>
          </a:prstGeom>
        </p:spPr>
      </p:pic>
      <p:pic>
        <p:nvPicPr>
          <p:cNvPr id="6" name="Quote Mark - end">
            <a:extLst>
              <a:ext uri="{FF2B5EF4-FFF2-40B4-BE49-F238E27FC236}">
                <a16:creationId xmlns:a16="http://schemas.microsoft.com/office/drawing/2014/main" id="{546FEC33-ED0B-DEEA-C06D-216F1B2E7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0266945" y="4354387"/>
            <a:ext cx="949696" cy="949699"/>
          </a:xfrm>
          <a:prstGeom prst="rect">
            <a:avLst/>
          </a:prstGeom>
        </p:spPr>
      </p:pic>
      <p:sp>
        <p:nvSpPr>
          <p:cNvPr id="10" name="Name">
            <a:extLst>
              <a:ext uri="{FF2B5EF4-FFF2-40B4-BE49-F238E27FC236}">
                <a16:creationId xmlns:a16="http://schemas.microsoft.com/office/drawing/2014/main" id="{06DE7610-37AC-FD48-E453-7793B75FE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724" y="4668838"/>
            <a:ext cx="5461000" cy="1309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51541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328F5-FA16-80BC-932D-08D1C6959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90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C6A55-AA96-2F1C-5AF1-A672C970F5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6" y="0"/>
            <a:ext cx="121582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299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328F5-FA16-80BC-932D-08D1C6959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84"/>
            <a:ext cx="12192000" cy="3072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C6A55-AA96-2F1C-5AF1-A672C970F5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12" y="0"/>
            <a:ext cx="1215822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587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C6C759-017E-36DE-B17D-B11D92241A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r>
              <a:rPr lang="en-AU"/>
              <a:t>CLICK TO FULL PAGE </a:t>
            </a:r>
            <a:br>
              <a:rPr lang="en-AU"/>
            </a:br>
            <a:r>
              <a:rPr lang="en-AU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676630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1BBBF8E-E73C-34B7-E1F3-EE89B633B52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r>
              <a:rPr lang="en-AU"/>
              <a:t>CLICK TO ADD </a:t>
            </a:r>
            <a:br>
              <a:rPr lang="en-AU"/>
            </a:br>
            <a:r>
              <a:rPr lang="en-AU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57484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column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84112-E5BC-3C5D-E40A-6EA9553F93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274" y="3429000"/>
            <a:ext cx="7461726" cy="34396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90D154-FA77-27BD-A02D-0243B91ED27A}"/>
              </a:ext>
            </a:extLst>
          </p:cNvPr>
          <p:cNvSpPr/>
          <p:nvPr/>
        </p:nvSpPr>
        <p:spPr>
          <a:xfrm>
            <a:off x="6858001" y="525294"/>
            <a:ext cx="4818036" cy="574565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ACFDA86F-F095-5FDF-B8E0-B207C3EB1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99186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88AD5605-6003-3601-B215-0B8B718875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69839"/>
            <a:ext cx="5991865" cy="4601106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E43B81F3-EF01-2658-A1E0-3CA06E2AB0E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56835" y="3900790"/>
            <a:ext cx="2241392" cy="20093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07AD5F3-C0DE-85E7-3314-592E3003648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56835" y="872121"/>
            <a:ext cx="3998067" cy="2810193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34A5A3C7-342D-DF04-C587-32C55DC3C38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56843" y="3900790"/>
            <a:ext cx="1498059" cy="2009363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389611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ple gradient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513E6-1FB6-C2AC-D498-DFA564848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638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ple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BC9997-6F9E-FC0C-9677-E5527BC89EB9}"/>
              </a:ext>
            </a:extLst>
          </p:cNvPr>
          <p:cNvSpPr/>
          <p:nvPr userDrawn="1"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97543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A98A4-99A9-D8F3-22BB-4F34B2E2C68F}"/>
              </a:ext>
            </a:extLst>
          </p:cNvPr>
          <p:cNvSpPr/>
          <p:nvPr userDrawn="1"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5114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A98A4-99A9-D8F3-22BB-4F34B2E2C68F}"/>
              </a:ext>
            </a:extLst>
          </p:cNvPr>
          <p:cNvSpPr/>
          <p:nvPr userDrawn="1"/>
        </p:nvSpPr>
        <p:spPr>
          <a:xfrm rot="10800000">
            <a:off x="1540" y="0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6110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3623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Pag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052D5C8-5B09-3D9A-AC19-9C8E295CD19E}"/>
              </a:ext>
            </a:extLst>
          </p:cNvPr>
          <p:cNvSpPr>
            <a:spLocks noChangeAspect="1"/>
          </p:cNvSpPr>
          <p:nvPr userDrawn="1"/>
        </p:nvSpPr>
        <p:spPr>
          <a:xfrm>
            <a:off x="11440805" y="6117878"/>
            <a:ext cx="468000" cy="4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5F35ABA0-4F47-491F-9F60-95C86C574E21}" type="slidenum">
              <a:rPr lang="en-US" sz="170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en-AU" sz="17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635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AB1BC-A5D3-ECB5-C000-A799CA184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"/>
            <a:ext cx="12192000" cy="685695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 userDrawn="1"/>
        </p:nvSpPr>
        <p:spPr>
          <a:xfrm>
            <a:off x="745849" y="833848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7583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5400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388DDC-8C02-1E73-D6ED-C040654A290C}"/>
              </a:ext>
            </a:extLst>
          </p:cNvPr>
          <p:cNvSpPr/>
          <p:nvPr userDrawn="1"/>
        </p:nvSpPr>
        <p:spPr>
          <a:xfrm>
            <a:off x="4530276" y="833847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7AE66FC0-EAF4-994F-7E49-8CC25C9112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2010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C2218FB1-86B2-1309-5065-1811138E7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889827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605F40-FC40-33CE-E068-AB42778E9C16}"/>
              </a:ext>
            </a:extLst>
          </p:cNvPr>
          <p:cNvSpPr/>
          <p:nvPr userDrawn="1"/>
        </p:nvSpPr>
        <p:spPr>
          <a:xfrm>
            <a:off x="8323696" y="833847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1">
            <a:extLst>
              <a:ext uri="{FF2B5EF4-FFF2-40B4-BE49-F238E27FC236}">
                <a16:creationId xmlns:a16="http://schemas.microsoft.com/office/drawing/2014/main" id="{6D680D00-84E6-7AD2-D110-744C97BF11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5430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2FBE53AF-2FE9-14D3-D34D-FDC8CA76D0D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683247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438571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1F1168-009B-25C4-6C7D-3B8660C5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590" y="520"/>
            <a:ext cx="12246590" cy="685695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 userDrawn="1"/>
        </p:nvSpPr>
        <p:spPr>
          <a:xfrm>
            <a:off x="476655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114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4114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0FCBD-DF35-7BAB-DAA9-06AE1A1D3F73}"/>
              </a:ext>
            </a:extLst>
          </p:cNvPr>
          <p:cNvSpPr/>
          <p:nvPr userDrawn="1"/>
        </p:nvSpPr>
        <p:spPr>
          <a:xfrm>
            <a:off x="3375497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1AB82C11-FA60-DB2C-552F-7FE86D0B72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92956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6C6FFF96-66DA-583B-A1EA-A490EAB98AB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92956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851DD7-A810-DECF-0AC4-D58A2959BA72}"/>
              </a:ext>
            </a:extLst>
          </p:cNvPr>
          <p:cNvSpPr/>
          <p:nvPr userDrawn="1"/>
        </p:nvSpPr>
        <p:spPr>
          <a:xfrm>
            <a:off x="6254887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ext1">
            <a:extLst>
              <a:ext uri="{FF2B5EF4-FFF2-40B4-BE49-F238E27FC236}">
                <a16:creationId xmlns:a16="http://schemas.microsoft.com/office/drawing/2014/main" id="{F14512A5-94F2-3597-5E3E-9668C04561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72346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DE77CDFF-867A-60F4-7829-59FF4B8027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572346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00EC8B-C48B-45B6-6356-3F249A1ECB05}"/>
              </a:ext>
            </a:extLst>
          </p:cNvPr>
          <p:cNvSpPr/>
          <p:nvPr userDrawn="1"/>
        </p:nvSpPr>
        <p:spPr>
          <a:xfrm>
            <a:off x="9114822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1">
            <a:extLst>
              <a:ext uri="{FF2B5EF4-FFF2-40B4-BE49-F238E27FC236}">
                <a16:creationId xmlns:a16="http://schemas.microsoft.com/office/drawing/2014/main" id="{E0A575D9-3D9B-C63D-263F-44493C77E0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32281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0D4BA168-6A36-E855-9F8B-4147791CC1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32281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93891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D33DC-186A-E10B-2AAF-0351D3EC15E0}"/>
              </a:ext>
            </a:extLst>
          </p:cNvPr>
          <p:cNvSpPr/>
          <p:nvPr userDrawn="1"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CEF97-A9F8-EE77-55E1-36255EFEB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19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1F2A7AF0-AB40-B3CE-F94B-A3E5FCC46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4369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0C44366-47A9-DB58-8815-F74924491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5164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9CF37793-C0E9-776E-038F-FD6CCD906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25959" y="2440592"/>
            <a:ext cx="1368000" cy="387265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6C153EFC-DADA-C0A1-F00B-02E10AD97B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6482" y="2440593"/>
            <a:ext cx="1368000" cy="387265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86318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BD940180-BDDB-25AD-08A2-E0935452C4C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361876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23F8B7EC-90A9-20B8-2D50-7F636E2358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37434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E8C46B9D-241D-E70C-B552-FECA50F2F2A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12992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74AB12D-BAD1-DD82-7343-2F59376893B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288550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979C9ED1-F28D-503D-94B2-760A9A795D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387551" y="2440592"/>
            <a:ext cx="1368000" cy="38726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D7EDD6FC-2BC4-53E8-9097-FF7C2B949AA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64108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879482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0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CD35AC2-7D8E-4D81-68B8-13CE368D8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416"/>
            <a:ext cx="12192000" cy="5815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15CA-CCD2-F9C7-55B8-526E50D286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7" y="790"/>
            <a:ext cx="12155425" cy="6856419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076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7874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9D527488-BE1C-814E-25D9-DAEEB373D1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33438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50BFB506-55E7-149B-C306-BCF68489A8F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2925236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Text1">
            <a:extLst>
              <a:ext uri="{FF2B5EF4-FFF2-40B4-BE49-F238E27FC236}">
                <a16:creationId xmlns:a16="http://schemas.microsoft.com/office/drawing/2014/main" id="{27FFCB4C-BFE8-850D-4046-4DFF948C45A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70800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2E7744A7-27C3-593E-3C7A-F363858E9E9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162598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Text1">
            <a:extLst>
              <a:ext uri="{FF2B5EF4-FFF2-40B4-BE49-F238E27FC236}">
                <a16:creationId xmlns:a16="http://schemas.microsoft.com/office/drawing/2014/main" id="{14809637-B103-DCB0-4099-E40AA6E1AC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8162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5" name="Iphone Image">
            <a:extLst>
              <a:ext uri="{FF2B5EF4-FFF2-40B4-BE49-F238E27FC236}">
                <a16:creationId xmlns:a16="http://schemas.microsoft.com/office/drawing/2014/main" id="{9B8541D9-B470-A00B-E2F3-0DCB5919DA1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99960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6" name="Text1">
            <a:extLst>
              <a:ext uri="{FF2B5EF4-FFF2-40B4-BE49-F238E27FC236}">
                <a16:creationId xmlns:a16="http://schemas.microsoft.com/office/drawing/2014/main" id="{1C576269-3936-C378-CDA5-5CC7B5E8BE6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64979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7" name="Iphone Image">
            <a:extLst>
              <a:ext uri="{FF2B5EF4-FFF2-40B4-BE49-F238E27FC236}">
                <a16:creationId xmlns:a16="http://schemas.microsoft.com/office/drawing/2014/main" id="{AE32635E-30ED-FC3F-F6E8-8D0E4E97094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656777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46060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g Text 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C8ABED-9A13-0BBC-1A61-0E263F4648F4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19C4878-B3F3-A12D-0752-7E9469B7D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0A30B5E3-BE8F-9429-2F93-05C5A67CA4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B8502BF4-1367-84C0-B597-62922DF505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0899" y="512763"/>
            <a:ext cx="5065200" cy="5282148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CA3F5-3A7C-37CD-9341-E2AD6BC91C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274" y="3429000"/>
            <a:ext cx="7461726" cy="34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44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882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g Text 2 col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CB4B52-2688-5FC9-DA18-745C6438EB09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7C80AFCD-31F8-0890-74F3-596BD43F2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3D77030-9CB4-2299-16F7-662BF1428B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6148CA77-713C-D49E-5364-4B98511A7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0899" y="512763"/>
            <a:ext cx="5065200" cy="5282148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17DA6-5B77-6EEC-2E33-2E84CA5CD1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4293070"/>
            <a:ext cx="5852109" cy="25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5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/3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72C091-2255-81D2-7351-CD84B739560E}"/>
              </a:ext>
            </a:extLst>
          </p:cNvPr>
          <p:cNvSpPr/>
          <p:nvPr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C900AEE4-2104-2EEC-FC0C-11787EF68F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23499" y="512763"/>
            <a:ext cx="3052562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847D8D6-F237-92B0-AF23-25056A4F5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095724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B45D6B59-6779-A77C-AC61-2247125B7C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666211"/>
            <a:ext cx="7095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07C841-D591-5231-E7F2-353C49AEDC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4293070"/>
            <a:ext cx="5852109" cy="25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25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/3 page-D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C2C2AB-BC94-80FE-6DD1-485E9B68794B}"/>
              </a:ext>
            </a:extLst>
          </p:cNvPr>
          <p:cNvSpPr/>
          <p:nvPr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C7C22EF9-D5DF-B90B-F4BB-42054BAC31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23499" y="512763"/>
            <a:ext cx="3052562" cy="5386996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BE6532D5-DB9F-0542-A325-2B6C94BD8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095724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1381586-9D9A-CF98-92FD-440EAC8ACE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675935"/>
            <a:ext cx="7095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7C2D2-DCFF-54D0-73B5-E27C7788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10794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81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3/4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DF85D0-61A0-FB09-0C05-12D521381013}"/>
              </a:ext>
            </a:extLst>
          </p:cNvPr>
          <p:cNvSpPr/>
          <p:nvPr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91E67F2-1CD0-B735-7A8B-54C187C5F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322672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EECF07F8-FA63-F57C-1250-5611256BD0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88353"/>
            <a:ext cx="3237355" cy="4682599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ACB05-6011-FCF3-EB75-1D14E1E22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8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">
            <a:extLst>
              <a:ext uri="{FF2B5EF4-FFF2-40B4-BE49-F238E27FC236}">
                <a16:creationId xmlns:a16="http://schemas.microsoft.com/office/drawing/2014/main" id="{AD7AC263-6DA4-E0C0-4890-DE09543951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67647" y="1724575"/>
            <a:ext cx="5946388" cy="455609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74545-B647-8322-871C-E02C32808FB8}"/>
              </a:ext>
            </a:extLst>
          </p:cNvPr>
          <p:cNvSpPr/>
          <p:nvPr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FEAC9F81-1A5F-4414-BB78-6841C20F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5946388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49BC51-9016-32F9-3F18-F6AFE2554C12}"/>
              </a:ext>
            </a:extLst>
          </p:cNvPr>
          <p:cNvSpPr/>
          <p:nvPr/>
        </p:nvSpPr>
        <p:spPr>
          <a:xfrm>
            <a:off x="8025317" y="535022"/>
            <a:ext cx="3631263" cy="574565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88159984-83FF-9CD2-7119-41AA954C0FC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33881" y="872121"/>
            <a:ext cx="2821021" cy="2810193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F6C7D25D-FFE0-8829-8645-4E101FCCA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33881" y="4029141"/>
            <a:ext cx="2821021" cy="1881012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6FF78-5792-5158-2CAE-A777DD7AB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491998"/>
            <a:ext cx="5400046" cy="23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9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2DC66F-D3ED-B906-E703-3CB5B5B7FA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410" y="3788093"/>
            <a:ext cx="6670138" cy="3074743"/>
          </a:xfrm>
          <a:prstGeom prst="rect">
            <a:avLst/>
          </a:prstGeom>
        </p:spPr>
      </p:pic>
      <p:sp>
        <p:nvSpPr>
          <p:cNvPr id="12" name="Text">
            <a:extLst>
              <a:ext uri="{FF2B5EF4-FFF2-40B4-BE49-F238E27FC236}">
                <a16:creationId xmlns:a16="http://schemas.microsoft.com/office/drawing/2014/main" id="{AD7AC263-6DA4-E0C0-4890-DE09543951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67647" y="1724575"/>
            <a:ext cx="5622616" cy="455609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74545-B647-8322-871C-E02C32808FB8}"/>
              </a:ext>
            </a:extLst>
          </p:cNvPr>
          <p:cNvSpPr/>
          <p:nvPr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FEAC9F81-1A5F-4414-BB78-6841C20F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562261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D6B050CD-63FE-7913-1185-BE128F323D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66953" y="583661"/>
            <a:ext cx="3589507" cy="3478162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6BB8B8A2-59AB-889B-AB38-E043D7464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66953" y="4299626"/>
            <a:ext cx="3589507" cy="1990035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737199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19084-8C58-3C0A-E9F3-26255A72A9AB}"/>
              </a:ext>
            </a:extLst>
          </p:cNvPr>
          <p:cNvSpPr/>
          <p:nvPr/>
        </p:nvSpPr>
        <p:spPr>
          <a:xfrm>
            <a:off x="0" y="0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6" y="0"/>
            <a:ext cx="12158225" cy="6857999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7E74A5B-4B95-DB1D-DAF1-2F0515248E88}"/>
              </a:ext>
            </a:extLst>
          </p:cNvPr>
          <p:cNvSpPr txBox="1"/>
          <p:nvPr/>
        </p:nvSpPr>
        <p:spPr>
          <a:xfrm>
            <a:off x="1098688" y="5779037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D74EEE0-852A-ED58-974E-CC1C1A2D5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1119735"/>
            <a:ext cx="5344218" cy="590159"/>
          </a:xfrm>
          <a:prstGeom prst="rect">
            <a:avLst/>
          </a:prstGeom>
        </p:spPr>
      </p:pic>
      <p:sp>
        <p:nvSpPr>
          <p:cNvPr id="6" name="Heading">
            <a:extLst>
              <a:ext uri="{FF2B5EF4-FFF2-40B4-BE49-F238E27FC236}">
                <a16:creationId xmlns:a16="http://schemas.microsoft.com/office/drawing/2014/main" id="{160B808E-E15A-E294-BB41-831BC09182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6" y="2330897"/>
            <a:ext cx="6719214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DC63B0-EF04-1C08-0737-F3BF6636B4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023" y="4588094"/>
            <a:ext cx="8309709" cy="7730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3098149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Pg Tex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CB4B52-2688-5FC9-DA18-745C6438EB09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6DF02-24C8-7E6C-8BC6-A3B741FDB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491998"/>
            <a:ext cx="5400046" cy="2376275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7C80AFCD-31F8-0890-74F3-596BD43F2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3D77030-9CB4-2299-16F7-662BF1428B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67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/4 page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7AC33C-9671-C4F1-9617-E32DEFA6FE79}"/>
              </a:ext>
            </a:extLst>
          </p:cNvPr>
          <p:cNvSpPr/>
          <p:nvPr/>
        </p:nvSpPr>
        <p:spPr>
          <a:xfrm>
            <a:off x="0" y="0"/>
            <a:ext cx="78345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C605E-8E6D-2E04-9533-ACC708441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E3E4F3BF-8FCF-4DC4-C651-C02037654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683338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C7AADB2A-6597-FC3C-A0F8-7DD4CEF3B0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05121"/>
            <a:ext cx="6833381" cy="455949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A18C33-9788-0D13-0D1C-F275E319166E}"/>
              </a:ext>
            </a:extLst>
          </p:cNvPr>
          <p:cNvSpPr/>
          <p:nvPr/>
        </p:nvSpPr>
        <p:spPr>
          <a:xfrm>
            <a:off x="8472872" y="600383"/>
            <a:ext cx="3115641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Text1">
            <a:extLst>
              <a:ext uri="{FF2B5EF4-FFF2-40B4-BE49-F238E27FC236}">
                <a16:creationId xmlns:a16="http://schemas.microsoft.com/office/drawing/2014/main" id="{0CE74DF2-6184-2A08-8FE6-85C0B059B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82887" y="1068129"/>
            <a:ext cx="2362288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C9F7B0EA-6F23-91FC-03F3-F1E5AC47E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2886" y="1941897"/>
            <a:ext cx="2362288" cy="4079524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689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x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576A63-EF6F-9604-9493-086D4A606E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672" y="3403196"/>
            <a:ext cx="7533328" cy="3472648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230" y="387047"/>
            <a:ext cx="680242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77846" y="505837"/>
            <a:ext cx="4033284" cy="5817141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13C75949-E4E1-52F7-29C4-6130A23AB7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2231" y="1753760"/>
            <a:ext cx="6802424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1651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ith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F44868-07BC-343B-7EB8-66CD9E96C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4" y="520"/>
            <a:ext cx="12156379" cy="6856958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E3E4F3BF-8FCF-4DC4-C651-C02037654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53261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C7AADB2A-6597-FC3C-A0F8-7DD4CEF3B0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05121"/>
            <a:ext cx="7532612" cy="4634264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A18C33-9788-0D13-0D1C-F275E319166E}"/>
              </a:ext>
            </a:extLst>
          </p:cNvPr>
          <p:cNvSpPr/>
          <p:nvPr/>
        </p:nvSpPr>
        <p:spPr>
          <a:xfrm>
            <a:off x="8414506" y="600383"/>
            <a:ext cx="3115641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Text1">
            <a:extLst>
              <a:ext uri="{FF2B5EF4-FFF2-40B4-BE49-F238E27FC236}">
                <a16:creationId xmlns:a16="http://schemas.microsoft.com/office/drawing/2014/main" id="{0CE74DF2-6184-2A08-8FE6-85C0B059B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24521" y="2809380"/>
            <a:ext cx="233967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C9F7B0EA-6F23-91FC-03F3-F1E5AC47E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520" y="3658177"/>
            <a:ext cx="2362288" cy="2256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5D9A4562-0423-66FD-9521-1EB8057B76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01903" y="1024557"/>
            <a:ext cx="2362288" cy="1439693"/>
          </a:xfrm>
          <a:prstGeom prst="roundRect">
            <a:avLst>
              <a:gd name="adj" fmla="val 13018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76675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BA580-A856-A741-5C6D-8DA1A5AAF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7CF69BB0-9BC9-5284-9195-3C05AC33A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C4649C95-FEAC-D051-3477-34A434A6C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734304"/>
            <a:ext cx="5313032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42C1BE5-6F2C-E406-5515-EECC6563AA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031" y="1734304"/>
            <a:ext cx="5313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8D091-C190-2306-569D-4DFC73524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8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0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00D06-F846-0DE7-87C4-F300DB13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727F5777-6EA4-0233-35FB-0D154C8D0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46E4B628-E146-D5F8-8051-3B094F8062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734301"/>
            <a:ext cx="33281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32A00E19-5F7D-504D-8944-CD731E6155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40289" y="1734301"/>
            <a:ext cx="33300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CD0899CA-CE69-7341-D931-2E062D512B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7198" y="1734301"/>
            <a:ext cx="33300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CA42A-6DAD-6AAB-F40B-D879A3B6F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90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ndor Listing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EE311B-62A6-B283-F6DC-71114FE798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8503" y="0"/>
            <a:ext cx="5163497" cy="2042840"/>
          </a:xfrm>
          <a:prstGeom prst="rect">
            <a:avLst/>
          </a:prstGeom>
        </p:spPr>
      </p:pic>
      <p:sp>
        <p:nvSpPr>
          <p:cNvPr id="3" name="Image">
            <a:extLst>
              <a:ext uri="{FF2B5EF4-FFF2-40B4-BE49-F238E27FC236}">
                <a16:creationId xmlns:a16="http://schemas.microsoft.com/office/drawing/2014/main" id="{B58270DD-5D15-A342-9C8E-E31CE7FE8F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5938" y="2016125"/>
            <a:ext cx="11160125" cy="432911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TO INSERT VENDOR IMAGES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7DF4CDD-1B02-D51B-153E-9AC1E05AC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053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xt + 2 icon with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0C6A7-CD49-38DD-F0B9-E565F86A04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491998"/>
            <a:ext cx="5400046" cy="23762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70F276-EC55-8EF8-85D3-69A88DF4D820}"/>
              </a:ext>
            </a:extLst>
          </p:cNvPr>
          <p:cNvSpPr/>
          <p:nvPr/>
        </p:nvSpPr>
        <p:spPr>
          <a:xfrm>
            <a:off x="530349" y="1653149"/>
            <a:ext cx="7645294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998" y="1956712"/>
            <a:ext cx="546064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8"/>
            <a:ext cx="7645295" cy="5078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/>
        </p:nvSpPr>
        <p:spPr>
          <a:xfrm>
            <a:off x="1104783" y="2182680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99780" y="22788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A6E887-9BF4-C2CE-0A8E-1695F5B51AB0}"/>
              </a:ext>
            </a:extLst>
          </p:cNvPr>
          <p:cNvSpPr/>
          <p:nvPr/>
        </p:nvSpPr>
        <p:spPr>
          <a:xfrm>
            <a:off x="530348" y="4114800"/>
            <a:ext cx="764529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B875E646-A9D7-A755-2391-811862B525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79998" y="4418363"/>
            <a:ext cx="546064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7C9CC8-EA65-4B99-06E2-720907B2A6AC}"/>
              </a:ext>
            </a:extLst>
          </p:cNvPr>
          <p:cNvSpPr/>
          <p:nvPr/>
        </p:nvSpPr>
        <p:spPr>
          <a:xfrm>
            <a:off x="1104783" y="4644331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82E0D474-31B2-8437-E287-77A82FB826F2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99780" y="474045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CFECC5-4F6A-4B93-F56A-D994BBD210D7}"/>
              </a:ext>
            </a:extLst>
          </p:cNvPr>
          <p:cNvSpPr/>
          <p:nvPr/>
        </p:nvSpPr>
        <p:spPr>
          <a:xfrm>
            <a:off x="9190477" y="600383"/>
            <a:ext cx="2430032" cy="5425902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9" name="Quote Mark - start">
            <a:extLst>
              <a:ext uri="{FF2B5EF4-FFF2-40B4-BE49-F238E27FC236}">
                <a16:creationId xmlns:a16="http://schemas.microsoft.com/office/drawing/2014/main" id="{2F0A3548-F2D5-BD6F-3EE1-5B2845442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10" name="Quote Mark - end">
            <a:extLst>
              <a:ext uri="{FF2B5EF4-FFF2-40B4-BE49-F238E27FC236}">
                <a16:creationId xmlns:a16="http://schemas.microsoft.com/office/drawing/2014/main" id="{84373869-F112-0C6B-0640-549DFD1A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362979"/>
            <a:ext cx="462014" cy="462014"/>
          </a:xfrm>
          <a:prstGeom prst="rect">
            <a:avLst/>
          </a:prstGeom>
        </p:spPr>
      </p:pic>
      <p:sp>
        <p:nvSpPr>
          <p:cNvPr id="11" name="Name">
            <a:extLst>
              <a:ext uri="{FF2B5EF4-FFF2-40B4-BE49-F238E27FC236}">
                <a16:creationId xmlns:a16="http://schemas.microsoft.com/office/drawing/2014/main" id="{A6EEC29A-791E-2CEE-9208-F7A12E23B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160419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E33BEF50-C89C-0FD2-1B43-E1F8B3A1D30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15180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47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 + 2 icon with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2D600-3786-2D8C-817C-708A90506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0"/>
            <a:ext cx="5163760" cy="20423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70F276-EC55-8EF8-85D3-69A88DF4D820}"/>
              </a:ext>
            </a:extLst>
          </p:cNvPr>
          <p:cNvSpPr/>
          <p:nvPr/>
        </p:nvSpPr>
        <p:spPr>
          <a:xfrm>
            <a:off x="530348" y="1391055"/>
            <a:ext cx="802026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998" y="1694618"/>
            <a:ext cx="534837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8"/>
            <a:ext cx="7645295" cy="5078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846495" y="1099226"/>
            <a:ext cx="3463047" cy="2490280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/>
        </p:nvSpPr>
        <p:spPr>
          <a:xfrm>
            <a:off x="1104783" y="192058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99780" y="202353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A6E887-9BF4-C2CE-0A8E-1695F5B51AB0}"/>
              </a:ext>
            </a:extLst>
          </p:cNvPr>
          <p:cNvSpPr/>
          <p:nvPr/>
        </p:nvSpPr>
        <p:spPr>
          <a:xfrm>
            <a:off x="530348" y="4114800"/>
            <a:ext cx="802026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B875E646-A9D7-A755-2391-811862B525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79998" y="4418363"/>
            <a:ext cx="534837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6" name="Iphone Image">
            <a:extLst>
              <a:ext uri="{FF2B5EF4-FFF2-40B4-BE49-F238E27FC236}">
                <a16:creationId xmlns:a16="http://schemas.microsoft.com/office/drawing/2014/main" id="{F1C7D3D7-8B59-6912-B520-9C15C7D1E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846495" y="3822971"/>
            <a:ext cx="3463047" cy="2490280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7C9CC8-EA65-4B99-06E2-720907B2A6AC}"/>
              </a:ext>
            </a:extLst>
          </p:cNvPr>
          <p:cNvSpPr/>
          <p:nvPr/>
        </p:nvSpPr>
        <p:spPr>
          <a:xfrm>
            <a:off x="1104783" y="4644331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82E0D474-31B2-8437-E287-77A82FB826F2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99780" y="4747276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98233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+ 3 icon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16756-BAF1-C93D-5491-2D86FF84B5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672" y="3403196"/>
            <a:ext cx="7533328" cy="3472648"/>
          </a:xfrm>
          <a:prstGeom prst="rect">
            <a:avLst/>
          </a:prstGeom>
        </p:spPr>
      </p:pic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8169" y="1652852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84F13D31-21AD-1113-5E4A-36C96A1C88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88169" y="3355887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77846" y="525294"/>
            <a:ext cx="4033284" cy="5807412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/>
        </p:nvSpPr>
        <p:spPr>
          <a:xfrm>
            <a:off x="696221" y="1831772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1218" y="193471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C09F0-CCD0-0F3A-960E-DC3D197ECF41}"/>
              </a:ext>
            </a:extLst>
          </p:cNvPr>
          <p:cNvSpPr/>
          <p:nvPr/>
        </p:nvSpPr>
        <p:spPr>
          <a:xfrm>
            <a:off x="696221" y="3597885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1A7CDFB5-0CAF-B380-C928-35A4143FB84D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791218" y="370083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3CEA8B38-65C8-8ED9-AD14-493D76E3D35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88169" y="5082005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A44F4F9-54E8-8FD0-5351-8D234898E54B}"/>
              </a:ext>
            </a:extLst>
          </p:cNvPr>
          <p:cNvSpPr/>
          <p:nvPr/>
        </p:nvSpPr>
        <p:spPr>
          <a:xfrm>
            <a:off x="696221" y="532400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14FD5F57-9B69-1935-910B-855ED01912F6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791218" y="542694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72838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05B28E-36DC-DD91-28A6-5AB1E16FAF7B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Box 11">
            <a:hlinkClick r:id="rId2"/>
            <a:extLst>
              <a:ext uri="{FF2B5EF4-FFF2-40B4-BE49-F238E27FC236}">
                <a16:creationId xmlns:a16="http://schemas.microsoft.com/office/drawing/2014/main" id="{8DA8FD5F-9996-8923-4D0B-42BAF854D983}"/>
              </a:ext>
            </a:extLst>
          </p:cNvPr>
          <p:cNvSpPr txBox="1"/>
          <p:nvPr/>
        </p:nvSpPr>
        <p:spPr>
          <a:xfrm>
            <a:off x="1091431" y="5622587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975" y="1235413"/>
            <a:ext cx="5344218" cy="590159"/>
          </a:xfrm>
          <a:prstGeom prst="rect">
            <a:avLst/>
          </a:prstGeom>
        </p:spPr>
      </p:pic>
      <p:sp>
        <p:nvSpPr>
          <p:cNvPr id="3" name="Heading">
            <a:extLst>
              <a:ext uri="{FF2B5EF4-FFF2-40B4-BE49-F238E27FC236}">
                <a16:creationId xmlns:a16="http://schemas.microsoft.com/office/drawing/2014/main" id="{DAD7FD7A-B8B0-CB71-1E2F-78BAB8729E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6" y="2330897"/>
            <a:ext cx="6719214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C65FF96-3744-DB7A-A639-589E694FB3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023" y="4588094"/>
            <a:ext cx="8309709" cy="7730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3694350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67C3AB-3BEA-2DD5-3693-C143E123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11717A17-EC1F-CDE3-84C5-E9B261D82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14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54526299-D6F4-2DF3-F9F1-5C33D00874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1140" y="3677363"/>
            <a:ext cx="4320000" cy="2052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D60BD768-66C8-3D16-7253-8F770E6653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00461" y="3677363"/>
            <a:ext cx="4320000" cy="2052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3C74B3-CF17-FDD5-87E3-8E36B2582BC0}"/>
              </a:ext>
            </a:extLst>
          </p:cNvPr>
          <p:cNvSpPr/>
          <p:nvPr/>
        </p:nvSpPr>
        <p:spPr>
          <a:xfrm>
            <a:off x="621845" y="2468999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Icon1">
            <a:extLst>
              <a:ext uri="{FF2B5EF4-FFF2-40B4-BE49-F238E27FC236}">
                <a16:creationId xmlns:a16="http://schemas.microsoft.com/office/drawing/2014/main" id="{AE3388EF-6B1E-E33B-7DF9-6B2CB7F4A92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16842" y="257194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C9BC55-7507-5851-CB55-1CA9D9EB7EB1}"/>
              </a:ext>
            </a:extLst>
          </p:cNvPr>
          <p:cNvSpPr/>
          <p:nvPr/>
        </p:nvSpPr>
        <p:spPr>
          <a:xfrm>
            <a:off x="5475949" y="2468999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3ED81D97-3A45-7D40-97B0-676D36A73A09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570946" y="257194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A40B8-F1E7-F8E3-3A96-667A8F2D1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7" y="0"/>
            <a:ext cx="1215822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85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s and tex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F7694C-E7A7-635E-3E62-3D812BFBD3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cxnSp>
        <p:nvCxnSpPr>
          <p:cNvPr id="5" name="Line">
            <a:extLst>
              <a:ext uri="{FF2B5EF4-FFF2-40B4-BE49-F238E27FC236}">
                <a16:creationId xmlns:a16="http://schemas.microsoft.com/office/drawing/2014/main" id="{32CF8609-881B-E84D-FC81-A934E59FF966}"/>
              </a:ext>
            </a:extLst>
          </p:cNvPr>
          <p:cNvCxnSpPr>
            <a:cxnSpLocks/>
          </p:cNvCxnSpPr>
          <p:nvPr/>
        </p:nvCxnSpPr>
        <p:spPr>
          <a:xfrm>
            <a:off x="0" y="3914305"/>
            <a:ext cx="9488444" cy="0"/>
          </a:xfrm>
          <a:prstGeom prst="line">
            <a:avLst/>
          </a:prstGeom>
          <a:ln w="444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">
            <a:extLst>
              <a:ext uri="{FF2B5EF4-FFF2-40B4-BE49-F238E27FC236}">
                <a16:creationId xmlns:a16="http://schemas.microsoft.com/office/drawing/2014/main" id="{D609D438-10D8-9E72-7740-70844D0A6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DA9272B8-B5A5-BCC1-B3AB-C090500AB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8044" y="2261995"/>
            <a:ext cx="7610400" cy="1188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2CCDAC5F-A254-9A00-6329-7C6B3339D7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8044" y="4368790"/>
            <a:ext cx="7610400" cy="1188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0B7AF9-DB56-FBD7-3E01-2C842A8FDAF4}"/>
              </a:ext>
            </a:extLst>
          </p:cNvPr>
          <p:cNvSpPr/>
          <p:nvPr/>
        </p:nvSpPr>
        <p:spPr>
          <a:xfrm>
            <a:off x="580870" y="238030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" name="Icon1">
            <a:extLst>
              <a:ext uri="{FF2B5EF4-FFF2-40B4-BE49-F238E27FC236}">
                <a16:creationId xmlns:a16="http://schemas.microsoft.com/office/drawing/2014/main" id="{FF621E13-0D1E-5CD1-1E99-E466DB315A0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75867" y="248324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820B2F-B277-556F-2743-F970E3D12C10}"/>
              </a:ext>
            </a:extLst>
          </p:cNvPr>
          <p:cNvSpPr/>
          <p:nvPr/>
        </p:nvSpPr>
        <p:spPr>
          <a:xfrm>
            <a:off x="580870" y="4549572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034FE8C9-C30A-888B-E4E1-59F8785CA330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75867" y="465251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AE194-7786-33DF-20CF-9A2739D6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88" y="0"/>
            <a:ext cx="121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4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5EFFF-9498-6BCF-75CE-E02090A4D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0"/>
            <a:ext cx="5163760" cy="20423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0D579E-F852-F6A2-166B-8C43C6F7BD8F}"/>
              </a:ext>
            </a:extLst>
          </p:cNvPr>
          <p:cNvSpPr/>
          <p:nvPr/>
        </p:nvSpPr>
        <p:spPr>
          <a:xfrm>
            <a:off x="610955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BBFEE60-416C-8B94-E663-B8E658051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7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F1FC339-DC75-9AED-615C-D181E3899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6919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864FB1-847D-F350-69BC-76D06C211D36}"/>
              </a:ext>
            </a:extLst>
          </p:cNvPr>
          <p:cNvSpPr/>
          <p:nvPr/>
        </p:nvSpPr>
        <p:spPr>
          <a:xfrm>
            <a:off x="1420821" y="218835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1FB2C826-848F-8072-6E30-6A7054A124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515818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D4AA33-1BBE-A9CC-4D30-10FBC19B0A19}"/>
              </a:ext>
            </a:extLst>
          </p:cNvPr>
          <p:cNvSpPr/>
          <p:nvPr/>
        </p:nvSpPr>
        <p:spPr>
          <a:xfrm>
            <a:off x="3428296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F5E748FA-F129-E220-4DBB-95D3D918B9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260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EA1EC1-1467-8A51-5DED-D34C94F4F92C}"/>
              </a:ext>
            </a:extLst>
          </p:cNvPr>
          <p:cNvSpPr/>
          <p:nvPr/>
        </p:nvSpPr>
        <p:spPr>
          <a:xfrm>
            <a:off x="4238162" y="2188356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6" name="Icon1">
            <a:extLst>
              <a:ext uri="{FF2B5EF4-FFF2-40B4-BE49-F238E27FC236}">
                <a16:creationId xmlns:a16="http://schemas.microsoft.com/office/drawing/2014/main" id="{8F74EDFF-69C2-7A96-B7F2-FCD341FFBA32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333159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5C9115C-CFBF-BE08-08E2-16A8C8B43DC6}"/>
              </a:ext>
            </a:extLst>
          </p:cNvPr>
          <p:cNvSpPr/>
          <p:nvPr/>
        </p:nvSpPr>
        <p:spPr>
          <a:xfrm>
            <a:off x="6245635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Text">
            <a:extLst>
              <a:ext uri="{FF2B5EF4-FFF2-40B4-BE49-F238E27FC236}">
                <a16:creationId xmlns:a16="http://schemas.microsoft.com/office/drawing/2014/main" id="{0CB4A73F-ADDC-D6DD-DE0C-AC271CE7F0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11599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6FC0E7F-03FF-E8EE-27AF-AFF56A16CE2B}"/>
              </a:ext>
            </a:extLst>
          </p:cNvPr>
          <p:cNvSpPr/>
          <p:nvPr/>
        </p:nvSpPr>
        <p:spPr>
          <a:xfrm>
            <a:off x="7055501" y="2188356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95631A3C-5315-86C7-9148-282D0398B89E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7150498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2C3EC5E-51B8-BEDA-D955-0618E0694A28}"/>
              </a:ext>
            </a:extLst>
          </p:cNvPr>
          <p:cNvSpPr/>
          <p:nvPr/>
        </p:nvSpPr>
        <p:spPr>
          <a:xfrm>
            <a:off x="9079451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2004DB77-B247-8E20-FF89-825DC6EEB4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45415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41BB79-3CC2-7E89-2596-A5667B2EE9F8}"/>
              </a:ext>
            </a:extLst>
          </p:cNvPr>
          <p:cNvSpPr/>
          <p:nvPr/>
        </p:nvSpPr>
        <p:spPr>
          <a:xfrm>
            <a:off x="9889317" y="2188356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0" name="Icon1">
            <a:extLst>
              <a:ext uri="{FF2B5EF4-FFF2-40B4-BE49-F238E27FC236}">
                <a16:creationId xmlns:a16="http://schemas.microsoft.com/office/drawing/2014/main" id="{610A4781-7EAF-83CA-A891-A1D38798FCD6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9984314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293384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5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E7CFEA-DAF5-5971-6BF4-C26E7A09B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0"/>
            <a:ext cx="5163760" cy="20423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0D579E-F852-F6A2-166B-8C43C6F7BD8F}"/>
              </a:ext>
            </a:extLst>
          </p:cNvPr>
          <p:cNvSpPr/>
          <p:nvPr/>
        </p:nvSpPr>
        <p:spPr>
          <a:xfrm>
            <a:off x="610957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BBFEE60-416C-8B94-E663-B8E658051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7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F1FC339-DC75-9AED-615C-D181E3899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0259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864FB1-847D-F350-69BC-76D06C211D36}"/>
              </a:ext>
            </a:extLst>
          </p:cNvPr>
          <p:cNvSpPr/>
          <p:nvPr/>
        </p:nvSpPr>
        <p:spPr>
          <a:xfrm>
            <a:off x="1206636" y="218835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1FB2C826-848F-8072-6E30-6A7054A124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301633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51BF502-E1EB-2B56-29F3-6EAD1CE4BBD1}"/>
              </a:ext>
            </a:extLst>
          </p:cNvPr>
          <p:cNvSpPr/>
          <p:nvPr/>
        </p:nvSpPr>
        <p:spPr>
          <a:xfrm>
            <a:off x="2858529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7E307DDA-4AFA-837B-10A8-AE17E531C65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87831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A89FAC-C97F-2113-4C70-E7CD7ABD33AD}"/>
              </a:ext>
            </a:extLst>
          </p:cNvPr>
          <p:cNvSpPr/>
          <p:nvPr/>
        </p:nvSpPr>
        <p:spPr>
          <a:xfrm>
            <a:off x="3454208" y="2188356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4" name="Icon1">
            <a:extLst>
              <a:ext uri="{FF2B5EF4-FFF2-40B4-BE49-F238E27FC236}">
                <a16:creationId xmlns:a16="http://schemas.microsoft.com/office/drawing/2014/main" id="{DEDE8FB5-FD69-8AAF-77EF-3E2E2CF57F6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49205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FA01F8-5F44-9798-C250-56BD32355AF2}"/>
              </a:ext>
            </a:extLst>
          </p:cNvPr>
          <p:cNvSpPr/>
          <p:nvPr/>
        </p:nvSpPr>
        <p:spPr>
          <a:xfrm>
            <a:off x="5086657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DA49F38B-2260-A3F9-C9F6-C533F754CE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15959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2218166-431B-1F0E-9E76-444B5A305AE7}"/>
              </a:ext>
            </a:extLst>
          </p:cNvPr>
          <p:cNvSpPr/>
          <p:nvPr/>
        </p:nvSpPr>
        <p:spPr>
          <a:xfrm>
            <a:off x="5682336" y="2188356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3" name="Icon1">
            <a:extLst>
              <a:ext uri="{FF2B5EF4-FFF2-40B4-BE49-F238E27FC236}">
                <a16:creationId xmlns:a16="http://schemas.microsoft.com/office/drawing/2014/main" id="{68F29241-8614-2DA0-DC2D-B57B47F913EC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5777333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A6FE77F-56D1-1778-00AF-4EC5AA75E49E}"/>
              </a:ext>
            </a:extLst>
          </p:cNvPr>
          <p:cNvSpPr/>
          <p:nvPr/>
        </p:nvSpPr>
        <p:spPr>
          <a:xfrm>
            <a:off x="7365983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8FC36E72-95B4-129D-344F-12586CA19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95285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9482339-659C-A3BF-3E85-7BAB5248B316}"/>
              </a:ext>
            </a:extLst>
          </p:cNvPr>
          <p:cNvSpPr/>
          <p:nvPr/>
        </p:nvSpPr>
        <p:spPr>
          <a:xfrm>
            <a:off x="7961662" y="2188356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7" name="Icon1">
            <a:extLst>
              <a:ext uri="{FF2B5EF4-FFF2-40B4-BE49-F238E27FC236}">
                <a16:creationId xmlns:a16="http://schemas.microsoft.com/office/drawing/2014/main" id="{A227B5DA-CF17-3627-B2D3-B79763BE5FE7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056659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F8CEEF5-0F80-7DEB-A9A2-B7098A696615}"/>
              </a:ext>
            </a:extLst>
          </p:cNvPr>
          <p:cNvSpPr/>
          <p:nvPr/>
        </p:nvSpPr>
        <p:spPr>
          <a:xfrm>
            <a:off x="9672578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BDE68395-7428-0430-C690-6BAA7575560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01880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9DEC67C-3A1F-B8FD-0A6C-E29910C7AC5C}"/>
              </a:ext>
            </a:extLst>
          </p:cNvPr>
          <p:cNvSpPr/>
          <p:nvPr/>
        </p:nvSpPr>
        <p:spPr>
          <a:xfrm>
            <a:off x="10268257" y="2188356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1" name="Icon1">
            <a:extLst>
              <a:ext uri="{FF2B5EF4-FFF2-40B4-BE49-F238E27FC236}">
                <a16:creationId xmlns:a16="http://schemas.microsoft.com/office/drawing/2014/main" id="{D820856B-6903-2715-6F77-2E2518637AC5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0363254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9208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icons and text-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7F811-1B8E-CF4A-1F9D-030D28066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40" y="0"/>
            <a:ext cx="5163760" cy="20423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34FC8E-D153-620B-C881-F283466EBEA8}"/>
              </a:ext>
            </a:extLst>
          </p:cNvPr>
          <p:cNvSpPr/>
          <p:nvPr/>
        </p:nvSpPr>
        <p:spPr>
          <a:xfrm>
            <a:off x="515938" y="1681170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3FAD04BD-B61D-2225-F3E0-1C02E1E56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943C342B-AE98-CE4F-D84D-61352932AE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229" y="2084122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3881EF-3AF3-6A83-1890-5D9FC7DD6844}"/>
              </a:ext>
            </a:extLst>
          </p:cNvPr>
          <p:cNvSpPr/>
          <p:nvPr/>
        </p:nvSpPr>
        <p:spPr>
          <a:xfrm>
            <a:off x="1031752" y="2291415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Icon1">
            <a:extLst>
              <a:ext uri="{FF2B5EF4-FFF2-40B4-BE49-F238E27FC236}">
                <a16:creationId xmlns:a16="http://schemas.microsoft.com/office/drawing/2014/main" id="{9EB851F3-86C7-7E72-2CFE-62566C7C030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6477" y="239436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C5E2ED-E59B-453F-7BC6-D66DCA49AC3E}"/>
              </a:ext>
            </a:extLst>
          </p:cNvPr>
          <p:cNvSpPr/>
          <p:nvPr/>
        </p:nvSpPr>
        <p:spPr>
          <a:xfrm>
            <a:off x="5878646" y="1681170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E1BC2B53-80B1-4801-5FFD-006A3A80B2E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69937" y="2084122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FB47C1-EB8B-61B8-1DC8-D9FB0187F40F}"/>
              </a:ext>
            </a:extLst>
          </p:cNvPr>
          <p:cNvSpPr/>
          <p:nvPr/>
        </p:nvSpPr>
        <p:spPr>
          <a:xfrm>
            <a:off x="6394460" y="2291415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65C1D7D5-894D-3604-6430-BF14DD50A822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6499185" y="239436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C71B97-2321-42BC-7F32-CBD578CDCB9C}"/>
              </a:ext>
            </a:extLst>
          </p:cNvPr>
          <p:cNvSpPr/>
          <p:nvPr/>
        </p:nvSpPr>
        <p:spPr>
          <a:xfrm>
            <a:off x="515938" y="4151997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EAEFE9B9-DF37-CCF6-3DEE-5F321C67BF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07229" y="4554949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57DB198-816E-65C7-9828-139C534A7ED9}"/>
              </a:ext>
            </a:extLst>
          </p:cNvPr>
          <p:cNvSpPr/>
          <p:nvPr/>
        </p:nvSpPr>
        <p:spPr>
          <a:xfrm>
            <a:off x="1031752" y="4762242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2" name="Icon1">
            <a:extLst>
              <a:ext uri="{FF2B5EF4-FFF2-40B4-BE49-F238E27FC236}">
                <a16:creationId xmlns:a16="http://schemas.microsoft.com/office/drawing/2014/main" id="{8612C324-286D-278F-75EF-23EE73945E52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136477" y="486518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5C5323-B4C8-C141-86EA-4000D9E0E3D6}"/>
              </a:ext>
            </a:extLst>
          </p:cNvPr>
          <p:cNvSpPr/>
          <p:nvPr/>
        </p:nvSpPr>
        <p:spPr>
          <a:xfrm>
            <a:off x="5878646" y="4151997"/>
            <a:ext cx="4846894" cy="213443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54386635-B087-6F39-A995-C1FFCCAB652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69937" y="4554949"/>
            <a:ext cx="2520000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4F53032-A9BC-1559-0830-7718FFDA4C5C}"/>
              </a:ext>
            </a:extLst>
          </p:cNvPr>
          <p:cNvSpPr/>
          <p:nvPr/>
        </p:nvSpPr>
        <p:spPr>
          <a:xfrm>
            <a:off x="6394460" y="4762242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F9364599-8E99-5B38-A1ED-698F08ECC339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6499185" y="486518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6025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6 icon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">
            <a:extLst>
              <a:ext uri="{FF2B5EF4-FFF2-40B4-BE49-F238E27FC236}">
                <a16:creationId xmlns:a16="http://schemas.microsoft.com/office/drawing/2014/main" id="{6B02BA62-5853-040B-01F4-2E1B26060B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593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144586CE-984B-432A-4866-1A6161688E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844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4" name="Text">
            <a:extLst>
              <a:ext uri="{FF2B5EF4-FFF2-40B4-BE49-F238E27FC236}">
                <a16:creationId xmlns:a16="http://schemas.microsoft.com/office/drawing/2014/main" id="{741B2943-ECF2-0826-65C2-42FBE26869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8094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817E8013-BFDC-982A-1663-E13289028D8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1345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D180AC05-A40F-D180-9E7E-810F226E52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45958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74CC8A3-31B8-118A-1CB4-B540FE91F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5AEDDE9-097B-61D3-E555-5399943B834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8463" y="3525019"/>
            <a:ext cx="1497600" cy="2160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612E53-9092-879D-9C07-30F4B2FB3A5A}"/>
              </a:ext>
            </a:extLst>
          </p:cNvPr>
          <p:cNvSpPr/>
          <p:nvPr/>
        </p:nvSpPr>
        <p:spPr>
          <a:xfrm>
            <a:off x="847337" y="2413649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Icon1">
            <a:extLst>
              <a:ext uri="{FF2B5EF4-FFF2-40B4-BE49-F238E27FC236}">
                <a16:creationId xmlns:a16="http://schemas.microsoft.com/office/drawing/2014/main" id="{5E8C4A85-6238-DD7C-348F-FAF5DCC7537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42334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03D66C-6C5E-DE3A-36D2-301643157E25}"/>
              </a:ext>
            </a:extLst>
          </p:cNvPr>
          <p:cNvSpPr/>
          <p:nvPr/>
        </p:nvSpPr>
        <p:spPr>
          <a:xfrm>
            <a:off x="2812325" y="2413649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Icon1">
            <a:extLst>
              <a:ext uri="{FF2B5EF4-FFF2-40B4-BE49-F238E27FC236}">
                <a16:creationId xmlns:a16="http://schemas.microsoft.com/office/drawing/2014/main" id="{336191D2-79D2-A1C7-4EB8-4922CCB9CEF6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2907322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34A0E3-C2DA-C7E5-CADE-AFBC39749D82}"/>
              </a:ext>
            </a:extLst>
          </p:cNvPr>
          <p:cNvSpPr/>
          <p:nvPr/>
        </p:nvSpPr>
        <p:spPr>
          <a:xfrm>
            <a:off x="4709219" y="2413649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Icon1">
            <a:extLst>
              <a:ext uri="{FF2B5EF4-FFF2-40B4-BE49-F238E27FC236}">
                <a16:creationId xmlns:a16="http://schemas.microsoft.com/office/drawing/2014/main" id="{1A8DECBF-E0FA-6BF9-3FB4-3E015701E115}"/>
              </a:ext>
            </a:extLst>
          </p:cNvPr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4804216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D889BB-CA18-4C49-3EE7-D9BE91FF74E3}"/>
              </a:ext>
            </a:extLst>
          </p:cNvPr>
          <p:cNvSpPr/>
          <p:nvPr/>
        </p:nvSpPr>
        <p:spPr>
          <a:xfrm>
            <a:off x="6654751" y="2413649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4" name="Icon1">
            <a:extLst>
              <a:ext uri="{FF2B5EF4-FFF2-40B4-BE49-F238E27FC236}">
                <a16:creationId xmlns:a16="http://schemas.microsoft.com/office/drawing/2014/main" id="{6AAA495E-F260-3AB6-56B9-99A03468BA38}"/>
              </a:ext>
            </a:extLst>
          </p:cNvPr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6749748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FD6C38-775A-5454-41B7-1A9A2BF4CD15}"/>
              </a:ext>
            </a:extLst>
          </p:cNvPr>
          <p:cNvSpPr/>
          <p:nvPr/>
        </p:nvSpPr>
        <p:spPr>
          <a:xfrm>
            <a:off x="8561372" y="2413649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6" name="Icon1">
            <a:extLst>
              <a:ext uri="{FF2B5EF4-FFF2-40B4-BE49-F238E27FC236}">
                <a16:creationId xmlns:a16="http://schemas.microsoft.com/office/drawing/2014/main" id="{ACA4FB6B-752A-8A97-5F71-B1816AC35FD1}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8656369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CFC641-0114-CF54-0985-F427143B30BF}"/>
              </a:ext>
            </a:extLst>
          </p:cNvPr>
          <p:cNvSpPr/>
          <p:nvPr/>
        </p:nvSpPr>
        <p:spPr>
          <a:xfrm>
            <a:off x="10458266" y="2413649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9" name="Icon1">
            <a:extLst>
              <a:ext uri="{FF2B5EF4-FFF2-40B4-BE49-F238E27FC236}">
                <a16:creationId xmlns:a16="http://schemas.microsoft.com/office/drawing/2014/main" id="{1387AFE2-6562-BFC7-00BB-892143CEFF5C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10553263" y="251659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0066A-AE4A-4C02-AEDC-735D3AE2B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33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icons and text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34CC10-E94A-B202-3B5A-5971CDA6AD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449" y="3335963"/>
            <a:ext cx="7686551" cy="3543280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5272E0F6-8E41-B64B-E64A-981FA4302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87047"/>
            <a:ext cx="8254351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D5C53D3-A8D0-B0B5-C507-08EF917CF6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13901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03B64E88-EE6C-448E-C65A-CEA99A3CE1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13901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07265832-52DF-5409-8D34-814E047571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13901" y="4993753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544F80E3-7ADA-8925-47F9-3F9A232AF46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971014" y="3632786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86225B36-67B0-8116-511F-7EBB1C66F13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971014" y="4993753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9E0D211F-400A-64AC-111B-52526ED48CA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71014" y="2271818"/>
            <a:ext cx="2811600" cy="9612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271BFC-BF2D-03B6-F651-17EA505C7512}"/>
              </a:ext>
            </a:extLst>
          </p:cNvPr>
          <p:cNvSpPr/>
          <p:nvPr/>
        </p:nvSpPr>
        <p:spPr>
          <a:xfrm>
            <a:off x="476494" y="2290347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0" name="Icon1">
            <a:extLst>
              <a:ext uri="{FF2B5EF4-FFF2-40B4-BE49-F238E27FC236}">
                <a16:creationId xmlns:a16="http://schemas.microsoft.com/office/drawing/2014/main" id="{BB6E8508-8F3F-BD91-6FB0-189E73EEF52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71491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6CC71E8-F554-41A5-2E1F-351BE1380DA2}"/>
              </a:ext>
            </a:extLst>
          </p:cNvPr>
          <p:cNvSpPr/>
          <p:nvPr/>
        </p:nvSpPr>
        <p:spPr>
          <a:xfrm>
            <a:off x="476494" y="3700857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938F444C-D0CE-75B7-CFCF-3F60D68985B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71491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D811AB0-5CC4-752A-2536-BA9285057C2C}"/>
              </a:ext>
            </a:extLst>
          </p:cNvPr>
          <p:cNvSpPr/>
          <p:nvPr/>
        </p:nvSpPr>
        <p:spPr>
          <a:xfrm>
            <a:off x="476494" y="5072457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6" name="Icon1">
            <a:extLst>
              <a:ext uri="{FF2B5EF4-FFF2-40B4-BE49-F238E27FC236}">
                <a16:creationId xmlns:a16="http://schemas.microsoft.com/office/drawing/2014/main" id="{64ABD9A6-778E-AD27-85A8-E34EEB5A83AE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71491" y="51754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A63B0E-A5B7-21B3-F0C5-95173C45CC5D}"/>
              </a:ext>
            </a:extLst>
          </p:cNvPr>
          <p:cNvSpPr/>
          <p:nvPr/>
        </p:nvSpPr>
        <p:spPr>
          <a:xfrm>
            <a:off x="4853936" y="2290347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B456AB6A-A369-B403-56BF-78285EAE793C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4948933" y="239329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6D923E-89A9-D833-AC49-D299B046D3C5}"/>
              </a:ext>
            </a:extLst>
          </p:cNvPr>
          <p:cNvSpPr/>
          <p:nvPr/>
        </p:nvSpPr>
        <p:spPr>
          <a:xfrm>
            <a:off x="4853936" y="3700857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23C3BF23-C3FF-CD36-1020-F1FFEE349A9B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4948933" y="38038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1FD36D-6BAB-DD19-F422-25EE94216D51}"/>
              </a:ext>
            </a:extLst>
          </p:cNvPr>
          <p:cNvSpPr/>
          <p:nvPr/>
        </p:nvSpPr>
        <p:spPr>
          <a:xfrm>
            <a:off x="4853936" y="5072457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1260FC07-17A2-C0D6-487A-A88D04C3C397}"/>
              </a:ext>
            </a:extLst>
          </p:cNvPr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4948933" y="517540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5681A04-3E27-C462-6D8F-4ED43DB56C2E}"/>
              </a:ext>
            </a:extLst>
          </p:cNvPr>
          <p:cNvSpPr/>
          <p:nvPr/>
        </p:nvSpPr>
        <p:spPr>
          <a:xfrm>
            <a:off x="9190477" y="600383"/>
            <a:ext cx="2430032" cy="535457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4" name="Text1">
            <a:extLst>
              <a:ext uri="{FF2B5EF4-FFF2-40B4-BE49-F238E27FC236}">
                <a16:creationId xmlns:a16="http://schemas.microsoft.com/office/drawing/2014/main" id="{0ED44588-EF82-0E40-910A-078B4D98FE8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42943" y="990309"/>
            <a:ext cx="178005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F396E381-C631-669B-0D32-0E436AF188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42942" y="1839106"/>
            <a:ext cx="1780054" cy="375429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4555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C5479B1-21AA-D191-D880-3D454DF34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4" y="0"/>
            <a:ext cx="12158227" cy="6857999"/>
          </a:xfrm>
          <a:prstGeom prst="rect">
            <a:avLst/>
          </a:prstGeom>
        </p:spPr>
      </p:pic>
      <p:sp>
        <p:nvSpPr>
          <p:cNvPr id="25" name="Title">
            <a:extLst>
              <a:ext uri="{FF2B5EF4-FFF2-40B4-BE49-F238E27FC236}">
                <a16:creationId xmlns:a16="http://schemas.microsoft.com/office/drawing/2014/main" id="{9EB7DE5A-E121-8AA9-0456-6E3E15374A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8238448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9E5B6606-9F86-DD82-C2EE-28F3C56F76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13901" y="1956631"/>
            <a:ext cx="2811600" cy="1662873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CAAFAE21-0123-05F0-C82D-5E7312CC14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13901" y="4223346"/>
            <a:ext cx="2811600" cy="1662872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27C41B4-9154-BA1E-EC3B-13BB6C87CBF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971014" y="4223345"/>
            <a:ext cx="2811600" cy="1662871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9" name="Text">
            <a:extLst>
              <a:ext uri="{FF2B5EF4-FFF2-40B4-BE49-F238E27FC236}">
                <a16:creationId xmlns:a16="http://schemas.microsoft.com/office/drawing/2014/main" id="{9BE178EE-7F12-0F73-AA81-ED34D2C5F22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71014" y="1956632"/>
            <a:ext cx="2811600" cy="1662872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DE4D539-999B-2E7F-1476-7F0A0DF983AE}"/>
              </a:ext>
            </a:extLst>
          </p:cNvPr>
          <p:cNvSpPr/>
          <p:nvPr/>
        </p:nvSpPr>
        <p:spPr>
          <a:xfrm>
            <a:off x="476494" y="1975161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1" name="Icon1">
            <a:extLst>
              <a:ext uri="{FF2B5EF4-FFF2-40B4-BE49-F238E27FC236}">
                <a16:creationId xmlns:a16="http://schemas.microsoft.com/office/drawing/2014/main" id="{30939EFF-DB91-E4F9-D92C-35F2E9E0107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71491" y="2078106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09E1D0F-B3DB-AF60-BCA3-6C6C39710C7B}"/>
              </a:ext>
            </a:extLst>
          </p:cNvPr>
          <p:cNvSpPr/>
          <p:nvPr/>
        </p:nvSpPr>
        <p:spPr>
          <a:xfrm>
            <a:off x="476494" y="4291417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3" name="Icon1">
            <a:extLst>
              <a:ext uri="{FF2B5EF4-FFF2-40B4-BE49-F238E27FC236}">
                <a16:creationId xmlns:a16="http://schemas.microsoft.com/office/drawing/2014/main" id="{F60550CF-4B60-19A4-924B-AC11DEE4C1FF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71491" y="439436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AE0C65-22F4-EB02-5D50-D4E29EAA6220}"/>
              </a:ext>
            </a:extLst>
          </p:cNvPr>
          <p:cNvSpPr/>
          <p:nvPr/>
        </p:nvSpPr>
        <p:spPr>
          <a:xfrm>
            <a:off x="4853936" y="1975161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5" name="Icon1">
            <a:extLst>
              <a:ext uri="{FF2B5EF4-FFF2-40B4-BE49-F238E27FC236}">
                <a16:creationId xmlns:a16="http://schemas.microsoft.com/office/drawing/2014/main" id="{78CC2A07-1CE0-43AD-55DC-AB0415B1FB82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4948933" y="2078106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45E23C-109B-6774-9A0D-705FA210F4C4}"/>
              </a:ext>
            </a:extLst>
          </p:cNvPr>
          <p:cNvSpPr/>
          <p:nvPr/>
        </p:nvSpPr>
        <p:spPr>
          <a:xfrm>
            <a:off x="4853936" y="4291417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7" name="Icon1">
            <a:extLst>
              <a:ext uri="{FF2B5EF4-FFF2-40B4-BE49-F238E27FC236}">
                <a16:creationId xmlns:a16="http://schemas.microsoft.com/office/drawing/2014/main" id="{5D799FBE-FA68-45B0-6DAE-E88EEF390633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4948933" y="439436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4D2C658-86DA-4B75-647E-D1635F1A8CAB}"/>
              </a:ext>
            </a:extLst>
          </p:cNvPr>
          <p:cNvSpPr/>
          <p:nvPr/>
        </p:nvSpPr>
        <p:spPr>
          <a:xfrm>
            <a:off x="9190477" y="600383"/>
            <a:ext cx="2430032" cy="5354570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9" name="Quote Mark - start">
            <a:extLst>
              <a:ext uri="{FF2B5EF4-FFF2-40B4-BE49-F238E27FC236}">
                <a16:creationId xmlns:a16="http://schemas.microsoft.com/office/drawing/2014/main" id="{E33C5E3E-9D86-8A52-9F7A-3AFCE297E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40" name="Quote Mark - end">
            <a:extLst>
              <a:ext uri="{FF2B5EF4-FFF2-40B4-BE49-F238E27FC236}">
                <a16:creationId xmlns:a16="http://schemas.microsoft.com/office/drawing/2014/main" id="{D4E46888-3E0A-81EE-B175-F890A5366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362979"/>
            <a:ext cx="462014" cy="462014"/>
          </a:xfrm>
          <a:prstGeom prst="rect">
            <a:avLst/>
          </a:prstGeom>
        </p:spPr>
      </p:pic>
      <p:sp>
        <p:nvSpPr>
          <p:cNvPr id="41" name="Name">
            <a:extLst>
              <a:ext uri="{FF2B5EF4-FFF2-40B4-BE49-F238E27FC236}">
                <a16:creationId xmlns:a16="http://schemas.microsoft.com/office/drawing/2014/main" id="{C9B86005-E41B-AAC4-E906-C7B190BAD1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160419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42" name="Text">
            <a:extLst>
              <a:ext uri="{FF2B5EF4-FFF2-40B4-BE49-F238E27FC236}">
                <a16:creationId xmlns:a16="http://schemas.microsoft.com/office/drawing/2014/main" id="{1A06CA21-C8D0-6C99-BE01-ECA5BB38A4A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15180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05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8 icons and headings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8FFFF-55B3-EB8E-ACAB-56C51FABD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449" y="3335963"/>
            <a:ext cx="7686551" cy="354328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07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3" name="Text2">
            <a:extLst>
              <a:ext uri="{FF2B5EF4-FFF2-40B4-BE49-F238E27FC236}">
                <a16:creationId xmlns:a16="http://schemas.microsoft.com/office/drawing/2014/main" id="{6D91584B-7E97-C586-5864-31F4ED39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6274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3">
            <a:extLst>
              <a:ext uri="{FF2B5EF4-FFF2-40B4-BE49-F238E27FC236}">
                <a16:creationId xmlns:a16="http://schemas.microsoft.com/office/drawing/2014/main" id="{1A247C8C-4132-5D0C-F564-385A8CBF4D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841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9" name="Text4">
            <a:extLst>
              <a:ext uri="{FF2B5EF4-FFF2-40B4-BE49-F238E27FC236}">
                <a16:creationId xmlns:a16="http://schemas.microsoft.com/office/drawing/2014/main" id="{0C39238E-5920-0D4B-82AC-C737AF086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1408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5" name="Text5">
            <a:extLst>
              <a:ext uri="{FF2B5EF4-FFF2-40B4-BE49-F238E27FC236}">
                <a16:creationId xmlns:a16="http://schemas.microsoft.com/office/drawing/2014/main" id="{5C28FF88-B305-B8CA-3B0B-FB09F0017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707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8" name="Text6">
            <a:extLst>
              <a:ext uri="{FF2B5EF4-FFF2-40B4-BE49-F238E27FC236}">
                <a16:creationId xmlns:a16="http://schemas.microsoft.com/office/drawing/2014/main" id="{7F11F1EB-CE1E-7D38-4772-4B89CDD083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6274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1" name="Text7">
            <a:extLst>
              <a:ext uri="{FF2B5EF4-FFF2-40B4-BE49-F238E27FC236}">
                <a16:creationId xmlns:a16="http://schemas.microsoft.com/office/drawing/2014/main" id="{C23CEE69-B77C-8367-78C7-A21A936B85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8841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4" name="Text8">
            <a:extLst>
              <a:ext uri="{FF2B5EF4-FFF2-40B4-BE49-F238E27FC236}">
                <a16:creationId xmlns:a16="http://schemas.microsoft.com/office/drawing/2014/main" id="{0311E58B-9F3E-76BD-DF78-E0C4087BC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1408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64B8E74-7446-9E60-2876-B5640D0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16659-CE86-B008-359F-CB9891CC38A0}"/>
              </a:ext>
            </a:extLst>
          </p:cNvPr>
          <p:cNvSpPr/>
          <p:nvPr/>
        </p:nvSpPr>
        <p:spPr>
          <a:xfrm>
            <a:off x="1038218" y="225384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4355EFC2-0094-B552-18E1-E335478544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321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154DD-1C22-F7AA-720A-4B999F03AA5C}"/>
              </a:ext>
            </a:extLst>
          </p:cNvPr>
          <p:cNvSpPr/>
          <p:nvPr/>
        </p:nvSpPr>
        <p:spPr>
          <a:xfrm>
            <a:off x="2682193" y="2253844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4E602FE7-CA34-59D6-6BA9-D356D5C7DD7C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277719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6E3A8B-FD5B-7D86-0D3C-98BB6C6E63F3}"/>
              </a:ext>
            </a:extLst>
          </p:cNvPr>
          <p:cNvSpPr/>
          <p:nvPr/>
        </p:nvSpPr>
        <p:spPr>
          <a:xfrm>
            <a:off x="4345623" y="2253844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8383A80A-56E2-2528-2DD7-3EF23F1A05C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4062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9C3FD-488C-7F8D-0F30-272462D618D3}"/>
              </a:ext>
            </a:extLst>
          </p:cNvPr>
          <p:cNvSpPr/>
          <p:nvPr/>
        </p:nvSpPr>
        <p:spPr>
          <a:xfrm>
            <a:off x="6047963" y="2253844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3296A039-721D-6B53-D613-87E208543611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14296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055BF2-534E-5028-821F-89567E3ACEB3}"/>
              </a:ext>
            </a:extLst>
          </p:cNvPr>
          <p:cNvSpPr/>
          <p:nvPr/>
        </p:nvSpPr>
        <p:spPr>
          <a:xfrm>
            <a:off x="1038218" y="4500933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AFF60E1F-230F-15DE-86AD-AF061D785C4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3321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E8F59B-49DC-DF17-50FF-F935A50F80F1}"/>
              </a:ext>
            </a:extLst>
          </p:cNvPr>
          <p:cNvSpPr/>
          <p:nvPr/>
        </p:nvSpPr>
        <p:spPr>
          <a:xfrm>
            <a:off x="2682193" y="4500933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16825B27-283C-0904-4280-27B7F5A5EC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7719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51F1C3-3901-9DBD-E3FA-3283463CF0A0}"/>
              </a:ext>
            </a:extLst>
          </p:cNvPr>
          <p:cNvSpPr/>
          <p:nvPr/>
        </p:nvSpPr>
        <p:spPr>
          <a:xfrm>
            <a:off x="4345623" y="450093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81634427-8744-9652-597F-A8B63111EAC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44062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991241-CC14-5292-5D7D-633C3233A624}"/>
              </a:ext>
            </a:extLst>
          </p:cNvPr>
          <p:cNvSpPr/>
          <p:nvPr/>
        </p:nvSpPr>
        <p:spPr>
          <a:xfrm>
            <a:off x="6047963" y="4500933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6" name="Icon1">
            <a:extLst>
              <a:ext uri="{FF2B5EF4-FFF2-40B4-BE49-F238E27FC236}">
                <a16:creationId xmlns:a16="http://schemas.microsoft.com/office/drawing/2014/main" id="{F0556450-6D20-F4EC-BF59-EBE009CFE7D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614296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87A2AB9-0A38-C7C4-6AEE-AFBDC961447A}"/>
              </a:ext>
            </a:extLst>
          </p:cNvPr>
          <p:cNvSpPr/>
          <p:nvPr/>
        </p:nvSpPr>
        <p:spPr>
          <a:xfrm>
            <a:off x="8011798" y="600383"/>
            <a:ext cx="3576716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8" name="Text1">
            <a:extLst>
              <a:ext uri="{FF2B5EF4-FFF2-40B4-BE49-F238E27FC236}">
                <a16:creationId xmlns:a16="http://schemas.microsoft.com/office/drawing/2014/main" id="{46F6F4C0-5348-5FDB-C495-1E866A8869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24152" y="1068129"/>
            <a:ext cx="2791839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6E65ACB9-82BB-14A9-A67E-1B559F0B6F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4152" y="1941897"/>
            <a:ext cx="2791838" cy="4079524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5146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10 icons and heading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31F28C4-A04B-3BD6-2BC3-C100BF5A2C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589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5B985C-B1E5-2E4C-977F-B9FAA3732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6" y="0"/>
            <a:ext cx="12158227" cy="685800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07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3" name="Text2">
            <a:extLst>
              <a:ext uri="{FF2B5EF4-FFF2-40B4-BE49-F238E27FC236}">
                <a16:creationId xmlns:a16="http://schemas.microsoft.com/office/drawing/2014/main" id="{6D91584B-7E97-C586-5864-31F4ED39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6274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3">
            <a:extLst>
              <a:ext uri="{FF2B5EF4-FFF2-40B4-BE49-F238E27FC236}">
                <a16:creationId xmlns:a16="http://schemas.microsoft.com/office/drawing/2014/main" id="{1A247C8C-4132-5D0C-F564-385A8CBF4D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8841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9" name="Text4">
            <a:extLst>
              <a:ext uri="{FF2B5EF4-FFF2-40B4-BE49-F238E27FC236}">
                <a16:creationId xmlns:a16="http://schemas.microsoft.com/office/drawing/2014/main" id="{0C39238E-5920-0D4B-82AC-C737AF086C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1408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5" name="Text5">
            <a:extLst>
              <a:ext uri="{FF2B5EF4-FFF2-40B4-BE49-F238E27FC236}">
                <a16:creationId xmlns:a16="http://schemas.microsoft.com/office/drawing/2014/main" id="{5C28FF88-B305-B8CA-3B0B-FB09F00174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707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8" name="Text6">
            <a:extLst>
              <a:ext uri="{FF2B5EF4-FFF2-40B4-BE49-F238E27FC236}">
                <a16:creationId xmlns:a16="http://schemas.microsoft.com/office/drawing/2014/main" id="{7F11F1EB-CE1E-7D38-4772-4B89CDD083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6274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1" name="Text7">
            <a:extLst>
              <a:ext uri="{FF2B5EF4-FFF2-40B4-BE49-F238E27FC236}">
                <a16:creationId xmlns:a16="http://schemas.microsoft.com/office/drawing/2014/main" id="{C23CEE69-B77C-8367-78C7-A21A936B85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8841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44" name="Text8">
            <a:extLst>
              <a:ext uri="{FF2B5EF4-FFF2-40B4-BE49-F238E27FC236}">
                <a16:creationId xmlns:a16="http://schemas.microsoft.com/office/drawing/2014/main" id="{0311E58B-9F3E-76BD-DF78-E0C4087BC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91408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64B8E74-7446-9E60-2876-B5640D0A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558006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16659-CE86-B008-359F-CB9891CC38A0}"/>
              </a:ext>
            </a:extLst>
          </p:cNvPr>
          <p:cNvSpPr/>
          <p:nvPr/>
        </p:nvSpPr>
        <p:spPr>
          <a:xfrm>
            <a:off x="1038218" y="225384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4355EFC2-0094-B552-18E1-E3354785447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3321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154DD-1C22-F7AA-720A-4B999F03AA5C}"/>
              </a:ext>
            </a:extLst>
          </p:cNvPr>
          <p:cNvSpPr/>
          <p:nvPr/>
        </p:nvSpPr>
        <p:spPr>
          <a:xfrm>
            <a:off x="2682193" y="2253844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4E602FE7-CA34-59D6-6BA9-D356D5C7DD7C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277719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6E3A8B-FD5B-7D86-0D3C-98BB6C6E63F3}"/>
              </a:ext>
            </a:extLst>
          </p:cNvPr>
          <p:cNvSpPr/>
          <p:nvPr/>
        </p:nvSpPr>
        <p:spPr>
          <a:xfrm>
            <a:off x="4345623" y="2253844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8383A80A-56E2-2528-2DD7-3EF23F1A05C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4062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9C3FD-488C-7F8D-0F30-272462D618D3}"/>
              </a:ext>
            </a:extLst>
          </p:cNvPr>
          <p:cNvSpPr/>
          <p:nvPr/>
        </p:nvSpPr>
        <p:spPr>
          <a:xfrm>
            <a:off x="6047963" y="2253844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3296A039-721D-6B53-D613-87E208543611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142960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055BF2-534E-5028-821F-89567E3ACEB3}"/>
              </a:ext>
            </a:extLst>
          </p:cNvPr>
          <p:cNvSpPr/>
          <p:nvPr/>
        </p:nvSpPr>
        <p:spPr>
          <a:xfrm>
            <a:off x="1038218" y="4500933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7" name="Icon1">
            <a:extLst>
              <a:ext uri="{FF2B5EF4-FFF2-40B4-BE49-F238E27FC236}">
                <a16:creationId xmlns:a16="http://schemas.microsoft.com/office/drawing/2014/main" id="{AFF60E1F-230F-15DE-86AD-AF061D785C4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3321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E8F59B-49DC-DF17-50FF-F935A50F80F1}"/>
              </a:ext>
            </a:extLst>
          </p:cNvPr>
          <p:cNvSpPr/>
          <p:nvPr/>
        </p:nvSpPr>
        <p:spPr>
          <a:xfrm>
            <a:off x="2682193" y="4500933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Icon1">
            <a:extLst>
              <a:ext uri="{FF2B5EF4-FFF2-40B4-BE49-F238E27FC236}">
                <a16:creationId xmlns:a16="http://schemas.microsoft.com/office/drawing/2014/main" id="{16825B27-283C-0904-4280-27B7F5A5EC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277719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51F1C3-3901-9DBD-E3FA-3283463CF0A0}"/>
              </a:ext>
            </a:extLst>
          </p:cNvPr>
          <p:cNvSpPr/>
          <p:nvPr/>
        </p:nvSpPr>
        <p:spPr>
          <a:xfrm>
            <a:off x="4345623" y="4500933"/>
            <a:ext cx="813951" cy="80663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81634427-8744-9652-597F-A8B63111EAC2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44062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F991241-CC14-5292-5D7D-633C3233A624}"/>
              </a:ext>
            </a:extLst>
          </p:cNvPr>
          <p:cNvSpPr/>
          <p:nvPr/>
        </p:nvSpPr>
        <p:spPr>
          <a:xfrm>
            <a:off x="6047963" y="450093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6" name="Icon1">
            <a:extLst>
              <a:ext uri="{FF2B5EF4-FFF2-40B4-BE49-F238E27FC236}">
                <a16:creationId xmlns:a16="http://schemas.microsoft.com/office/drawing/2014/main" id="{F0556450-6D20-F4EC-BF59-EBE009CFE7D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6142960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" name="Text4">
            <a:extLst>
              <a:ext uri="{FF2B5EF4-FFF2-40B4-BE49-F238E27FC236}">
                <a16:creationId xmlns:a16="http://schemas.microsoft.com/office/drawing/2014/main" id="{F9A00EFF-6270-FFA7-6594-8C171E7F12E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74293" y="3333923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9" name="Text8">
            <a:extLst>
              <a:ext uri="{FF2B5EF4-FFF2-40B4-BE49-F238E27FC236}">
                <a16:creationId xmlns:a16="http://schemas.microsoft.com/office/drawing/2014/main" id="{DCFC07B2-033F-033E-6AE0-662ED2A600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74293" y="5521184"/>
            <a:ext cx="1332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5F77EB-66A5-8380-60B6-899ACDA81BE0}"/>
              </a:ext>
            </a:extLst>
          </p:cNvPr>
          <p:cNvSpPr/>
          <p:nvPr/>
        </p:nvSpPr>
        <p:spPr>
          <a:xfrm>
            <a:off x="7730848" y="2253844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1" name="Icon1">
            <a:extLst>
              <a:ext uri="{FF2B5EF4-FFF2-40B4-BE49-F238E27FC236}">
                <a16:creationId xmlns:a16="http://schemas.microsoft.com/office/drawing/2014/main" id="{E013379C-D48E-52AD-4315-7C5A7673D745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7825845" y="235678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887E74-8274-D1FC-3F63-D27E2569ABD3}"/>
              </a:ext>
            </a:extLst>
          </p:cNvPr>
          <p:cNvSpPr/>
          <p:nvPr/>
        </p:nvSpPr>
        <p:spPr>
          <a:xfrm>
            <a:off x="7730848" y="4500933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B225E9D6-E1A5-D4CE-A396-7951D88633FA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7825845" y="460387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34084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43DAA-EBE5-8995-D9FB-B01B4A617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5" y="0"/>
            <a:ext cx="12158227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982978"/>
            <a:ext cx="5344218" cy="59015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48301FB-1353-44FA-1711-CB0861F507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023" y="5622587"/>
            <a:ext cx="4129087" cy="4921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PRESENTED BY:  Add presenters name here</a:t>
            </a:r>
          </a:p>
        </p:txBody>
      </p:sp>
      <p:sp>
        <p:nvSpPr>
          <p:cNvPr id="5" name="Heading">
            <a:extLst>
              <a:ext uri="{FF2B5EF4-FFF2-40B4-BE49-F238E27FC236}">
                <a16:creationId xmlns:a16="http://schemas.microsoft.com/office/drawing/2014/main" id="{7FEC07F6-EC19-828B-26B5-F06A7B645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6" y="2330897"/>
            <a:ext cx="6719214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5379A1-C346-7DFD-718E-E1B014982A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023" y="4588094"/>
            <a:ext cx="8309709" cy="77304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24956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3924DD-E10C-B92C-3D67-F5E58636616D}"/>
              </a:ext>
            </a:extLst>
          </p:cNvPr>
          <p:cNvSpPr/>
          <p:nvPr/>
        </p:nvSpPr>
        <p:spPr>
          <a:xfrm rot="10800000">
            <a:off x="0" y="2639832"/>
            <a:ext cx="12192000" cy="4218167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F810E8-14A8-0BE1-8128-9AC9CFD2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57" y="790"/>
            <a:ext cx="12155425" cy="6856419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D01E309F-B498-EC5A-0C24-F10C1FA62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04" y="387047"/>
            <a:ext cx="11153559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/>
        </p:nvSpPr>
        <p:spPr>
          <a:xfrm>
            <a:off x="522503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237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2054" y="2141951"/>
            <a:ext cx="2412345" cy="2449556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388DDC-8C02-1E73-D6ED-C040654A290C}"/>
              </a:ext>
            </a:extLst>
          </p:cNvPr>
          <p:cNvSpPr/>
          <p:nvPr/>
        </p:nvSpPr>
        <p:spPr>
          <a:xfrm>
            <a:off x="4306930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7AE66FC0-EAF4-994F-7E49-8CC25C9112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88664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C2218FB1-86B2-1309-5065-1811138E7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666481" y="2141951"/>
            <a:ext cx="2412345" cy="2449556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605F40-FC40-33CE-E068-AB42778E9C16}"/>
              </a:ext>
            </a:extLst>
          </p:cNvPr>
          <p:cNvSpPr/>
          <p:nvPr/>
        </p:nvSpPr>
        <p:spPr>
          <a:xfrm>
            <a:off x="8100350" y="1828800"/>
            <a:ext cx="3115641" cy="440987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1">
            <a:extLst>
              <a:ext uri="{FF2B5EF4-FFF2-40B4-BE49-F238E27FC236}">
                <a16:creationId xmlns:a16="http://schemas.microsoft.com/office/drawing/2014/main" id="{6D680D00-84E6-7AD2-D110-744C97BF11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2084" y="4827855"/>
            <a:ext cx="2529073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2FBE53AF-2FE9-14D3-D34D-FDC8CA76D0D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459901" y="2141951"/>
            <a:ext cx="2412345" cy="2449556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06242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A100A-4322-5093-6CEC-EA5E45A80B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238" y="0"/>
            <a:ext cx="10504122" cy="5926347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9496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2">
            <a:extLst>
              <a:ext uri="{FF2B5EF4-FFF2-40B4-BE49-F238E27FC236}">
                <a16:creationId xmlns:a16="http://schemas.microsoft.com/office/drawing/2014/main" id="{E0FFE314-FEDA-B15A-C9E0-8F5F9F1D95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60702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3" name="Text3">
            <a:extLst>
              <a:ext uri="{FF2B5EF4-FFF2-40B4-BE49-F238E27FC236}">
                <a16:creationId xmlns:a16="http://schemas.microsoft.com/office/drawing/2014/main" id="{125B23F1-9AC6-9E1E-A95A-39AC4E8DEC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14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7" name="Text4">
            <a:extLst>
              <a:ext uri="{FF2B5EF4-FFF2-40B4-BE49-F238E27FC236}">
                <a16:creationId xmlns:a16="http://schemas.microsoft.com/office/drawing/2014/main" id="{FBC77BFD-0B00-8388-2DF7-BFF40A2A16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8331" y="4995860"/>
            <a:ext cx="1764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1AD91B6-894B-37AA-0CF0-1E807D25B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D5DC0621-7847-B0A6-BCFB-4BEE64D1C38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0121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2123F8E5-ADC8-D868-9E4A-9FDC158527B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18757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6D399A2B-6BE6-DD63-A149-2823EF96560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909322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FDDB2D19-5315-B23B-16DA-34252599B6E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499887" y="2305455"/>
            <a:ext cx="2241392" cy="24568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847230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1BEAA-D383-F9D3-3637-CBB82DBE5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21AD91B6-894B-37AA-0CF0-1E807D25B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23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0182ED-5BA7-E0D0-3EEA-63445CD5217D}"/>
              </a:ext>
            </a:extLst>
          </p:cNvPr>
          <p:cNvSpPr/>
          <p:nvPr/>
        </p:nvSpPr>
        <p:spPr>
          <a:xfrm>
            <a:off x="515939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9BCF8255-8134-650E-424D-35AF0186FA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305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91801E0F-18E1-6AEB-E0AC-655B026EA8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6034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C84960-1FE0-C00E-ABB7-F2DF702EDEF3}"/>
              </a:ext>
            </a:extLst>
          </p:cNvPr>
          <p:cNvSpPr/>
          <p:nvPr/>
        </p:nvSpPr>
        <p:spPr>
          <a:xfrm>
            <a:off x="3414784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ext1">
            <a:extLst>
              <a:ext uri="{FF2B5EF4-FFF2-40B4-BE49-F238E27FC236}">
                <a16:creationId xmlns:a16="http://schemas.microsoft.com/office/drawing/2014/main" id="{DE9A511C-4BC9-58CD-A005-0047AE32DD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38150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45344692-ABE1-8671-0624-CA90B86313D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754879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776823-2223-606C-72F5-8983B858C4E6}"/>
              </a:ext>
            </a:extLst>
          </p:cNvPr>
          <p:cNvSpPr/>
          <p:nvPr/>
        </p:nvSpPr>
        <p:spPr>
          <a:xfrm>
            <a:off x="6291462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6" name="Text1">
            <a:extLst>
              <a:ext uri="{FF2B5EF4-FFF2-40B4-BE49-F238E27FC236}">
                <a16:creationId xmlns:a16="http://schemas.microsoft.com/office/drawing/2014/main" id="{86FE6E59-C101-5B99-721E-F93FD1FFA7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14828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Iphone Image">
            <a:extLst>
              <a:ext uri="{FF2B5EF4-FFF2-40B4-BE49-F238E27FC236}">
                <a16:creationId xmlns:a16="http://schemas.microsoft.com/office/drawing/2014/main" id="{639390C8-5556-C864-54FA-BC63DC43BE9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631557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5BE502-4B15-B453-DCDD-BAE57BEF425D}"/>
              </a:ext>
            </a:extLst>
          </p:cNvPr>
          <p:cNvSpPr/>
          <p:nvPr/>
        </p:nvSpPr>
        <p:spPr>
          <a:xfrm>
            <a:off x="9158409" y="2071990"/>
            <a:ext cx="2499636" cy="385215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F218619C-FEDF-D298-F124-8565E2D34F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81775" y="4995860"/>
            <a:ext cx="1983374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F6F1E573-DAE1-03DD-35CC-EC8C94BAA4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98504" y="2412459"/>
            <a:ext cx="1837462" cy="22914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01922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06529-4FB6-A60E-C44F-D259D3069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516" y="520"/>
            <a:ext cx="11208674" cy="6322392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983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1F2A7AF0-AB40-B3CE-F94B-A3E5FCC46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36745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0C44366-47A9-DB58-8815-F74924491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5507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9CF37793-C0E9-776E-038F-FD6CCD906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54269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6C153EFC-DADA-C0A1-F00B-02E10AD97B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63032" y="3617640"/>
            <a:ext cx="1368000" cy="37114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2E6F6BAB-E56E-7C5C-2A81-B3AE0E7DA0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7983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FFCEFC1E-16F4-B409-13AB-3584C3C77A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36745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6DDD62DF-978F-9A79-D584-1E75046FF7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5507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2" name="Text 9">
            <a:extLst>
              <a:ext uri="{FF2B5EF4-FFF2-40B4-BE49-F238E27FC236}">
                <a16:creationId xmlns:a16="http://schemas.microsoft.com/office/drawing/2014/main" id="{672C8863-8C52-5386-427A-4090524C11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54269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4" name="Text 10">
            <a:extLst>
              <a:ext uri="{FF2B5EF4-FFF2-40B4-BE49-F238E27FC236}">
                <a16:creationId xmlns:a16="http://schemas.microsoft.com/office/drawing/2014/main" id="{3F582982-A7EE-BFB6-9422-09FCED824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032" y="5963772"/>
            <a:ext cx="1368000" cy="35914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AA9E456-262D-67D9-9185-0AE77A933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8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19782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BD940180-BDDB-25AD-08A2-E0935452C4C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623680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23F8B7EC-90A9-20B8-2D50-7F636E2358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647034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E8C46B9D-241D-E70C-B552-FECA50F2F2A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660659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74AB12D-BAD1-DD82-7343-2F59376893B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654829" y="2089321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2BF362EE-FCF9-B488-9FCF-2ADFEE45634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19782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5" name="Iphone Image">
            <a:extLst>
              <a:ext uri="{FF2B5EF4-FFF2-40B4-BE49-F238E27FC236}">
                <a16:creationId xmlns:a16="http://schemas.microsoft.com/office/drawing/2014/main" id="{4F5A0AB6-CF80-A947-8113-04DBB5B0FD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623680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688DF778-E3B1-4187-5E38-BEFAB3D75D1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647034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7" name="Iphone Image">
            <a:extLst>
              <a:ext uri="{FF2B5EF4-FFF2-40B4-BE49-F238E27FC236}">
                <a16:creationId xmlns:a16="http://schemas.microsoft.com/office/drawing/2014/main" id="{F44A7EE3-C2CA-216D-289B-42642C442C8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660659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Iphone Image">
            <a:extLst>
              <a:ext uri="{FF2B5EF4-FFF2-40B4-BE49-F238E27FC236}">
                <a16:creationId xmlns:a16="http://schemas.microsoft.com/office/drawing/2014/main" id="{A8D3AE93-EAD2-5661-9EB5-E58C6E2ADEF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654829" y="44628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508721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68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77F9A59C-555C-316F-40B0-2FBDDF3AED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53707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231A6109-C70B-6398-6C4B-C55BD8E2BA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96746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55EB5B8E-D941-D02E-7444-EE2F4FA6FF6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39784" y="3446234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F39883CB-DB0E-3DBC-4926-3A475693B5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0668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BCBA9F54-BC64-6118-4793-EDEDD85C1C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53707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9" name="Text 7">
            <a:extLst>
              <a:ext uri="{FF2B5EF4-FFF2-40B4-BE49-F238E27FC236}">
                <a16:creationId xmlns:a16="http://schemas.microsoft.com/office/drawing/2014/main" id="{7C506F81-2B83-C0B0-B679-C2A30C7AA5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96746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9BCC990F-FAC9-703E-67E2-C36D7CF0DB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39784" y="5759596"/>
            <a:ext cx="1511999" cy="5286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200">
                <a:latin typeface="+mj-lt"/>
              </a:defRPr>
            </a:lvl1pPr>
            <a:lvl2pPr marL="0" indent="0" algn="l">
              <a:buNone/>
              <a:tabLst/>
              <a:defRPr sz="1000" b="0" i="0"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5027DEEA-6261-002E-5BCE-70F9A0679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96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C7E578C8-F014-1747-4BC8-E034180C848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1093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064A2820-702D-9A60-71F0-4A7600FBFFD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740633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0ED04122-141C-6302-26B9-05D97333E5E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851536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5DBD47AD-4C4F-51B6-2416-340FC5682378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981894" y="419739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964CABF4-63B3-41AD-1B9A-8570F952CD2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81093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0F5E5EC7-B41B-70A1-38A2-3EFC4984420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2740633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5148BE10-9045-3676-4AB5-3A851C17F1C4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851536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D4A68367-07CB-62D6-D266-D9DF5BF589FB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981894" y="1950304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D70BB-3280-9D1A-B0F7-B1CCF3713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65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2">
            <a:extLst>
              <a:ext uri="{FF2B5EF4-FFF2-40B4-BE49-F238E27FC236}">
                <a16:creationId xmlns:a16="http://schemas.microsoft.com/office/drawing/2014/main" id="{304F53BB-B4D5-2D74-0ECC-A6CC2A1EB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0538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  <a:p>
            <a:pPr lvl="0"/>
            <a:endParaRPr lang="en-AU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4892FE05-7EC4-2BB0-18E8-D2D82409B4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15634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FA9688C3-76CF-7F39-A8B9-6B3D5F63EC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50730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A7E4563E-C7BD-F04F-9585-D1FCE265E5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85826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C028BEC7-6425-22E4-2015-2CD2524AC5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0922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0" name="Text 9">
            <a:extLst>
              <a:ext uri="{FF2B5EF4-FFF2-40B4-BE49-F238E27FC236}">
                <a16:creationId xmlns:a16="http://schemas.microsoft.com/office/drawing/2014/main" id="{52EC4E68-B622-4F4B-5A57-CA88C456AF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80538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2" name="Text 10">
            <a:extLst>
              <a:ext uri="{FF2B5EF4-FFF2-40B4-BE49-F238E27FC236}">
                <a16:creationId xmlns:a16="http://schemas.microsoft.com/office/drawing/2014/main" id="{74AE3846-17FC-B3D3-B4A7-8865F659230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5634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4" name="Text 11">
            <a:extLst>
              <a:ext uri="{FF2B5EF4-FFF2-40B4-BE49-F238E27FC236}">
                <a16:creationId xmlns:a16="http://schemas.microsoft.com/office/drawing/2014/main" id="{3CAAAC66-CF01-0121-2CE4-A4181271D0D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50730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6" name="Text 12">
            <a:extLst>
              <a:ext uri="{FF2B5EF4-FFF2-40B4-BE49-F238E27FC236}">
                <a16:creationId xmlns:a16="http://schemas.microsoft.com/office/drawing/2014/main" id="{7FA816EF-E122-2278-B901-702B0A3AA4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85826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F81979FA-F582-FFBA-A423-49CA6273536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20922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0" name="Text 7">
            <a:extLst>
              <a:ext uri="{FF2B5EF4-FFF2-40B4-BE49-F238E27FC236}">
                <a16:creationId xmlns:a16="http://schemas.microsoft.com/office/drawing/2014/main" id="{D8CFC106-175B-9E8F-B74F-9E224A6D6F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356017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2" name="Text 14">
            <a:extLst>
              <a:ext uri="{FF2B5EF4-FFF2-40B4-BE49-F238E27FC236}">
                <a16:creationId xmlns:a16="http://schemas.microsoft.com/office/drawing/2014/main" id="{94AC834A-A079-4B48-FC60-C936FC12FA1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56017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48220EB6-4240-8E66-88BC-BB9F1E3C076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5442" y="3355414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  <a:ea typeface="Roboto Light" panose="02000000000000000000" pitchFamily="2" charset="0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4" name="Text 8">
            <a:extLst>
              <a:ext uri="{FF2B5EF4-FFF2-40B4-BE49-F238E27FC236}">
                <a16:creationId xmlns:a16="http://schemas.microsoft.com/office/drawing/2014/main" id="{1807B19D-82E9-8C41-12BB-1E3F06256D1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5442" y="5546131"/>
            <a:ext cx="135000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chemeClr val="tx1"/>
                </a:solidFill>
                <a:latin typeface="+mj-lt"/>
              </a:defRPr>
            </a:lvl1pPr>
            <a:lvl2pPr marL="358775" indent="-358775" algn="l">
              <a:buNone/>
              <a:defRPr sz="1000" b="0" i="0" baseline="0">
                <a:solidFill>
                  <a:schemeClr val="tx1"/>
                </a:solidFill>
                <a:latin typeface="Montserrat" pitchFamily="2" charset="77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Body text</a:t>
            </a:r>
            <a:endParaRPr lang="en-AU"/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55CCE28E-2C92-B88D-D169-F6CBDB862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EADB654-9105-7721-52DB-C22B8527BF0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15938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" name="Iphone Image">
            <a:extLst>
              <a:ext uri="{FF2B5EF4-FFF2-40B4-BE49-F238E27FC236}">
                <a16:creationId xmlns:a16="http://schemas.microsoft.com/office/drawing/2014/main" id="{66E4AFE9-90D1-8A10-9322-3E79BB6EBE4C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155049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0389D7AB-2A3A-88CD-8B34-2667C6CC30E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794160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971E3749-DB65-A877-390B-64F99F3E56EC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48677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Iphone Image">
            <a:extLst>
              <a:ext uri="{FF2B5EF4-FFF2-40B4-BE49-F238E27FC236}">
                <a16:creationId xmlns:a16="http://schemas.microsoft.com/office/drawing/2014/main" id="{8B667145-5B92-D03E-7D5B-EA02370B528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433271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1" name="Iphone Image">
            <a:extLst>
              <a:ext uri="{FF2B5EF4-FFF2-40B4-BE49-F238E27FC236}">
                <a16:creationId xmlns:a16="http://schemas.microsoft.com/office/drawing/2014/main" id="{9ABE5C3A-9F1F-06E1-F582-E2B0E294E879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07238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Iphone Image">
            <a:extLst>
              <a:ext uri="{FF2B5EF4-FFF2-40B4-BE49-F238E27FC236}">
                <a16:creationId xmlns:a16="http://schemas.microsoft.com/office/drawing/2014/main" id="{1780D760-6F65-3A35-92F6-967B6AD42E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711493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7BF065DD-5304-C4D3-82FD-2D2A18EC9E74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0350602" y="4289898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7" name="Iphone Image">
            <a:extLst>
              <a:ext uri="{FF2B5EF4-FFF2-40B4-BE49-F238E27FC236}">
                <a16:creationId xmlns:a16="http://schemas.microsoft.com/office/drawing/2014/main" id="{BCC99232-8981-2BB0-840F-7CA4C7203F7E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15938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9" name="Iphone Image">
            <a:extLst>
              <a:ext uri="{FF2B5EF4-FFF2-40B4-BE49-F238E27FC236}">
                <a16:creationId xmlns:a16="http://schemas.microsoft.com/office/drawing/2014/main" id="{7AAA52D2-CBB4-01E2-2ACB-8F9F4DC4EF13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155049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1" name="Iphone Image">
            <a:extLst>
              <a:ext uri="{FF2B5EF4-FFF2-40B4-BE49-F238E27FC236}">
                <a16:creationId xmlns:a16="http://schemas.microsoft.com/office/drawing/2014/main" id="{43D348CE-3301-AD5B-03ED-83E43E4FEF8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3794160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3" name="Iphone Image">
            <a:extLst>
              <a:ext uri="{FF2B5EF4-FFF2-40B4-BE49-F238E27FC236}">
                <a16:creationId xmlns:a16="http://schemas.microsoft.com/office/drawing/2014/main" id="{383EF224-A525-2D9D-CB96-19CE87DF350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433271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5" name="Iphone Image">
            <a:extLst>
              <a:ext uri="{FF2B5EF4-FFF2-40B4-BE49-F238E27FC236}">
                <a16:creationId xmlns:a16="http://schemas.microsoft.com/office/drawing/2014/main" id="{62BEBED0-D88E-E3B6-4554-D5C3A9B7F059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7072382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7" name="Iphone Image">
            <a:extLst>
              <a:ext uri="{FF2B5EF4-FFF2-40B4-BE49-F238E27FC236}">
                <a16:creationId xmlns:a16="http://schemas.microsoft.com/office/drawing/2014/main" id="{0B803680-A684-BAB3-EDA8-41B6DF2D2568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711493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39" name="Iphone Image">
            <a:extLst>
              <a:ext uri="{FF2B5EF4-FFF2-40B4-BE49-F238E27FC236}">
                <a16:creationId xmlns:a16="http://schemas.microsoft.com/office/drawing/2014/main" id="{707376A2-5EAB-CE7C-FC2A-EE289590301A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50602" y="2091447"/>
            <a:ext cx="1379504" cy="1095033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DAF5E-2A5A-5E8C-45A7-3148E84FE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ptop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60227-6902-EB0B-7051-0E24AACAF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EB5DD5-71A7-BC3B-2729-DFCF72F2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5" y="0"/>
            <a:ext cx="12158225" cy="6857999"/>
          </a:xfrm>
          <a:prstGeom prst="rect">
            <a:avLst/>
          </a:prstGeom>
        </p:spPr>
      </p:pic>
      <p:pic>
        <p:nvPicPr>
          <p:cNvPr id="9" name="Laptop">
            <a:extLst>
              <a:ext uri="{FF2B5EF4-FFF2-40B4-BE49-F238E27FC236}">
                <a16:creationId xmlns:a16="http://schemas.microsoft.com/office/drawing/2014/main" id="{34F95C90-C1C9-50F2-316D-3F242367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580" y="1895474"/>
            <a:ext cx="7811733" cy="471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aptop image">
            <a:extLst>
              <a:ext uri="{FF2B5EF4-FFF2-40B4-BE49-F238E27FC236}">
                <a16:creationId xmlns:a16="http://schemas.microsoft.com/office/drawing/2014/main" id="{CF0838CB-1D12-934A-232E-3F95BA1631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45221" y="2141385"/>
            <a:ext cx="5920451" cy="3738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A20FC331-4BC4-4EC5-B8DC-D7B92F9563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595" y="1828680"/>
            <a:ext cx="51048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56E1C33-2C27-656C-7C6B-71EAF010A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94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0498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Phon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30F64-527A-48CB-90C3-6F67C563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F7BC76-7A9D-F95D-E07A-CAA5C27C8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6" y="0"/>
            <a:ext cx="12158227" cy="6858000"/>
          </a:xfrm>
          <a:prstGeom prst="rect">
            <a:avLst/>
          </a:prstGeom>
        </p:spPr>
      </p:pic>
      <p:pic>
        <p:nvPicPr>
          <p:cNvPr id="6" name="Ipohone">
            <a:extLst>
              <a:ext uri="{FF2B5EF4-FFF2-40B4-BE49-F238E27FC236}">
                <a16:creationId xmlns:a16="http://schemas.microsoft.com/office/drawing/2014/main" id="{A56CEC69-4D97-C780-6114-6DC94605E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2726" y="512762"/>
            <a:ext cx="2889806" cy="5832475"/>
          </a:xfrm>
          <a:prstGeom prst="rect">
            <a:avLst/>
          </a:prstGeom>
        </p:spPr>
      </p:pic>
      <p:sp>
        <p:nvSpPr>
          <p:cNvPr id="15" name="Iphone Image">
            <a:extLst>
              <a:ext uri="{FF2B5EF4-FFF2-40B4-BE49-F238E27FC236}">
                <a16:creationId xmlns:a16="http://schemas.microsoft.com/office/drawing/2014/main" id="{AA70D2AE-708A-0EC1-1E80-18A5AF2E44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61629" y="645411"/>
            <a:ext cx="2592000" cy="5565600"/>
          </a:xfrm>
          <a:prstGeom prst="roundRect">
            <a:avLst>
              <a:gd name="adj" fmla="val 1333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0C885111-38D7-8FE1-993E-234910F323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4957" y="1777218"/>
            <a:ext cx="7645295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65A80B26-F43D-A2B6-7F6C-A613BB172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958" y="377320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8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Pad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810E33-CE35-F792-7C99-6F48FC51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AC3DE-41BA-937F-4F06-7F32B08C0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9" y="520"/>
            <a:ext cx="12156381" cy="6856959"/>
          </a:xfrm>
          <a:prstGeom prst="rect">
            <a:avLst/>
          </a:prstGeom>
        </p:spPr>
      </p:pic>
      <p:pic>
        <p:nvPicPr>
          <p:cNvPr id="14" name="Ipad">
            <a:extLst>
              <a:ext uri="{FF2B5EF4-FFF2-40B4-BE49-F238E27FC236}">
                <a16:creationId xmlns:a16="http://schemas.microsoft.com/office/drawing/2014/main" id="{0A4649F1-BB58-C5E6-262C-5CCF044C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096" t="6968" r="17401" b="7500"/>
          <a:stretch/>
        </p:blipFill>
        <p:spPr>
          <a:xfrm>
            <a:off x="7167491" y="456318"/>
            <a:ext cx="4509997" cy="5888917"/>
          </a:xfrm>
          <a:prstGeom prst="rect">
            <a:avLst/>
          </a:prstGeom>
        </p:spPr>
      </p:pic>
      <p:sp>
        <p:nvSpPr>
          <p:cNvPr id="15" name="Ipad Image">
            <a:extLst>
              <a:ext uri="{FF2B5EF4-FFF2-40B4-BE49-F238E27FC236}">
                <a16:creationId xmlns:a16="http://schemas.microsoft.com/office/drawing/2014/main" id="{AA70D2AE-708A-0EC1-1E80-18A5AF2E44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2324" y="648256"/>
            <a:ext cx="4200330" cy="5565600"/>
          </a:xfrm>
          <a:prstGeom prst="roundRect">
            <a:avLst>
              <a:gd name="adj" fmla="val 243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</a:t>
            </a:r>
          </a:p>
          <a:p>
            <a:r>
              <a:rPr lang="en-AU"/>
              <a:t>HERE TO INSERT </a:t>
            </a:r>
          </a:p>
          <a:p>
            <a:r>
              <a:rPr lang="en-AU"/>
              <a:t>IMAGE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78279716-352E-70A8-E702-10B115F311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1414" y="1773860"/>
            <a:ext cx="5804228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B63C6B66-94D8-2D05-58EF-932F4FE7D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14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7316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90164F-684E-5FA3-BA0A-8A4DA23580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2736376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3BEB6C0-41C9-F964-4A84-F2ED1723A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3" y="1988249"/>
            <a:ext cx="10241917" cy="24072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4000" b="0" i="0">
                <a:latin typeface="Montserrat" pitchFamily="2" charset="77"/>
              </a:defRPr>
            </a:lvl1pPr>
            <a:lvl2pPr marL="360000" indent="0">
              <a:buNone/>
              <a:defRPr/>
            </a:lvl2pPr>
            <a:lvl3pPr marL="722312" indent="0">
              <a:buNone/>
              <a:defRPr/>
            </a:lvl3pPr>
            <a:lvl4pPr marL="1071562" indent="0">
              <a:buNone/>
              <a:defRPr/>
            </a:lvl4pPr>
            <a:lvl5pPr marL="1431925" indent="0">
              <a:buNone/>
              <a:defRPr/>
            </a:lvl5pPr>
          </a:lstStyle>
          <a:p>
            <a:pPr lvl="0"/>
            <a:r>
              <a:rPr lang="en-US"/>
              <a:t>Quote goes here. It can extend to multiple lines.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pic>
        <p:nvPicPr>
          <p:cNvPr id="5" name="Quote Mark - start">
            <a:extLst>
              <a:ext uri="{FF2B5EF4-FFF2-40B4-BE49-F238E27FC236}">
                <a16:creationId xmlns:a16="http://schemas.microsoft.com/office/drawing/2014/main" id="{750B802F-F328-9FCD-3DDD-EC36C377E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359" y="1079700"/>
            <a:ext cx="949699" cy="949696"/>
          </a:xfrm>
          <a:prstGeom prst="rect">
            <a:avLst/>
          </a:prstGeom>
        </p:spPr>
      </p:pic>
      <p:pic>
        <p:nvPicPr>
          <p:cNvPr id="6" name="Quote Mark - end">
            <a:extLst>
              <a:ext uri="{FF2B5EF4-FFF2-40B4-BE49-F238E27FC236}">
                <a16:creationId xmlns:a16="http://schemas.microsoft.com/office/drawing/2014/main" id="{546FEC33-ED0B-DEEA-C06D-216F1B2E7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266945" y="4354387"/>
            <a:ext cx="949696" cy="949699"/>
          </a:xfrm>
          <a:prstGeom prst="rect">
            <a:avLst/>
          </a:prstGeom>
        </p:spPr>
      </p:pic>
      <p:sp>
        <p:nvSpPr>
          <p:cNvPr id="10" name="Name">
            <a:extLst>
              <a:ext uri="{FF2B5EF4-FFF2-40B4-BE49-F238E27FC236}">
                <a16:creationId xmlns:a16="http://schemas.microsoft.com/office/drawing/2014/main" id="{06DE7610-37AC-FD48-E453-7793B75FE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724" y="4668838"/>
            <a:ext cx="5461000" cy="1309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C2D0B-EEA3-F961-3B29-96D46B1F4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802" y="0"/>
            <a:ext cx="6428198" cy="25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CC4E2-960E-5F72-F0AF-AF06D9BBA5D1}"/>
              </a:ext>
            </a:extLst>
          </p:cNvPr>
          <p:cNvSpPr/>
          <p:nvPr/>
        </p:nvSpPr>
        <p:spPr>
          <a:xfrm rot="10800000">
            <a:off x="-22537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776" y="0"/>
            <a:ext cx="5566224" cy="2202171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718998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396" y="817123"/>
            <a:ext cx="4686313" cy="5282120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48935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3158E5-4E4F-3F8E-442F-1BDA7FA41B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3850000"/>
            <a:ext cx="6858976" cy="301827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5681A04-3E27-C462-6D8F-4ED43DB56C2E}"/>
              </a:ext>
            </a:extLst>
          </p:cNvPr>
          <p:cNvSpPr/>
          <p:nvPr/>
        </p:nvSpPr>
        <p:spPr>
          <a:xfrm>
            <a:off x="9190477" y="525294"/>
            <a:ext cx="2430032" cy="5807412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Quote Mark - start">
            <a:extLst>
              <a:ext uri="{FF2B5EF4-FFF2-40B4-BE49-F238E27FC236}">
                <a16:creationId xmlns:a16="http://schemas.microsoft.com/office/drawing/2014/main" id="{A3AA150F-780D-FEE5-3D5C-110055077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4" name="Quote Mark - end">
            <a:extLst>
              <a:ext uri="{FF2B5EF4-FFF2-40B4-BE49-F238E27FC236}">
                <a16:creationId xmlns:a16="http://schemas.microsoft.com/office/drawing/2014/main" id="{33239306-26A4-722B-994C-80B697D2B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955133"/>
            <a:ext cx="462014" cy="462014"/>
          </a:xfrm>
          <a:prstGeom prst="rect">
            <a:avLst/>
          </a:prstGeom>
        </p:spPr>
      </p:pic>
      <p:sp>
        <p:nvSpPr>
          <p:cNvPr id="6" name="Name">
            <a:extLst>
              <a:ext uri="{FF2B5EF4-FFF2-40B4-BE49-F238E27FC236}">
                <a16:creationId xmlns:a16="http://schemas.microsoft.com/office/drawing/2014/main" id="{8992D734-F809-225A-9FAD-1456B8B947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634115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3996440C-2202-5989-360D-B72AD9CACDE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36575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64FB6B83-4594-4CED-B121-090BBDA5FF8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15938" y="525294"/>
            <a:ext cx="8231020" cy="5807412"/>
          </a:xfrm>
          <a:prstGeom prst="roundRect">
            <a:avLst>
              <a:gd name="adj" fmla="val 492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921512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C6C759-017E-36DE-B17D-B11D92241A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r>
              <a:rPr lang="en-AU"/>
              <a:t>CLICK TO FULL PAGE </a:t>
            </a:r>
            <a:br>
              <a:rPr lang="en-AU"/>
            </a:br>
            <a:r>
              <a:rPr lang="en-AU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01793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1BBBF8E-E73C-34B7-E1F3-EE89B633B52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r>
              <a:rPr lang="en-AU"/>
              <a:t>CLICK TO ADD </a:t>
            </a:r>
            <a:br>
              <a:rPr lang="en-AU"/>
            </a:br>
            <a:r>
              <a:rPr lang="en-AU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160848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ple gradient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513E6-1FB6-C2AC-D498-DFA564848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68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ple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BC9997-6F9E-FC0C-9677-E5527BC89EB9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2128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A98A4-99A9-D8F3-22BB-4F34B2E2C68F}"/>
              </a:ext>
            </a:extLst>
          </p:cNvPr>
          <p:cNvSpPr/>
          <p:nvPr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88330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gradien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A98A4-99A9-D8F3-22BB-4F34B2E2C68F}"/>
              </a:ext>
            </a:extLst>
          </p:cNvPr>
          <p:cNvSpPr/>
          <p:nvPr/>
        </p:nvSpPr>
        <p:spPr>
          <a:xfrm rot="10800000">
            <a:off x="1540" y="0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1634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8947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with Pag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052D5C8-5B09-3D9A-AC19-9C8E295CD19E}"/>
              </a:ext>
            </a:extLst>
          </p:cNvPr>
          <p:cNvSpPr>
            <a:spLocks noChangeAspect="1"/>
          </p:cNvSpPr>
          <p:nvPr/>
        </p:nvSpPr>
        <p:spPr>
          <a:xfrm>
            <a:off x="11440805" y="6117878"/>
            <a:ext cx="468000" cy="46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5F35ABA0-4F47-491F-9F60-95C86C574E21}" type="slidenum">
              <a:rPr lang="en-US" sz="1700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en-AU" sz="17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91167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AB1BC-A5D3-ECB5-C000-A799CA18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"/>
            <a:ext cx="12192000" cy="685695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/>
        </p:nvSpPr>
        <p:spPr>
          <a:xfrm>
            <a:off x="745849" y="833848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7583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5400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388DDC-8C02-1E73-D6ED-C040654A290C}"/>
              </a:ext>
            </a:extLst>
          </p:cNvPr>
          <p:cNvSpPr/>
          <p:nvPr/>
        </p:nvSpPr>
        <p:spPr>
          <a:xfrm>
            <a:off x="4530276" y="833847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1" name="Text1">
            <a:extLst>
              <a:ext uri="{FF2B5EF4-FFF2-40B4-BE49-F238E27FC236}">
                <a16:creationId xmlns:a16="http://schemas.microsoft.com/office/drawing/2014/main" id="{7AE66FC0-EAF4-994F-7E49-8CC25C9112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12010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2" name="Iphone Image">
            <a:extLst>
              <a:ext uri="{FF2B5EF4-FFF2-40B4-BE49-F238E27FC236}">
                <a16:creationId xmlns:a16="http://schemas.microsoft.com/office/drawing/2014/main" id="{C2218FB1-86B2-1309-5065-1811138E7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889827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605F40-FC40-33CE-E068-AB42778E9C16}"/>
              </a:ext>
            </a:extLst>
          </p:cNvPr>
          <p:cNvSpPr/>
          <p:nvPr/>
        </p:nvSpPr>
        <p:spPr>
          <a:xfrm>
            <a:off x="8323696" y="833847"/>
            <a:ext cx="3115641" cy="525566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1">
            <a:extLst>
              <a:ext uri="{FF2B5EF4-FFF2-40B4-BE49-F238E27FC236}">
                <a16:creationId xmlns:a16="http://schemas.microsoft.com/office/drawing/2014/main" id="{6D680D00-84E6-7AD2-D110-744C97BF11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5430" y="3900485"/>
            <a:ext cx="2529073" cy="1783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5" name="Iphone Image">
            <a:extLst>
              <a:ext uri="{FF2B5EF4-FFF2-40B4-BE49-F238E27FC236}">
                <a16:creationId xmlns:a16="http://schemas.microsoft.com/office/drawing/2014/main" id="{2FBE53AF-2FE9-14D3-D34D-FDC8CA76D0D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683247" y="1174315"/>
            <a:ext cx="2412345" cy="251246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37366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CC4E2-960E-5F72-F0AF-AF06D9BBA5D1}"/>
              </a:ext>
            </a:extLst>
          </p:cNvPr>
          <p:cNvSpPr/>
          <p:nvPr/>
        </p:nvSpPr>
        <p:spPr>
          <a:xfrm rot="10800000">
            <a:off x="-22537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5" y="0"/>
            <a:ext cx="12158225" cy="6857998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718998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396" y="817123"/>
            <a:ext cx="4686313" cy="5282120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654845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1F1168-009B-25C4-6C7D-3B8660C52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590" y="520"/>
            <a:ext cx="12246590" cy="685695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D4F32E-1FFA-AAD3-A9DB-54EF9C14D16F}"/>
              </a:ext>
            </a:extLst>
          </p:cNvPr>
          <p:cNvSpPr/>
          <p:nvPr/>
        </p:nvSpPr>
        <p:spPr>
          <a:xfrm>
            <a:off x="476655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Text1">
            <a:extLst>
              <a:ext uri="{FF2B5EF4-FFF2-40B4-BE49-F238E27FC236}">
                <a16:creationId xmlns:a16="http://schemas.microsoft.com/office/drawing/2014/main" id="{E42F9CFE-2FD0-EB0B-6CD7-F51ED3E057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114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6" name="Iphone Image">
            <a:extLst>
              <a:ext uri="{FF2B5EF4-FFF2-40B4-BE49-F238E27FC236}">
                <a16:creationId xmlns:a16="http://schemas.microsoft.com/office/drawing/2014/main" id="{CBE7D47B-B07E-4C52-6B20-E187DD3E37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4114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0FCBD-DF35-7BAB-DAA9-06AE1A1D3F73}"/>
              </a:ext>
            </a:extLst>
          </p:cNvPr>
          <p:cNvSpPr/>
          <p:nvPr/>
        </p:nvSpPr>
        <p:spPr>
          <a:xfrm>
            <a:off x="3375497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1AB82C11-FA60-DB2C-552F-7FE86D0B72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92956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6C6FFF96-66DA-583B-A1EA-A490EAB98AB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92956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851DD7-A810-DECF-0AC4-D58A2959BA72}"/>
              </a:ext>
            </a:extLst>
          </p:cNvPr>
          <p:cNvSpPr/>
          <p:nvPr/>
        </p:nvSpPr>
        <p:spPr>
          <a:xfrm>
            <a:off x="6254887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ext1">
            <a:extLst>
              <a:ext uri="{FF2B5EF4-FFF2-40B4-BE49-F238E27FC236}">
                <a16:creationId xmlns:a16="http://schemas.microsoft.com/office/drawing/2014/main" id="{F14512A5-94F2-3597-5E3E-9668C04561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72346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DE77CDFF-867A-60F4-7829-59FF4B8027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572346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00EC8B-C48B-45B6-6356-3F249A1ECB05}"/>
              </a:ext>
            </a:extLst>
          </p:cNvPr>
          <p:cNvSpPr/>
          <p:nvPr/>
        </p:nvSpPr>
        <p:spPr>
          <a:xfrm>
            <a:off x="9114822" y="690664"/>
            <a:ext cx="2636196" cy="539885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1">
            <a:extLst>
              <a:ext uri="{FF2B5EF4-FFF2-40B4-BE49-F238E27FC236}">
                <a16:creationId xmlns:a16="http://schemas.microsoft.com/office/drawing/2014/main" id="{E0A575D9-3D9B-C63D-263F-44493C77E0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32281" y="3786176"/>
            <a:ext cx="2026907" cy="19336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0D4BA168-6A36-E855-9F8B-4147791CC1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432281" y="1011677"/>
            <a:ext cx="2026907" cy="2482977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734454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D33DC-186A-E10B-2AAF-0351D3EC15E0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CEF97-A9F8-EE77-55E1-36255EFEB7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585710"/>
            <a:ext cx="5163740" cy="2272290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19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1F2A7AF0-AB40-B3CE-F94B-A3E5FCC46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4369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50C44366-47A9-DB58-8815-F74924491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5164" y="2440593"/>
            <a:ext cx="1368000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9CF37793-C0E9-776E-038F-FD6CCD906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25959" y="2440592"/>
            <a:ext cx="1368000" cy="387265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6C153EFC-DADA-C0A1-F00B-02E10AD97B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6482" y="2440593"/>
            <a:ext cx="1368000" cy="387265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86318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BD940180-BDDB-25AD-08A2-E0935452C4C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361876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1" name="Iphone Image">
            <a:extLst>
              <a:ext uri="{FF2B5EF4-FFF2-40B4-BE49-F238E27FC236}">
                <a16:creationId xmlns:a16="http://schemas.microsoft.com/office/drawing/2014/main" id="{23F8B7EC-90A9-20B8-2D50-7F636E2358E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37434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2" name="Iphone Image">
            <a:extLst>
              <a:ext uri="{FF2B5EF4-FFF2-40B4-BE49-F238E27FC236}">
                <a16:creationId xmlns:a16="http://schemas.microsoft.com/office/drawing/2014/main" id="{E8C46B9D-241D-E70C-B552-FECA50F2F2A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12992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74AB12D-BAD1-DD82-7343-2F59376893B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288550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979C9ED1-F28D-503D-94B2-760A9A795D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387551" y="2440592"/>
            <a:ext cx="1368000" cy="38726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D7EDD6FC-2BC4-53E8-9097-FF7C2B949AA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64108" y="805270"/>
            <a:ext cx="1541574" cy="1339679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517008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CD35AC2-7D8E-4D81-68B8-13CE368D8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416"/>
            <a:ext cx="12192000" cy="5815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15CA-CCD2-F9C7-55B8-526E50D28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7" y="790"/>
            <a:ext cx="12155425" cy="6856419"/>
          </a:xfrm>
          <a:prstGeom prst="rect">
            <a:avLst/>
          </a:prstGeom>
        </p:spPr>
      </p:pic>
      <p:sp>
        <p:nvSpPr>
          <p:cNvPr id="20" name="Text1">
            <a:extLst>
              <a:ext uri="{FF2B5EF4-FFF2-40B4-BE49-F238E27FC236}">
                <a16:creationId xmlns:a16="http://schemas.microsoft.com/office/drawing/2014/main" id="{9DBE31F8-F8EE-A205-26BA-AFE80932FA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076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BBEC07BE-05F0-66BC-67E2-17921C13C55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7874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Text1">
            <a:extLst>
              <a:ext uri="{FF2B5EF4-FFF2-40B4-BE49-F238E27FC236}">
                <a16:creationId xmlns:a16="http://schemas.microsoft.com/office/drawing/2014/main" id="{9D527488-BE1C-814E-25D9-DAEEB373D1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33438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50BFB506-55E7-149B-C306-BCF68489A8F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2925236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9" name="Text1">
            <a:extLst>
              <a:ext uri="{FF2B5EF4-FFF2-40B4-BE49-F238E27FC236}">
                <a16:creationId xmlns:a16="http://schemas.microsoft.com/office/drawing/2014/main" id="{27FFCB4C-BFE8-850D-4046-4DFF948C45A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70800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0" name="Iphone Image">
            <a:extLst>
              <a:ext uri="{FF2B5EF4-FFF2-40B4-BE49-F238E27FC236}">
                <a16:creationId xmlns:a16="http://schemas.microsoft.com/office/drawing/2014/main" id="{2E7744A7-27C3-593E-3C7A-F363858E9E9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5162598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Text1">
            <a:extLst>
              <a:ext uri="{FF2B5EF4-FFF2-40B4-BE49-F238E27FC236}">
                <a16:creationId xmlns:a16="http://schemas.microsoft.com/office/drawing/2014/main" id="{14809637-B103-DCB0-4099-E40AA6E1AC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8162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5" name="Iphone Image">
            <a:extLst>
              <a:ext uri="{FF2B5EF4-FFF2-40B4-BE49-F238E27FC236}">
                <a16:creationId xmlns:a16="http://schemas.microsoft.com/office/drawing/2014/main" id="{9B8541D9-B470-A00B-E2F3-0DCB5919DA1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99960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6" name="Text1">
            <a:extLst>
              <a:ext uri="{FF2B5EF4-FFF2-40B4-BE49-F238E27FC236}">
                <a16:creationId xmlns:a16="http://schemas.microsoft.com/office/drawing/2014/main" id="{1C576269-3936-C378-CDA5-5CC7B5E8BE6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64979" y="2537869"/>
            <a:ext cx="1694204" cy="387265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  <a:endParaRPr lang="en-AU"/>
          </a:p>
        </p:txBody>
      </p:sp>
      <p:sp>
        <p:nvSpPr>
          <p:cNvPr id="17" name="Iphone Image">
            <a:extLst>
              <a:ext uri="{FF2B5EF4-FFF2-40B4-BE49-F238E27FC236}">
                <a16:creationId xmlns:a16="http://schemas.microsoft.com/office/drawing/2014/main" id="{AE32635E-30ED-FC3F-F6E8-8D0E4E97094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656777" y="642026"/>
            <a:ext cx="1938593" cy="1600200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D4AE8-EBDC-4343-588B-9C0C7F1FB19F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B851A-C514-3A2E-B6F0-EB9678F75F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" y="4585710"/>
            <a:ext cx="5163740" cy="22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328F5-FA16-80BC-932D-08D1C69593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590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C6A55-AA96-2F1C-5AF1-A672C970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6" y="0"/>
            <a:ext cx="121582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59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103F1-10F5-C849-3EC5-1619F282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8DC93E-1E85-5763-60FA-B665677DB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1042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2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AF22D-2FE6-0F2C-EF3D-929E6472A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9F359-20C8-D843-8EE1-787D9E567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5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464160-0D52-01A8-7D65-C2D60473C501}"/>
              </a:ext>
            </a:extLst>
          </p:cNvPr>
          <p:cNvSpPr/>
          <p:nvPr userDrawn="1"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E3BB0A-D27B-9826-0C16-74145732F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47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328F5-FA16-80BC-932D-08D1C69593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84"/>
            <a:ext cx="12192000" cy="3072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C6A55-AA96-2F1C-5AF1-A672C970F5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7443" y="-442081"/>
            <a:ext cx="9664557" cy="730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002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19084-8C58-3C0A-E9F3-26255A72A9AB}"/>
              </a:ext>
            </a:extLst>
          </p:cNvPr>
          <p:cNvSpPr/>
          <p:nvPr userDrawn="1"/>
        </p:nvSpPr>
        <p:spPr>
          <a:xfrm>
            <a:off x="0" y="0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0" y="0"/>
            <a:ext cx="12158225" cy="6857999"/>
          </a:xfrm>
          <a:prstGeom prst="rect">
            <a:avLst/>
          </a:prstGeom>
        </p:spPr>
      </p:pic>
      <p:sp>
        <p:nvSpPr>
          <p:cNvPr id="25" name="Heading">
            <a:extLst>
              <a:ext uri="{FF2B5EF4-FFF2-40B4-BE49-F238E27FC236}">
                <a16:creationId xmlns:a16="http://schemas.microsoft.com/office/drawing/2014/main" id="{FB5F6D1E-D7E9-FD61-9159-6FCBC41C8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5" y="3206386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8DA8FD5F-9996-8923-4D0B-42BAF854D983}"/>
              </a:ext>
            </a:extLst>
          </p:cNvPr>
          <p:cNvSpPr txBox="1"/>
          <p:nvPr userDrawn="1"/>
        </p:nvSpPr>
        <p:spPr>
          <a:xfrm>
            <a:off x="1091431" y="5610923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2110902"/>
            <a:ext cx="5344218" cy="59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02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19084-8C58-3C0A-E9F3-26255A72A9AB}"/>
              </a:ext>
            </a:extLst>
          </p:cNvPr>
          <p:cNvSpPr/>
          <p:nvPr userDrawn="1"/>
        </p:nvSpPr>
        <p:spPr>
          <a:xfrm>
            <a:off x="0" y="0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6" y="0"/>
            <a:ext cx="12158225" cy="6857999"/>
          </a:xfrm>
          <a:prstGeom prst="rect">
            <a:avLst/>
          </a:prstGeom>
        </p:spPr>
      </p:pic>
      <p:sp>
        <p:nvSpPr>
          <p:cNvPr id="3" name="Heading">
            <a:extLst>
              <a:ext uri="{FF2B5EF4-FFF2-40B4-BE49-F238E27FC236}">
                <a16:creationId xmlns:a16="http://schemas.microsoft.com/office/drawing/2014/main" id="{098E9447-3DAB-CF8E-43B7-A474A422F6DA}"/>
              </a:ext>
            </a:extLst>
          </p:cNvPr>
          <p:cNvSpPr txBox="1">
            <a:spLocks/>
          </p:cNvSpPr>
          <p:nvPr userDrawn="1"/>
        </p:nvSpPr>
        <p:spPr>
          <a:xfrm>
            <a:off x="1006660" y="2152417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ts val="7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tabLst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00"/>
              <a:t>Dicker Data </a:t>
            </a:r>
            <a:br>
              <a:rPr lang="en-US" sz="6500"/>
            </a:br>
            <a:r>
              <a:rPr lang="en-US" sz="6500"/>
              <a:t>for Microsoft</a:t>
            </a:r>
            <a:endParaRPr lang="en-AU" sz="6500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7E74A5B-4B95-DB1D-DAF1-2F0515248E88}"/>
              </a:ext>
            </a:extLst>
          </p:cNvPr>
          <p:cNvSpPr txBox="1"/>
          <p:nvPr userDrawn="1"/>
        </p:nvSpPr>
        <p:spPr>
          <a:xfrm>
            <a:off x="1098688" y="5779037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sp>
        <p:nvSpPr>
          <p:cNvPr id="5" name="Heading">
            <a:extLst>
              <a:ext uri="{FF2B5EF4-FFF2-40B4-BE49-F238E27FC236}">
                <a16:creationId xmlns:a16="http://schemas.microsoft.com/office/drawing/2014/main" id="{FEE1FF40-784B-4973-141E-6992675A7B2C}"/>
              </a:ext>
            </a:extLst>
          </p:cNvPr>
          <p:cNvSpPr txBox="1">
            <a:spLocks/>
          </p:cNvSpPr>
          <p:nvPr userDrawn="1"/>
        </p:nvSpPr>
        <p:spPr>
          <a:xfrm>
            <a:off x="1026116" y="3974878"/>
            <a:ext cx="6539605" cy="955211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ts val="7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tabLst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i="0">
                <a:latin typeface="Montserrat" pitchFamily="2" charset="77"/>
              </a:rPr>
              <a:t>Empowering Microsoft Partners with the people, practices, and programs to thrive in the era of AI.​</a:t>
            </a:r>
            <a:endParaRPr lang="en-AU" sz="1800" b="0" i="0">
              <a:latin typeface="Montserrat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D74EEE0-852A-ED58-974E-CC1C1A2D5B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1119735"/>
            <a:ext cx="5344218" cy="59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8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67CD9-8CB6-732B-F79E-7797C258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416"/>
            <a:ext cx="12192000" cy="5815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5" y="0"/>
            <a:ext cx="12158225" cy="6857999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446624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525294" y="-642026"/>
            <a:ext cx="6019003" cy="8151779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83509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05B28E-36DC-DD91-28A6-5AB1E16FAF7B}"/>
              </a:ext>
            </a:extLst>
          </p:cNvPr>
          <p:cNvSpPr/>
          <p:nvPr userDrawn="1"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4" y="0"/>
            <a:ext cx="12158227" cy="6858000"/>
          </a:xfrm>
          <a:prstGeom prst="rect">
            <a:avLst/>
          </a:prstGeom>
        </p:spPr>
      </p:pic>
      <p:sp>
        <p:nvSpPr>
          <p:cNvPr id="25" name="Heading">
            <a:extLst>
              <a:ext uri="{FF2B5EF4-FFF2-40B4-BE49-F238E27FC236}">
                <a16:creationId xmlns:a16="http://schemas.microsoft.com/office/drawing/2014/main" id="{FB5F6D1E-D7E9-FD61-9159-6FCBC41C8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5" y="2330897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8DA8FD5F-9996-8923-4D0B-42BAF854D983}"/>
              </a:ext>
            </a:extLst>
          </p:cNvPr>
          <p:cNvSpPr txBox="1"/>
          <p:nvPr userDrawn="1"/>
        </p:nvSpPr>
        <p:spPr>
          <a:xfrm>
            <a:off x="1091431" y="5622587"/>
            <a:ext cx="538498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spc="300">
                <a:solidFill>
                  <a:schemeClr val="tx1"/>
                </a:solidFill>
                <a:latin typeface="+mj-lt"/>
                <a:cs typeface="Poppins" panose="00000500000000000000" pitchFamily="2" charset="0"/>
              </a:rPr>
              <a:t>www.dickerdata.com.au/microsoft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1235413"/>
            <a:ext cx="5344218" cy="590159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BBBC56F2-E5BF-5656-25B5-85893867608B}"/>
              </a:ext>
            </a:extLst>
          </p:cNvPr>
          <p:cNvSpPr txBox="1">
            <a:spLocks/>
          </p:cNvSpPr>
          <p:nvPr userDrawn="1"/>
        </p:nvSpPr>
        <p:spPr>
          <a:xfrm>
            <a:off x="1055088" y="4129883"/>
            <a:ext cx="6543084" cy="955211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ts val="7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tabLst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i="0">
                <a:latin typeface="Montserrat" pitchFamily="2" charset="77"/>
              </a:rPr>
              <a:t>Empowering Microsoft Partners with the people, practices, and programs to thrive in the era of AI.​</a:t>
            </a:r>
            <a:endParaRPr lang="en-AU" sz="18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710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43DAA-EBE5-8995-D9FB-B01B4A617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42545"/>
            <a:ext cx="12192000" cy="6315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5090A-C52C-74EE-D46E-246573C05C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5" y="0"/>
            <a:ext cx="12158227" cy="6858000"/>
          </a:xfrm>
          <a:prstGeom prst="rect">
            <a:avLst/>
          </a:prstGeom>
        </p:spPr>
      </p:pic>
      <p:sp>
        <p:nvSpPr>
          <p:cNvPr id="25" name="Heading">
            <a:extLst>
              <a:ext uri="{FF2B5EF4-FFF2-40B4-BE49-F238E27FC236}">
                <a16:creationId xmlns:a16="http://schemas.microsoft.com/office/drawing/2014/main" id="{FB5F6D1E-D7E9-FD61-9159-6FCBC41C8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75" y="2156625"/>
            <a:ext cx="9826848" cy="2008416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FontTx/>
              <a:buNone/>
              <a:defRPr sz="72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heading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DBE6A5-0AAA-F2BC-3C0A-94E830C8B8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975" y="982978"/>
            <a:ext cx="5344218" cy="59015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48301FB-1353-44FA-1711-CB0861F507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023" y="5622587"/>
            <a:ext cx="4129087" cy="4921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PRESENTED BY:  Add presenters name here</a:t>
            </a:r>
          </a:p>
        </p:txBody>
      </p:sp>
      <p:sp>
        <p:nvSpPr>
          <p:cNvPr id="4" name="Heading">
            <a:extLst>
              <a:ext uri="{FF2B5EF4-FFF2-40B4-BE49-F238E27FC236}">
                <a16:creationId xmlns:a16="http://schemas.microsoft.com/office/drawing/2014/main" id="{129CD6D3-B6ED-1073-857B-69B577700F0F}"/>
              </a:ext>
            </a:extLst>
          </p:cNvPr>
          <p:cNvSpPr txBox="1">
            <a:spLocks/>
          </p:cNvSpPr>
          <p:nvPr userDrawn="1"/>
        </p:nvSpPr>
        <p:spPr>
          <a:xfrm>
            <a:off x="1026116" y="3974878"/>
            <a:ext cx="6543084" cy="955211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ts val="7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720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tabLst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6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0" i="0">
                <a:latin typeface="Montserrat" pitchFamily="2" charset="77"/>
              </a:rPr>
              <a:t>Empowering Microsoft Partners with the people, practices, and programs to thrive in the era of AI.​</a:t>
            </a:r>
            <a:endParaRPr lang="en-AU" sz="18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345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CC4E2-960E-5F72-F0AF-AF06D9BBA5D1}"/>
              </a:ext>
            </a:extLst>
          </p:cNvPr>
          <p:cNvSpPr/>
          <p:nvPr userDrawn="1"/>
        </p:nvSpPr>
        <p:spPr>
          <a:xfrm rot="10800000">
            <a:off x="-22537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0" y="0"/>
            <a:ext cx="12158227" cy="6858000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718998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396" y="817123"/>
            <a:ext cx="4686313" cy="5282120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552386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ACC4E2-960E-5F72-F0AF-AF06D9BBA5D1}"/>
              </a:ext>
            </a:extLst>
          </p:cNvPr>
          <p:cNvSpPr/>
          <p:nvPr userDrawn="1"/>
        </p:nvSpPr>
        <p:spPr>
          <a:xfrm rot="10800000">
            <a:off x="-22537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5" y="0"/>
            <a:ext cx="12158225" cy="6857998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718998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396" y="817123"/>
            <a:ext cx="4686313" cy="5282120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63967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67CD9-8CB6-732B-F79E-7797C2581A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416"/>
            <a:ext cx="12192000" cy="5815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727F1-6878-4771-4645-34CA5DB799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35" y="0"/>
            <a:ext cx="12158225" cy="6857999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87BB52D4-142A-F1CC-DCB8-5A48BF2F4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00" y="2446624"/>
            <a:ext cx="5019151" cy="1964752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50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2pPr>
            <a:lvl3pPr marL="9144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3pPr>
            <a:lvl4pPr marL="13716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4pPr>
            <a:lvl5pPr marL="1828800" indent="0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heading </a:t>
            </a:r>
          </a:p>
          <a:p>
            <a:pPr lvl="0"/>
            <a:r>
              <a:rPr lang="en-US"/>
              <a:t>here</a:t>
            </a:r>
            <a:endParaRPr lang="en-AU"/>
          </a:p>
        </p:txBody>
      </p:sp>
      <p:sp>
        <p:nvSpPr>
          <p:cNvPr id="8" name="Iphone Image">
            <a:extLst>
              <a:ext uri="{FF2B5EF4-FFF2-40B4-BE49-F238E27FC236}">
                <a16:creationId xmlns:a16="http://schemas.microsoft.com/office/drawing/2014/main" id="{F8CF91FA-A437-106E-3090-4229A2229C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525294" y="-642026"/>
            <a:ext cx="6019003" cy="8151779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813971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074BE5-C1F1-C25C-8D6A-A500567AE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2046"/>
            <a:ext cx="12192000" cy="6315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43D1E9-187C-3EFC-011A-92BBB4F423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30542"/>
            <a:ext cx="12156381" cy="6856959"/>
          </a:xfrm>
          <a:prstGeom prst="rect">
            <a:avLst/>
          </a:prstGeom>
        </p:spPr>
      </p:pic>
      <p:sp>
        <p:nvSpPr>
          <p:cNvPr id="10" name="Title">
            <a:extLst>
              <a:ext uri="{FF2B5EF4-FFF2-40B4-BE49-F238E27FC236}">
                <a16:creationId xmlns:a16="http://schemas.microsoft.com/office/drawing/2014/main" id="{8D74AD71-76EB-7998-136C-DD3BA3DC2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622380"/>
            <a:ext cx="589459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1CF823E2-A490-499C-5995-93A9083958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456597"/>
            <a:ext cx="5894590" cy="3525913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8D3491AC-13DD-D6CA-BA8E-BD2ECBD1BA7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02357" y="622380"/>
            <a:ext cx="4973705" cy="5360131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94B97-C9C0-3522-133A-C9FB0FE2DD3C}"/>
              </a:ext>
            </a:extLst>
          </p:cNvPr>
          <p:cNvSpPr txBox="1"/>
          <p:nvPr userDrawn="1"/>
        </p:nvSpPr>
        <p:spPr>
          <a:xfrm>
            <a:off x="865762" y="-398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b="0" i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F8E1B-6B1B-5801-B3B7-EED0CFBBA2C5}"/>
              </a:ext>
            </a:extLst>
          </p:cNvPr>
          <p:cNvSpPr txBox="1"/>
          <p:nvPr userDrawn="1"/>
        </p:nvSpPr>
        <p:spPr>
          <a:xfrm>
            <a:off x="524299" y="1636518"/>
            <a:ext cx="5894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i="0">
                <a:latin typeface="Montserrat" pitchFamily="2" charset="77"/>
              </a:rPr>
              <a:t>SMBs have a pressing need to transform disruption into opportunity.</a:t>
            </a:r>
          </a:p>
        </p:txBody>
      </p:sp>
    </p:spTree>
    <p:extLst>
      <p:ext uri="{BB962C8B-B14F-4D97-AF65-F5344CB8AC3E}">
        <p14:creationId xmlns:p14="http://schemas.microsoft.com/office/powerpoint/2010/main" val="1923840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C71A3E-868D-443B-5C48-E7A311B44168}"/>
              </a:ext>
            </a:extLst>
          </p:cNvPr>
          <p:cNvSpPr/>
          <p:nvPr userDrawn="1"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1A75-289D-24FC-59C1-EEC71F550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33" y="0"/>
            <a:ext cx="12158227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EB5B3EBE-7DA5-A405-A154-41EA16756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12761"/>
            <a:ext cx="1048656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663DC7CA-89DC-608D-00E8-068D6219BA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220687"/>
            <a:ext cx="104865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407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-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B15AF3-8813-0E22-91EF-B6FB5F329F4B}"/>
              </a:ext>
            </a:extLst>
          </p:cNvPr>
          <p:cNvSpPr/>
          <p:nvPr userDrawn="1"/>
        </p:nvSpPr>
        <p:spPr>
          <a:xfrm rot="10800000">
            <a:off x="1540" y="0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D385E-255C-7D77-069D-53A32AB35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84A01C-ACC5-2D95-7DFC-75CCBEA6855E}"/>
              </a:ext>
            </a:extLst>
          </p:cNvPr>
          <p:cNvSpPr/>
          <p:nvPr userDrawn="1"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BA4AD0BD-89EF-CC66-403D-DCB7D1E77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990841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F1FF4D34-443A-69ED-0E36-3F5D9F5D03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7645" y="2197290"/>
            <a:ext cx="9908417" cy="359347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4353E-F2EA-7886-76CF-C41C3F3F110D}"/>
              </a:ext>
            </a:extLst>
          </p:cNvPr>
          <p:cNvSpPr txBox="1"/>
          <p:nvPr userDrawn="1"/>
        </p:nvSpPr>
        <p:spPr>
          <a:xfrm>
            <a:off x="1691182" y="1466442"/>
            <a:ext cx="8142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i="0">
                <a:latin typeface="Montserrat" pitchFamily="2" charset="77"/>
              </a:rPr>
              <a:t>SMBs have a pressing need to transform disruption into opportunity.</a:t>
            </a:r>
          </a:p>
        </p:txBody>
      </p:sp>
    </p:spTree>
    <p:extLst>
      <p:ext uri="{BB962C8B-B14F-4D97-AF65-F5344CB8AC3E}">
        <p14:creationId xmlns:p14="http://schemas.microsoft.com/office/powerpoint/2010/main" val="343437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84112-E5BC-3C5D-E40A-6EA9553F9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90D154-FA77-27BD-A02D-0243B91ED27A}"/>
              </a:ext>
            </a:extLst>
          </p:cNvPr>
          <p:cNvSpPr/>
          <p:nvPr userDrawn="1"/>
        </p:nvSpPr>
        <p:spPr>
          <a:xfrm>
            <a:off x="6858001" y="525294"/>
            <a:ext cx="4818036" cy="574565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ACFDA86F-F095-5FDF-B8E0-B207C3EB1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99186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88AD5605-6003-3601-B215-0B8B718875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69839"/>
            <a:ext cx="5991865" cy="4601106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E43B81F3-EF01-2658-A1E0-3CA06E2AB0E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56835" y="3900790"/>
            <a:ext cx="2241392" cy="2009362"/>
          </a:xfrm>
          <a:prstGeom prst="roundRect">
            <a:avLst>
              <a:gd name="adj" fmla="val 11647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3" name="Iphone Image">
            <a:extLst>
              <a:ext uri="{FF2B5EF4-FFF2-40B4-BE49-F238E27FC236}">
                <a16:creationId xmlns:a16="http://schemas.microsoft.com/office/drawing/2014/main" id="{407AD5F3-C0DE-85E7-3314-592E3003648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256835" y="872121"/>
            <a:ext cx="3998067" cy="2810193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14" name="Iphone Image">
            <a:extLst>
              <a:ext uri="{FF2B5EF4-FFF2-40B4-BE49-F238E27FC236}">
                <a16:creationId xmlns:a16="http://schemas.microsoft.com/office/drawing/2014/main" id="{34A5A3C7-342D-DF04-C587-32C55DC3C38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56843" y="3900790"/>
            <a:ext cx="1498059" cy="2009363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95295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g Text 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C8ABED-9A13-0BBC-1A61-0E263F4648F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19C4878-B3F3-A12D-0752-7E9469B7D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0A30B5E3-BE8F-9429-2F93-05C5A67CA4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B8502BF4-1367-84C0-B597-62922DF505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0899" y="512763"/>
            <a:ext cx="5065200" cy="5282148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52AB4-6FA8-7063-BB7C-E4868DE7E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2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074BE5-C1F1-C25C-8D6A-A500567AE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046"/>
            <a:ext cx="12192000" cy="6315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43D1E9-187C-3EFC-011A-92BBB4F423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672" y="3403196"/>
            <a:ext cx="7533328" cy="3472648"/>
          </a:xfrm>
          <a:prstGeom prst="rect">
            <a:avLst/>
          </a:prstGeom>
        </p:spPr>
      </p:pic>
      <p:sp>
        <p:nvSpPr>
          <p:cNvPr id="10" name="Title">
            <a:extLst>
              <a:ext uri="{FF2B5EF4-FFF2-40B4-BE49-F238E27FC236}">
                <a16:creationId xmlns:a16="http://schemas.microsoft.com/office/drawing/2014/main" id="{8D74AD71-76EB-7998-136C-DD3BA3DC2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622380"/>
            <a:ext cx="589459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1CF823E2-A490-499C-5995-93A9083958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456597"/>
            <a:ext cx="5894590" cy="3525913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Iphone Image">
            <a:extLst>
              <a:ext uri="{FF2B5EF4-FFF2-40B4-BE49-F238E27FC236}">
                <a16:creationId xmlns:a16="http://schemas.microsoft.com/office/drawing/2014/main" id="{8D3491AC-13DD-D6CA-BA8E-BD2ECBD1BA7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02357" y="622380"/>
            <a:ext cx="4973705" cy="5360131"/>
          </a:xfrm>
          <a:prstGeom prst="roundRect">
            <a:avLst>
              <a:gd name="adj" fmla="val 8204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94B97-C9C0-3522-133A-C9FB0FE2DD3C}"/>
              </a:ext>
            </a:extLst>
          </p:cNvPr>
          <p:cNvSpPr txBox="1"/>
          <p:nvPr/>
        </p:nvSpPr>
        <p:spPr>
          <a:xfrm>
            <a:off x="865762" y="-398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b="0" i="0">
              <a:latin typeface="Montserrat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A35644-D663-417D-AF0A-836CE00DAB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817" y="1705760"/>
            <a:ext cx="5906711" cy="4144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2553334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g Text 2 col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CB4B52-2688-5FC9-DA18-745C6438EB0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7C80AFCD-31F8-0890-74F3-596BD43F2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3D77030-9CB4-2299-16F7-662BF1428B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6148CA77-713C-D49E-5364-4B98511A71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0899" y="512763"/>
            <a:ext cx="5065200" cy="5282148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17DA6-5B77-6EEC-2E33-2E84CA5CD1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0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3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72C091-2255-81D2-7351-CD84B739560E}"/>
              </a:ext>
            </a:extLst>
          </p:cNvPr>
          <p:cNvSpPr/>
          <p:nvPr userDrawn="1"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C900AEE4-2104-2EEC-FC0C-11787EF68F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23499" y="512763"/>
            <a:ext cx="3052562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847D8D6-F237-92B0-AF23-25056A4F5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095724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B45D6B59-6779-A77C-AC61-2247125B7C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666211"/>
            <a:ext cx="7095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664F0-D37B-D65E-4F3E-1B70051EC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6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3 page-D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C2C2AB-BC94-80FE-6DD1-485E9B68794B}"/>
              </a:ext>
            </a:extLst>
          </p:cNvPr>
          <p:cNvSpPr/>
          <p:nvPr userDrawn="1"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C7C22EF9-D5DF-B90B-F4BB-42054BAC31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23499" y="512763"/>
            <a:ext cx="3052562" cy="5386996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BE6532D5-DB9F-0542-A325-2B6C94BD8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095724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1381586-9D9A-CF98-92FD-440EAC8ACE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675935"/>
            <a:ext cx="7095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57C2D2-DCFF-54D0-73B5-E27C7788C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3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/4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DF85D0-61A0-FB09-0C05-12D521381013}"/>
              </a:ext>
            </a:extLst>
          </p:cNvPr>
          <p:cNvSpPr/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91E67F2-1CD0-B735-7A8B-54C187C5F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322672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EECF07F8-FA63-F57C-1250-5611256BD0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88353"/>
            <a:ext cx="3237355" cy="4682599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ACB05-6011-FCF3-EB75-1D14E1E22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21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">
            <a:extLst>
              <a:ext uri="{FF2B5EF4-FFF2-40B4-BE49-F238E27FC236}">
                <a16:creationId xmlns:a16="http://schemas.microsoft.com/office/drawing/2014/main" id="{AD7AC263-6DA4-E0C0-4890-DE09543951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67647" y="1724575"/>
            <a:ext cx="5946388" cy="455609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74545-B647-8322-871C-E02C32808FB8}"/>
              </a:ext>
            </a:extLst>
          </p:cNvPr>
          <p:cNvSpPr/>
          <p:nvPr userDrawn="1"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FEAC9F81-1A5F-4414-BB78-6841C20F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5946388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49BC51-9016-32F9-3F18-F6AFE2554C12}"/>
              </a:ext>
            </a:extLst>
          </p:cNvPr>
          <p:cNvSpPr/>
          <p:nvPr userDrawn="1"/>
        </p:nvSpPr>
        <p:spPr>
          <a:xfrm>
            <a:off x="8025317" y="535022"/>
            <a:ext cx="3631263" cy="5745651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phone Image">
            <a:extLst>
              <a:ext uri="{FF2B5EF4-FFF2-40B4-BE49-F238E27FC236}">
                <a16:creationId xmlns:a16="http://schemas.microsoft.com/office/drawing/2014/main" id="{88159984-83FF-9CD2-7119-41AA954C0FC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33881" y="872121"/>
            <a:ext cx="2821021" cy="2810193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F6C7D25D-FFE0-8829-8645-4E101FCCA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33881" y="4029141"/>
            <a:ext cx="2821021" cy="1881012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55747-ACA2-0884-D1A1-84D3E8016E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24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multipl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2DC66F-D3ED-B906-E703-3CB5B5B7FA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12" name="Text">
            <a:extLst>
              <a:ext uri="{FF2B5EF4-FFF2-40B4-BE49-F238E27FC236}">
                <a16:creationId xmlns:a16="http://schemas.microsoft.com/office/drawing/2014/main" id="{AD7AC263-6DA4-E0C0-4890-DE09543951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67647" y="1724575"/>
            <a:ext cx="5622616" cy="4556097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74545-B647-8322-871C-E02C32808FB8}"/>
              </a:ext>
            </a:extLst>
          </p:cNvPr>
          <p:cNvSpPr/>
          <p:nvPr userDrawn="1"/>
        </p:nvSpPr>
        <p:spPr>
          <a:xfrm>
            <a:off x="0" y="0"/>
            <a:ext cx="124107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FEAC9F81-1A5F-4414-BB78-6841C20F4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7646" y="387047"/>
            <a:ext cx="562261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D6B050CD-63FE-7913-1185-BE128F323D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66953" y="583661"/>
            <a:ext cx="3589507" cy="3478162"/>
          </a:xfrm>
          <a:prstGeom prst="roundRect">
            <a:avLst>
              <a:gd name="adj" fmla="val 924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7" name="Iphone Image">
            <a:extLst>
              <a:ext uri="{FF2B5EF4-FFF2-40B4-BE49-F238E27FC236}">
                <a16:creationId xmlns:a16="http://schemas.microsoft.com/office/drawing/2014/main" id="{6BB8B8A2-59AB-889B-AB38-E043D7464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66953" y="4299626"/>
            <a:ext cx="3589507" cy="1990035"/>
          </a:xfrm>
          <a:prstGeom prst="roundRect">
            <a:avLst>
              <a:gd name="adj" fmla="val 149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27408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g Tex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CB4B52-2688-5FC9-DA18-745C6438EB0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7C80AFCD-31F8-0890-74F3-596BD43F24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506520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63D77030-9CB4-2299-16F7-662BF1428B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670359"/>
            <a:ext cx="50652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38B92B-7377-68D7-1E4A-3F3A298BC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0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4 page +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7AC33C-9671-C4F1-9617-E32DEFA6FE79}"/>
              </a:ext>
            </a:extLst>
          </p:cNvPr>
          <p:cNvSpPr/>
          <p:nvPr userDrawn="1"/>
        </p:nvSpPr>
        <p:spPr>
          <a:xfrm>
            <a:off x="0" y="0"/>
            <a:ext cx="78345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C605E-8E6D-2E04-9533-ACC708441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7" y="520"/>
            <a:ext cx="12156381" cy="6856958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E3E4F3BF-8FCF-4DC4-C651-C02037654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6833380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C7AADB2A-6597-FC3C-A0F8-7DD4CEF3B0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05121"/>
            <a:ext cx="6833381" cy="455949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A18C33-9788-0D13-0D1C-F275E319166E}"/>
              </a:ext>
            </a:extLst>
          </p:cNvPr>
          <p:cNvSpPr/>
          <p:nvPr userDrawn="1"/>
        </p:nvSpPr>
        <p:spPr>
          <a:xfrm>
            <a:off x="8472872" y="600383"/>
            <a:ext cx="3115641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Text1">
            <a:extLst>
              <a:ext uri="{FF2B5EF4-FFF2-40B4-BE49-F238E27FC236}">
                <a16:creationId xmlns:a16="http://schemas.microsoft.com/office/drawing/2014/main" id="{0CE74DF2-6184-2A08-8FE6-85C0B059B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82887" y="1068129"/>
            <a:ext cx="2362288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C9F7B0EA-6F23-91FC-03F3-F1E5AC47E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2886" y="1941897"/>
            <a:ext cx="2362288" cy="4079524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0845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8EC8D-0CFA-0357-70F4-C478D9E80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4" y="520"/>
            <a:ext cx="12156379" cy="6856958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230" y="387047"/>
            <a:ext cx="680242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77846" y="505837"/>
            <a:ext cx="4033284" cy="5817141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13C75949-E4E1-52F7-29C4-6130A23AB7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2231" y="1753760"/>
            <a:ext cx="6802424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8698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with break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F44868-07BC-343B-7EB8-66CD9E96C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4" y="520"/>
            <a:ext cx="12156379" cy="6856958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E3E4F3BF-8FCF-4DC4-C651-C02037654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87047"/>
            <a:ext cx="7532612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C7AADB2A-6597-FC3C-A0F8-7DD4CEF3B0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1705121"/>
            <a:ext cx="7532612" cy="4634264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A18C33-9788-0D13-0D1C-F275E319166E}"/>
              </a:ext>
            </a:extLst>
          </p:cNvPr>
          <p:cNvSpPr/>
          <p:nvPr userDrawn="1"/>
        </p:nvSpPr>
        <p:spPr>
          <a:xfrm>
            <a:off x="8414506" y="600383"/>
            <a:ext cx="3115641" cy="566423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Text1">
            <a:extLst>
              <a:ext uri="{FF2B5EF4-FFF2-40B4-BE49-F238E27FC236}">
                <a16:creationId xmlns:a16="http://schemas.microsoft.com/office/drawing/2014/main" id="{0CE74DF2-6184-2A08-8FE6-85C0B059B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24521" y="2809380"/>
            <a:ext cx="2339670" cy="5286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>
                <a:latin typeface="+mj-lt"/>
              </a:defRPr>
            </a:lvl1pPr>
            <a:lvl2pPr marL="360000" indent="0" algn="ctr">
              <a:buNone/>
              <a:defRPr sz="1200">
                <a:latin typeface="+mj-lt"/>
              </a:defRPr>
            </a:lvl2pPr>
            <a:lvl3pPr marL="722312" indent="0" algn="ctr">
              <a:buNone/>
              <a:defRPr sz="1200">
                <a:latin typeface="+mj-lt"/>
              </a:defRPr>
            </a:lvl3pPr>
            <a:lvl4pPr marL="1071562" indent="0" algn="ctr">
              <a:buNone/>
              <a:defRPr sz="1200">
                <a:latin typeface="+mj-lt"/>
              </a:defRPr>
            </a:lvl4pPr>
            <a:lvl5pPr marL="1431925" indent="0" algn="ctr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INSERT TEXT </a:t>
            </a:r>
            <a:br>
              <a:rPr lang="en-US"/>
            </a:br>
            <a:r>
              <a:rPr lang="en-US"/>
              <a:t>HERE</a:t>
            </a:r>
            <a:endParaRPr lang="en-AU"/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C9F7B0EA-6F23-91FC-03F3-F1E5AC47E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520" y="3658177"/>
            <a:ext cx="2362288" cy="2256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 algn="l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algn="l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 algn="l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Iphone Image">
            <a:extLst>
              <a:ext uri="{FF2B5EF4-FFF2-40B4-BE49-F238E27FC236}">
                <a16:creationId xmlns:a16="http://schemas.microsoft.com/office/drawing/2014/main" id="{5D9A4562-0423-66FD-9521-1EB8057B76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01903" y="1024557"/>
            <a:ext cx="2362288" cy="1439693"/>
          </a:xfrm>
          <a:prstGeom prst="roundRect">
            <a:avLst>
              <a:gd name="adj" fmla="val 13018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225636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C71A3E-868D-443B-5C48-E7A311B44168}"/>
              </a:ext>
            </a:extLst>
          </p:cNvPr>
          <p:cNvSpPr/>
          <p:nvPr/>
        </p:nvSpPr>
        <p:spPr>
          <a:xfrm>
            <a:off x="1540" y="1040859"/>
            <a:ext cx="12192000" cy="5817141"/>
          </a:xfrm>
          <a:prstGeom prst="rect">
            <a:avLst/>
          </a:prstGeom>
          <a:gradFill>
            <a:gsLst>
              <a:gs pos="100000">
                <a:srgbClr val="EFF4FE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1A75-289D-24FC-59C1-EEC71F550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9" y="18998"/>
            <a:ext cx="12192000" cy="6839002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EB5B3EBE-7DA5-A405-A154-41EA167566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12761"/>
            <a:ext cx="10486567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663DC7CA-89DC-608D-00E8-068D6219BA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2220687"/>
            <a:ext cx="104865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69B607-8AEB-6807-143D-6BCD875F9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817" y="1607640"/>
            <a:ext cx="5906711" cy="41443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0000" indent="0">
              <a:buNone/>
              <a:defRPr sz="1200">
                <a:solidFill>
                  <a:schemeClr val="bg1"/>
                </a:solidFill>
              </a:defRPr>
            </a:lvl2pPr>
            <a:lvl3pPr marL="722312" indent="0">
              <a:buNone/>
              <a:defRPr sz="1200">
                <a:solidFill>
                  <a:schemeClr val="bg1"/>
                </a:solidFill>
              </a:defRPr>
            </a:lvl3pPr>
            <a:lvl4pPr marL="1071562" indent="0">
              <a:buNone/>
              <a:defRPr sz="1200">
                <a:solidFill>
                  <a:schemeClr val="bg1"/>
                </a:solidFill>
              </a:defRPr>
            </a:lvl4pPr>
            <a:lvl5pPr marL="14319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 here</a:t>
            </a:r>
          </a:p>
        </p:txBody>
      </p:sp>
    </p:spTree>
    <p:extLst>
      <p:ext uri="{BB962C8B-B14F-4D97-AF65-F5344CB8AC3E}">
        <p14:creationId xmlns:p14="http://schemas.microsoft.com/office/powerpoint/2010/main" val="180768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BA580-A856-A741-5C6D-8DA1A5AAF8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7CF69BB0-9BC9-5284-9195-3C05AC33A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C4649C95-FEAC-D051-3477-34A434A6C6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734304"/>
            <a:ext cx="5313032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142C1BE5-6F2C-E406-5515-EECC6563AA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031" y="1734304"/>
            <a:ext cx="53136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8D091-C190-2306-569D-4DFC735248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8" y="520"/>
            <a:ext cx="12156379" cy="68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8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00D06-F846-0DE7-87C4-F300DB139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2545"/>
            <a:ext cx="12192000" cy="6315455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727F5777-6EA4-0233-35FB-0D154C8D0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46E4B628-E146-D5F8-8051-3B094F8062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9" y="1734301"/>
            <a:ext cx="3328169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32A00E19-5F7D-504D-8944-CD731E6155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40289" y="1734301"/>
            <a:ext cx="33300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CD0899CA-CE69-7341-D931-2E062D512B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7198" y="1734301"/>
            <a:ext cx="3330000" cy="4124552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solidFill>
                  <a:schemeClr val="tx1"/>
                </a:solidFill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CA42A-6DAD-6AAB-F40B-D879A3B6FF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91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dor Listing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EE311B-62A6-B283-F6DC-71114FE798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3" name="Image">
            <a:extLst>
              <a:ext uri="{FF2B5EF4-FFF2-40B4-BE49-F238E27FC236}">
                <a16:creationId xmlns:a16="http://schemas.microsoft.com/office/drawing/2014/main" id="{B58270DD-5D15-A342-9C8E-E31CE7FE8F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5938" y="2016125"/>
            <a:ext cx="11160125" cy="432911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AU"/>
              <a:t>CLICK TO INSERT VENDOR IMAGES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7DF4CDD-1B02-D51B-153E-9AC1E05AC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387047"/>
            <a:ext cx="8789426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7289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2 icon with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C353E0-BA05-CD0C-0E3A-9359CDD4C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" y="520"/>
            <a:ext cx="12156381" cy="68569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70F276-EC55-8EF8-85D3-69A88DF4D820}"/>
              </a:ext>
            </a:extLst>
          </p:cNvPr>
          <p:cNvSpPr/>
          <p:nvPr userDrawn="1"/>
        </p:nvSpPr>
        <p:spPr>
          <a:xfrm>
            <a:off x="530349" y="1653149"/>
            <a:ext cx="7645294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998" y="1956712"/>
            <a:ext cx="546064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8"/>
            <a:ext cx="7645295" cy="5078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 userDrawn="1"/>
        </p:nvSpPr>
        <p:spPr>
          <a:xfrm>
            <a:off x="1104783" y="2182680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99780" y="22788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A6E887-9BF4-C2CE-0A8E-1695F5B51AB0}"/>
              </a:ext>
            </a:extLst>
          </p:cNvPr>
          <p:cNvSpPr/>
          <p:nvPr userDrawn="1"/>
        </p:nvSpPr>
        <p:spPr>
          <a:xfrm>
            <a:off x="530348" y="4114800"/>
            <a:ext cx="764529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B875E646-A9D7-A755-2391-811862B525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79998" y="4418363"/>
            <a:ext cx="546064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7C9CC8-EA65-4B99-06E2-720907B2A6AC}"/>
              </a:ext>
            </a:extLst>
          </p:cNvPr>
          <p:cNvSpPr/>
          <p:nvPr userDrawn="1"/>
        </p:nvSpPr>
        <p:spPr>
          <a:xfrm>
            <a:off x="1104783" y="4644331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82E0D474-31B2-8437-E287-77A82FB826F2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99780" y="4740452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CFECC5-4F6A-4B93-F56A-D994BBD210D7}"/>
              </a:ext>
            </a:extLst>
          </p:cNvPr>
          <p:cNvSpPr/>
          <p:nvPr userDrawn="1"/>
        </p:nvSpPr>
        <p:spPr>
          <a:xfrm>
            <a:off x="9190477" y="600383"/>
            <a:ext cx="2430032" cy="5425902"/>
          </a:xfrm>
          <a:prstGeom prst="roundRect">
            <a:avLst>
              <a:gd name="adj" fmla="val 725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pic>
        <p:nvPicPr>
          <p:cNvPr id="9" name="Quote Mark - start">
            <a:extLst>
              <a:ext uri="{FF2B5EF4-FFF2-40B4-BE49-F238E27FC236}">
                <a16:creationId xmlns:a16="http://schemas.microsoft.com/office/drawing/2014/main" id="{2F0A3548-F2D5-BD6F-3EE1-5B2845442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05" y="983073"/>
            <a:ext cx="462016" cy="462014"/>
          </a:xfrm>
          <a:prstGeom prst="rect">
            <a:avLst/>
          </a:prstGeom>
        </p:spPr>
      </p:pic>
      <p:pic>
        <p:nvPicPr>
          <p:cNvPr id="10" name="Quote Mark - end">
            <a:extLst>
              <a:ext uri="{FF2B5EF4-FFF2-40B4-BE49-F238E27FC236}">
                <a16:creationId xmlns:a16="http://schemas.microsoft.com/office/drawing/2014/main" id="{84373869-F112-0C6B-0640-549DFD1A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09765" y="4362979"/>
            <a:ext cx="462014" cy="462014"/>
          </a:xfrm>
          <a:prstGeom prst="rect">
            <a:avLst/>
          </a:prstGeom>
        </p:spPr>
      </p:pic>
      <p:sp>
        <p:nvSpPr>
          <p:cNvPr id="11" name="Name">
            <a:extLst>
              <a:ext uri="{FF2B5EF4-FFF2-40B4-BE49-F238E27FC236}">
                <a16:creationId xmlns:a16="http://schemas.microsoft.com/office/drawing/2014/main" id="{A6EEC29A-791E-2CEE-9208-F7A12E23B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0545" y="5160419"/>
            <a:ext cx="1431561" cy="481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E33BEF50-C89C-0FD2-1B43-E1F8B3A1D30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60521" y="1759571"/>
            <a:ext cx="1743019" cy="151809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buNone/>
              <a:defRPr sz="1600" b="0" i="0">
                <a:latin typeface="Montserrat" pitchFamily="2" charset="77"/>
              </a:defRPr>
            </a:lvl1pPr>
            <a:lvl2pPr marL="176213" indent="0" algn="l">
              <a:lnSpc>
                <a:spcPct val="100000"/>
              </a:lnSpc>
              <a:buNone/>
              <a:tabLst/>
              <a:defRPr sz="1600">
                <a:latin typeface="+mn-lt"/>
              </a:defRPr>
            </a:lvl2pPr>
            <a:lvl3pPr marL="358775" indent="0" algn="l">
              <a:lnSpc>
                <a:spcPct val="100000"/>
              </a:lnSpc>
              <a:buNone/>
              <a:defRPr sz="1600">
                <a:latin typeface="+mn-lt"/>
              </a:defRPr>
            </a:lvl3pPr>
            <a:lvl4pPr marL="534987" indent="0" algn="l" defTabSz="984250">
              <a:lnSpc>
                <a:spcPct val="100000"/>
              </a:lnSpc>
              <a:buNone/>
              <a:tabLst/>
              <a:defRPr sz="1600">
                <a:latin typeface="+mn-lt"/>
              </a:defRPr>
            </a:lvl4pPr>
            <a:lvl5pPr marL="719138" indent="0" algn="l">
              <a:lnSpc>
                <a:spcPct val="100000"/>
              </a:lnSpc>
              <a:buNone/>
              <a:defRPr sz="16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</a:t>
            </a:r>
            <a:r>
              <a:rPr lang="en-US" err="1"/>
              <a:t>textClick</a:t>
            </a:r>
            <a:r>
              <a:rPr lang="en-US"/>
              <a:t> to edit text Click to edit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23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2 icon with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9F586-5C1A-1443-4892-C77B04132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35" y="0"/>
            <a:ext cx="12155425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70F276-EC55-8EF8-85D3-69A88DF4D820}"/>
              </a:ext>
            </a:extLst>
          </p:cNvPr>
          <p:cNvSpPr/>
          <p:nvPr userDrawn="1"/>
        </p:nvSpPr>
        <p:spPr>
          <a:xfrm>
            <a:off x="530348" y="1391055"/>
            <a:ext cx="802026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79998" y="1694618"/>
            <a:ext cx="534837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8"/>
            <a:ext cx="7645295" cy="5078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846495" y="1099226"/>
            <a:ext cx="3463047" cy="2490280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 userDrawn="1"/>
        </p:nvSpPr>
        <p:spPr>
          <a:xfrm>
            <a:off x="1104783" y="192058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99780" y="202353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A6E887-9BF4-C2CE-0A8E-1695F5B51AB0}"/>
              </a:ext>
            </a:extLst>
          </p:cNvPr>
          <p:cNvSpPr/>
          <p:nvPr userDrawn="1"/>
        </p:nvSpPr>
        <p:spPr>
          <a:xfrm>
            <a:off x="530348" y="4114800"/>
            <a:ext cx="8020265" cy="191148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B875E646-A9D7-A755-2391-811862B525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79998" y="4418363"/>
            <a:ext cx="5348371" cy="1320956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6" name="Iphone Image">
            <a:extLst>
              <a:ext uri="{FF2B5EF4-FFF2-40B4-BE49-F238E27FC236}">
                <a16:creationId xmlns:a16="http://schemas.microsoft.com/office/drawing/2014/main" id="{F1C7D3D7-8B59-6912-B520-9C15C7D1E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846495" y="3822971"/>
            <a:ext cx="3463047" cy="2490280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7C9CC8-EA65-4B99-06E2-720907B2A6AC}"/>
              </a:ext>
            </a:extLst>
          </p:cNvPr>
          <p:cNvSpPr/>
          <p:nvPr userDrawn="1"/>
        </p:nvSpPr>
        <p:spPr>
          <a:xfrm>
            <a:off x="1104783" y="4644331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Icon1">
            <a:extLst>
              <a:ext uri="{FF2B5EF4-FFF2-40B4-BE49-F238E27FC236}">
                <a16:creationId xmlns:a16="http://schemas.microsoft.com/office/drawing/2014/main" id="{82E0D474-31B2-8437-E287-77A82FB826F2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1199780" y="4747276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920493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3 icon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D24BD-D7D7-28D7-1157-5A1DFE921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7" y="0"/>
            <a:ext cx="12158225" cy="6857998"/>
          </a:xfrm>
          <a:prstGeom prst="rect">
            <a:avLst/>
          </a:prstGeom>
        </p:spPr>
      </p:pic>
      <p:sp>
        <p:nvSpPr>
          <p:cNvPr id="12" name="Text">
            <a:extLst>
              <a:ext uri="{FF2B5EF4-FFF2-40B4-BE49-F238E27FC236}">
                <a16:creationId xmlns:a16="http://schemas.microsoft.com/office/drawing/2014/main" id="{1E85E140-5973-550C-5203-7E8AAE4C14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8169" y="1652852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5605543-299F-A1F9-C2A1-D8454E66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84F13D31-21AD-1113-5E4A-36C96A1C88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88169" y="3355887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Iphone Image">
            <a:extLst>
              <a:ext uri="{FF2B5EF4-FFF2-40B4-BE49-F238E27FC236}">
                <a16:creationId xmlns:a16="http://schemas.microsoft.com/office/drawing/2014/main" id="{356623D8-08CD-682B-1A81-0FDC8DB2565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577846" y="525294"/>
            <a:ext cx="4033284" cy="5807412"/>
          </a:xfrm>
          <a:prstGeom prst="roundRect">
            <a:avLst>
              <a:gd name="adj" fmla="val 7613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j-lt"/>
              </a:defRPr>
            </a:lvl1pPr>
          </a:lstStyle>
          <a:p>
            <a:r>
              <a:rPr lang="en-US"/>
              <a:t>Click to Add</a:t>
            </a:r>
          </a:p>
          <a:p>
            <a:r>
              <a:rPr lang="en-US"/>
              <a:t>Image Here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F1F6A-26D2-D933-CD22-6B2912F90EFC}"/>
              </a:ext>
            </a:extLst>
          </p:cNvPr>
          <p:cNvSpPr/>
          <p:nvPr userDrawn="1"/>
        </p:nvSpPr>
        <p:spPr>
          <a:xfrm>
            <a:off x="696221" y="1831772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3" name="Icon1">
            <a:extLst>
              <a:ext uri="{FF2B5EF4-FFF2-40B4-BE49-F238E27FC236}">
                <a16:creationId xmlns:a16="http://schemas.microsoft.com/office/drawing/2014/main" id="{FBB8402D-3E5F-1C49-F3AA-8842C707D45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1218" y="193471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C09F0-CCD0-0F3A-960E-DC3D197ECF41}"/>
              </a:ext>
            </a:extLst>
          </p:cNvPr>
          <p:cNvSpPr/>
          <p:nvPr userDrawn="1"/>
        </p:nvSpPr>
        <p:spPr>
          <a:xfrm>
            <a:off x="696221" y="3597885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5" name="Icon1">
            <a:extLst>
              <a:ext uri="{FF2B5EF4-FFF2-40B4-BE49-F238E27FC236}">
                <a16:creationId xmlns:a16="http://schemas.microsoft.com/office/drawing/2014/main" id="{1A7CDFB5-0CAF-B380-C928-35A4143FB84D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791218" y="3700830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3CEA8B38-65C8-8ED9-AD14-493D76E3D35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88169" y="5082005"/>
            <a:ext cx="5348371" cy="1440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A44F4F9-54E8-8FD0-5351-8D234898E54B}"/>
              </a:ext>
            </a:extLst>
          </p:cNvPr>
          <p:cNvSpPr/>
          <p:nvPr userDrawn="1"/>
        </p:nvSpPr>
        <p:spPr>
          <a:xfrm>
            <a:off x="696221" y="5324003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Icon1">
            <a:extLst>
              <a:ext uri="{FF2B5EF4-FFF2-40B4-BE49-F238E27FC236}">
                <a16:creationId xmlns:a16="http://schemas.microsoft.com/office/drawing/2014/main" id="{14FD5F57-9B69-1935-910B-855ED01912F6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791218" y="5426948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697276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67C3AB-3BEA-2DD5-3693-C143E123D8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315455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11717A17-EC1F-CDE3-84C5-E9B261D82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14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54526299-D6F4-2DF3-F9F1-5C33D00874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1140" y="3677363"/>
            <a:ext cx="4320000" cy="2052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D60BD768-66C8-3D16-7253-8F770E6653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00461" y="3677363"/>
            <a:ext cx="4320000" cy="2052000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3C74B3-CF17-FDD5-87E3-8E36B2582BC0}"/>
              </a:ext>
            </a:extLst>
          </p:cNvPr>
          <p:cNvSpPr/>
          <p:nvPr userDrawn="1"/>
        </p:nvSpPr>
        <p:spPr>
          <a:xfrm>
            <a:off x="621845" y="2468999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" name="Icon1">
            <a:extLst>
              <a:ext uri="{FF2B5EF4-FFF2-40B4-BE49-F238E27FC236}">
                <a16:creationId xmlns:a16="http://schemas.microsoft.com/office/drawing/2014/main" id="{AE3388EF-6B1E-E33B-7DF9-6B2CB7F4A92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16842" y="257194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C9BC55-7507-5851-CB55-1CA9D9EB7EB1}"/>
              </a:ext>
            </a:extLst>
          </p:cNvPr>
          <p:cNvSpPr/>
          <p:nvPr userDrawn="1"/>
        </p:nvSpPr>
        <p:spPr>
          <a:xfrm>
            <a:off x="5475949" y="2468999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" name="Icon1">
            <a:extLst>
              <a:ext uri="{FF2B5EF4-FFF2-40B4-BE49-F238E27FC236}">
                <a16:creationId xmlns:a16="http://schemas.microsoft.com/office/drawing/2014/main" id="{3ED81D97-3A45-7D40-97B0-676D36A73A09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570946" y="2571944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A40B8-F1E7-F8E3-3A96-667A8F2D1A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7" y="0"/>
            <a:ext cx="1215822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93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and tex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F7694C-E7A7-635E-3E62-3D812BFBD3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cxnSp>
        <p:nvCxnSpPr>
          <p:cNvPr id="5" name="Line">
            <a:extLst>
              <a:ext uri="{FF2B5EF4-FFF2-40B4-BE49-F238E27FC236}">
                <a16:creationId xmlns:a16="http://schemas.microsoft.com/office/drawing/2014/main" id="{32CF8609-881B-E84D-FC81-A934E59FF966}"/>
              </a:ext>
            </a:extLst>
          </p:cNvPr>
          <p:cNvCxnSpPr>
            <a:cxnSpLocks/>
          </p:cNvCxnSpPr>
          <p:nvPr/>
        </p:nvCxnSpPr>
        <p:spPr>
          <a:xfrm>
            <a:off x="0" y="3914305"/>
            <a:ext cx="9488444" cy="0"/>
          </a:xfrm>
          <a:prstGeom prst="line">
            <a:avLst/>
          </a:prstGeom>
          <a:ln w="444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">
            <a:extLst>
              <a:ext uri="{FF2B5EF4-FFF2-40B4-BE49-F238E27FC236}">
                <a16:creationId xmlns:a16="http://schemas.microsoft.com/office/drawing/2014/main" id="{D609D438-10D8-9E72-7740-70844D0A6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870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DA9272B8-B5A5-BCC1-B3AB-C090500AB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8044" y="2261995"/>
            <a:ext cx="7610400" cy="1188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2CCDAC5F-A254-9A00-6329-7C6B3339D7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8044" y="4368790"/>
            <a:ext cx="7610400" cy="1188000"/>
          </a:xfrm>
          <a:prstGeom prst="rect">
            <a:avLst/>
          </a:prstGeom>
        </p:spPr>
        <p:txBody>
          <a:bodyPr lIns="0" tIns="0" rIns="0" bIns="0" anchor="ctr"/>
          <a:lstStyle>
            <a:lvl1pPr marL="179388" indent="-179388">
              <a:lnSpc>
                <a:spcPct val="100000"/>
              </a:lnSpc>
              <a:defRPr sz="1600" b="0" i="0">
                <a:latin typeface="Montserrat" pitchFamily="2" charset="77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0B7AF9-DB56-FBD7-3E01-2C842A8FDAF4}"/>
              </a:ext>
            </a:extLst>
          </p:cNvPr>
          <p:cNvSpPr/>
          <p:nvPr userDrawn="1"/>
        </p:nvSpPr>
        <p:spPr>
          <a:xfrm>
            <a:off x="580870" y="2380304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" name="Icon1">
            <a:extLst>
              <a:ext uri="{FF2B5EF4-FFF2-40B4-BE49-F238E27FC236}">
                <a16:creationId xmlns:a16="http://schemas.microsoft.com/office/drawing/2014/main" id="{FF621E13-0D1E-5CD1-1E99-E466DB315A0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75867" y="2483249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820B2F-B277-556F-2743-F970E3D12C10}"/>
              </a:ext>
            </a:extLst>
          </p:cNvPr>
          <p:cNvSpPr/>
          <p:nvPr userDrawn="1"/>
        </p:nvSpPr>
        <p:spPr>
          <a:xfrm>
            <a:off x="580870" y="4549572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7" name="Icon1">
            <a:extLst>
              <a:ext uri="{FF2B5EF4-FFF2-40B4-BE49-F238E27FC236}">
                <a16:creationId xmlns:a16="http://schemas.microsoft.com/office/drawing/2014/main" id="{034FE8C9-C30A-888B-E4E1-59F8785CA330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75867" y="4652517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AE194-7786-33DF-20CF-9A2739D6A0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588" y="0"/>
            <a:ext cx="121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4F9346E-25B7-3442-1864-29EB1C882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907" y="0"/>
            <a:ext cx="1216761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0D579E-F852-F6A2-166B-8C43C6F7BD8F}"/>
              </a:ext>
            </a:extLst>
          </p:cNvPr>
          <p:cNvSpPr/>
          <p:nvPr userDrawn="1"/>
        </p:nvSpPr>
        <p:spPr>
          <a:xfrm>
            <a:off x="610955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BBFEE60-416C-8B94-E663-B8E658051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7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F1FC339-DC75-9AED-615C-D181E3899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6919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864FB1-847D-F350-69BC-76D06C211D36}"/>
              </a:ext>
            </a:extLst>
          </p:cNvPr>
          <p:cNvSpPr/>
          <p:nvPr userDrawn="1"/>
        </p:nvSpPr>
        <p:spPr>
          <a:xfrm>
            <a:off x="1420821" y="218835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1FB2C826-848F-8072-6E30-6A7054A124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515818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D4AA33-1BBE-A9CC-4D30-10FBC19B0A19}"/>
              </a:ext>
            </a:extLst>
          </p:cNvPr>
          <p:cNvSpPr/>
          <p:nvPr userDrawn="1"/>
        </p:nvSpPr>
        <p:spPr>
          <a:xfrm>
            <a:off x="3428296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F5E748FA-F129-E220-4DBB-95D3D918B9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260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EA1EC1-1467-8A51-5DED-D34C94F4F92C}"/>
              </a:ext>
            </a:extLst>
          </p:cNvPr>
          <p:cNvSpPr/>
          <p:nvPr userDrawn="1"/>
        </p:nvSpPr>
        <p:spPr>
          <a:xfrm>
            <a:off x="4238162" y="2188356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6" name="Icon1">
            <a:extLst>
              <a:ext uri="{FF2B5EF4-FFF2-40B4-BE49-F238E27FC236}">
                <a16:creationId xmlns:a16="http://schemas.microsoft.com/office/drawing/2014/main" id="{8F74EDFF-69C2-7A96-B7F2-FCD341FFBA32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333159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5C9115C-CFBF-BE08-08E2-16A8C8B43DC6}"/>
              </a:ext>
            </a:extLst>
          </p:cNvPr>
          <p:cNvSpPr/>
          <p:nvPr userDrawn="1"/>
        </p:nvSpPr>
        <p:spPr>
          <a:xfrm>
            <a:off x="6245635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0" name="Text">
            <a:extLst>
              <a:ext uri="{FF2B5EF4-FFF2-40B4-BE49-F238E27FC236}">
                <a16:creationId xmlns:a16="http://schemas.microsoft.com/office/drawing/2014/main" id="{0CB4A73F-ADDC-D6DD-DE0C-AC271CE7F0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11599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6FC0E7F-03FF-E8EE-27AF-AFF56A16CE2B}"/>
              </a:ext>
            </a:extLst>
          </p:cNvPr>
          <p:cNvSpPr/>
          <p:nvPr userDrawn="1"/>
        </p:nvSpPr>
        <p:spPr>
          <a:xfrm>
            <a:off x="7055501" y="2188356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2" name="Icon1">
            <a:extLst>
              <a:ext uri="{FF2B5EF4-FFF2-40B4-BE49-F238E27FC236}">
                <a16:creationId xmlns:a16="http://schemas.microsoft.com/office/drawing/2014/main" id="{95631A3C-5315-86C7-9148-282D0398B89E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7150498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2C3EC5E-51B8-BEDA-D955-0618E0694A28}"/>
              </a:ext>
            </a:extLst>
          </p:cNvPr>
          <p:cNvSpPr/>
          <p:nvPr userDrawn="1"/>
        </p:nvSpPr>
        <p:spPr>
          <a:xfrm>
            <a:off x="9079451" y="1787612"/>
            <a:ext cx="2469995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2004DB77-B247-8E20-FF89-825DC6EEB4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45415" y="3318216"/>
            <a:ext cx="1938066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41BB79-3CC2-7E89-2596-A5667B2EE9F8}"/>
              </a:ext>
            </a:extLst>
          </p:cNvPr>
          <p:cNvSpPr/>
          <p:nvPr userDrawn="1"/>
        </p:nvSpPr>
        <p:spPr>
          <a:xfrm>
            <a:off x="9889317" y="2188356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0" name="Icon1">
            <a:extLst>
              <a:ext uri="{FF2B5EF4-FFF2-40B4-BE49-F238E27FC236}">
                <a16:creationId xmlns:a16="http://schemas.microsoft.com/office/drawing/2014/main" id="{610A4781-7EAF-83CA-A891-A1D38798FCD6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9984314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680078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DB35B-6D86-5793-1F1E-72C7BC49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15" y="0"/>
            <a:ext cx="1216761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0D579E-F852-F6A2-166B-8C43C6F7BD8F}"/>
              </a:ext>
            </a:extLst>
          </p:cNvPr>
          <p:cNvSpPr/>
          <p:nvPr userDrawn="1"/>
        </p:nvSpPr>
        <p:spPr>
          <a:xfrm>
            <a:off x="610957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BBFEE60-416C-8B94-E663-B8E658051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72" y="387047"/>
            <a:ext cx="7645295" cy="8962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  <a:endParaRPr lang="en-AU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F1FC339-DC75-9AED-615C-D181E3899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0259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864FB1-847D-F350-69BC-76D06C211D36}"/>
              </a:ext>
            </a:extLst>
          </p:cNvPr>
          <p:cNvSpPr/>
          <p:nvPr userDrawn="1"/>
        </p:nvSpPr>
        <p:spPr>
          <a:xfrm>
            <a:off x="1206636" y="2188356"/>
            <a:ext cx="813951" cy="8066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1FB2C826-848F-8072-6E30-6A7054A124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301633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51BF502-E1EB-2B56-29F3-6EAD1CE4BBD1}"/>
              </a:ext>
            </a:extLst>
          </p:cNvPr>
          <p:cNvSpPr/>
          <p:nvPr userDrawn="1"/>
        </p:nvSpPr>
        <p:spPr>
          <a:xfrm>
            <a:off x="2858529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7E307DDA-4AFA-837B-10A8-AE17E531C65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87831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A89FAC-C97F-2113-4C70-E7CD7ABD33AD}"/>
              </a:ext>
            </a:extLst>
          </p:cNvPr>
          <p:cNvSpPr/>
          <p:nvPr userDrawn="1"/>
        </p:nvSpPr>
        <p:spPr>
          <a:xfrm>
            <a:off x="3454208" y="2188356"/>
            <a:ext cx="813951" cy="8066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4" name="Icon1">
            <a:extLst>
              <a:ext uri="{FF2B5EF4-FFF2-40B4-BE49-F238E27FC236}">
                <a16:creationId xmlns:a16="http://schemas.microsoft.com/office/drawing/2014/main" id="{DEDE8FB5-FD69-8AAF-77EF-3E2E2CF57F6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49205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FA01F8-5F44-9798-C250-56BD32355AF2}"/>
              </a:ext>
            </a:extLst>
          </p:cNvPr>
          <p:cNvSpPr/>
          <p:nvPr userDrawn="1"/>
        </p:nvSpPr>
        <p:spPr>
          <a:xfrm>
            <a:off x="5086657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DA49F38B-2260-A3F9-C9F6-C533F754CE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15959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2218166-431B-1F0E-9E76-444B5A305AE7}"/>
              </a:ext>
            </a:extLst>
          </p:cNvPr>
          <p:cNvSpPr/>
          <p:nvPr userDrawn="1"/>
        </p:nvSpPr>
        <p:spPr>
          <a:xfrm>
            <a:off x="5682336" y="2188356"/>
            <a:ext cx="813951" cy="8066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3" name="Icon1">
            <a:extLst>
              <a:ext uri="{FF2B5EF4-FFF2-40B4-BE49-F238E27FC236}">
                <a16:creationId xmlns:a16="http://schemas.microsoft.com/office/drawing/2014/main" id="{68F29241-8614-2DA0-DC2D-B57B47F913EC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5777333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A6FE77F-56D1-1778-00AF-4EC5AA75E49E}"/>
              </a:ext>
            </a:extLst>
          </p:cNvPr>
          <p:cNvSpPr/>
          <p:nvPr userDrawn="1"/>
        </p:nvSpPr>
        <p:spPr>
          <a:xfrm>
            <a:off x="7365983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8FC36E72-95B4-129D-344F-12586CA19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95285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9482339-659C-A3BF-3E85-7BAB5248B316}"/>
              </a:ext>
            </a:extLst>
          </p:cNvPr>
          <p:cNvSpPr/>
          <p:nvPr userDrawn="1"/>
        </p:nvSpPr>
        <p:spPr>
          <a:xfrm>
            <a:off x="7961662" y="2188356"/>
            <a:ext cx="813951" cy="80663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7" name="Icon1">
            <a:extLst>
              <a:ext uri="{FF2B5EF4-FFF2-40B4-BE49-F238E27FC236}">
                <a16:creationId xmlns:a16="http://schemas.microsoft.com/office/drawing/2014/main" id="{A227B5DA-CF17-3627-B2D3-B79763BE5FE7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056659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F8CEEF5-0F80-7DEB-A9A2-B7098A696615}"/>
              </a:ext>
            </a:extLst>
          </p:cNvPr>
          <p:cNvSpPr/>
          <p:nvPr userDrawn="1"/>
        </p:nvSpPr>
        <p:spPr>
          <a:xfrm>
            <a:off x="9672578" y="1787612"/>
            <a:ext cx="1942774" cy="4558148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BDE68395-7428-0430-C690-6BAA7575560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01880" y="3318216"/>
            <a:ext cx="1539691" cy="276954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363538" indent="-187325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2pPr>
            <a:lvl3pPr marL="539750" indent="-180975">
              <a:lnSpc>
                <a:spcPct val="100000"/>
              </a:lnSpc>
              <a:defRPr sz="1600" b="0" i="0">
                <a:latin typeface="Montserrat" pitchFamily="2" charset="77"/>
              </a:defRPr>
            </a:lvl3pPr>
            <a:lvl4pPr marL="720725" indent="-185738" defTabSz="984250">
              <a:lnSpc>
                <a:spcPct val="100000"/>
              </a:lnSpc>
              <a:tabLst/>
              <a:defRPr sz="1600" b="0" i="0">
                <a:latin typeface="Montserrat" pitchFamily="2" charset="77"/>
              </a:defRPr>
            </a:lvl4pPr>
            <a:lvl5pPr marL="893763" indent="-174625">
              <a:lnSpc>
                <a:spcPct val="100000"/>
              </a:lnSpc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9DEC67C-3A1F-B8FD-0A6C-E29910C7AC5C}"/>
              </a:ext>
            </a:extLst>
          </p:cNvPr>
          <p:cNvSpPr/>
          <p:nvPr userDrawn="1"/>
        </p:nvSpPr>
        <p:spPr>
          <a:xfrm>
            <a:off x="10268257" y="2188356"/>
            <a:ext cx="813951" cy="806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Montserrat" pitchFamily="2" charset="77"/>
            </a:endParaRPr>
          </a:p>
        </p:txBody>
      </p:sp>
      <p:sp>
        <p:nvSpPr>
          <p:cNvPr id="51" name="Icon1">
            <a:extLst>
              <a:ext uri="{FF2B5EF4-FFF2-40B4-BE49-F238E27FC236}">
                <a16:creationId xmlns:a16="http://schemas.microsoft.com/office/drawing/2014/main" id="{D820856B-6903-2715-6F77-2E2518637AC5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0363254" y="2291301"/>
            <a:ext cx="623956" cy="6239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/>
              <a:t>CLICK TO INSERT ICON</a:t>
            </a:r>
          </a:p>
        </p:txBody>
      </p:sp>
    </p:spTree>
    <p:extLst>
      <p:ext uri="{BB962C8B-B14F-4D97-AF65-F5344CB8AC3E}">
        <p14:creationId xmlns:p14="http://schemas.microsoft.com/office/powerpoint/2010/main" val="3603710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pos="32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6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2.xml"/><Relationship Id="rId61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64" Type="http://schemas.openxmlformats.org/officeDocument/2006/relationships/theme" Target="../theme/theme2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81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850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  <p:sldLayoutId id="2147483767" r:id="rId51"/>
    <p:sldLayoutId id="2147483768" r:id="rId52"/>
    <p:sldLayoutId id="2147483769" r:id="rId53"/>
    <p:sldLayoutId id="2147483770" r:id="rId54"/>
    <p:sldLayoutId id="2147483771" r:id="rId55"/>
    <p:sldLayoutId id="2147483772" r:id="rId56"/>
    <p:sldLayoutId id="2147483773" r:id="rId57"/>
    <p:sldLayoutId id="2147483774" r:id="rId58"/>
    <p:sldLayoutId id="2147483775" r:id="rId59"/>
    <p:sldLayoutId id="2147483776" r:id="rId60"/>
    <p:sldLayoutId id="2147483777" r:id="rId61"/>
    <p:sldLayoutId id="2147483778" r:id="rId62"/>
    <p:sldLayoutId id="2147483779" r:id="rId63"/>
    <p:sldLayoutId id="2147483780" r:id="rId64"/>
    <p:sldLayoutId id="2147483781" r:id="rId65"/>
    <p:sldLayoutId id="2147483782" r:id="rId66"/>
    <p:sldLayoutId id="2147483783" r:id="rId6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5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01700" indent="-179388" algn="l" defTabSz="914400" rtl="0" eaLnBrk="1" latinLnBrk="0" hangingPunct="1">
        <a:lnSpc>
          <a:spcPct val="15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0950" indent="-179388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180975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>
          <p15:clr>
            <a:srgbClr val="F26B43"/>
          </p15:clr>
        </p15:guide>
        <p15:guide id="2" pos="325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78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  <p:sldLayoutId id="2147483820" r:id="rId34"/>
    <p:sldLayoutId id="2147483821" r:id="rId35"/>
    <p:sldLayoutId id="2147483822" r:id="rId36"/>
    <p:sldLayoutId id="2147483823" r:id="rId37"/>
    <p:sldLayoutId id="2147483824" r:id="rId38"/>
    <p:sldLayoutId id="2147483825" r:id="rId39"/>
    <p:sldLayoutId id="2147483826" r:id="rId40"/>
    <p:sldLayoutId id="2147483827" r:id="rId41"/>
    <p:sldLayoutId id="2147483828" r:id="rId42"/>
    <p:sldLayoutId id="2147483829" r:id="rId43"/>
    <p:sldLayoutId id="2147483830" r:id="rId44"/>
    <p:sldLayoutId id="2147483831" r:id="rId45"/>
    <p:sldLayoutId id="2147483832" r:id="rId46"/>
    <p:sldLayoutId id="2147483833" r:id="rId47"/>
    <p:sldLayoutId id="2147483834" r:id="rId48"/>
    <p:sldLayoutId id="2147483835" r:id="rId49"/>
    <p:sldLayoutId id="2147483836" r:id="rId50"/>
    <p:sldLayoutId id="2147483837" r:id="rId51"/>
    <p:sldLayoutId id="2147483838" r:id="rId52"/>
    <p:sldLayoutId id="2147483839" r:id="rId53"/>
    <p:sldLayoutId id="2147483840" r:id="rId54"/>
    <p:sldLayoutId id="2147483841" r:id="rId55"/>
    <p:sldLayoutId id="2147483842" r:id="rId56"/>
    <p:sldLayoutId id="2147483843" r:id="rId57"/>
    <p:sldLayoutId id="2147483844" r:id="rId58"/>
    <p:sldLayoutId id="2147483845" r:id="rId59"/>
    <p:sldLayoutId id="2147483846" r:id="rId60"/>
    <p:sldLayoutId id="2147483847" r:id="rId61"/>
    <p:sldLayoutId id="2147483848" r:id="rId62"/>
    <p:sldLayoutId id="2147483849" r:id="rId6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5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01700" indent="-179388" algn="l" defTabSz="914400" rtl="0" eaLnBrk="1" latinLnBrk="0" hangingPunct="1">
        <a:lnSpc>
          <a:spcPct val="15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0950" indent="-179388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180975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>
          <p15:clr>
            <a:srgbClr val="F26B43"/>
          </p15:clr>
        </p15:guide>
        <p15:guide id="2" pos="325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ickerdata.com.au/microsoft" TargetMode="Externa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en-us/pricing/calculato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hyperlink" Target="mailto:microsoft.presales@dickerdata.com.au" TargetMode="External"/><Relationship Id="rId7" Type="http://schemas.openxmlformats.org/officeDocument/2006/relationships/hyperlink" Target="https://www.dickerdata.co.nz/microsoft/book-a-meeting" TargetMode="External"/><Relationship Id="rId12" Type="http://schemas.openxmlformats.org/officeDocument/2006/relationships/image" Target="../media/image80.png"/><Relationship Id="rId2" Type="http://schemas.openxmlformats.org/officeDocument/2006/relationships/hyperlink" Target="mailto:Microsoft.sales@dickerdata.com.au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microsoft.presales@dickerdata.co.nz" TargetMode="External"/><Relationship Id="rId11" Type="http://schemas.openxmlformats.org/officeDocument/2006/relationships/image" Target="../media/image79.jpeg"/><Relationship Id="rId5" Type="http://schemas.openxmlformats.org/officeDocument/2006/relationships/hyperlink" Target="mailto:microsoft.sales@dickerdata.co.nz" TargetMode="External"/><Relationship Id="rId10" Type="http://schemas.openxmlformats.org/officeDocument/2006/relationships/image" Target="../media/image78.png"/><Relationship Id="rId4" Type="http://schemas.openxmlformats.org/officeDocument/2006/relationships/hyperlink" Target="https://www.dickerdata.com.au/microsoft/book-a-meeting" TargetMode="External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microsoft.com/en-us/azure/app-modernization-guidance/" TargetMode="External"/><Relationship Id="rId13" Type="http://schemas.openxmlformats.org/officeDocument/2006/relationships/hyperlink" Target="https://www.principledtechnologies.com/Microsoft/Azure-SQL-Managed-Instance-0522.pdf" TargetMode="External"/><Relationship Id="rId18" Type="http://schemas.openxmlformats.org/officeDocument/2006/relationships/hyperlink" Target="https://learn.microsoft.com/en-us/azure/?product=storage" TargetMode="External"/><Relationship Id="rId3" Type="http://schemas.openxmlformats.org/officeDocument/2006/relationships/hyperlink" Target="https://tei.forrester.com/go/Microsoft/AzureAI-Readiness/?lang=en-us" TargetMode="External"/><Relationship Id="rId21" Type="http://schemas.openxmlformats.org/officeDocument/2006/relationships/hyperlink" Target="https://azure.microsoft.com/en-us/services/azure-defender/" TargetMode="External"/><Relationship Id="rId7" Type="http://schemas.openxmlformats.org/officeDocument/2006/relationships/hyperlink" Target="https://learn.microsoft.com/en-us/azure/cloud-adoption-framework/secure/overview" TargetMode="External"/><Relationship Id="rId12" Type="http://schemas.openxmlformats.org/officeDocument/2006/relationships/hyperlink" Target="https://azure.microsoft.com/pricing/azure-vs-aws/cost-savings/" TargetMode="External"/><Relationship Id="rId17" Type="http://schemas.openxmlformats.org/officeDocument/2006/relationships/hyperlink" Target="https://azure.microsoft.com/en-us/products/expressroute" TargetMode="External"/><Relationship Id="rId2" Type="http://schemas.openxmlformats.org/officeDocument/2006/relationships/hyperlink" Target="https://info.microsoft.com/ww-landing-the-business-value-of-migrating-and-modernizing-it-estate-with-microsoft-azure.html" TargetMode="External"/><Relationship Id="rId16" Type="http://schemas.openxmlformats.org/officeDocument/2006/relationships/hyperlink" Target="https://learn.microsoft.com/en-us/azure/confidential-computing/overview" TargetMode="External"/><Relationship Id="rId20" Type="http://schemas.openxmlformats.org/officeDocument/2006/relationships/hyperlink" Target="https://azure.microsoft.com/services/backup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learn.microsoft.com/en-us/azure/cloud-adoption-framework/migrate/plan-migration" TargetMode="External"/><Relationship Id="rId11" Type="http://schemas.openxmlformats.org/officeDocument/2006/relationships/hyperlink" Target="https://azure.microsoft.com/pricing/hybrid-benefit/" TargetMode="External"/><Relationship Id="rId5" Type="http://schemas.openxmlformats.org/officeDocument/2006/relationships/hyperlink" Target="https://cdn-dynmedia-1.microsoft.com/is/content/microsoftcorp/azure/acom/documents/pdfs/en-us/Azure-Essentials-resource-kit-July1.pdf" TargetMode="External"/><Relationship Id="rId15" Type="http://schemas.openxmlformats.org/officeDocument/2006/relationships/hyperlink" Target="https://learn.microsoft.com/en-us/azure/virtual-machine-scale-sets/overview" TargetMode="External"/><Relationship Id="rId10" Type="http://schemas.openxmlformats.org/officeDocument/2006/relationships/hyperlink" Target="https://azure.microsoft.com/en-us/solutions/finops/" TargetMode="External"/><Relationship Id="rId19" Type="http://schemas.openxmlformats.org/officeDocument/2006/relationships/hyperlink" Target="https://azure.microsoft.com/services/site-recovery" TargetMode="External"/><Relationship Id="rId4" Type="http://schemas.openxmlformats.org/officeDocument/2006/relationships/hyperlink" Target="https://info.flexera.com/CM-REPORT-State-of-the-Cloud" TargetMode="External"/><Relationship Id="rId9" Type="http://schemas.openxmlformats.org/officeDocument/2006/relationships/hyperlink" Target="https://learn.microsoft.com/en-us/azure/well-architected/" TargetMode="External"/><Relationship Id="rId14" Type="http://schemas.openxmlformats.org/officeDocument/2006/relationships/hyperlink" Target="https://learn.microsoft.com/en-us/azure/virtual-machines/sizes/overview?tabs=breakdownseries%2Cgeneralsizelist%2Ccomputesizelist%2Cmemorysizelist%2Cstoragesizelist%2Cgpusizelist%2Cfpgasizelist%2Chpcsizelist" TargetMode="External"/><Relationship Id="rId22" Type="http://schemas.openxmlformats.org/officeDocument/2006/relationships/hyperlink" Target="https://azure.microsoft.com/en-us/solutions/ai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www.dickerdata.co.nz/Microsof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www.dickerdata.com.au/Microsoft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kerdata.com.au/microsoft-tra-report" TargetMode="External"/><Relationship Id="rId7" Type="http://schemas.openxmlformats.org/officeDocument/2006/relationships/image" Target="../media/image63.svg"/><Relationship Id="rId2" Type="http://schemas.openxmlformats.org/officeDocument/2006/relationships/hyperlink" Target="https://securitybrief.com.au/story/ai-and-cloud-growth-demands-smarter-security-for-smbs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hyperlink" Target="https://www.afr.com/by/steven-worrall-p5386x" TargetMode="External"/><Relationship Id="rId4" Type="http://schemas.openxmlformats.org/officeDocument/2006/relationships/hyperlink" Target="https://www.afr.com/technology/weak-productivity-bites-businesses-but-ai-is-helping-close-the-gap-20250924-p5mxjq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8446D0-25F0-2F31-F73D-70B38FF703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6198" y="-3"/>
            <a:ext cx="4955802" cy="68580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F27EC7-1B40-3703-E821-BF8F4BD90A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468" y="2008996"/>
            <a:ext cx="7051412" cy="1508567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500"/>
              </a:spcAft>
            </a:pPr>
            <a:r>
              <a:rPr lang="en-US" sz="2400">
                <a:latin typeface="Montserrat" pitchFamily="2" charset="77"/>
              </a:rPr>
              <a:t>Azure Sales Playbooks </a:t>
            </a:r>
          </a:p>
          <a:p>
            <a:pPr algn="ctr">
              <a:lnSpc>
                <a:spcPct val="100000"/>
              </a:lnSpc>
            </a:pPr>
            <a:r>
              <a:rPr lang="en-US" sz="3200"/>
              <a:t>Essential cloud building </a:t>
            </a:r>
            <a:br>
              <a:rPr lang="en-US" sz="3200"/>
            </a:br>
            <a:r>
              <a:rPr lang="en-US" sz="3200"/>
              <a:t>blocks for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E864B-496E-6A82-A0FC-F8A2927C497B}"/>
              </a:ext>
            </a:extLst>
          </p:cNvPr>
          <p:cNvSpPr txBox="1"/>
          <p:nvPr/>
        </p:nvSpPr>
        <p:spPr>
          <a:xfrm>
            <a:off x="598305" y="3623751"/>
            <a:ext cx="75537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Humming" pitchFamily="50" charset="0"/>
              </a:rPr>
              <a:t>AI Success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4087ED-12D4-741E-5E1B-0E0F3BC8E65D}"/>
              </a:ext>
            </a:extLst>
          </p:cNvPr>
          <p:cNvGrpSpPr/>
          <p:nvPr/>
        </p:nvGrpSpPr>
        <p:grpSpPr>
          <a:xfrm>
            <a:off x="1751842" y="0"/>
            <a:ext cx="5246664" cy="1143408"/>
            <a:chOff x="849336" y="-1"/>
            <a:chExt cx="7051677" cy="1536776"/>
          </a:xfrm>
        </p:grpSpPr>
        <p:sp>
          <p:nvSpPr>
            <p:cNvPr id="23" name="Round Same-side Corner of Rectangle 22">
              <a:extLst>
                <a:ext uri="{FF2B5EF4-FFF2-40B4-BE49-F238E27FC236}">
                  <a16:creationId xmlns:a16="http://schemas.microsoft.com/office/drawing/2014/main" id="{6031CCBF-A6AE-3887-7CBD-F0568C23A933}"/>
                </a:ext>
              </a:extLst>
            </p:cNvPr>
            <p:cNvSpPr/>
            <p:nvPr/>
          </p:nvSpPr>
          <p:spPr>
            <a:xfrm rot="10800000">
              <a:off x="849336" y="-1"/>
              <a:ext cx="7051677" cy="1536776"/>
            </a:xfrm>
            <a:prstGeom prst="round2SameRect">
              <a:avLst>
                <a:gd name="adj1" fmla="val 34046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glow rad="190500">
                <a:schemeClr val="bg1">
                  <a:lumMod val="85000"/>
                  <a:alpha val="5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itchFamily="2" charset="77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28518B4-38B8-5781-C0AA-57899619A3E3}"/>
                </a:ext>
              </a:extLst>
            </p:cNvPr>
            <p:cNvGrpSpPr/>
            <p:nvPr/>
          </p:nvGrpSpPr>
          <p:grpSpPr>
            <a:xfrm>
              <a:off x="1564847" y="502858"/>
              <a:ext cx="5620654" cy="597207"/>
              <a:chOff x="1071975" y="2034145"/>
              <a:chExt cx="6823923" cy="725057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5FA1227-B5A6-219F-400B-2B0EA082D63A}"/>
                  </a:ext>
                </a:extLst>
              </p:cNvPr>
              <p:cNvSpPr/>
              <p:nvPr/>
            </p:nvSpPr>
            <p:spPr>
              <a:xfrm>
                <a:off x="1071975" y="2565324"/>
                <a:ext cx="156883" cy="134752"/>
              </a:xfrm>
              <a:custGeom>
                <a:avLst/>
                <a:gdLst>
                  <a:gd name="connsiteX0" fmla="*/ 143933 w 156883"/>
                  <a:gd name="connsiteY0" fmla="*/ 103606 h 134752"/>
                  <a:gd name="connsiteX1" fmla="*/ 139179 w 156883"/>
                  <a:gd name="connsiteY1" fmla="*/ 118032 h 134752"/>
                  <a:gd name="connsiteX2" fmla="*/ 109507 w 156883"/>
                  <a:gd name="connsiteY2" fmla="*/ 125245 h 134752"/>
                  <a:gd name="connsiteX3" fmla="*/ 12951 w 156883"/>
                  <a:gd name="connsiteY3" fmla="*/ 125245 h 134752"/>
                  <a:gd name="connsiteX4" fmla="*/ 12951 w 156883"/>
                  <a:gd name="connsiteY4" fmla="*/ 9672 h 134752"/>
                  <a:gd name="connsiteX5" fmla="*/ 109507 w 156883"/>
                  <a:gd name="connsiteY5" fmla="*/ 9672 h 134752"/>
                  <a:gd name="connsiteX6" fmla="*/ 109507 w 156883"/>
                  <a:gd name="connsiteY6" fmla="*/ 9672 h 134752"/>
                  <a:gd name="connsiteX7" fmla="*/ 136556 w 156883"/>
                  <a:gd name="connsiteY7" fmla="*/ 14754 h 134752"/>
                  <a:gd name="connsiteX8" fmla="*/ 143769 w 156883"/>
                  <a:gd name="connsiteY8" fmla="*/ 31311 h 134752"/>
                  <a:gd name="connsiteX9" fmla="*/ 143769 w 156883"/>
                  <a:gd name="connsiteY9" fmla="*/ 103606 h 134752"/>
                  <a:gd name="connsiteX10" fmla="*/ 109507 w 156883"/>
                  <a:gd name="connsiteY10" fmla="*/ 0 h 134752"/>
                  <a:gd name="connsiteX11" fmla="*/ 0 w 156883"/>
                  <a:gd name="connsiteY11" fmla="*/ 0 h 134752"/>
                  <a:gd name="connsiteX12" fmla="*/ 0 w 156883"/>
                  <a:gd name="connsiteY12" fmla="*/ 134753 h 134752"/>
                  <a:gd name="connsiteX13" fmla="*/ 109507 w 156883"/>
                  <a:gd name="connsiteY13" fmla="*/ 134753 h 134752"/>
                  <a:gd name="connsiteX14" fmla="*/ 156884 w 156883"/>
                  <a:gd name="connsiteY14" fmla="*/ 103606 h 134752"/>
                  <a:gd name="connsiteX15" fmla="*/ 156884 w 156883"/>
                  <a:gd name="connsiteY15" fmla="*/ 31311 h 134752"/>
                  <a:gd name="connsiteX16" fmla="*/ 109507 w 156883"/>
                  <a:gd name="connsiteY16" fmla="*/ 164 h 1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883" h="134752">
                    <a:moveTo>
                      <a:pt x="143933" y="103606"/>
                    </a:moveTo>
                    <a:cubicBezTo>
                      <a:pt x="143933" y="110163"/>
                      <a:pt x="142458" y="114753"/>
                      <a:pt x="139179" y="118032"/>
                    </a:cubicBezTo>
                    <a:cubicBezTo>
                      <a:pt x="134261" y="122950"/>
                      <a:pt x="124917" y="125245"/>
                      <a:pt x="109507" y="125245"/>
                    </a:cubicBezTo>
                    <a:lnTo>
                      <a:pt x="12951" y="125245"/>
                    </a:lnTo>
                    <a:cubicBezTo>
                      <a:pt x="12951" y="125245"/>
                      <a:pt x="12951" y="9672"/>
                      <a:pt x="12951" y="9672"/>
                    </a:cubicBezTo>
                    <a:lnTo>
                      <a:pt x="109507" y="9672"/>
                    </a:lnTo>
                    <a:cubicBezTo>
                      <a:pt x="109507" y="9672"/>
                      <a:pt x="109507" y="9672"/>
                      <a:pt x="109507" y="9672"/>
                    </a:cubicBezTo>
                    <a:cubicBezTo>
                      <a:pt x="122622" y="9672"/>
                      <a:pt x="131310" y="11311"/>
                      <a:pt x="136556" y="14754"/>
                    </a:cubicBezTo>
                    <a:cubicBezTo>
                      <a:pt x="141638" y="18033"/>
                      <a:pt x="143769" y="23115"/>
                      <a:pt x="143769" y="31311"/>
                    </a:cubicBezTo>
                    <a:lnTo>
                      <a:pt x="143769" y="103606"/>
                    </a:lnTo>
                    <a:close/>
                    <a:moveTo>
                      <a:pt x="109507" y="0"/>
                    </a:moveTo>
                    <a:lnTo>
                      <a:pt x="0" y="0"/>
                    </a:lnTo>
                    <a:cubicBezTo>
                      <a:pt x="0" y="0"/>
                      <a:pt x="0" y="134753"/>
                      <a:pt x="0" y="134753"/>
                    </a:cubicBezTo>
                    <a:lnTo>
                      <a:pt x="109507" y="134753"/>
                    </a:lnTo>
                    <a:cubicBezTo>
                      <a:pt x="141802" y="134753"/>
                      <a:pt x="156884" y="124753"/>
                      <a:pt x="156884" y="103606"/>
                    </a:cubicBezTo>
                    <a:lnTo>
                      <a:pt x="156884" y="31311"/>
                    </a:lnTo>
                    <a:cubicBezTo>
                      <a:pt x="156884" y="10000"/>
                      <a:pt x="141802" y="164"/>
                      <a:pt x="109507" y="164"/>
                    </a:cubicBezTo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B31647-C3E7-DA89-ECBF-47E89D2700D9}"/>
                  </a:ext>
                </a:extLst>
              </p:cNvPr>
              <p:cNvSpPr/>
              <p:nvPr/>
            </p:nvSpPr>
            <p:spPr>
              <a:xfrm>
                <a:off x="1541807" y="2565324"/>
                <a:ext cx="178359" cy="134752"/>
              </a:xfrm>
              <a:custGeom>
                <a:avLst/>
                <a:gdLst>
                  <a:gd name="connsiteX0" fmla="*/ 89016 w 178359"/>
                  <a:gd name="connsiteY0" fmla="*/ 9508 h 134752"/>
                  <a:gd name="connsiteX1" fmla="*/ 134097 w 178359"/>
                  <a:gd name="connsiteY1" fmla="*/ 84262 h 134752"/>
                  <a:gd name="connsiteX2" fmla="*/ 44426 w 178359"/>
                  <a:gd name="connsiteY2" fmla="*/ 84262 h 134752"/>
                  <a:gd name="connsiteX3" fmla="*/ 89180 w 178359"/>
                  <a:gd name="connsiteY3" fmla="*/ 9508 h 134752"/>
                  <a:gd name="connsiteX4" fmla="*/ 80491 w 178359"/>
                  <a:gd name="connsiteY4" fmla="*/ 0 h 134752"/>
                  <a:gd name="connsiteX5" fmla="*/ 0 w 178359"/>
                  <a:gd name="connsiteY5" fmla="*/ 134753 h 134752"/>
                  <a:gd name="connsiteX6" fmla="*/ 14262 w 178359"/>
                  <a:gd name="connsiteY6" fmla="*/ 134753 h 134752"/>
                  <a:gd name="connsiteX7" fmla="*/ 38852 w 178359"/>
                  <a:gd name="connsiteY7" fmla="*/ 93934 h 134752"/>
                  <a:gd name="connsiteX8" fmla="*/ 139835 w 178359"/>
                  <a:gd name="connsiteY8" fmla="*/ 93934 h 134752"/>
                  <a:gd name="connsiteX9" fmla="*/ 164097 w 178359"/>
                  <a:gd name="connsiteY9" fmla="*/ 134753 h 134752"/>
                  <a:gd name="connsiteX10" fmla="*/ 178359 w 178359"/>
                  <a:gd name="connsiteY10" fmla="*/ 134753 h 134752"/>
                  <a:gd name="connsiteX11" fmla="*/ 98360 w 178359"/>
                  <a:gd name="connsiteY11" fmla="*/ 1148 h 134752"/>
                  <a:gd name="connsiteX12" fmla="*/ 97704 w 178359"/>
                  <a:gd name="connsiteY12" fmla="*/ 0 h 134752"/>
                  <a:gd name="connsiteX13" fmla="*/ 80491 w 178359"/>
                  <a:gd name="connsiteY13" fmla="*/ 0 h 1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8359" h="134752">
                    <a:moveTo>
                      <a:pt x="89016" y="9508"/>
                    </a:moveTo>
                    <a:lnTo>
                      <a:pt x="134097" y="84262"/>
                    </a:lnTo>
                    <a:lnTo>
                      <a:pt x="44426" y="84262"/>
                    </a:lnTo>
                    <a:cubicBezTo>
                      <a:pt x="44426" y="84262"/>
                      <a:pt x="89180" y="9508"/>
                      <a:pt x="89180" y="9508"/>
                    </a:cubicBezTo>
                    <a:close/>
                    <a:moveTo>
                      <a:pt x="80491" y="0"/>
                    </a:moveTo>
                    <a:lnTo>
                      <a:pt x="0" y="134753"/>
                    </a:lnTo>
                    <a:lnTo>
                      <a:pt x="14262" y="134753"/>
                    </a:lnTo>
                    <a:cubicBezTo>
                      <a:pt x="14262" y="134753"/>
                      <a:pt x="38852" y="93934"/>
                      <a:pt x="38852" y="93934"/>
                    </a:cubicBezTo>
                    <a:lnTo>
                      <a:pt x="139835" y="93934"/>
                    </a:lnTo>
                    <a:cubicBezTo>
                      <a:pt x="139835" y="93934"/>
                      <a:pt x="164097" y="134753"/>
                      <a:pt x="164097" y="134753"/>
                    </a:cubicBezTo>
                    <a:lnTo>
                      <a:pt x="178359" y="134753"/>
                    </a:lnTo>
                    <a:lnTo>
                      <a:pt x="98360" y="1148"/>
                    </a:lnTo>
                    <a:lnTo>
                      <a:pt x="97704" y="0"/>
                    </a:lnTo>
                    <a:lnTo>
                      <a:pt x="8049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7BC07D9-A37C-A922-E8BA-FA12686A3D63}"/>
                  </a:ext>
                </a:extLst>
              </p:cNvPr>
              <p:cNvSpPr/>
              <p:nvPr/>
            </p:nvSpPr>
            <p:spPr>
              <a:xfrm>
                <a:off x="1998032" y="2565160"/>
                <a:ext cx="156883" cy="134752"/>
              </a:xfrm>
              <a:custGeom>
                <a:avLst/>
                <a:gdLst>
                  <a:gd name="connsiteX0" fmla="*/ 0 w 156883"/>
                  <a:gd name="connsiteY0" fmla="*/ 0 h 134752"/>
                  <a:gd name="connsiteX1" fmla="*/ 0 w 156883"/>
                  <a:gd name="connsiteY1" fmla="*/ 9508 h 134752"/>
                  <a:gd name="connsiteX2" fmla="*/ 71967 w 156883"/>
                  <a:gd name="connsiteY2" fmla="*/ 9508 h 134752"/>
                  <a:gd name="connsiteX3" fmla="*/ 71967 w 156883"/>
                  <a:gd name="connsiteY3" fmla="*/ 134753 h 134752"/>
                  <a:gd name="connsiteX4" fmla="*/ 84917 w 156883"/>
                  <a:gd name="connsiteY4" fmla="*/ 134753 h 134752"/>
                  <a:gd name="connsiteX5" fmla="*/ 84917 w 156883"/>
                  <a:gd name="connsiteY5" fmla="*/ 9508 h 134752"/>
                  <a:gd name="connsiteX6" fmla="*/ 156884 w 156883"/>
                  <a:gd name="connsiteY6" fmla="*/ 9508 h 134752"/>
                  <a:gd name="connsiteX7" fmla="*/ 156884 w 156883"/>
                  <a:gd name="connsiteY7" fmla="*/ 0 h 134752"/>
                  <a:gd name="connsiteX8" fmla="*/ 0 w 156883"/>
                  <a:gd name="connsiteY8" fmla="*/ 0 h 1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883" h="134752">
                    <a:moveTo>
                      <a:pt x="0" y="0"/>
                    </a:moveTo>
                    <a:lnTo>
                      <a:pt x="0" y="9508"/>
                    </a:lnTo>
                    <a:lnTo>
                      <a:pt x="71967" y="9508"/>
                    </a:lnTo>
                    <a:lnTo>
                      <a:pt x="71967" y="134753"/>
                    </a:lnTo>
                    <a:lnTo>
                      <a:pt x="84917" y="134753"/>
                    </a:lnTo>
                    <a:lnTo>
                      <a:pt x="84917" y="9508"/>
                    </a:lnTo>
                    <a:lnTo>
                      <a:pt x="156884" y="9508"/>
                    </a:lnTo>
                    <a:lnTo>
                      <a:pt x="1568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DF65F50-9ED4-52EF-1EBF-838440A87AB8}"/>
                  </a:ext>
                </a:extLst>
              </p:cNvPr>
              <p:cNvSpPr/>
              <p:nvPr/>
            </p:nvSpPr>
            <p:spPr>
              <a:xfrm>
                <a:off x="2432783" y="2564996"/>
                <a:ext cx="178359" cy="134752"/>
              </a:xfrm>
              <a:custGeom>
                <a:avLst/>
                <a:gdLst>
                  <a:gd name="connsiteX0" fmla="*/ 88852 w 178359"/>
                  <a:gd name="connsiteY0" fmla="*/ 9672 h 134752"/>
                  <a:gd name="connsiteX1" fmla="*/ 89180 w 178359"/>
                  <a:gd name="connsiteY1" fmla="*/ 9672 h 134752"/>
                  <a:gd name="connsiteX2" fmla="*/ 133933 w 178359"/>
                  <a:gd name="connsiteY2" fmla="*/ 84425 h 134752"/>
                  <a:gd name="connsiteX3" fmla="*/ 44262 w 178359"/>
                  <a:gd name="connsiteY3" fmla="*/ 84425 h 134752"/>
                  <a:gd name="connsiteX4" fmla="*/ 89016 w 178359"/>
                  <a:gd name="connsiteY4" fmla="*/ 9672 h 134752"/>
                  <a:gd name="connsiteX5" fmla="*/ 80491 w 178359"/>
                  <a:gd name="connsiteY5" fmla="*/ 0 h 134752"/>
                  <a:gd name="connsiteX6" fmla="*/ 0 w 178359"/>
                  <a:gd name="connsiteY6" fmla="*/ 134753 h 134752"/>
                  <a:gd name="connsiteX7" fmla="*/ 14262 w 178359"/>
                  <a:gd name="connsiteY7" fmla="*/ 134753 h 134752"/>
                  <a:gd name="connsiteX8" fmla="*/ 38852 w 178359"/>
                  <a:gd name="connsiteY8" fmla="*/ 93934 h 134752"/>
                  <a:gd name="connsiteX9" fmla="*/ 139835 w 178359"/>
                  <a:gd name="connsiteY9" fmla="*/ 93934 h 134752"/>
                  <a:gd name="connsiteX10" fmla="*/ 164097 w 178359"/>
                  <a:gd name="connsiteY10" fmla="*/ 134753 h 134752"/>
                  <a:gd name="connsiteX11" fmla="*/ 178359 w 178359"/>
                  <a:gd name="connsiteY11" fmla="*/ 134753 h 134752"/>
                  <a:gd name="connsiteX12" fmla="*/ 98360 w 178359"/>
                  <a:gd name="connsiteY12" fmla="*/ 1148 h 134752"/>
                  <a:gd name="connsiteX13" fmla="*/ 97704 w 178359"/>
                  <a:gd name="connsiteY13" fmla="*/ 0 h 134752"/>
                  <a:gd name="connsiteX14" fmla="*/ 80491 w 178359"/>
                  <a:gd name="connsiteY14" fmla="*/ 0 h 1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8359" h="134752">
                    <a:moveTo>
                      <a:pt x="88852" y="9672"/>
                    </a:moveTo>
                    <a:lnTo>
                      <a:pt x="89180" y="9672"/>
                    </a:lnTo>
                    <a:lnTo>
                      <a:pt x="133933" y="84425"/>
                    </a:lnTo>
                    <a:lnTo>
                      <a:pt x="44262" y="84425"/>
                    </a:lnTo>
                    <a:cubicBezTo>
                      <a:pt x="44262" y="84425"/>
                      <a:pt x="89016" y="9672"/>
                      <a:pt x="89016" y="9672"/>
                    </a:cubicBezTo>
                    <a:close/>
                    <a:moveTo>
                      <a:pt x="80491" y="0"/>
                    </a:moveTo>
                    <a:lnTo>
                      <a:pt x="0" y="134753"/>
                    </a:lnTo>
                    <a:lnTo>
                      <a:pt x="14262" y="134753"/>
                    </a:lnTo>
                    <a:lnTo>
                      <a:pt x="38852" y="93934"/>
                    </a:lnTo>
                    <a:lnTo>
                      <a:pt x="139835" y="93934"/>
                    </a:lnTo>
                    <a:cubicBezTo>
                      <a:pt x="139835" y="93934"/>
                      <a:pt x="164097" y="134753"/>
                      <a:pt x="164097" y="134753"/>
                    </a:cubicBezTo>
                    <a:lnTo>
                      <a:pt x="178359" y="134753"/>
                    </a:lnTo>
                    <a:cubicBezTo>
                      <a:pt x="178359" y="134753"/>
                      <a:pt x="98360" y="1148"/>
                      <a:pt x="98360" y="1148"/>
                    </a:cubicBezTo>
                    <a:lnTo>
                      <a:pt x="97704" y="0"/>
                    </a:lnTo>
                    <a:lnTo>
                      <a:pt x="8049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39805FDB-2174-86F2-CBFE-DA78228D4121}"/>
                  </a:ext>
                </a:extLst>
              </p:cNvPr>
              <p:cNvSpPr/>
              <p:nvPr/>
            </p:nvSpPr>
            <p:spPr>
              <a:xfrm>
                <a:off x="1071975" y="2111229"/>
                <a:ext cx="260489" cy="312620"/>
              </a:xfrm>
              <a:custGeom>
                <a:avLst/>
                <a:gdLst>
                  <a:gd name="connsiteX0" fmla="*/ 208523 w 260489"/>
                  <a:gd name="connsiteY0" fmla="*/ 69508 h 312620"/>
                  <a:gd name="connsiteX1" fmla="*/ 191146 w 260489"/>
                  <a:gd name="connsiteY1" fmla="*/ 48688 h 312620"/>
                  <a:gd name="connsiteX2" fmla="*/ 52131 w 260489"/>
                  <a:gd name="connsiteY2" fmla="*/ 48688 h 312620"/>
                  <a:gd name="connsiteX3" fmla="*/ 52131 w 260489"/>
                  <a:gd name="connsiteY3" fmla="*/ 264096 h 312620"/>
                  <a:gd name="connsiteX4" fmla="*/ 191146 w 260489"/>
                  <a:gd name="connsiteY4" fmla="*/ 264096 h 312620"/>
                  <a:gd name="connsiteX5" fmla="*/ 208523 w 260489"/>
                  <a:gd name="connsiteY5" fmla="*/ 243277 h 312620"/>
                  <a:gd name="connsiteX6" fmla="*/ 208523 w 260489"/>
                  <a:gd name="connsiteY6" fmla="*/ 69508 h 312620"/>
                  <a:gd name="connsiteX7" fmla="*/ 260490 w 260489"/>
                  <a:gd name="connsiteY7" fmla="*/ 69344 h 312620"/>
                  <a:gd name="connsiteX8" fmla="*/ 260490 w 260489"/>
                  <a:gd name="connsiteY8" fmla="*/ 243113 h 312620"/>
                  <a:gd name="connsiteX9" fmla="*/ 190982 w 260489"/>
                  <a:gd name="connsiteY9" fmla="*/ 312620 h 312620"/>
                  <a:gd name="connsiteX10" fmla="*/ 0 w 260489"/>
                  <a:gd name="connsiteY10" fmla="*/ 312620 h 312620"/>
                  <a:gd name="connsiteX11" fmla="*/ 0 w 260489"/>
                  <a:gd name="connsiteY11" fmla="*/ 0 h 312620"/>
                  <a:gd name="connsiteX12" fmla="*/ 190982 w 260489"/>
                  <a:gd name="connsiteY12" fmla="*/ 0 h 312620"/>
                  <a:gd name="connsiteX13" fmla="*/ 260490 w 260489"/>
                  <a:gd name="connsiteY13" fmla="*/ 69344 h 3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489" h="312620">
                    <a:moveTo>
                      <a:pt x="208523" y="69508"/>
                    </a:moveTo>
                    <a:cubicBezTo>
                      <a:pt x="208523" y="56393"/>
                      <a:pt x="204097" y="48688"/>
                      <a:pt x="191146" y="48688"/>
                    </a:cubicBezTo>
                    <a:lnTo>
                      <a:pt x="52131" y="48688"/>
                    </a:lnTo>
                    <a:cubicBezTo>
                      <a:pt x="52131" y="48688"/>
                      <a:pt x="52131" y="264096"/>
                      <a:pt x="52131" y="264096"/>
                    </a:cubicBezTo>
                    <a:lnTo>
                      <a:pt x="191146" y="264096"/>
                    </a:lnTo>
                    <a:cubicBezTo>
                      <a:pt x="204261" y="264096"/>
                      <a:pt x="208523" y="256227"/>
                      <a:pt x="208523" y="243277"/>
                    </a:cubicBezTo>
                    <a:lnTo>
                      <a:pt x="208523" y="69508"/>
                    </a:lnTo>
                    <a:close/>
                    <a:moveTo>
                      <a:pt x="260490" y="69344"/>
                    </a:moveTo>
                    <a:lnTo>
                      <a:pt x="260490" y="243113"/>
                    </a:lnTo>
                    <a:cubicBezTo>
                      <a:pt x="260490" y="290817"/>
                      <a:pt x="238850" y="312620"/>
                      <a:pt x="190982" y="312620"/>
                    </a:cubicBezTo>
                    <a:lnTo>
                      <a:pt x="0" y="312620"/>
                    </a:lnTo>
                    <a:cubicBezTo>
                      <a:pt x="0" y="312620"/>
                      <a:pt x="0" y="0"/>
                      <a:pt x="0" y="0"/>
                    </a:cubicBezTo>
                    <a:lnTo>
                      <a:pt x="190982" y="0"/>
                    </a:lnTo>
                    <a:cubicBezTo>
                      <a:pt x="238687" y="0"/>
                      <a:pt x="260490" y="21639"/>
                      <a:pt x="260490" y="69344"/>
                    </a:cubicBezTo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AAD5DA3D-1A62-CCEB-A90A-6C3864F31A7D}"/>
                  </a:ext>
                </a:extLst>
              </p:cNvPr>
              <p:cNvSpPr/>
              <p:nvPr/>
            </p:nvSpPr>
            <p:spPr>
              <a:xfrm>
                <a:off x="1376890" y="2111229"/>
                <a:ext cx="52130" cy="312620"/>
              </a:xfrm>
              <a:custGeom>
                <a:avLst/>
                <a:gdLst>
                  <a:gd name="connsiteX0" fmla="*/ 0 w 52130"/>
                  <a:gd name="connsiteY0" fmla="*/ 0 h 312620"/>
                  <a:gd name="connsiteX1" fmla="*/ 52131 w 52130"/>
                  <a:gd name="connsiteY1" fmla="*/ 0 h 312620"/>
                  <a:gd name="connsiteX2" fmla="*/ 52131 w 52130"/>
                  <a:gd name="connsiteY2" fmla="*/ 312620 h 312620"/>
                  <a:gd name="connsiteX3" fmla="*/ 0 w 52130"/>
                  <a:gd name="connsiteY3" fmla="*/ 312620 h 3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30" h="312620">
                    <a:moveTo>
                      <a:pt x="0" y="0"/>
                    </a:moveTo>
                    <a:lnTo>
                      <a:pt x="52131" y="0"/>
                    </a:lnTo>
                    <a:lnTo>
                      <a:pt x="52131" y="312620"/>
                    </a:lnTo>
                    <a:lnTo>
                      <a:pt x="0" y="31262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B40EDBD5-CBD8-5D04-7A25-2834AA388EB1}"/>
                  </a:ext>
                </a:extLst>
              </p:cNvPr>
              <p:cNvSpPr/>
              <p:nvPr/>
            </p:nvSpPr>
            <p:spPr>
              <a:xfrm>
                <a:off x="1472299" y="2111065"/>
                <a:ext cx="260653" cy="312784"/>
              </a:xfrm>
              <a:custGeom>
                <a:avLst/>
                <a:gdLst>
                  <a:gd name="connsiteX0" fmla="*/ 260654 w 260653"/>
                  <a:gd name="connsiteY0" fmla="*/ 208523 h 312784"/>
                  <a:gd name="connsiteX1" fmla="*/ 260654 w 260653"/>
                  <a:gd name="connsiteY1" fmla="*/ 243277 h 312784"/>
                  <a:gd name="connsiteX2" fmla="*/ 191146 w 260653"/>
                  <a:gd name="connsiteY2" fmla="*/ 312784 h 312784"/>
                  <a:gd name="connsiteX3" fmla="*/ 69508 w 260653"/>
                  <a:gd name="connsiteY3" fmla="*/ 312784 h 312784"/>
                  <a:gd name="connsiteX4" fmla="*/ 0 w 260653"/>
                  <a:gd name="connsiteY4" fmla="*/ 243441 h 312784"/>
                  <a:gd name="connsiteX5" fmla="*/ 0 w 260653"/>
                  <a:gd name="connsiteY5" fmla="*/ 69508 h 312784"/>
                  <a:gd name="connsiteX6" fmla="*/ 69344 w 260653"/>
                  <a:gd name="connsiteY6" fmla="*/ 0 h 312784"/>
                  <a:gd name="connsiteX7" fmla="*/ 190982 w 260653"/>
                  <a:gd name="connsiteY7" fmla="*/ 0 h 312784"/>
                  <a:gd name="connsiteX8" fmla="*/ 260490 w 260653"/>
                  <a:gd name="connsiteY8" fmla="*/ 69508 h 312784"/>
                  <a:gd name="connsiteX9" fmla="*/ 260490 w 260653"/>
                  <a:gd name="connsiteY9" fmla="*/ 104261 h 312784"/>
                  <a:gd name="connsiteX10" fmla="*/ 208359 w 260653"/>
                  <a:gd name="connsiteY10" fmla="*/ 104261 h 312784"/>
                  <a:gd name="connsiteX11" fmla="*/ 208359 w 260653"/>
                  <a:gd name="connsiteY11" fmla="*/ 69508 h 312784"/>
                  <a:gd name="connsiteX12" fmla="*/ 190982 w 260653"/>
                  <a:gd name="connsiteY12" fmla="*/ 48688 h 312784"/>
                  <a:gd name="connsiteX13" fmla="*/ 69344 w 260653"/>
                  <a:gd name="connsiteY13" fmla="*/ 48688 h 312784"/>
                  <a:gd name="connsiteX14" fmla="*/ 51967 w 260653"/>
                  <a:gd name="connsiteY14" fmla="*/ 69508 h 312784"/>
                  <a:gd name="connsiteX15" fmla="*/ 51967 w 260653"/>
                  <a:gd name="connsiteY15" fmla="*/ 243277 h 312784"/>
                  <a:gd name="connsiteX16" fmla="*/ 69344 w 260653"/>
                  <a:gd name="connsiteY16" fmla="*/ 264096 h 312784"/>
                  <a:gd name="connsiteX17" fmla="*/ 190982 w 260653"/>
                  <a:gd name="connsiteY17" fmla="*/ 264096 h 312784"/>
                  <a:gd name="connsiteX18" fmla="*/ 208359 w 260653"/>
                  <a:gd name="connsiteY18" fmla="*/ 243277 h 312784"/>
                  <a:gd name="connsiteX19" fmla="*/ 208359 w 260653"/>
                  <a:gd name="connsiteY19" fmla="*/ 208523 h 312784"/>
                  <a:gd name="connsiteX20" fmla="*/ 260490 w 260653"/>
                  <a:gd name="connsiteY20" fmla="*/ 208523 h 3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0653" h="312784">
                    <a:moveTo>
                      <a:pt x="260654" y="208523"/>
                    </a:moveTo>
                    <a:lnTo>
                      <a:pt x="260654" y="243277"/>
                    </a:lnTo>
                    <a:cubicBezTo>
                      <a:pt x="260654" y="290981"/>
                      <a:pt x="239014" y="312784"/>
                      <a:pt x="191146" y="312784"/>
                    </a:cubicBezTo>
                    <a:lnTo>
                      <a:pt x="69508" y="312784"/>
                    </a:lnTo>
                    <a:cubicBezTo>
                      <a:pt x="21803" y="312784"/>
                      <a:pt x="0" y="291145"/>
                      <a:pt x="0" y="243441"/>
                    </a:cubicBezTo>
                    <a:lnTo>
                      <a:pt x="0" y="69508"/>
                    </a:lnTo>
                    <a:cubicBezTo>
                      <a:pt x="0" y="21803"/>
                      <a:pt x="21639" y="0"/>
                      <a:pt x="69344" y="0"/>
                    </a:cubicBezTo>
                    <a:lnTo>
                      <a:pt x="190982" y="0"/>
                    </a:lnTo>
                    <a:cubicBezTo>
                      <a:pt x="238687" y="0"/>
                      <a:pt x="260490" y="21639"/>
                      <a:pt x="260490" y="69508"/>
                    </a:cubicBezTo>
                    <a:lnTo>
                      <a:pt x="260490" y="104261"/>
                    </a:lnTo>
                    <a:cubicBezTo>
                      <a:pt x="260490" y="104261"/>
                      <a:pt x="208359" y="104261"/>
                      <a:pt x="208359" y="104261"/>
                    </a:cubicBezTo>
                    <a:lnTo>
                      <a:pt x="208359" y="69508"/>
                    </a:lnTo>
                    <a:cubicBezTo>
                      <a:pt x="208359" y="56557"/>
                      <a:pt x="203933" y="48688"/>
                      <a:pt x="190982" y="48688"/>
                    </a:cubicBezTo>
                    <a:lnTo>
                      <a:pt x="69344" y="48688"/>
                    </a:lnTo>
                    <a:cubicBezTo>
                      <a:pt x="56393" y="48688"/>
                      <a:pt x="51967" y="56557"/>
                      <a:pt x="51967" y="69508"/>
                    </a:cubicBezTo>
                    <a:lnTo>
                      <a:pt x="51967" y="243277"/>
                    </a:lnTo>
                    <a:cubicBezTo>
                      <a:pt x="51967" y="256391"/>
                      <a:pt x="56393" y="264096"/>
                      <a:pt x="69344" y="264096"/>
                    </a:cubicBezTo>
                    <a:lnTo>
                      <a:pt x="190982" y="264096"/>
                    </a:lnTo>
                    <a:cubicBezTo>
                      <a:pt x="203933" y="264096"/>
                      <a:pt x="208359" y="256227"/>
                      <a:pt x="208359" y="243277"/>
                    </a:cubicBezTo>
                    <a:lnTo>
                      <a:pt x="208359" y="208523"/>
                    </a:lnTo>
                    <a:lnTo>
                      <a:pt x="260490" y="208523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9BFAE53-1C4E-02B4-0EB8-2E13AC411936}"/>
                  </a:ext>
                </a:extLst>
              </p:cNvPr>
              <p:cNvSpPr/>
              <p:nvPr/>
            </p:nvSpPr>
            <p:spPr>
              <a:xfrm>
                <a:off x="1774264" y="2110902"/>
                <a:ext cx="269669" cy="312784"/>
              </a:xfrm>
              <a:custGeom>
                <a:avLst/>
                <a:gdLst>
                  <a:gd name="connsiteX0" fmla="*/ 209179 w 269669"/>
                  <a:gd name="connsiteY0" fmla="*/ 0 h 312784"/>
                  <a:gd name="connsiteX1" fmla="*/ 132458 w 269669"/>
                  <a:gd name="connsiteY1" fmla="*/ 132130 h 312784"/>
                  <a:gd name="connsiteX2" fmla="*/ 51967 w 269669"/>
                  <a:gd name="connsiteY2" fmla="*/ 132130 h 312784"/>
                  <a:gd name="connsiteX3" fmla="*/ 51967 w 269669"/>
                  <a:gd name="connsiteY3" fmla="*/ 0 h 312784"/>
                  <a:gd name="connsiteX4" fmla="*/ 0 w 269669"/>
                  <a:gd name="connsiteY4" fmla="*/ 164 h 312784"/>
                  <a:gd name="connsiteX5" fmla="*/ 0 w 269669"/>
                  <a:gd name="connsiteY5" fmla="*/ 312784 h 312784"/>
                  <a:gd name="connsiteX6" fmla="*/ 52131 w 269669"/>
                  <a:gd name="connsiteY6" fmla="*/ 312784 h 312784"/>
                  <a:gd name="connsiteX7" fmla="*/ 52131 w 269669"/>
                  <a:gd name="connsiteY7" fmla="*/ 180818 h 312784"/>
                  <a:gd name="connsiteX8" fmla="*/ 132458 w 269669"/>
                  <a:gd name="connsiteY8" fmla="*/ 180818 h 312784"/>
                  <a:gd name="connsiteX9" fmla="*/ 209343 w 269669"/>
                  <a:gd name="connsiteY9" fmla="*/ 312784 h 312784"/>
                  <a:gd name="connsiteX10" fmla="*/ 269670 w 269669"/>
                  <a:gd name="connsiteY10" fmla="*/ 312784 h 312784"/>
                  <a:gd name="connsiteX11" fmla="*/ 178359 w 269669"/>
                  <a:gd name="connsiteY11" fmla="*/ 156392 h 312784"/>
                  <a:gd name="connsiteX12" fmla="*/ 269506 w 269669"/>
                  <a:gd name="connsiteY12" fmla="*/ 0 h 312784"/>
                  <a:gd name="connsiteX13" fmla="*/ 209179 w 269669"/>
                  <a:gd name="connsiteY13" fmla="*/ 0 h 3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9669" h="312784">
                    <a:moveTo>
                      <a:pt x="209179" y="0"/>
                    </a:moveTo>
                    <a:lnTo>
                      <a:pt x="132458" y="132130"/>
                    </a:lnTo>
                    <a:lnTo>
                      <a:pt x="51967" y="132130"/>
                    </a:lnTo>
                    <a:lnTo>
                      <a:pt x="51967" y="0"/>
                    </a:lnTo>
                    <a:lnTo>
                      <a:pt x="0" y="164"/>
                    </a:lnTo>
                    <a:lnTo>
                      <a:pt x="0" y="312784"/>
                    </a:lnTo>
                    <a:lnTo>
                      <a:pt x="52131" y="312784"/>
                    </a:lnTo>
                    <a:lnTo>
                      <a:pt x="52131" y="180818"/>
                    </a:lnTo>
                    <a:lnTo>
                      <a:pt x="132458" y="180818"/>
                    </a:lnTo>
                    <a:lnTo>
                      <a:pt x="209343" y="312784"/>
                    </a:lnTo>
                    <a:lnTo>
                      <a:pt x="269670" y="312784"/>
                    </a:lnTo>
                    <a:lnTo>
                      <a:pt x="178359" y="156392"/>
                    </a:lnTo>
                    <a:lnTo>
                      <a:pt x="269506" y="0"/>
                    </a:lnTo>
                    <a:lnTo>
                      <a:pt x="2091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3AA770A-3F81-48BD-EF61-0D2E5BFFE02B}"/>
                  </a:ext>
                </a:extLst>
              </p:cNvPr>
              <p:cNvSpPr/>
              <p:nvPr/>
            </p:nvSpPr>
            <p:spPr>
              <a:xfrm>
                <a:off x="2067704" y="2110902"/>
                <a:ext cx="243276" cy="312784"/>
              </a:xfrm>
              <a:custGeom>
                <a:avLst/>
                <a:gdLst>
                  <a:gd name="connsiteX0" fmla="*/ 0 w 243276"/>
                  <a:gd name="connsiteY0" fmla="*/ 0 h 312784"/>
                  <a:gd name="connsiteX1" fmla="*/ 164 w 243276"/>
                  <a:gd name="connsiteY1" fmla="*/ 312784 h 312784"/>
                  <a:gd name="connsiteX2" fmla="*/ 243277 w 243276"/>
                  <a:gd name="connsiteY2" fmla="*/ 312784 h 312784"/>
                  <a:gd name="connsiteX3" fmla="*/ 243277 w 243276"/>
                  <a:gd name="connsiteY3" fmla="*/ 264096 h 312784"/>
                  <a:gd name="connsiteX4" fmla="*/ 52131 w 243276"/>
                  <a:gd name="connsiteY4" fmla="*/ 264096 h 312784"/>
                  <a:gd name="connsiteX5" fmla="*/ 52131 w 243276"/>
                  <a:gd name="connsiteY5" fmla="*/ 180818 h 312784"/>
                  <a:gd name="connsiteX6" fmla="*/ 238850 w 243276"/>
                  <a:gd name="connsiteY6" fmla="*/ 180654 h 312784"/>
                  <a:gd name="connsiteX7" fmla="*/ 238850 w 243276"/>
                  <a:gd name="connsiteY7" fmla="*/ 132130 h 312784"/>
                  <a:gd name="connsiteX8" fmla="*/ 52131 w 243276"/>
                  <a:gd name="connsiteY8" fmla="*/ 132130 h 312784"/>
                  <a:gd name="connsiteX9" fmla="*/ 52131 w 243276"/>
                  <a:gd name="connsiteY9" fmla="*/ 48688 h 312784"/>
                  <a:gd name="connsiteX10" fmla="*/ 243277 w 243276"/>
                  <a:gd name="connsiteY10" fmla="*/ 48688 h 312784"/>
                  <a:gd name="connsiteX11" fmla="*/ 243277 w 243276"/>
                  <a:gd name="connsiteY11" fmla="*/ 0 h 312784"/>
                  <a:gd name="connsiteX12" fmla="*/ 0 w 243276"/>
                  <a:gd name="connsiteY12" fmla="*/ 0 h 31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3276" h="312784">
                    <a:moveTo>
                      <a:pt x="0" y="0"/>
                    </a:moveTo>
                    <a:lnTo>
                      <a:pt x="164" y="312784"/>
                    </a:lnTo>
                    <a:lnTo>
                      <a:pt x="243277" y="312784"/>
                    </a:lnTo>
                    <a:lnTo>
                      <a:pt x="243277" y="264096"/>
                    </a:lnTo>
                    <a:lnTo>
                      <a:pt x="52131" y="264096"/>
                    </a:lnTo>
                    <a:lnTo>
                      <a:pt x="52131" y="180818"/>
                    </a:lnTo>
                    <a:lnTo>
                      <a:pt x="238850" y="180654"/>
                    </a:lnTo>
                    <a:lnTo>
                      <a:pt x="238850" y="132130"/>
                    </a:lnTo>
                    <a:lnTo>
                      <a:pt x="52131" y="132130"/>
                    </a:lnTo>
                    <a:lnTo>
                      <a:pt x="52131" y="48688"/>
                    </a:lnTo>
                    <a:lnTo>
                      <a:pt x="243277" y="48688"/>
                    </a:lnTo>
                    <a:lnTo>
                      <a:pt x="24327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B491B5C-58E0-0794-6B9E-6687888A81A2}"/>
                  </a:ext>
                </a:extLst>
              </p:cNvPr>
              <p:cNvSpPr/>
              <p:nvPr/>
            </p:nvSpPr>
            <p:spPr>
              <a:xfrm>
                <a:off x="2350488" y="2111065"/>
                <a:ext cx="260489" cy="312620"/>
              </a:xfrm>
              <a:custGeom>
                <a:avLst/>
                <a:gdLst>
                  <a:gd name="connsiteX0" fmla="*/ 208359 w 260489"/>
                  <a:gd name="connsiteY0" fmla="*/ 69344 h 312620"/>
                  <a:gd name="connsiteX1" fmla="*/ 190982 w 260489"/>
                  <a:gd name="connsiteY1" fmla="*/ 48524 h 312620"/>
                  <a:gd name="connsiteX2" fmla="*/ 51967 w 260489"/>
                  <a:gd name="connsiteY2" fmla="*/ 48524 h 312620"/>
                  <a:gd name="connsiteX3" fmla="*/ 51967 w 260489"/>
                  <a:gd name="connsiteY3" fmla="*/ 159671 h 312620"/>
                  <a:gd name="connsiteX4" fmla="*/ 190982 w 260489"/>
                  <a:gd name="connsiteY4" fmla="*/ 159671 h 312620"/>
                  <a:gd name="connsiteX5" fmla="*/ 208359 w 260489"/>
                  <a:gd name="connsiteY5" fmla="*/ 138851 h 312620"/>
                  <a:gd name="connsiteX6" fmla="*/ 208359 w 260489"/>
                  <a:gd name="connsiteY6" fmla="*/ 69344 h 312620"/>
                  <a:gd name="connsiteX7" fmla="*/ 192785 w 260489"/>
                  <a:gd name="connsiteY7" fmla="*/ 208195 h 312620"/>
                  <a:gd name="connsiteX8" fmla="*/ 253604 w 260489"/>
                  <a:gd name="connsiteY8" fmla="*/ 312456 h 312620"/>
                  <a:gd name="connsiteX9" fmla="*/ 193277 w 260489"/>
                  <a:gd name="connsiteY9" fmla="*/ 312456 h 312620"/>
                  <a:gd name="connsiteX10" fmla="*/ 132458 w 260489"/>
                  <a:gd name="connsiteY10" fmla="*/ 208359 h 312620"/>
                  <a:gd name="connsiteX11" fmla="*/ 52131 w 260489"/>
                  <a:gd name="connsiteY11" fmla="*/ 208359 h 312620"/>
                  <a:gd name="connsiteX12" fmla="*/ 52131 w 260489"/>
                  <a:gd name="connsiteY12" fmla="*/ 312620 h 312620"/>
                  <a:gd name="connsiteX13" fmla="*/ 0 w 260489"/>
                  <a:gd name="connsiteY13" fmla="*/ 312620 h 312620"/>
                  <a:gd name="connsiteX14" fmla="*/ 0 w 260489"/>
                  <a:gd name="connsiteY14" fmla="*/ 0 h 312620"/>
                  <a:gd name="connsiteX15" fmla="*/ 190982 w 260489"/>
                  <a:gd name="connsiteY15" fmla="*/ 0 h 312620"/>
                  <a:gd name="connsiteX16" fmla="*/ 260490 w 260489"/>
                  <a:gd name="connsiteY16" fmla="*/ 69344 h 312620"/>
                  <a:gd name="connsiteX17" fmla="*/ 260490 w 260489"/>
                  <a:gd name="connsiteY17" fmla="*/ 138851 h 312620"/>
                  <a:gd name="connsiteX18" fmla="*/ 192785 w 260489"/>
                  <a:gd name="connsiteY18" fmla="*/ 208359 h 3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0489" h="312620">
                    <a:moveTo>
                      <a:pt x="208359" y="69344"/>
                    </a:moveTo>
                    <a:cubicBezTo>
                      <a:pt x="208359" y="56393"/>
                      <a:pt x="204097" y="48524"/>
                      <a:pt x="190982" y="48524"/>
                    </a:cubicBezTo>
                    <a:lnTo>
                      <a:pt x="51967" y="48524"/>
                    </a:lnTo>
                    <a:cubicBezTo>
                      <a:pt x="51967" y="48524"/>
                      <a:pt x="51967" y="159671"/>
                      <a:pt x="51967" y="159671"/>
                    </a:cubicBezTo>
                    <a:lnTo>
                      <a:pt x="190982" y="159671"/>
                    </a:lnTo>
                    <a:cubicBezTo>
                      <a:pt x="203933" y="159671"/>
                      <a:pt x="208359" y="151802"/>
                      <a:pt x="208359" y="138851"/>
                    </a:cubicBezTo>
                    <a:lnTo>
                      <a:pt x="208359" y="69344"/>
                    </a:lnTo>
                    <a:close/>
                    <a:moveTo>
                      <a:pt x="192785" y="208195"/>
                    </a:moveTo>
                    <a:lnTo>
                      <a:pt x="253604" y="312456"/>
                    </a:lnTo>
                    <a:lnTo>
                      <a:pt x="193277" y="312456"/>
                    </a:lnTo>
                    <a:cubicBezTo>
                      <a:pt x="193277" y="312456"/>
                      <a:pt x="132458" y="208359"/>
                      <a:pt x="132458" y="208359"/>
                    </a:cubicBezTo>
                    <a:lnTo>
                      <a:pt x="52131" y="208359"/>
                    </a:lnTo>
                    <a:cubicBezTo>
                      <a:pt x="52131" y="208359"/>
                      <a:pt x="52131" y="312620"/>
                      <a:pt x="52131" y="312620"/>
                    </a:cubicBezTo>
                    <a:lnTo>
                      <a:pt x="0" y="312620"/>
                    </a:lnTo>
                    <a:cubicBezTo>
                      <a:pt x="0" y="312620"/>
                      <a:pt x="0" y="0"/>
                      <a:pt x="0" y="0"/>
                    </a:cubicBezTo>
                    <a:lnTo>
                      <a:pt x="190982" y="0"/>
                    </a:lnTo>
                    <a:cubicBezTo>
                      <a:pt x="238687" y="0"/>
                      <a:pt x="260490" y="21639"/>
                      <a:pt x="260490" y="69344"/>
                    </a:cubicBezTo>
                    <a:lnTo>
                      <a:pt x="260490" y="138851"/>
                    </a:lnTo>
                    <a:cubicBezTo>
                      <a:pt x="260490" y="186228"/>
                      <a:pt x="239178" y="207867"/>
                      <a:pt x="192785" y="208359"/>
                    </a:cubicBezTo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9887B8C9-134A-1231-BA89-FAE4FB950DC8}"/>
                  </a:ext>
                </a:extLst>
              </p:cNvPr>
              <p:cNvSpPr/>
              <p:nvPr/>
            </p:nvSpPr>
            <p:spPr>
              <a:xfrm>
                <a:off x="1071975" y="2487128"/>
                <a:ext cx="1539003" cy="14753"/>
              </a:xfrm>
              <a:custGeom>
                <a:avLst/>
                <a:gdLst>
                  <a:gd name="connsiteX0" fmla="*/ 0 w 1539003"/>
                  <a:gd name="connsiteY0" fmla="*/ 0 h 14753"/>
                  <a:gd name="connsiteX1" fmla="*/ 1539004 w 1539003"/>
                  <a:gd name="connsiteY1" fmla="*/ 0 h 14753"/>
                  <a:gd name="connsiteX2" fmla="*/ 1539004 w 1539003"/>
                  <a:gd name="connsiteY2" fmla="*/ 14754 h 14753"/>
                  <a:gd name="connsiteX3" fmla="*/ 0 w 1539003"/>
                  <a:gd name="connsiteY3" fmla="*/ 14754 h 14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9003" h="14753">
                    <a:moveTo>
                      <a:pt x="0" y="0"/>
                    </a:moveTo>
                    <a:lnTo>
                      <a:pt x="1539004" y="0"/>
                    </a:lnTo>
                    <a:lnTo>
                      <a:pt x="1539004" y="14754"/>
                    </a:lnTo>
                    <a:lnTo>
                      <a:pt x="0" y="14754"/>
                    </a:lnTo>
                    <a:close/>
                  </a:path>
                </a:pathLst>
              </a:custGeom>
              <a:solidFill>
                <a:srgbClr val="C11F4A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6DA8D02-B506-C012-2D0B-F77AD40D7C64}"/>
                  </a:ext>
                </a:extLst>
              </p:cNvPr>
              <p:cNvSpPr/>
              <p:nvPr/>
            </p:nvSpPr>
            <p:spPr>
              <a:xfrm>
                <a:off x="3132777" y="2110902"/>
                <a:ext cx="9835" cy="589175"/>
              </a:xfrm>
              <a:custGeom>
                <a:avLst/>
                <a:gdLst>
                  <a:gd name="connsiteX0" fmla="*/ 0 w 9835"/>
                  <a:gd name="connsiteY0" fmla="*/ 0 h 589175"/>
                  <a:gd name="connsiteX1" fmla="*/ 9836 w 9835"/>
                  <a:gd name="connsiteY1" fmla="*/ 0 h 589175"/>
                  <a:gd name="connsiteX2" fmla="*/ 9836 w 9835"/>
                  <a:gd name="connsiteY2" fmla="*/ 589175 h 589175"/>
                  <a:gd name="connsiteX3" fmla="*/ 0 w 9835"/>
                  <a:gd name="connsiteY3" fmla="*/ 589175 h 58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35" h="589175">
                    <a:moveTo>
                      <a:pt x="0" y="0"/>
                    </a:moveTo>
                    <a:lnTo>
                      <a:pt x="9836" y="0"/>
                    </a:lnTo>
                    <a:lnTo>
                      <a:pt x="9836" y="589175"/>
                    </a:lnTo>
                    <a:lnTo>
                      <a:pt x="0" y="589175"/>
                    </a:lnTo>
                    <a:close/>
                  </a:path>
                </a:pathLst>
              </a:custGeom>
              <a:solidFill>
                <a:srgbClr val="000000"/>
              </a:solidFill>
              <a:ln w="16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="0" i="0">
                  <a:latin typeface="Montserrat" pitchFamily="2" charset="77"/>
                </a:endParaRP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D8602FE8-CB4E-44D3-F171-38B03DF78D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567526" y="2034145"/>
                <a:ext cx="4328372" cy="725057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66E65-F886-3D34-34BC-6F3E0C1C3760}"/>
              </a:ext>
            </a:extLst>
          </p:cNvPr>
          <p:cNvGrpSpPr/>
          <p:nvPr/>
        </p:nvGrpSpPr>
        <p:grpSpPr>
          <a:xfrm>
            <a:off x="677156" y="5155589"/>
            <a:ext cx="7396036" cy="458379"/>
            <a:chOff x="621921" y="5155589"/>
            <a:chExt cx="7396036" cy="458379"/>
          </a:xfrm>
        </p:grpSpPr>
        <p:sp>
          <p:nvSpPr>
            <p:cNvPr id="3" name="Rectangle: Rounded Corners 2">
              <a:hlinkClick r:id="rId6"/>
              <a:extLst>
                <a:ext uri="{FF2B5EF4-FFF2-40B4-BE49-F238E27FC236}">
                  <a16:creationId xmlns:a16="http://schemas.microsoft.com/office/drawing/2014/main" id="{38645CF5-AAEE-93F4-41BE-2EF22ADED7AA}"/>
                </a:ext>
              </a:extLst>
            </p:cNvPr>
            <p:cNvSpPr/>
            <p:nvPr/>
          </p:nvSpPr>
          <p:spPr>
            <a:xfrm>
              <a:off x="621921" y="5155589"/>
              <a:ext cx="3801784" cy="458379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5248275" indent="-5248275" algn="ctr"/>
              <a:r>
                <a:rPr lang="en-AU" sz="1400" b="1" kern="1200" err="1">
                  <a:solidFill>
                    <a:schemeClr val="tx1"/>
                  </a:solidFill>
                  <a:effectLst/>
                  <a:latin typeface="Montserrat SemiBold" pitchFamily="2" charset="77"/>
                  <a:ea typeface="Segoe UI" panose="020B0502040204020203" pitchFamily="34" charset="0"/>
                  <a:cs typeface="Times New Roman" panose="02020603050405020304" pitchFamily="18" charset="0"/>
                </a:rPr>
                <a:t>www.dickerdata.com.au</a:t>
              </a:r>
              <a:r>
                <a:rPr lang="en-AU" sz="1400" b="1" kern="1200">
                  <a:solidFill>
                    <a:schemeClr val="tx1"/>
                  </a:solidFill>
                  <a:effectLst/>
                  <a:latin typeface="Montserrat SemiBold" pitchFamily="2" charset="77"/>
                  <a:ea typeface="Segoe UI" panose="020B0502040204020203" pitchFamily="34" charset="0"/>
                  <a:cs typeface="Times New Roman" panose="02020603050405020304" pitchFamily="18" charset="0"/>
                </a:rPr>
                <a:t>/Microsoft</a:t>
              </a:r>
            </a:p>
          </p:txBody>
        </p:sp>
        <p:sp>
          <p:nvSpPr>
            <p:cNvPr id="5" name="Rectangle: Rounded Corners 2">
              <a:hlinkClick r:id="rId6"/>
              <a:extLst>
                <a:ext uri="{FF2B5EF4-FFF2-40B4-BE49-F238E27FC236}">
                  <a16:creationId xmlns:a16="http://schemas.microsoft.com/office/drawing/2014/main" id="{196998F6-D98C-A647-2CA7-BB01C7C712E2}"/>
                </a:ext>
              </a:extLst>
            </p:cNvPr>
            <p:cNvSpPr/>
            <p:nvPr/>
          </p:nvSpPr>
          <p:spPr>
            <a:xfrm>
              <a:off x="4423705" y="5155589"/>
              <a:ext cx="3594252" cy="458379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marL="5248275" indent="-5248275" algn="ctr"/>
              <a:r>
                <a:rPr lang="en-AU" sz="1400" b="1" kern="1200" err="1">
                  <a:solidFill>
                    <a:schemeClr val="tx1"/>
                  </a:solidFill>
                  <a:effectLst/>
                  <a:latin typeface="Montserrat SemiBold" pitchFamily="2" charset="77"/>
                  <a:ea typeface="Segoe UI" panose="020B0502040204020203" pitchFamily="34" charset="0"/>
                  <a:cs typeface="Times New Roman" panose="02020603050405020304" pitchFamily="18" charset="0"/>
                </a:rPr>
                <a:t>www.dickerdata.co.nz</a:t>
              </a:r>
              <a:r>
                <a:rPr lang="en-AU" sz="1400" b="1" kern="1200">
                  <a:solidFill>
                    <a:schemeClr val="tx1"/>
                  </a:solidFill>
                  <a:effectLst/>
                  <a:latin typeface="Montserrat SemiBold" pitchFamily="2" charset="77"/>
                  <a:ea typeface="Segoe UI" panose="020B0502040204020203" pitchFamily="34" charset="0"/>
                  <a:cs typeface="Times New Roman" panose="02020603050405020304" pitchFamily="18" charset="0"/>
                </a:rPr>
                <a:t>/Microsoft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149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0E20-17C3-F75E-268D-B11FAE6F8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EDEBBA-2F2C-4AA4-FA29-D00AAB8E9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41"/>
          <a:stretch>
            <a:fillRect/>
          </a:stretch>
        </p:blipFill>
        <p:spPr>
          <a:xfrm>
            <a:off x="4286249" y="0"/>
            <a:ext cx="7905751" cy="4281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282EC-0CEF-090A-09A0-28E5F4EB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Know your audience</a:t>
            </a:r>
            <a:endParaRPr lang="en-US">
              <a:latin typeface="Montserra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B84E8-42EF-ED3A-B757-689543298B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817" y="1607640"/>
            <a:ext cx="7905751" cy="49129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>
                <a:latin typeface="Montserrat" pitchFamily="2" charset="77"/>
              </a:rPr>
              <a:t>Cloud migration decisions involve three key stakeholders with distinct priorities and concerns.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B9F26C-DBC7-B5FF-1398-82183AE45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415771"/>
              </p:ext>
            </p:extLst>
          </p:nvPr>
        </p:nvGraphicFramePr>
        <p:xfrm>
          <a:off x="515938" y="2374527"/>
          <a:ext cx="11074380" cy="3636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6301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542563660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3468424170"/>
                    </a:ext>
                  </a:extLst>
                </a:gridCol>
              </a:tblGrid>
              <a:tr h="4720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Persona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Top priorities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Top pain points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114300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Why Azure?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6576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CIO/CTO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Cost optimisation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Scalability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Security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352425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Vendor lock-in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R="352425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Migration complexity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R="352425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Compliance risk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delivers enterprise-grade security, global scalability and predictable costs with integrated compliance.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408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IT Manager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Simplified management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Hybrid flexibility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Uptime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Downtime risk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Integration issues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Skill gaps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offers automated management, multi-region resiliency and hybrid capabilities via Azure Arc.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Finance Leader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ROI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Cost predictability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Business continuity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Budget overruns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Unclear TCO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• Hidden costs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l">
                        <a:lnSpc>
                          <a:spcPct val="115000"/>
                        </a:lnSpc>
                        <a:buNone/>
                      </a:pPr>
                      <a:r>
                        <a:rPr lang="en-AU" sz="14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Azure's pay-as-you-go model and cost optimisation tools ensure transparency and faster ROI.</a:t>
                      </a:r>
                      <a:endParaRPr lang="en-AU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72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39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CB458-E053-F70C-3BCB-596EBA282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DA7C5-4AFF-21A6-F2E9-2D5E1B34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Modernisation in action: Industry applications</a:t>
            </a:r>
            <a:br>
              <a:rPr lang="en-AU" b="1"/>
            </a:br>
            <a:endParaRPr lang="en-AU" b="1"/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8166F3A5-115E-51CC-29CF-BB56A21A846F}"/>
              </a:ext>
            </a:extLst>
          </p:cNvPr>
          <p:cNvSpPr/>
          <p:nvPr/>
        </p:nvSpPr>
        <p:spPr>
          <a:xfrm>
            <a:off x="515938" y="1269903"/>
            <a:ext cx="3382294" cy="4786514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0C64CE-F4EA-E9A2-9E8F-91B14C003381}"/>
              </a:ext>
            </a:extLst>
          </p:cNvPr>
          <p:cNvSpPr txBox="1">
            <a:spLocks/>
          </p:cNvSpPr>
          <p:nvPr/>
        </p:nvSpPr>
        <p:spPr>
          <a:xfrm>
            <a:off x="12378916" y="1485041"/>
            <a:ext cx="4135285" cy="4228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sz="1100">
              <a:latin typeface="Montserrat" pitchFamily="2" charset="77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3DDED33-A7F8-3529-C2AC-6F89F6425E15}"/>
              </a:ext>
            </a:extLst>
          </p:cNvPr>
          <p:cNvSpPr txBox="1">
            <a:spLocks/>
          </p:cNvSpPr>
          <p:nvPr/>
        </p:nvSpPr>
        <p:spPr>
          <a:xfrm>
            <a:off x="775397" y="2501118"/>
            <a:ext cx="2922647" cy="355530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-6350">
              <a:spcBef>
                <a:spcPts val="1200"/>
              </a:spcBef>
              <a:spcAft>
                <a:spcPts val="300"/>
              </a:spcAft>
              <a:buNone/>
            </a:pPr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Challenge: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A regional clinic serving 5,000 patients annually was running its electronic medical records (EMR) system on ageing servers, limiting telehealth and struggling to meet privacy regulations.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" indent="-635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Solution: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Migrating the EMR and patient portal to Azure Virtual Machines and Azure SQL Database enabled secure cloud access from anywhere, with automated compliance reporting built in.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Results: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Telehealth enabled: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Improved patient care through remote consultations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Compliance automated: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Streamlined reporting under Australian Privacy Principles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  <a:ea typeface="Arial" panose="020B0604020202020204" pitchFamily="34" charset="0"/>
              </a:rPr>
              <a:t>Efficiency gained:</a:t>
            </a:r>
            <a:r>
              <a:rPr lang="en-AU" sz="1100">
                <a:latin typeface="Montserrat" pitchFamily="2" charset="77"/>
                <a:ea typeface="Arial" panose="020B0604020202020204" pitchFamily="34" charset="0"/>
              </a:rPr>
              <a:t> Reduced IT overhead by 25%</a:t>
            </a:r>
            <a:endParaRPr lang="en-AU" sz="11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C29257A3-2C5B-AA54-955F-7D6080E3AE1C}"/>
              </a:ext>
            </a:extLst>
          </p:cNvPr>
          <p:cNvSpPr/>
          <p:nvPr/>
        </p:nvSpPr>
        <p:spPr>
          <a:xfrm>
            <a:off x="4404853" y="1269903"/>
            <a:ext cx="3382294" cy="4786514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8E9DAE3-04F9-F2DA-FA25-401981E494F3}"/>
              </a:ext>
            </a:extLst>
          </p:cNvPr>
          <p:cNvSpPr txBox="1">
            <a:spLocks/>
          </p:cNvSpPr>
          <p:nvPr/>
        </p:nvSpPr>
        <p:spPr>
          <a:xfrm>
            <a:off x="4664312" y="2500125"/>
            <a:ext cx="2989288" cy="3556292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AU" sz="1100" b="1">
                <a:latin typeface="Montserrat" pitchFamily="2" charset="77"/>
              </a:rPr>
              <a:t>Challenge:</a:t>
            </a:r>
            <a:r>
              <a:rPr lang="en-AU" sz="1100">
                <a:latin typeface="Montserrat" pitchFamily="2" charset="77"/>
              </a:rPr>
              <a:t> A school with 800 students was constrained by an outdated learning management system (LMS), limited remote learning and difficulty meeting data protection standards.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</a:rPr>
              <a:t>Solution:</a:t>
            </a:r>
            <a:r>
              <a:rPr lang="en-AU" sz="1100">
                <a:latin typeface="Montserrat" pitchFamily="2" charset="77"/>
              </a:rPr>
              <a:t> Migrating the LMS to Azure App Services and integrating Azure Active Directory delivered secure identity management for students and staff – enabling hybrid learning at scale.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</a:rPr>
              <a:t>Results:</a:t>
            </a:r>
            <a:endParaRPr lang="en-AU" sz="1100">
              <a:latin typeface="Montserrat" pitchFamily="2" charset="77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Hybrid learning:</a:t>
            </a:r>
            <a:r>
              <a:rPr lang="en-AU" sz="1100">
                <a:latin typeface="Montserrat" pitchFamily="2" charset="77"/>
              </a:rPr>
              <a:t> Students and teachers access learning from anywhere</a:t>
            </a: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Security strengthened:</a:t>
            </a:r>
            <a:r>
              <a:rPr lang="en-AU" sz="1100">
                <a:latin typeface="Montserrat" pitchFamily="2" charset="77"/>
              </a:rPr>
              <a:t> Centralised ID management and data compliance</a:t>
            </a: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Reliability improved:</a:t>
            </a:r>
            <a:r>
              <a:rPr lang="en-AU" sz="1100">
                <a:latin typeface="Montserrat" pitchFamily="2" charset="77"/>
              </a:rPr>
              <a:t> Reduced downtime during peak enrolment periods</a:t>
            </a: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F24C7934-36FC-FAC9-8880-4431DDCBFA89}"/>
              </a:ext>
            </a:extLst>
          </p:cNvPr>
          <p:cNvSpPr/>
          <p:nvPr/>
        </p:nvSpPr>
        <p:spPr>
          <a:xfrm>
            <a:off x="8289813" y="1269903"/>
            <a:ext cx="3382294" cy="4786514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3297895-2831-F061-F88D-D7FAA51E16DE}"/>
              </a:ext>
            </a:extLst>
          </p:cNvPr>
          <p:cNvSpPr txBox="1">
            <a:spLocks/>
          </p:cNvSpPr>
          <p:nvPr/>
        </p:nvSpPr>
        <p:spPr>
          <a:xfrm>
            <a:off x="8549272" y="2499132"/>
            <a:ext cx="2863375" cy="3557286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AU" sz="1100" b="1">
                <a:latin typeface="Montserrat" pitchFamily="2" charset="77"/>
              </a:rPr>
              <a:t>Challenge:</a:t>
            </a:r>
            <a:r>
              <a:rPr lang="en-AU" sz="1100">
                <a:latin typeface="Montserrat" pitchFamily="2" charset="77"/>
              </a:rPr>
              <a:t> A mid-sized manufacturer with plants across Australia had limited visibility into equipment performance, siloed production data across sites and ad-hoc reporting.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</a:rPr>
              <a:t>Solution:</a:t>
            </a:r>
            <a:r>
              <a:rPr lang="en-AU" sz="1100">
                <a:latin typeface="Montserrat" pitchFamily="2" charset="77"/>
              </a:rPr>
              <a:t> Azure IoT Hub, Azure Synapse Analytics and Azure Machine Learning connected operational data across plants, enabling predictive insights that identify issues before they cause downtime.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100" b="1">
                <a:latin typeface="Montserrat" pitchFamily="2" charset="77"/>
              </a:rPr>
              <a:t>Results:</a:t>
            </a:r>
            <a:endParaRPr lang="en-AU" sz="1100">
              <a:latin typeface="Montserrat" pitchFamily="2" charset="77"/>
            </a:endParaRP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Less downtime:</a:t>
            </a:r>
            <a:r>
              <a:rPr lang="en-AU" sz="1100">
                <a:latin typeface="Montserrat" pitchFamily="2" charset="77"/>
              </a:rPr>
              <a:t> 30% fewer unplanned stoppages</a:t>
            </a: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Higher efficiency:</a:t>
            </a:r>
            <a:r>
              <a:rPr lang="en-AU" sz="1100">
                <a:latin typeface="Montserrat" pitchFamily="2" charset="77"/>
              </a:rPr>
              <a:t> Streamlined operations across sites</a:t>
            </a:r>
          </a:p>
          <a:p>
            <a:pPr marL="171450" lvl="0" indent="-171450"/>
            <a:r>
              <a:rPr lang="en-AU" sz="1100" b="1">
                <a:latin typeface="Montserrat" pitchFamily="2" charset="77"/>
              </a:rPr>
              <a:t>Real-time insights:</a:t>
            </a:r>
            <a:r>
              <a:rPr lang="en-AU" sz="1100">
                <a:latin typeface="Montserrat" pitchFamily="2" charset="77"/>
              </a:rPr>
              <a:t> Data-driven decision-making by plant managers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6C2913-C0CF-F81A-8071-9F19F2237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4311" y="1485040"/>
            <a:ext cx="760749" cy="760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A943D8-D204-A296-EC90-71A789F11684}"/>
              </a:ext>
            </a:extLst>
          </p:cNvPr>
          <p:cNvSpPr txBox="1"/>
          <p:nvPr/>
        </p:nvSpPr>
        <p:spPr>
          <a:xfrm>
            <a:off x="5458945" y="1485040"/>
            <a:ext cx="22943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400" b="1">
                <a:latin typeface="Montserrat" pitchFamily="2" charset="77"/>
              </a:rPr>
              <a:t>Education</a:t>
            </a:r>
            <a:r>
              <a:rPr lang="en-US" sz="1400">
                <a:latin typeface="Montserrat" pitchFamily="2" charset="77"/>
              </a:rPr>
              <a:t>: Regional private school delivers secure hybrid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742F3B-0860-544A-A48D-A2022BDB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8271" y="1485040"/>
            <a:ext cx="760749" cy="760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FC0548-7E95-4A8A-BFE8-3D81C6F5F3D5}"/>
              </a:ext>
            </a:extLst>
          </p:cNvPr>
          <p:cNvSpPr txBox="1"/>
          <p:nvPr/>
        </p:nvSpPr>
        <p:spPr>
          <a:xfrm>
            <a:off x="1555844" y="1485040"/>
            <a:ext cx="22943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Healthcare: </a:t>
            </a:r>
            <a:r>
              <a:rPr lang="en-US" sz="1400">
                <a:latin typeface="Montserrat" pitchFamily="2" charset="77"/>
              </a:rPr>
              <a:t>Regional clinic </a:t>
            </a:r>
            <a:r>
              <a:rPr lang="en-US" sz="1400" err="1">
                <a:latin typeface="Montserrat" pitchFamily="2" charset="77"/>
              </a:rPr>
              <a:t>modernises</a:t>
            </a:r>
            <a:r>
              <a:rPr lang="en-US" sz="1400">
                <a:latin typeface="Montserrat" pitchFamily="2" charset="77"/>
              </a:rPr>
              <a:t> patient care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11043D2-019A-8737-376A-B5B3FC192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56867" y="1485040"/>
            <a:ext cx="760749" cy="7607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2B922F-F91B-C173-3E76-F9E2CA1DB215}"/>
              </a:ext>
            </a:extLst>
          </p:cNvPr>
          <p:cNvSpPr txBox="1"/>
          <p:nvPr/>
        </p:nvSpPr>
        <p:spPr>
          <a:xfrm>
            <a:off x="9338087" y="1485040"/>
            <a:ext cx="23416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Manufacturing: </a:t>
            </a:r>
            <a:br>
              <a:rPr lang="en-US" sz="1400" b="1">
                <a:latin typeface="Montserrat" pitchFamily="2" charset="77"/>
              </a:rPr>
            </a:br>
            <a:r>
              <a:rPr lang="en-US" sz="1400">
                <a:latin typeface="Montserrat" pitchFamily="2" charset="77"/>
              </a:rPr>
              <a:t>Multi-site manufacturer unlocks predictive maintenance</a:t>
            </a:r>
          </a:p>
        </p:txBody>
      </p:sp>
    </p:spTree>
    <p:extLst>
      <p:ext uri="{BB962C8B-B14F-4D97-AF65-F5344CB8AC3E}">
        <p14:creationId xmlns:p14="http://schemas.microsoft.com/office/powerpoint/2010/main" val="3766161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17690-F22C-9032-97D1-FA54CF2CC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5327-3A41-9017-6C44-60D3FE2D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Common migration scenarios by industry</a:t>
            </a:r>
            <a:br>
              <a:rPr lang="en-US" b="1">
                <a:latin typeface="Montserrat" pitchFamily="2" charset="77"/>
              </a:rPr>
            </a:br>
            <a:endParaRPr lang="en-US">
              <a:latin typeface="Montserrat" pitchFamily="2" charset="77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BA9836-60A5-0F04-672D-61F89B885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641272"/>
              </p:ext>
            </p:extLst>
          </p:nvPr>
        </p:nvGraphicFramePr>
        <p:xfrm>
          <a:off x="515938" y="1229727"/>
          <a:ext cx="11074380" cy="50633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6301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542563660"/>
                    </a:ext>
                  </a:extLst>
                </a:gridCol>
                <a:gridCol w="3232693">
                  <a:extLst>
                    <a:ext uri="{9D8B030D-6E8A-4147-A177-3AD203B41FA5}">
                      <a16:colId xmlns:a16="http://schemas.microsoft.com/office/drawing/2014/main" val="3468424170"/>
                    </a:ext>
                  </a:extLst>
                </a:gridCol>
              </a:tblGrid>
              <a:tr h="472071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Industry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Use case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63" marR="352425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Business challenge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63" marR="114300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4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benefits</a:t>
                      </a:r>
                      <a:endParaRPr lang="en-AU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657601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Healthcare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Modernise electronic medical records (EMR) &amp; patient portals 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Compliance with HIPAA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Secure patient data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Ageing on-premises systems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Improved patient care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Secure data exchange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Compliance automation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408974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Retail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E-commerce scalability &amp; personalisation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Seasonal traffic spikes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Legacy POS systems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Lack of personalisation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Elastic scaling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Global reach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Personalised shopping experiences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Manufacturing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IoT &amp; predictive maintenance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Equipment downtime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Lack of real-time insights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Reduced downtime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Predictive analytics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Operational efficiency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72216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Financial Services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Core banking modernisation &amp; fraud detection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Regulatory compliance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Fraud risk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Outdated infrastructure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Real-time fraud detection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Compliance adherence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Improved customer trust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04082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Education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Virtual learning platforms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Need for remote learning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Secure student data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Scalable virtual classrooms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Secure access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Cost-effective delivery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909703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Government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Citizen services modernisation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Legacy systems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Data sovereignty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Security mandates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Enhanced citizen engagement</a:t>
                      </a:r>
                    </a:p>
                    <a:p>
                      <a:pPr marL="171450" marR="11430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Compliance with local regulations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532533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0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Energy &amp; Utilities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3" indent="0" algn="l">
                        <a:lnSpc>
                          <a:spcPct val="115000"/>
                        </a:lnSpc>
                        <a:buNone/>
                        <a:tabLst/>
                      </a:pPr>
                      <a:r>
                        <a:rPr lang="en-AU" sz="1000"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Smart grid &amp; energy optimisation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Ageing infrastructure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Demand forecasting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114300" indent="-171450" algn="l" defTabSz="914400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Real-time monitoring</a:t>
                      </a:r>
                    </a:p>
                    <a:p>
                      <a:pPr marL="171450" marR="114300" indent="-171450" algn="l" defTabSz="914400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Predictive demand management</a:t>
                      </a:r>
                    </a:p>
                    <a:p>
                      <a:pPr marL="171450" marR="114300" indent="-171450" algn="l" defTabSz="914400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10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Sustainability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117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85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7902E-82FD-A296-7229-3B505FE8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7F08F-5ABA-9955-53C1-67E0303A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Common objections and how to respond </a:t>
            </a:r>
            <a:br>
              <a:rPr lang="en-US" b="1">
                <a:latin typeface="Montserrat" pitchFamily="2" charset="77"/>
              </a:rPr>
            </a:br>
            <a:endParaRPr lang="en-US">
              <a:latin typeface="Montserrat" pitchFamily="2" charset="77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E6D73E8-2218-0E39-000E-CFA110798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751044"/>
              </p:ext>
            </p:extLst>
          </p:nvPr>
        </p:nvGraphicFramePr>
        <p:xfrm>
          <a:off x="515938" y="1137799"/>
          <a:ext cx="11074380" cy="52469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662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1627200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7313518">
                  <a:extLst>
                    <a:ext uri="{9D8B030D-6E8A-4147-A177-3AD203B41FA5}">
                      <a16:colId xmlns:a16="http://schemas.microsoft.com/office/drawing/2014/main" val="1514208976"/>
                    </a:ext>
                  </a:extLst>
                </a:gridCol>
              </a:tblGrid>
              <a:tr h="50960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858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AU" sz="1600" b="0" i="0">
                          <a:effectLst/>
                          <a:latin typeface="Montserrat" pitchFamily="2" charset="77"/>
                        </a:rPr>
                        <a:t>Objection  </a:t>
                      </a:r>
                    </a:p>
                  </a:txBody>
                  <a:tcPr marL="137160" marR="137160" marT="25200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858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AU" sz="1600" b="0" i="0">
                          <a:effectLst/>
                          <a:latin typeface="Montserrat" pitchFamily="2" charset="77"/>
                        </a:rPr>
                        <a:t>Concerns  </a:t>
                      </a:r>
                    </a:p>
                  </a:txBody>
                  <a:tcPr marL="137160" marR="137160" marT="25200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858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AU" sz="1600" b="0" i="0">
                          <a:effectLst/>
                          <a:latin typeface="Montserrat" pitchFamily="2" charset="77"/>
                        </a:rPr>
                        <a:t>Response</a:t>
                      </a:r>
                    </a:p>
                  </a:txBody>
                  <a:tcPr marL="137160" marR="137160" marT="25200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636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"Migration is too risky and complex"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Fear of downtime, </a:t>
                      </a:r>
                      <a:br>
                        <a:rPr lang="en-US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</a:b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lack of expertise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Microsoft provides funded assessments, deployment assistance and structured frameworks with dedicated partner support through the end-to-end migration process, reducing complexity, risk and cost.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636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"Costs are unpredictable and too expensive"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Budget overruns, unclear ROI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Cost Management and Savings Plans ensure predictable spend. Hybrid Benefits, rightsizing and Reserved Instances typically reduce TCO by 20-40% vs on-premises. Success stories show measurable improvements with customers reporting up to 219% ROI post-migration.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  <a:tr h="517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"Security and compliance are a concern"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Regulatory risk, data breaches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offers 90+ compliance certifications, Zero Trust architecture and integrated threat protection with built-in security tools like Defender for Cloud.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72216"/>
                  </a:ext>
                </a:extLst>
              </a:tr>
              <a:tr h="636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"Performance and uptime are critical"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SLA concerns, global reach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guarantees 99.99% uptime with 60+ regions providing multi-regional resiliency for business continuity and disaster recovery. Automation, monitoring and managed services significantly reduce operational overhead vs on-premises.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66379"/>
                  </a:ext>
                </a:extLst>
              </a:tr>
              <a:tr h="636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"We already use AWS/GCP"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Vendor lock-in, </a:t>
                      </a:r>
                      <a:b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</a:b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multi-cloud strategy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leads in hybrid capabilities, security integration, enterprise workloads and Microsoft ecosystem alignment. Azure Arc enables seamless multi-cloud management and integration with existing environments without disruption.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871509"/>
                  </a:ext>
                </a:extLst>
              </a:tr>
              <a:tr h="516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"We're heavily invested in VMware"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Vendor lock-in, multi-cloud strategy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has a strong VMware on Azure story, ensuring low-friction migration.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124100"/>
                  </a:ext>
                </a:extLst>
              </a:tr>
              <a:tr h="449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"GCP is better for AI"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Future proofing and innovation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Azure delivers enterprise-ready AI with built-in compliance, governance and business app integration.</a:t>
                      </a:r>
                      <a:endParaRPr lang="en-AU" sz="1100"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714661"/>
                  </a:ext>
                </a:extLst>
              </a:tr>
              <a:tr h="600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b="1" i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</a:rPr>
                        <a:t>"We need proof before committing"</a:t>
                      </a:r>
                      <a:endParaRPr lang="en-AU" sz="1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kern="12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Arial" panose="020B0604020202020204" pitchFamily="34" charset="0"/>
                          <a:cs typeface="+mn-cs"/>
                        </a:rPr>
                        <a:t>Risk aversion, stakeholder buy-in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AU" sz="1100" kern="12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Start with a funded Proof of Concept to validate performance, security and cost benefits.</a:t>
                      </a:r>
                      <a:r>
                        <a:rPr lang="en-AU" sz="1100" kern="12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cs typeface="+mn-cs"/>
                        </a:rPr>
                        <a:t> </a:t>
                      </a:r>
                      <a:endParaRPr lang="en-US" sz="1100" kern="120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496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731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B39B-998C-47A5-A9DC-FD5E45BEE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0CE6-AF28-268D-924F-426B462A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Competitive comparison</a:t>
            </a:r>
            <a:br>
              <a:rPr lang="en-US" b="1">
                <a:latin typeface="Montserrat" pitchFamily="2" charset="77"/>
              </a:rPr>
            </a:br>
            <a:r>
              <a:rPr lang="en-US" b="1">
                <a:latin typeface="Montserrat" pitchFamily="2" charset="77"/>
              </a:rPr>
              <a:t> </a:t>
            </a:r>
            <a:endParaRPr lang="en-US">
              <a:latin typeface="Montserrat" pitchFamily="2" charset="77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B50A544-A44F-9F35-2B87-7ED189C2E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753350"/>
              </p:ext>
            </p:extLst>
          </p:nvPr>
        </p:nvGraphicFramePr>
        <p:xfrm>
          <a:off x="515938" y="1198163"/>
          <a:ext cx="11098130" cy="5261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7262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1841042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1700019">
                  <a:extLst>
                    <a:ext uri="{9D8B030D-6E8A-4147-A177-3AD203B41FA5}">
                      <a16:colId xmlns:a16="http://schemas.microsoft.com/office/drawing/2014/main" val="2272340597"/>
                    </a:ext>
                  </a:extLst>
                </a:gridCol>
                <a:gridCol w="1683019">
                  <a:extLst>
                    <a:ext uri="{9D8B030D-6E8A-4147-A177-3AD203B41FA5}">
                      <a16:colId xmlns:a16="http://schemas.microsoft.com/office/drawing/2014/main" val="4178783970"/>
                    </a:ext>
                  </a:extLst>
                </a:gridCol>
                <a:gridCol w="2523120">
                  <a:extLst>
                    <a:ext uri="{9D8B030D-6E8A-4147-A177-3AD203B41FA5}">
                      <a16:colId xmlns:a16="http://schemas.microsoft.com/office/drawing/2014/main" val="3759539122"/>
                    </a:ext>
                  </a:extLst>
                </a:gridCol>
                <a:gridCol w="2203668">
                  <a:extLst>
                    <a:ext uri="{9D8B030D-6E8A-4147-A177-3AD203B41FA5}">
                      <a16:colId xmlns:a16="http://schemas.microsoft.com/office/drawing/2014/main" val="1330172804"/>
                    </a:ext>
                  </a:extLst>
                </a:gridCol>
              </a:tblGrid>
              <a:tr h="41463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Category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Microsoft Azure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AWS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GCP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VMware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8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On-Premises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Enterprise Integration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hybrid capabilities with Microsoft stack (AVD, Arc, Defender, Entra, M365, Power Platform)​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enterprise, dev-first approach but limited productivity suite integration​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hybrid integration with Google Workspace, moderate enterprise penetration​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virtualisation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 layer, limited cloud-native integration without VMware Cloud​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Tight integration with existing hardware and apps, limited agility for modern workloads not cloud-native​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Global Reach &amp; Scale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60+ regions &amp; strong sovereign cloud footprint​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Largest global footprint but fewer sovereign options​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Smaller global presence​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VMware Cloud on AWS or Azure extends reach but adds licensing cost and complexity​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Limited to physical locations, requires high CapEx and long lead times, no global redundancy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289633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Identity, 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Security &amp; Compliance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Best in class with Entra ID,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90+ certifications, integrated security stack, Zero Trust​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Robust portfolio but fragmented​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IAM strong, not enterprise-integrated​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Identity strong but not enterprise-first.​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Good coverage, weaker enterprise posture​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virtualisation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 security, compliance depends on underlying infra,​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Relies on AD or third-party IAM, limited native identity innovation​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Typically relies on AD/LDAP, lacks Zero Trust, high overhead, manual patching/ compliance/audits​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486665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Data, AI &amp; Automation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Copilot + OpenAI integrated across M365 &amp; Azure AI​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Extensive AI/ML but fragmented​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Leading AI innovation, less enterprise integration​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Automation via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vRealize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, limited AI unless integrated with cloud​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Minimal automation,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AI adoption complexity,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high costs​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847668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Microsoft Workloads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Lowest TCO for Windows/SQL workloads​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Higher run cost​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Limited optimisation​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Good for Windows workloads, licensing complexity persists​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Native support but high CapEx​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394082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Migration Tools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Deep tooling (Migrate, Arc, SQL MI, App Service)​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Solid but requires rewrites​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Strong for containers, less for legacy​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VMware HCX simplifies migration but adds cost​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Manual migration processes, </a:t>
                      </a:r>
                      <a:b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</a:b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greater downtime risk,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resource-heavy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388251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Cost Optimisation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Hybrid Benefits, Reserved Instances, predictive analytics​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Reserved Instances, complex pricing​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Sustained-use discounts, fewer enterprise benefits​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VMware licensing + infra costs, limited elasticity​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High upfront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CapEx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, 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ongoing maintenance, unpredictable scaling costs​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045054"/>
                  </a:ext>
                </a:extLst>
              </a:tr>
              <a:tr h="502333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Partner Ecosystem &amp; Opportunity</a:t>
                      </a: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​</a:t>
                      </a:r>
                      <a:endParaRPr lang="en-A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Largest attach opportunity: Modern Work, Hybrid Cloud, Security, Data Platforms, App modernisation with AI​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Good dev ecosystem, fewer enterprise adjacencies​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Limited enterprise services demand​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VMware partners focus on infra, fewer modernisation opportunities​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Limited </a:t>
                      </a:r>
                      <a:r>
                        <a:rPr lang="en-US" sz="900" err="1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modernisation</a:t>
                      </a: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  <a:ea typeface="Times New Roman" panose="02020603050405020304" pitchFamily="18" charset="0"/>
                        </a:rPr>
                        <a:t> opportunities, ​mostly vendor support contracts only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654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89C8-F47D-EC3E-B74F-66A0D228B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0D8D5EA3-5D7B-AD41-AA90-169F120F4535}"/>
              </a:ext>
            </a:extLst>
          </p:cNvPr>
          <p:cNvSpPr/>
          <p:nvPr/>
        </p:nvSpPr>
        <p:spPr>
          <a:xfrm>
            <a:off x="4725578" y="3429000"/>
            <a:ext cx="6872504" cy="2849400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87A60-F994-3C0B-00E9-D2C22FE9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Azure costs</a:t>
            </a:r>
            <a:br>
              <a:rPr lang="en-AU" b="1"/>
            </a:br>
            <a:endParaRPr lang="en-AU" b="1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4CA841-D85B-457E-5F93-8D667B4EEF1A}"/>
              </a:ext>
            </a:extLst>
          </p:cNvPr>
          <p:cNvSpPr txBox="1">
            <a:spLocks/>
          </p:cNvSpPr>
          <p:nvPr/>
        </p:nvSpPr>
        <p:spPr>
          <a:xfrm>
            <a:off x="12378916" y="1485041"/>
            <a:ext cx="4135285" cy="4228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sz="1100">
              <a:latin typeface="Montserrat" pitchFamily="2" charset="77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17F812-5592-9C08-AE92-117AE9D3C797}"/>
              </a:ext>
            </a:extLst>
          </p:cNvPr>
          <p:cNvSpPr txBox="1">
            <a:spLocks/>
          </p:cNvSpPr>
          <p:nvPr/>
        </p:nvSpPr>
        <p:spPr>
          <a:xfrm>
            <a:off x="515937" y="2441587"/>
            <a:ext cx="3588063" cy="364733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Azure Virtual Desktop:</a:t>
            </a:r>
            <a:r>
              <a:rPr lang="en-AU" sz="1400">
                <a:latin typeface="Montserrat" pitchFamily="2" charset="77"/>
              </a:rPr>
              <a:t> Cloud-hosted desktops for 100 users with pooled multi-session architecture and autoscaling for cost efficiency.</a:t>
            </a:r>
          </a:p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Virtual Machines:</a:t>
            </a:r>
            <a:r>
              <a:rPr lang="en-AU" sz="1400">
                <a:latin typeface="Montserrat" pitchFamily="2" charset="77"/>
              </a:rPr>
              <a:t> Right-sized </a:t>
            </a:r>
            <a:br>
              <a:rPr lang="en-AU" sz="1400">
                <a:latin typeface="Montserrat" pitchFamily="2" charset="77"/>
              </a:rPr>
            </a:br>
            <a:r>
              <a:rPr lang="en-AU" sz="1400">
                <a:latin typeface="Montserrat" pitchFamily="2" charset="77"/>
              </a:rPr>
              <a:t>E-series and D-series VMs ensure performance for medium workloads, Azure Hybrid Benefit reduces licensing costs.</a:t>
            </a:r>
          </a:p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Premium SSD Storage:</a:t>
            </a:r>
            <a:r>
              <a:rPr lang="en-AU" sz="1400">
                <a:latin typeface="Montserrat" pitchFamily="2" charset="77"/>
              </a:rPr>
              <a:t> Guarantees low latency and predictable throughput for multi-user environments.</a:t>
            </a:r>
          </a:p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Backup &amp; Governance:</a:t>
            </a:r>
            <a:r>
              <a:rPr lang="en-AU" sz="1400">
                <a:latin typeface="Montserrat" pitchFamily="2" charset="77"/>
              </a:rPr>
              <a:t> Daily snapshots protect infrastructure VMs and support compliance.</a:t>
            </a:r>
          </a:p>
          <a:p>
            <a:pPr marL="0" lvl="0" indent="0">
              <a:spcBef>
                <a:spcPts val="600"/>
              </a:spcBef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29AAC96-064E-A1BC-E458-2D81E1F4864D}"/>
              </a:ext>
            </a:extLst>
          </p:cNvPr>
          <p:cNvSpPr txBox="1">
            <a:spLocks/>
          </p:cNvSpPr>
          <p:nvPr/>
        </p:nvSpPr>
        <p:spPr>
          <a:xfrm>
            <a:off x="4725578" y="2441586"/>
            <a:ext cx="3451981" cy="189773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Networking:</a:t>
            </a:r>
            <a:r>
              <a:rPr lang="en-AU" sz="1400">
                <a:latin typeface="Montserrat" pitchFamily="2" charset="77"/>
              </a:rPr>
              <a:t> Virtual Network and VPN Gateway enable secure hybrid connectivity.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46BF424-CC2E-5D94-0493-FB554C08215B}"/>
              </a:ext>
            </a:extLst>
          </p:cNvPr>
          <p:cNvSpPr txBox="1">
            <a:spLocks/>
          </p:cNvSpPr>
          <p:nvPr/>
        </p:nvSpPr>
        <p:spPr>
          <a:xfrm>
            <a:off x="2949537" y="735405"/>
            <a:ext cx="3952935" cy="319102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>
                <a:latin typeface="Montserrat" pitchFamily="2" charset="77"/>
              </a:rPr>
              <a:t>(based on 100 users)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CA46CE-4AAE-1651-DB78-627B5F462A2A}"/>
              </a:ext>
            </a:extLst>
          </p:cNvPr>
          <p:cNvSpPr txBox="1">
            <a:spLocks/>
          </p:cNvSpPr>
          <p:nvPr/>
        </p:nvSpPr>
        <p:spPr>
          <a:xfrm>
            <a:off x="515937" y="1241151"/>
            <a:ext cx="9887802" cy="1079446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 sz="1400">
                <a:latin typeface="Montserrat" pitchFamily="2" charset="77"/>
              </a:rPr>
              <a:t>Built using </a:t>
            </a:r>
            <a:r>
              <a:rPr lang="en-AU" sz="1400" u="sng">
                <a:latin typeface="Montserrat" pitchFamily="2" charset="77"/>
                <a:hlinkClick r:id="rId3"/>
              </a:rPr>
              <a:t>Azure’s pricing calculator</a:t>
            </a:r>
            <a:r>
              <a:rPr lang="en-AU" sz="1400">
                <a:latin typeface="Montserrat" pitchFamily="2" charset="77"/>
              </a:rPr>
              <a:t>, here's an example of a medium-sized organisation migrating to Azure. This design balances cost efficiency, user productivity and security compliance while supporting innovative growth with operational control.</a:t>
            </a:r>
          </a:p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  <a:p>
            <a:pPr marL="0" indent="0" fontAlgn="base">
              <a:buNone/>
            </a:pPr>
            <a:r>
              <a:rPr lang="en-AU" sz="1400" b="1">
                <a:latin typeface="Montserrat" pitchFamily="2" charset="77"/>
              </a:rPr>
              <a:t>What's included and why: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C2F02-05C2-EDFB-D2DE-98F88035697F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Example: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A20F8B0-94A1-1A62-1583-CFA9E22A0AC3}"/>
              </a:ext>
            </a:extLst>
          </p:cNvPr>
          <p:cNvSpPr txBox="1">
            <a:spLocks/>
          </p:cNvSpPr>
          <p:nvPr/>
        </p:nvSpPr>
        <p:spPr>
          <a:xfrm>
            <a:off x="8696559" y="2441586"/>
            <a:ext cx="3060779" cy="189773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Security:</a:t>
            </a:r>
            <a:r>
              <a:rPr lang="en-AU" sz="1400">
                <a:latin typeface="Montserrat" pitchFamily="2" charset="77"/>
              </a:rPr>
              <a:t> Microsoft Defender for Cloud provides continuous posture management and threat protection.</a:t>
            </a: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071901-4E0D-B033-2129-739A2E06D4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400" y="3641432"/>
            <a:ext cx="6372000" cy="2268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C2D218-2335-AD1C-8137-46E2F0CFA2EE}"/>
              </a:ext>
            </a:extLst>
          </p:cNvPr>
          <p:cNvSpPr txBox="1"/>
          <p:nvPr/>
        </p:nvSpPr>
        <p:spPr>
          <a:xfrm>
            <a:off x="4989600" y="5999803"/>
            <a:ext cx="4176157" cy="1147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n-AU" sz="700" i="1">
                <a:effectLst/>
                <a:latin typeface="Montserrat" pitchFamily="2" charset="77"/>
                <a:ea typeface="Arial" panose="020B0604020202020204" pitchFamily="34" charset="0"/>
              </a:rPr>
              <a:t>Estimate only. Prices in USD and subject to change.</a:t>
            </a:r>
            <a:endParaRPr lang="en-AU" sz="7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42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D5FD-C771-D27A-A7D0-C2E0BBA0E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E5F223C9-AA89-0FB8-C60E-5C2DE97AFCCA}"/>
              </a:ext>
            </a:extLst>
          </p:cNvPr>
          <p:cNvSpPr/>
          <p:nvPr/>
        </p:nvSpPr>
        <p:spPr>
          <a:xfrm>
            <a:off x="7635369" y="1302835"/>
            <a:ext cx="4040694" cy="5069904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DB776-242B-A40C-2132-1FFDF47A8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Modernising healthcare IT with Microsoft Azure</a:t>
            </a:r>
            <a:br>
              <a:rPr lang="en-AU" b="1"/>
            </a:br>
            <a:endParaRPr lang="en-AU" b="1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CDC00EE-BA9F-8D71-61EB-B41DB4DA8D10}"/>
              </a:ext>
            </a:extLst>
          </p:cNvPr>
          <p:cNvSpPr txBox="1">
            <a:spLocks/>
          </p:cNvSpPr>
          <p:nvPr/>
        </p:nvSpPr>
        <p:spPr>
          <a:xfrm>
            <a:off x="775397" y="2728891"/>
            <a:ext cx="3693475" cy="320335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A041754-57C6-690A-3DD9-8F19D6FDB72D}"/>
              </a:ext>
            </a:extLst>
          </p:cNvPr>
          <p:cNvSpPr txBox="1">
            <a:spLocks/>
          </p:cNvSpPr>
          <p:nvPr/>
        </p:nvSpPr>
        <p:spPr>
          <a:xfrm>
            <a:off x="8475518" y="2728890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A69F18E-6AB9-6529-DF5B-597FB01016DB}"/>
              </a:ext>
            </a:extLst>
          </p:cNvPr>
          <p:cNvSpPr txBox="1">
            <a:spLocks/>
          </p:cNvSpPr>
          <p:nvPr/>
        </p:nvSpPr>
        <p:spPr>
          <a:xfrm>
            <a:off x="4591037" y="2728890"/>
            <a:ext cx="3569811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/>
            <a:endParaRPr lang="en-AU" sz="1400">
              <a:latin typeface="Montserra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B089AA-F3B8-497C-9C27-AE42DA5A1DE1}"/>
              </a:ext>
            </a:extLst>
          </p:cNvPr>
          <p:cNvSpPr txBox="1"/>
          <p:nvPr/>
        </p:nvSpPr>
        <p:spPr>
          <a:xfrm>
            <a:off x="515937" y="1302835"/>
            <a:ext cx="6891774" cy="47859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The challenge: </a:t>
            </a:r>
            <a:endParaRPr lang="en-AU" sz="1400">
              <a:latin typeface="Montserrat" pitchFamily="2" charset="77"/>
            </a:endParaRPr>
          </a:p>
          <a:p>
            <a:pPr>
              <a:spcBef>
                <a:spcPts val="600"/>
              </a:spcBef>
            </a:pPr>
            <a:r>
              <a:rPr lang="en-AU" sz="1400">
                <a:latin typeface="Montserrat" pitchFamily="2" charset="77"/>
              </a:rPr>
              <a:t>A private Medical Centre with 100+ staff was struggling with outdated on-premises systems that were slow, costly to maintain and unable to scale for growing patient data or telehealth services. Frequent downtime disrupted operations, while security and compliance concerns added pressure.</a:t>
            </a:r>
          </a:p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The partner solution: </a:t>
            </a:r>
            <a:endParaRPr lang="en-AU" sz="1400">
              <a:latin typeface="Montserrat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400">
                <a:latin typeface="Montserrat" pitchFamily="2" charset="77"/>
              </a:rPr>
              <a:t>Working with Dicker Data and Microsoft, the CSP partner delivered: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Pre-sales assessment and clear migration planning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Secure Azure landing zone setup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EMR systems and application migration using rehost/</a:t>
            </a:r>
            <a:r>
              <a:rPr lang="en-US" sz="1400" err="1">
                <a:latin typeface="Montserrat" pitchFamily="2" charset="77"/>
              </a:rPr>
              <a:t>replatform</a:t>
            </a:r>
            <a:r>
              <a:rPr lang="en-US" sz="1400">
                <a:latin typeface="Montserrat" pitchFamily="2" charset="77"/>
              </a:rPr>
              <a:t> approach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Built-in security with Microsoft Defender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High availability through Locally Redundant Storage (LRS)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Cost </a:t>
            </a:r>
            <a:r>
              <a:rPr lang="en-US" sz="1400" err="1">
                <a:latin typeface="Montserrat" pitchFamily="2" charset="77"/>
              </a:rPr>
              <a:t>optimisation</a:t>
            </a:r>
            <a:r>
              <a:rPr lang="en-US" sz="1400">
                <a:latin typeface="Montserrat" pitchFamily="2" charset="77"/>
              </a:rPr>
              <a:t> with Reserved Instances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Access to Microsoft funding programs and partner incentives</a:t>
            </a:r>
            <a:endParaRPr lang="en-AU" sz="1400">
              <a:latin typeface="Montserrat" pitchFamily="2" charset="77"/>
            </a:endParaRPr>
          </a:p>
          <a:p>
            <a:pPr marL="177800" lvl="0" indent="-1778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Montserrat" pitchFamily="2" charset="77"/>
              </a:rPr>
              <a:t>Ongoing managed services including monitoring and staff training</a:t>
            </a:r>
            <a:endParaRPr lang="en-AU" sz="1400">
              <a:latin typeface="Montserrat" pitchFamily="2" charset="77"/>
            </a:endParaRPr>
          </a:p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The result:</a:t>
            </a:r>
            <a:endParaRPr lang="en-AU" sz="1400">
              <a:latin typeface="Montserrat" pitchFamily="2" charset="77"/>
            </a:endParaRPr>
          </a:p>
          <a:p>
            <a:pPr>
              <a:spcBef>
                <a:spcPts val="600"/>
              </a:spcBef>
            </a:pPr>
            <a:r>
              <a:rPr lang="en-US" sz="1400">
                <a:latin typeface="Montserrat" pitchFamily="2" charset="77"/>
              </a:rPr>
              <a:t>IT costs dropped 25%, downtime during busy periods fell 30%, security and compliance were strengthened with automated reporting, and the </a:t>
            </a:r>
            <a:r>
              <a:rPr lang="en-US" sz="1400" err="1">
                <a:latin typeface="Montserrat" pitchFamily="2" charset="77"/>
              </a:rPr>
              <a:t>centre</a:t>
            </a:r>
            <a:r>
              <a:rPr lang="en-US" sz="1400">
                <a:latin typeface="Montserrat" pitchFamily="2" charset="77"/>
              </a:rPr>
              <a:t> gained flexibility to scale for future growth and telehealth services.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995EE2-07B6-0F4A-3ED9-7615EDB22705}"/>
              </a:ext>
            </a:extLst>
          </p:cNvPr>
          <p:cNvSpPr txBox="1"/>
          <p:nvPr/>
        </p:nvSpPr>
        <p:spPr>
          <a:xfrm>
            <a:off x="7878594" y="1520988"/>
            <a:ext cx="29089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>
                <a:ln>
                  <a:noFill/>
                </a:ln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Annual revenue example for this scenario (100 users)</a:t>
            </a:r>
            <a:endParaRPr kumimoji="0" lang="en-US" altLang="en-US" sz="1400" u="none" strike="noStrike" cap="none" normalizeH="0" baseline="0">
              <a:ln>
                <a:noFill/>
              </a:ln>
              <a:effectLst/>
              <a:latin typeface="Montserrat" pitchFamily="2" charset="77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5C1A823-C1A0-B6E1-1633-EB1F19FE2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806768"/>
              </p:ext>
            </p:extLst>
          </p:nvPr>
        </p:nvGraphicFramePr>
        <p:xfrm>
          <a:off x="7878594" y="2028318"/>
          <a:ext cx="3569811" cy="3825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0639">
                  <a:extLst>
                    <a:ext uri="{9D8B030D-6E8A-4147-A177-3AD203B41FA5}">
                      <a16:colId xmlns:a16="http://schemas.microsoft.com/office/drawing/2014/main" val="3947168417"/>
                    </a:ext>
                  </a:extLst>
                </a:gridCol>
                <a:gridCol w="989172">
                  <a:extLst>
                    <a:ext uri="{9D8B030D-6E8A-4147-A177-3AD203B41FA5}">
                      <a16:colId xmlns:a16="http://schemas.microsoft.com/office/drawing/2014/main" val="2358149797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 kern="100">
                          <a:effectLst/>
                          <a:latin typeface="Montserrat" pitchFamily="2" charset="77"/>
                        </a:rPr>
                        <a:t>Partner Revenue/Cost</a:t>
                      </a:r>
                      <a:endParaRPr lang="en-AU" sz="1100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kern="100">
                          <a:effectLst/>
                          <a:latin typeface="Montserrat" pitchFamily="2" charset="77"/>
                        </a:rPr>
                        <a:t>Year 1 </a:t>
                      </a:r>
                      <a:br>
                        <a:rPr lang="en-US" sz="1100" kern="100">
                          <a:effectLst/>
                          <a:latin typeface="Montserrat" pitchFamily="2" charset="77"/>
                        </a:rPr>
                      </a:br>
                      <a:r>
                        <a:rPr lang="en-US" sz="1100" kern="100">
                          <a:effectLst/>
                          <a:latin typeface="Montserrat" pitchFamily="2" charset="77"/>
                        </a:rPr>
                        <a:t>Total</a:t>
                      </a:r>
                      <a:r>
                        <a:rPr lang="en-AU" sz="1100" b="0" kern="100">
                          <a:effectLst/>
                          <a:latin typeface="Montserrat" pitchFamily="2" charset="77"/>
                        </a:rPr>
                        <a:t>  </a:t>
                      </a:r>
                      <a:endParaRPr lang="en-US" sz="1100" b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308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Consumption Revenue USD (excl. Partner Services)</a:t>
                      </a:r>
                      <a:endParaRPr lang="en-AU" sz="1100" b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>
                          <a:effectLst/>
                          <a:latin typeface="Montserrat" pitchFamily="2" charset="77"/>
                        </a:rPr>
                        <a:t>$42,000 </a:t>
                      </a:r>
                      <a:r>
                        <a:rPr lang="en-AU" sz="1100">
                          <a:effectLst/>
                          <a:latin typeface="Montserrat" pitchFamily="2" charset="77"/>
                        </a:rPr>
                        <a:t> </a:t>
                      </a:r>
                      <a:endParaRPr lang="en-AU" sz="1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860752"/>
                  </a:ext>
                </a:extLst>
              </a:tr>
              <a:tr h="182024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Total Revenue/Cost </a:t>
                      </a:r>
                      <a:br>
                        <a:rPr lang="en-US" sz="1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</a:b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(excl. Partner Services)</a:t>
                      </a:r>
                      <a:endParaRPr lang="en-AU" sz="1100" b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100">
                          <a:effectLst/>
                          <a:latin typeface="Montserrat" pitchFamily="2" charset="77"/>
                        </a:rPr>
                        <a:t>$42,000 </a:t>
                      </a:r>
                      <a:r>
                        <a:rPr lang="en-AU" sz="1100">
                          <a:effectLst/>
                          <a:latin typeface="Montserrat" pitchFamily="2" charset="77"/>
                        </a:rPr>
                        <a:t> </a:t>
                      </a:r>
                      <a:endParaRPr lang="en-AU" sz="1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43613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Partner Profitability</a:t>
                      </a:r>
                      <a:endParaRPr lang="en-AU" sz="1100">
                        <a:solidFill>
                          <a:schemeClr val="bg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100" b="1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Total</a:t>
                      </a:r>
                      <a:endParaRPr lang="en-US" sz="1100" b="1">
                        <a:solidFill>
                          <a:schemeClr val="bg1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8549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Profitability $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(excl. Partner Services)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$18,010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67157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Profitability %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(excl. Partner Services)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43%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2204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Partner Services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(Managed &amp; Support services)*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$8,400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48457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Profitability $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(w Partner Services)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$26,410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58719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Profitability % </a:t>
                      </a:r>
                      <a:b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</a:br>
                      <a:r>
                        <a:rPr lang="en-AU" sz="1200" b="0" i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(w Partner Services)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200">
                          <a:latin typeface="Montserrat" pitchFamily="2" charset="77"/>
                        </a:rPr>
                        <a:t>63%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805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8B27A7-1CAC-D624-F7C9-465378968018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Case study: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27650-F197-9309-9107-CFD43682948C}"/>
              </a:ext>
            </a:extLst>
          </p:cNvPr>
          <p:cNvSpPr txBox="1"/>
          <p:nvPr/>
        </p:nvSpPr>
        <p:spPr>
          <a:xfrm>
            <a:off x="7878594" y="5928482"/>
            <a:ext cx="35380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i="1">
                <a:latin typeface="Montserrat" pitchFamily="2" charset="77"/>
              </a:rPr>
              <a:t>* Eligibility &amp; Approval subject to Terms &amp; Conditions</a:t>
            </a:r>
            <a:endParaRPr lang="en-US" sz="1000" i="1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7478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1E88C-DAD2-88E4-5DDD-FFDEADED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2F69EA13-4962-4D7C-73AC-866512AD266C}"/>
              </a:ext>
            </a:extLst>
          </p:cNvPr>
          <p:cNvSpPr/>
          <p:nvPr/>
        </p:nvSpPr>
        <p:spPr>
          <a:xfrm>
            <a:off x="4386263" y="1515219"/>
            <a:ext cx="7353774" cy="441702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8B107-0399-4B89-E238-7448513D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/>
              <a:t>Partner opportunity breakdown</a:t>
            </a:r>
            <a:br>
              <a:rPr lang="en-AU" b="1"/>
            </a:br>
            <a:endParaRPr lang="en-AU" b="1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6915078-4D50-3035-54B9-3CBDB62AB026}"/>
              </a:ext>
            </a:extLst>
          </p:cNvPr>
          <p:cNvSpPr txBox="1">
            <a:spLocks/>
          </p:cNvSpPr>
          <p:nvPr/>
        </p:nvSpPr>
        <p:spPr>
          <a:xfrm>
            <a:off x="12378916" y="1485041"/>
            <a:ext cx="4135285" cy="4228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sz="1100">
              <a:latin typeface="Montserrat" pitchFamily="2" charset="77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55BD547-9BE3-1E87-FE1E-E693FF0DF6C7}"/>
              </a:ext>
            </a:extLst>
          </p:cNvPr>
          <p:cNvSpPr txBox="1">
            <a:spLocks/>
          </p:cNvSpPr>
          <p:nvPr/>
        </p:nvSpPr>
        <p:spPr>
          <a:xfrm>
            <a:off x="775397" y="2728891"/>
            <a:ext cx="3693475" cy="320335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AB9137-141E-65C7-0400-C63D46D0A2F3}"/>
              </a:ext>
            </a:extLst>
          </p:cNvPr>
          <p:cNvSpPr txBox="1">
            <a:spLocks/>
          </p:cNvSpPr>
          <p:nvPr/>
        </p:nvSpPr>
        <p:spPr>
          <a:xfrm>
            <a:off x="8475518" y="2728890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C1A5C2-9686-B33D-3231-FF5D1EC56CF8}"/>
              </a:ext>
            </a:extLst>
          </p:cNvPr>
          <p:cNvSpPr txBox="1">
            <a:spLocks/>
          </p:cNvSpPr>
          <p:nvPr/>
        </p:nvSpPr>
        <p:spPr>
          <a:xfrm>
            <a:off x="4591037" y="2728890"/>
            <a:ext cx="3569811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/>
            <a:endParaRPr lang="en-AU" sz="1400">
              <a:latin typeface="Montserrat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3ECCC61-8564-06D6-3B08-6DBBE16A407C}"/>
              </a:ext>
            </a:extLst>
          </p:cNvPr>
          <p:cNvSpPr txBox="1">
            <a:spLocks/>
          </p:cNvSpPr>
          <p:nvPr/>
        </p:nvSpPr>
        <p:spPr>
          <a:xfrm>
            <a:off x="515937" y="1089570"/>
            <a:ext cx="5106941" cy="319455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>
                <a:latin typeface="Montserrat" pitchFamily="2" charset="77"/>
              </a:rPr>
              <a:t>(Based on 100 seats)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1D20D-BC00-20E3-29F1-050EC0158523}"/>
              </a:ext>
            </a:extLst>
          </p:cNvPr>
          <p:cNvSpPr txBox="1"/>
          <p:nvPr/>
        </p:nvSpPr>
        <p:spPr>
          <a:xfrm>
            <a:off x="515936" y="1783547"/>
            <a:ext cx="3313113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buNone/>
            </a:pPr>
            <a:r>
              <a:rPr lang="en-US" sz="14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Here's how each component builds monthly recurring revenue per user, showing the value customers receive and your managed services opportunity.</a:t>
            </a:r>
            <a:endParaRPr lang="en-AU" sz="1400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9DED1E-07AE-34C7-7722-3BB821FA9162}"/>
              </a:ext>
            </a:extLst>
          </p:cNvPr>
          <p:cNvSpPr txBox="1"/>
          <p:nvPr/>
        </p:nvSpPr>
        <p:spPr>
          <a:xfrm>
            <a:off x="515937" y="3340400"/>
            <a:ext cx="3500936" cy="12829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80000"/>
              </a:lnSpc>
              <a:buNone/>
            </a:pPr>
            <a:r>
              <a:rPr lang="en-AU" sz="4400" kern="0">
                <a:solidFill>
                  <a:srgbClr val="F61B7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$54,400 </a:t>
            </a:r>
            <a:endParaRPr lang="en-AU" sz="2000" kern="0">
              <a:solidFill>
                <a:srgbClr val="F61B7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buNone/>
            </a:pPr>
            <a:r>
              <a:rPr lang="en-AU" sz="20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annual recurring revenue </a:t>
            </a:r>
            <a:endParaRPr lang="en-AU" sz="1600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fontAlgn="base">
              <a:spcBef>
                <a:spcPts val="500"/>
              </a:spcBef>
              <a:buNone/>
            </a:pPr>
            <a:r>
              <a:rPr lang="en-US" sz="1400" b="1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Full stack offer together with your managed services @ $42 </a:t>
            </a:r>
            <a:r>
              <a:rPr lang="en-US" sz="1400" b="1" kern="0" err="1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pu</a:t>
            </a:r>
            <a:r>
              <a:rPr lang="en-US" sz="1400" b="1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/pm</a:t>
            </a:r>
            <a:endParaRPr lang="en-AU" sz="1400" b="1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6A0ACE7-F628-5EAF-74FC-73932BE16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416110"/>
              </p:ext>
            </p:extLst>
          </p:nvPr>
        </p:nvGraphicFramePr>
        <p:xfrm>
          <a:off x="4728332" y="1793082"/>
          <a:ext cx="6642315" cy="338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3531">
                  <a:extLst>
                    <a:ext uri="{9D8B030D-6E8A-4147-A177-3AD203B41FA5}">
                      <a16:colId xmlns:a16="http://schemas.microsoft.com/office/drawing/2014/main" val="2126355728"/>
                    </a:ext>
                  </a:extLst>
                </a:gridCol>
                <a:gridCol w="4398784">
                  <a:extLst>
                    <a:ext uri="{9D8B030D-6E8A-4147-A177-3AD203B41FA5}">
                      <a16:colId xmlns:a16="http://schemas.microsoft.com/office/drawing/2014/main" val="2257848829"/>
                    </a:ext>
                  </a:extLst>
                </a:gridCol>
              </a:tblGrid>
              <a:tr h="309636">
                <a:tc>
                  <a:txBody>
                    <a:bodyPr/>
                    <a:lstStyle/>
                    <a:p>
                      <a:pPr indent="57150" fontAlgn="base">
                        <a:buNone/>
                      </a:pPr>
                      <a:r>
                        <a:rPr lang="en-US" sz="1400" b="1" kern="0">
                          <a:effectLst/>
                          <a:latin typeface="Montserrat" pitchFamily="2" charset="77"/>
                        </a:rPr>
                        <a:t>Component</a:t>
                      </a:r>
                      <a:r>
                        <a:rPr lang="en-AU" sz="1400" b="1" kern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AU" sz="1400" b="1" i="0" kern="100">
                        <a:effectLst/>
                        <a:latin typeface="Montserrat" pitchFamily="2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400" b="1" kern="0">
                          <a:effectLst/>
                          <a:latin typeface="Montserrat" pitchFamily="2" charset="77"/>
                        </a:rPr>
                        <a:t>What’s included</a:t>
                      </a:r>
                      <a:r>
                        <a:rPr lang="en-AU" sz="1400" b="1" kern="0">
                          <a:effectLst/>
                          <a:latin typeface="Montserrat" pitchFamily="2" charset="77"/>
                        </a:rPr>
                        <a:t> </a:t>
                      </a:r>
                      <a:endParaRPr lang="en-AU" sz="1400" b="1" i="0" kern="100">
                        <a:effectLst/>
                        <a:latin typeface="Montserrat" pitchFamily="2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637798"/>
                  </a:ext>
                </a:extLst>
              </a:tr>
              <a:tr h="1079021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Consumption Cost </a:t>
                      </a:r>
                    </a:p>
                    <a:p>
                      <a:pPr fontAlgn="base">
                        <a:buNone/>
                      </a:pP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(USD $35 </a:t>
                      </a:r>
                      <a:r>
                        <a:rPr lang="en-US" sz="1400" b="0" kern="0" err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pu</a:t>
                      </a: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/pm)</a:t>
                      </a:r>
                    </a:p>
                    <a:p>
                      <a:pPr fontAlgn="base">
                        <a:buNone/>
                      </a:pPr>
                      <a:endParaRPr lang="en-US" sz="1400" kern="0">
                        <a:solidFill>
                          <a:schemeClr val="tx1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82563" lvl="0" indent="-182563" fontAlgn="base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Compute (VMs)</a:t>
                      </a:r>
                    </a:p>
                    <a:p>
                      <a:pPr marL="182563" lvl="0" indent="-182563" fontAlgn="base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Storage (SQL, back-up, </a:t>
                      </a:r>
                      <a:r>
                        <a:rPr lang="en-US" sz="1400" kern="0" err="1">
                          <a:effectLst/>
                          <a:latin typeface="Montserrat" pitchFamily="2" charset="77"/>
                        </a:rPr>
                        <a:t>etc</a:t>
                      </a: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)</a:t>
                      </a:r>
                    </a:p>
                    <a:p>
                      <a:pPr marL="182563" lvl="0" indent="-182563" fontAlgn="base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Networking (bandwidth, VPN, </a:t>
                      </a:r>
                      <a:r>
                        <a:rPr lang="en-US" sz="1400" kern="0" err="1">
                          <a:effectLst/>
                          <a:latin typeface="Montserrat" pitchFamily="2" charset="77"/>
                        </a:rPr>
                        <a:t>etc</a:t>
                      </a: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)</a:t>
                      </a:r>
                    </a:p>
                    <a:p>
                      <a:pPr marL="182563" lvl="0" indent="-182563" fontAlgn="base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Licensing, Management and Governance </a:t>
                      </a:r>
                      <a:br>
                        <a:rPr lang="en-US" sz="1400" kern="0">
                          <a:effectLst/>
                          <a:latin typeface="Montserrat" pitchFamily="2" charset="77"/>
                        </a:rPr>
                      </a:b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(Windows, RDS CALs, </a:t>
                      </a:r>
                      <a:r>
                        <a:rPr lang="en-US" sz="1400" kern="0" err="1">
                          <a:effectLst/>
                          <a:latin typeface="Montserrat" pitchFamily="2" charset="77"/>
                        </a:rPr>
                        <a:t>etc</a:t>
                      </a:r>
                      <a:r>
                        <a:rPr lang="en-US" sz="1400" kern="0">
                          <a:effectLst/>
                          <a:latin typeface="Montserrat" pitchFamily="2" charset="77"/>
                        </a:rPr>
                        <a:t>)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435426"/>
                  </a:ext>
                </a:extLst>
              </a:tr>
              <a:tr h="852157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40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Services </a:t>
                      </a:r>
                    </a:p>
                    <a:p>
                      <a:pPr fontAlgn="base">
                        <a:buNone/>
                      </a:pP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(USD $7 </a:t>
                      </a:r>
                      <a:r>
                        <a:rPr lang="en-US" sz="1400" b="0" kern="0" err="1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pu</a:t>
                      </a: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/pm)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lvl="0" indent="-182563" algn="l" defTabSz="914400" rtl="0" eaLnBrk="1" fontAlgn="base" latinLnBrk="0" hangingPunct="1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Technical consulting</a:t>
                      </a:r>
                    </a:p>
                    <a:p>
                      <a:pPr marL="182563" lvl="0" indent="-182563" algn="l" defTabSz="914400" rtl="0" eaLnBrk="1" fontAlgn="base" latinLnBrk="0" hangingPunct="1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Monthly health checks and </a:t>
                      </a:r>
                      <a:r>
                        <a:rPr lang="en-US" sz="1400" kern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optimisation</a:t>
                      </a: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 services</a:t>
                      </a:r>
                    </a:p>
                    <a:p>
                      <a:pPr marL="182563" lvl="0" indent="-182563" algn="l" defTabSz="914400" rtl="0" eaLnBrk="1" fontAlgn="base" latinLnBrk="0" hangingPunct="1">
                        <a:buSzPts val="1000"/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Ongoing managed and support services including extended hours + 24/7 critical support and 99.95% uptime SLA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765745"/>
                  </a:ext>
                </a:extLst>
              </a:tr>
            </a:tbl>
          </a:graphicData>
        </a:graphic>
      </p:graphicFrame>
      <p:sp>
        <p:nvSpPr>
          <p:cNvPr id="19" name="Rectangle 1">
            <a:extLst>
              <a:ext uri="{FF2B5EF4-FFF2-40B4-BE49-F238E27FC236}">
                <a16:creationId xmlns:a16="http://schemas.microsoft.com/office/drawing/2014/main" id="{49A251DC-6B12-AB7A-B564-884F1339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8333" y="5351115"/>
            <a:ext cx="57872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For 100 users: </a:t>
            </a:r>
            <a:r>
              <a:rPr kumimoji="0" lang="en-US" alt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$4,200 USD/month | $50,400 USD annually</a:t>
            </a:r>
            <a:endParaRPr kumimoji="0" lang="en-US" altLang="en-US" sz="140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5ADFF-9BFC-52DB-6EB3-10E7096D849F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Example: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0824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4DD4C-4D1D-BAB7-3F4D-9ED94885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">
            <a:extLst>
              <a:ext uri="{FF2B5EF4-FFF2-40B4-BE49-F238E27FC236}">
                <a16:creationId xmlns:a16="http://schemas.microsoft.com/office/drawing/2014/main" id="{D65AB155-81EC-80BA-D0C0-45042372925B}"/>
              </a:ext>
            </a:extLst>
          </p:cNvPr>
          <p:cNvSpPr/>
          <p:nvPr/>
        </p:nvSpPr>
        <p:spPr>
          <a:xfrm>
            <a:off x="3707605" y="1515219"/>
            <a:ext cx="8032433" cy="462650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55B46-1EFF-9765-FB7F-03CB0F4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12761"/>
            <a:ext cx="6167361" cy="896265"/>
          </a:xfrm>
        </p:spPr>
        <p:txBody>
          <a:bodyPr/>
          <a:lstStyle/>
          <a:p>
            <a:r>
              <a:rPr lang="en-AU" b="1"/>
              <a:t>Complete earnings picture</a:t>
            </a:r>
            <a:br>
              <a:rPr lang="en-AU" b="1"/>
            </a:br>
            <a:endParaRPr lang="en-AU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521B0D-7D22-5829-C089-86B1B553921E}"/>
              </a:ext>
            </a:extLst>
          </p:cNvPr>
          <p:cNvSpPr txBox="1">
            <a:spLocks/>
          </p:cNvSpPr>
          <p:nvPr/>
        </p:nvSpPr>
        <p:spPr>
          <a:xfrm>
            <a:off x="8475518" y="2428852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D49AF4A-C12D-4C2B-41AA-9EEFF477B424}"/>
              </a:ext>
            </a:extLst>
          </p:cNvPr>
          <p:cNvSpPr txBox="1">
            <a:spLocks/>
          </p:cNvSpPr>
          <p:nvPr/>
        </p:nvSpPr>
        <p:spPr>
          <a:xfrm>
            <a:off x="515937" y="1089570"/>
            <a:ext cx="5106941" cy="319455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>
                <a:latin typeface="Montserrat" pitchFamily="2" charset="77"/>
              </a:rPr>
              <a:t>(Based on 100 users, year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F25B6-F794-45BE-FB62-D2836690B2AD}"/>
              </a:ext>
            </a:extLst>
          </p:cNvPr>
          <p:cNvSpPr txBox="1"/>
          <p:nvPr/>
        </p:nvSpPr>
        <p:spPr>
          <a:xfrm>
            <a:off x="515937" y="1772890"/>
            <a:ext cx="2928624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buNone/>
            </a:pPr>
            <a:r>
              <a:rPr lang="en-US" sz="14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In addition to your managed services revenue, Azure consumption generates ongoing revenue supported by Microsoft funding programs and CSP incentives.</a:t>
            </a:r>
            <a:endParaRPr lang="en-AU" sz="1400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0C18B-1146-F7CA-7297-81C82131E470}"/>
              </a:ext>
            </a:extLst>
          </p:cNvPr>
          <p:cNvSpPr txBox="1"/>
          <p:nvPr/>
        </p:nvSpPr>
        <p:spPr>
          <a:xfrm>
            <a:off x="451961" y="3561724"/>
            <a:ext cx="2355533" cy="9921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80000"/>
              </a:lnSpc>
              <a:buNone/>
            </a:pPr>
            <a:r>
              <a:rPr lang="en-AU" sz="8000" kern="0">
                <a:solidFill>
                  <a:srgbClr val="F61B7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63%</a:t>
            </a:r>
            <a:endParaRPr lang="en-AU" sz="4400" kern="0">
              <a:solidFill>
                <a:srgbClr val="F61B7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01D46-BE89-AF9D-AF81-7B3BC2AEB0BD}"/>
              </a:ext>
            </a:extLst>
          </p:cNvPr>
          <p:cNvSpPr txBox="1"/>
          <p:nvPr/>
        </p:nvSpPr>
        <p:spPr>
          <a:xfrm>
            <a:off x="515936" y="4387774"/>
            <a:ext cx="2760001" cy="538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buNone/>
            </a:pPr>
            <a:r>
              <a:rPr lang="en-AU" sz="24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profitability</a:t>
            </a:r>
            <a:r>
              <a:rPr lang="en-AU" kern="0">
                <a:solidFill>
                  <a:srgbClr val="F61B71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fontAlgn="base">
              <a:buNone/>
            </a:pPr>
            <a:r>
              <a:rPr lang="en-AU" sz="1100" kern="0">
                <a:effectLst/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(including managed services) </a:t>
            </a:r>
            <a:endParaRPr lang="en-AU" sz="1100" kern="100">
              <a:effectLst/>
              <a:latin typeface="Montserra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BB24C37-53CC-4C66-7795-20EB67142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386632"/>
              </p:ext>
            </p:extLst>
          </p:nvPr>
        </p:nvGraphicFramePr>
        <p:xfrm>
          <a:off x="3958429" y="1635208"/>
          <a:ext cx="7478810" cy="3899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66">
                  <a:extLst>
                    <a:ext uri="{9D8B030D-6E8A-4147-A177-3AD203B41FA5}">
                      <a16:colId xmlns:a16="http://schemas.microsoft.com/office/drawing/2014/main" val="393157348"/>
                    </a:ext>
                  </a:extLst>
                </a:gridCol>
                <a:gridCol w="3366422">
                  <a:extLst>
                    <a:ext uri="{9D8B030D-6E8A-4147-A177-3AD203B41FA5}">
                      <a16:colId xmlns:a16="http://schemas.microsoft.com/office/drawing/2014/main" val="584218182"/>
                    </a:ext>
                  </a:extLst>
                </a:gridCol>
                <a:gridCol w="3386856">
                  <a:extLst>
                    <a:ext uri="{9D8B030D-6E8A-4147-A177-3AD203B41FA5}">
                      <a16:colId xmlns:a16="http://schemas.microsoft.com/office/drawing/2014/main" val="81220812"/>
                    </a:ext>
                  </a:extLst>
                </a:gridCol>
                <a:gridCol w="663666">
                  <a:extLst>
                    <a:ext uri="{9D8B030D-6E8A-4147-A177-3AD203B41FA5}">
                      <a16:colId xmlns:a16="http://schemas.microsoft.com/office/drawing/2014/main" val="309545015"/>
                    </a:ext>
                  </a:extLst>
                </a:gridCol>
              </a:tblGrid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14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4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Revenue/Cost</a:t>
                      </a:r>
                      <a:endParaRPr lang="en-AU" sz="14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80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Year 1</a:t>
                      </a:r>
                      <a:endParaRPr lang="en-AU" sz="900" b="1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Total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850416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Consumption Revenue AUD 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Consumed Revenue (ACR) USD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$42,000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06183"/>
                  </a:ext>
                </a:extLst>
              </a:tr>
              <a:tr h="25763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Total Revenue/Cost (excl.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$42,000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887173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14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4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Profitability</a:t>
                      </a:r>
                      <a:endParaRPr lang="en-AU" sz="14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80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800" kern="100">
                          <a:effectLst/>
                          <a:latin typeface="Montserrat" pitchFamily="2" charset="77"/>
                        </a:rPr>
                        <a:t>Total</a:t>
                      </a:r>
                      <a:endParaRPr lang="en-AU" sz="800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204807"/>
                  </a:ext>
                </a:extLst>
              </a:tr>
              <a:tr h="185409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Funding Programs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Credit Offer*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$4,200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422304"/>
                  </a:ext>
                </a:extLst>
              </a:tr>
              <a:tr h="185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AU" sz="800" b="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Dicker Data Proof of Concept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$1,200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178724"/>
                  </a:ext>
                </a:extLst>
              </a:tr>
              <a:tr h="185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AU" sz="800" b="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Accelerate Program Funds (Post Deployment)*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$4,000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588686"/>
                  </a:ext>
                </a:extLst>
              </a:tr>
              <a:tr h="18540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Azure CSP Incentives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CSP Standard Incentive @3%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$1,260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648176"/>
                  </a:ext>
                </a:extLst>
              </a:tr>
              <a:tr h="185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AU" sz="800" b="0" kern="100">
                        <a:effectLst/>
                        <a:latin typeface="Montserrat" pitchFamily="2" charset="77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CSP Growth Incentive* @7.5%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$3,150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18058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CSP Margin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Earned Credits (PEC)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$4,200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12105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>
                        <a:latin typeface="Montserrat" pitchFamily="2" charset="7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071644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Profitability $ (excl.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i="1" kern="100">
                          <a:effectLst/>
                          <a:latin typeface="Montserrat" pitchFamily="2" charset="77"/>
                        </a:rPr>
                        <a:t>Partner Earning Potential $</a:t>
                      </a: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$18,010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587505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Profitability % (excl.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i="1" kern="100">
                          <a:effectLst/>
                          <a:latin typeface="Montserrat" pitchFamily="2" charset="77"/>
                        </a:rPr>
                        <a:t>Partner Earning Potential %</a:t>
                      </a: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43%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735993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Services (Managed &amp; support services)*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Partner Services (Managed &amp; support services)* @20%</a:t>
                      </a:r>
                      <a:endParaRPr lang="en-AU" sz="90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$8,400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66750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Profitability $ (incl.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i="1" kern="100">
                          <a:effectLst/>
                          <a:latin typeface="Montserrat" pitchFamily="2" charset="77"/>
                        </a:rPr>
                        <a:t>Partner Earning Potential $</a:t>
                      </a: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$26,410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927753"/>
                  </a:ext>
                </a:extLst>
              </a:tr>
              <a:tr h="18540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b="0" kern="100">
                          <a:solidFill>
                            <a:schemeClr val="tx1"/>
                          </a:solidFill>
                          <a:effectLst/>
                          <a:latin typeface="Montserrat" pitchFamily="2" charset="77"/>
                        </a:rPr>
                        <a:t>Profitability % (incl. Partner Services)</a:t>
                      </a:r>
                      <a:endParaRPr lang="en-AU" sz="900" b="0" kern="100">
                        <a:solidFill>
                          <a:schemeClr val="tx1"/>
                        </a:solidFill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 i="1" kern="100">
                          <a:effectLst/>
                          <a:latin typeface="Montserrat" pitchFamily="2" charset="77"/>
                        </a:rPr>
                        <a:t>Partner Earning Potential %</a:t>
                      </a:r>
                      <a:endParaRPr lang="en-AU" sz="900" i="1" kern="100">
                        <a:effectLst/>
                        <a:latin typeface="Montserrat" pitchFamily="2" charset="77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900">
                          <a:latin typeface="Montserrat" pitchFamily="2" charset="77"/>
                        </a:rPr>
                        <a:t>63%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170628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0FC9BB8-151D-DC58-8111-DD09A43AF47C}"/>
              </a:ext>
            </a:extLst>
          </p:cNvPr>
          <p:cNvSpPr txBox="1"/>
          <p:nvPr/>
        </p:nvSpPr>
        <p:spPr>
          <a:xfrm>
            <a:off x="3958429" y="5641398"/>
            <a:ext cx="602293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AU" sz="800" kern="100">
                <a:solidFill>
                  <a:schemeClr val="tx1"/>
                </a:solidFill>
                <a:effectLst/>
                <a:latin typeface="Montserrat" pitchFamily="2" charset="77"/>
              </a:rPr>
              <a:t>* Eligibility &amp; Approval subject to Terms &amp; Conditions</a:t>
            </a:r>
            <a:endParaRPr lang="en-AU" sz="800" kern="100">
              <a:solidFill>
                <a:schemeClr val="tx1"/>
              </a:solidFill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69109-EE2D-028E-CAAA-300DD39EEEE1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Example: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8967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33BD6-E7C0-9B31-1479-1E2502EC2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EB82262-1640-57AB-D801-F5C8A0262CFE}"/>
              </a:ext>
            </a:extLst>
          </p:cNvPr>
          <p:cNvSpPr/>
          <p:nvPr/>
        </p:nvSpPr>
        <p:spPr>
          <a:xfrm>
            <a:off x="3600450" y="1732535"/>
            <a:ext cx="7934652" cy="4747926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4F3FA-BCE4-122A-4F9B-1E6778D21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12761"/>
            <a:ext cx="10486567" cy="896265"/>
          </a:xfrm>
        </p:spPr>
        <p:txBody>
          <a:bodyPr/>
          <a:lstStyle/>
          <a:p>
            <a:r>
              <a:rPr lang="en-AU" b="1"/>
              <a:t>Complete earnings picture</a:t>
            </a:r>
            <a:br>
              <a:rPr lang="en-AU" b="1"/>
            </a:br>
            <a:endParaRPr lang="en-AU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95E814E-2F9D-EFBE-B645-8EE7E8D334BF}"/>
              </a:ext>
            </a:extLst>
          </p:cNvPr>
          <p:cNvSpPr txBox="1">
            <a:spLocks/>
          </p:cNvSpPr>
          <p:nvPr/>
        </p:nvSpPr>
        <p:spPr>
          <a:xfrm>
            <a:off x="8475518" y="2701390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983D0F5-EC4B-7F6A-F082-E89977CFBE6D}"/>
              </a:ext>
            </a:extLst>
          </p:cNvPr>
          <p:cNvSpPr txBox="1">
            <a:spLocks/>
          </p:cNvSpPr>
          <p:nvPr/>
        </p:nvSpPr>
        <p:spPr>
          <a:xfrm>
            <a:off x="515937" y="1089570"/>
            <a:ext cx="9349958" cy="319455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AU">
                <a:latin typeface="Montserrat" pitchFamily="2" charset="77"/>
              </a:rPr>
              <a:t>Partner earning opportunity and profitability (including partner services)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FCBFD8-D2C8-58BA-6BEB-061D3691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54862" y="2021933"/>
            <a:ext cx="7589940" cy="4544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3EA4F3-F9C0-D250-8A8A-16FB79B79A12}"/>
              </a:ext>
            </a:extLst>
          </p:cNvPr>
          <p:cNvSpPr txBox="1"/>
          <p:nvPr/>
        </p:nvSpPr>
        <p:spPr>
          <a:xfrm>
            <a:off x="419695" y="1828687"/>
            <a:ext cx="273784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AU" sz="1400">
                <a:latin typeface="Montserrat" pitchFamily="2" charset="77"/>
              </a:rPr>
              <a:t>This chart provides an example of your annual earnings when you combine your partner services with all the Azure incentives, funding programs and credits on offer.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17192-AB38-9CC4-413F-2643FEE6BDBB}"/>
              </a:ext>
            </a:extLst>
          </p:cNvPr>
          <p:cNvSpPr txBox="1"/>
          <p:nvPr/>
        </p:nvSpPr>
        <p:spPr>
          <a:xfrm>
            <a:off x="515937" y="377539"/>
            <a:ext cx="609719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AU" sz="1400" cap="all">
                <a:solidFill>
                  <a:schemeClr val="accent2"/>
                </a:solidFill>
                <a:latin typeface="Montserrat" pitchFamily="2" charset="77"/>
              </a:rPr>
              <a:t>Example: </a:t>
            </a:r>
            <a:endParaRPr lang="en-US" sz="1400" cap="all">
              <a:solidFill>
                <a:schemeClr val="accent2"/>
              </a:solidFill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B767A-3C55-32EA-6B46-A8DE99ED13F9}"/>
              </a:ext>
            </a:extLst>
          </p:cNvPr>
          <p:cNvSpPr txBox="1"/>
          <p:nvPr/>
        </p:nvSpPr>
        <p:spPr>
          <a:xfrm>
            <a:off x="3928612" y="1925331"/>
            <a:ext cx="664274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fontAlgn="base">
              <a:buNone/>
            </a:pPr>
            <a:r>
              <a:rPr lang="en-AU" sz="1100" b="1">
                <a:latin typeface="Montserrat" pitchFamily="2" charset="77"/>
              </a:rPr>
              <a:t>Partner Earnings Opportunity &amp; Profitability</a:t>
            </a:r>
          </a:p>
          <a:p>
            <a:pPr marL="0" indent="0" fontAlgn="base">
              <a:buNone/>
            </a:pPr>
            <a:r>
              <a:rPr lang="en-AU" sz="900">
                <a:latin typeface="Montserrat" pitchFamily="2" charset="77"/>
              </a:rPr>
              <a:t>(including Partner Services) </a:t>
            </a:r>
          </a:p>
        </p:txBody>
      </p:sp>
    </p:spTree>
    <p:extLst>
      <p:ext uri="{BB962C8B-B14F-4D97-AF65-F5344CB8AC3E}">
        <p14:creationId xmlns:p14="http://schemas.microsoft.com/office/powerpoint/2010/main" val="51582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4AB3EE-5C12-0000-DFC0-A4FE298CB5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441325"/>
            <a:ext cx="8702675" cy="468313"/>
          </a:xfrm>
          <a:prstGeom prst="rect">
            <a:avLst/>
          </a:prstGeom>
        </p:spPr>
        <p:txBody>
          <a:bodyPr lIns="0" tIns="0" rIns="0" bIns="0"/>
          <a:lstStyle/>
          <a:p>
            <a:br>
              <a:rPr lang="en-US" sz="3000"/>
            </a:br>
            <a:r>
              <a:rPr lang="en-US" sz="3000"/>
              <a:t>Your cloud and AI building blocks </a:t>
            </a:r>
            <a:endParaRPr lang="en-AU" sz="3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1F573-CAC4-B825-E735-70A1E6D8C4D8}"/>
              </a:ext>
            </a:extLst>
          </p:cNvPr>
          <p:cNvSpPr txBox="1"/>
          <p:nvPr/>
        </p:nvSpPr>
        <p:spPr>
          <a:xfrm>
            <a:off x="522847" y="1556087"/>
            <a:ext cx="777362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latin typeface="Montserrat" pitchFamily="2" charset="77"/>
              </a:rPr>
              <a:t>These four sales plays create the intelligent cloud foundation your practice and customers need for AI success. Build systematically – each block strengthens the next.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A1B7A03-E701-6B57-BDD7-775552424963}"/>
              </a:ext>
            </a:extLst>
          </p:cNvPr>
          <p:cNvSpPr/>
          <p:nvPr/>
        </p:nvSpPr>
        <p:spPr>
          <a:xfrm>
            <a:off x="579481" y="2491665"/>
            <a:ext cx="2594025" cy="3181669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F65F37-30D1-09A1-D0AD-8524CA6A27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4166" y="3580076"/>
            <a:ext cx="2247975" cy="70248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en-AU" sz="1400">
                <a:solidFill>
                  <a:schemeClr val="accent2"/>
                </a:solidFill>
                <a:latin typeface="+mj-lt"/>
              </a:rPr>
              <a:t>Play 1: </a:t>
            </a:r>
          </a:p>
          <a:p>
            <a:pPr marL="0" indent="0">
              <a:buNone/>
            </a:pPr>
            <a:r>
              <a:rPr lang="en-AU" sz="1400">
                <a:latin typeface="+mj-lt"/>
              </a:rPr>
              <a:t>Power Hybrid Work </a:t>
            </a:r>
            <a:r>
              <a:rPr lang="en-AU" sz="1400">
                <a:latin typeface="Montserrat" pitchFamily="2" charset="77"/>
              </a:rPr>
              <a:t>Azure Virtual Desktop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BD8540E4-8D2D-861B-A34A-072A47998FA1}"/>
              </a:ext>
            </a:extLst>
          </p:cNvPr>
          <p:cNvSpPr/>
          <p:nvPr/>
        </p:nvSpPr>
        <p:spPr>
          <a:xfrm>
            <a:off x="3358191" y="2491665"/>
            <a:ext cx="2594025" cy="3181669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CC745EA-F932-0891-5687-ABE88AB8764C}"/>
              </a:ext>
            </a:extLst>
          </p:cNvPr>
          <p:cNvSpPr txBox="1">
            <a:spLocks/>
          </p:cNvSpPr>
          <p:nvPr/>
        </p:nvSpPr>
        <p:spPr>
          <a:xfrm>
            <a:off x="3542876" y="3580075"/>
            <a:ext cx="2247975" cy="2191871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solidFill>
                  <a:schemeClr val="accent2"/>
                </a:solidFill>
                <a:latin typeface="+mj-lt"/>
              </a:rPr>
              <a:t>Play 2: </a:t>
            </a:r>
            <a:br>
              <a:rPr lang="en-AU" sz="1400">
                <a:solidFill>
                  <a:schemeClr val="accent2"/>
                </a:solidFill>
                <a:latin typeface="+mj-lt"/>
              </a:rPr>
            </a:br>
            <a:r>
              <a:rPr lang="en-AU" sz="1400" b="1">
                <a:latin typeface="Montserrat" pitchFamily="2" charset="77"/>
              </a:rPr>
              <a:t>Build Your Foundation </a:t>
            </a:r>
            <a:r>
              <a:rPr lang="en-AU" sz="1400">
                <a:latin typeface="Montserrat" pitchFamily="2" charset="77"/>
              </a:rPr>
              <a:t>Infrastructure, Apps and Security </a:t>
            </a:r>
          </a:p>
          <a:p>
            <a:pPr indent="0">
              <a:buFont typeface="Arial" panose="020B0604020202020204" pitchFamily="34" charset="0"/>
              <a:buNone/>
            </a:pPr>
            <a:endParaRPr lang="en-AU" sz="1400">
              <a:latin typeface="Montserrat" pitchFamily="2" charset="77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latin typeface="Montserrat" pitchFamily="2" charset="77"/>
              </a:rPr>
              <a:t>Move workloads to the cloud with confidence </a:t>
            </a: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A78FAA53-AA76-05EA-FA40-C317BC132ECC}"/>
              </a:ext>
            </a:extLst>
          </p:cNvPr>
          <p:cNvSpPr/>
          <p:nvPr/>
        </p:nvSpPr>
        <p:spPr>
          <a:xfrm>
            <a:off x="6136901" y="2491665"/>
            <a:ext cx="2594025" cy="3181669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D01896-5BAA-51EC-09FC-57DA63D83D7E}"/>
              </a:ext>
            </a:extLst>
          </p:cNvPr>
          <p:cNvSpPr txBox="1">
            <a:spLocks/>
          </p:cNvSpPr>
          <p:nvPr/>
        </p:nvSpPr>
        <p:spPr>
          <a:xfrm>
            <a:off x="6330551" y="3580075"/>
            <a:ext cx="2247975" cy="2191871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solidFill>
                  <a:schemeClr val="accent2"/>
                </a:solidFill>
                <a:latin typeface="+mj-lt"/>
              </a:rPr>
              <a:t>Play 3: </a:t>
            </a:r>
            <a:br>
              <a:rPr lang="en-AU" sz="1400">
                <a:solidFill>
                  <a:schemeClr val="accent2"/>
                </a:solidFill>
                <a:latin typeface="+mj-lt"/>
              </a:rPr>
            </a:br>
            <a:r>
              <a:rPr lang="en-AU" sz="1400" b="1">
                <a:latin typeface="Montserrat" pitchFamily="2" charset="77"/>
              </a:rPr>
              <a:t>Unify Your Data </a:t>
            </a:r>
            <a:r>
              <a:rPr lang="en-AU" sz="1400">
                <a:latin typeface="Montserrat" pitchFamily="2" charset="77"/>
              </a:rPr>
              <a:t>Analytics and Intelligence </a:t>
            </a:r>
          </a:p>
          <a:p>
            <a:pPr indent="0">
              <a:buFont typeface="Arial" panose="020B0604020202020204" pitchFamily="34" charset="0"/>
              <a:buNone/>
            </a:pPr>
            <a:endParaRPr lang="en-AU" sz="1400" b="1">
              <a:latin typeface="Montserrat" pitchFamily="2" charset="77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latin typeface="Montserrat" pitchFamily="2" charset="77"/>
              </a:rPr>
              <a:t>Connect data silos and turn insight into action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D79C47D-73D8-1DCA-DEDD-AE9D9603A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1703" y="2798948"/>
            <a:ext cx="387218" cy="479688"/>
          </a:xfrm>
          <a:prstGeom prst="rect">
            <a:avLst/>
          </a:prstGeom>
        </p:spPr>
      </p:pic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BBDCD435-51EA-859F-D3C1-975BB4BF60B9}"/>
              </a:ext>
            </a:extLst>
          </p:cNvPr>
          <p:cNvSpPr/>
          <p:nvPr/>
        </p:nvSpPr>
        <p:spPr>
          <a:xfrm>
            <a:off x="8915959" y="2491665"/>
            <a:ext cx="2594025" cy="3181669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55EE305-48B0-856A-3073-F7EA66E8733C}"/>
              </a:ext>
            </a:extLst>
          </p:cNvPr>
          <p:cNvSpPr txBox="1">
            <a:spLocks/>
          </p:cNvSpPr>
          <p:nvPr/>
        </p:nvSpPr>
        <p:spPr>
          <a:xfrm>
            <a:off x="9109609" y="3580075"/>
            <a:ext cx="2247975" cy="702485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en-AU" sz="1400">
                <a:solidFill>
                  <a:schemeClr val="accent2"/>
                </a:solidFill>
                <a:latin typeface="+mj-lt"/>
              </a:rPr>
              <a:t>Play 4: </a:t>
            </a:r>
            <a:br>
              <a:rPr lang="en-AU" sz="1400">
                <a:solidFill>
                  <a:schemeClr val="accent2"/>
                </a:solidFill>
                <a:latin typeface="+mj-lt"/>
              </a:rPr>
            </a:br>
            <a:r>
              <a:rPr lang="en-AU" sz="1400" b="1">
                <a:latin typeface="Montserrat" pitchFamily="2" charset="77"/>
              </a:rPr>
              <a:t>Accelerate with AI </a:t>
            </a:r>
            <a:r>
              <a:rPr lang="en-AU" sz="1400">
                <a:latin typeface="Montserrat" pitchFamily="2" charset="77"/>
              </a:rPr>
              <a:t>Intelligent Automation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66806B0-FBCB-D88A-7A3C-92388B7DDCF5}"/>
              </a:ext>
            </a:extLst>
          </p:cNvPr>
          <p:cNvCxnSpPr>
            <a:cxnSpLocks/>
          </p:cNvCxnSpPr>
          <p:nvPr/>
        </p:nvCxnSpPr>
        <p:spPr>
          <a:xfrm flipH="1">
            <a:off x="1296775" y="3075293"/>
            <a:ext cx="7980236" cy="0"/>
          </a:xfrm>
          <a:prstGeom prst="line">
            <a:avLst/>
          </a:prstGeom>
          <a:ln w="38100" cap="rnd">
            <a:gradFill flip="none" rotWithShape="1">
              <a:gsLst>
                <a:gs pos="100000">
                  <a:schemeClr val="accent2"/>
                </a:gs>
                <a:gs pos="0">
                  <a:schemeClr val="accent5"/>
                </a:gs>
                <a:gs pos="25000">
                  <a:schemeClr val="accent4"/>
                </a:gs>
                <a:gs pos="51000">
                  <a:schemeClr val="accent3"/>
                </a:gs>
                <a:gs pos="75000">
                  <a:schemeClr val="accent1"/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9351B20-0FAA-A57E-3346-3CA076619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167" y="2725195"/>
            <a:ext cx="690390" cy="69039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2FB676E-91E7-B4C6-F34B-2DBCB94FE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24145" y="2725195"/>
            <a:ext cx="690390" cy="6903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27EA501-8010-CAAB-EB11-7CBA9AE38F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326068" y="2725195"/>
            <a:ext cx="690390" cy="690390"/>
          </a:xfrm>
          <a:prstGeom prst="rect">
            <a:avLst/>
          </a:prstGeom>
        </p:spPr>
      </p:pic>
      <p:grpSp>
        <p:nvGrpSpPr>
          <p:cNvPr id="2" name="Graphic 15">
            <a:extLst>
              <a:ext uri="{FF2B5EF4-FFF2-40B4-BE49-F238E27FC236}">
                <a16:creationId xmlns:a16="http://schemas.microsoft.com/office/drawing/2014/main" id="{D89E90F4-5260-8CC1-00D6-1213B857A0B9}"/>
              </a:ext>
            </a:extLst>
          </p:cNvPr>
          <p:cNvGrpSpPr/>
          <p:nvPr/>
        </p:nvGrpSpPr>
        <p:grpSpPr>
          <a:xfrm>
            <a:off x="9111213" y="2725195"/>
            <a:ext cx="690616" cy="690616"/>
            <a:chOff x="9111213" y="2574120"/>
            <a:chExt cx="690616" cy="69061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FAB79BF-F922-848B-CD1A-A0672DC9C02C}"/>
                </a:ext>
              </a:extLst>
            </p:cNvPr>
            <p:cNvSpPr/>
            <p:nvPr/>
          </p:nvSpPr>
          <p:spPr>
            <a:xfrm>
              <a:off x="9111213" y="2574120"/>
              <a:ext cx="690616" cy="690616"/>
            </a:xfrm>
            <a:custGeom>
              <a:avLst/>
              <a:gdLst>
                <a:gd name="connsiteX0" fmla="*/ 89638 w 690616"/>
                <a:gd name="connsiteY0" fmla="*/ 690616 h 690616"/>
                <a:gd name="connsiteX1" fmla="*/ 600979 w 690616"/>
                <a:gd name="connsiteY1" fmla="*/ 690616 h 690616"/>
                <a:gd name="connsiteX2" fmla="*/ 690616 w 690616"/>
                <a:gd name="connsiteY2" fmla="*/ 600979 h 690616"/>
                <a:gd name="connsiteX3" fmla="*/ 690616 w 690616"/>
                <a:gd name="connsiteY3" fmla="*/ 89638 h 690616"/>
                <a:gd name="connsiteX4" fmla="*/ 600979 w 690616"/>
                <a:gd name="connsiteY4" fmla="*/ 0 h 690616"/>
                <a:gd name="connsiteX5" fmla="*/ 89638 w 690616"/>
                <a:gd name="connsiteY5" fmla="*/ 0 h 690616"/>
                <a:gd name="connsiteX6" fmla="*/ 0 w 690616"/>
                <a:gd name="connsiteY6" fmla="*/ 89638 h 690616"/>
                <a:gd name="connsiteX7" fmla="*/ 0 w 690616"/>
                <a:gd name="connsiteY7" fmla="*/ 600979 h 690616"/>
                <a:gd name="connsiteX8" fmla="*/ 89638 w 690616"/>
                <a:gd name="connsiteY8" fmla="*/ 690616 h 69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616" h="690616">
                  <a:moveTo>
                    <a:pt x="89638" y="690616"/>
                  </a:moveTo>
                  <a:lnTo>
                    <a:pt x="600979" y="690616"/>
                  </a:lnTo>
                  <a:cubicBezTo>
                    <a:pt x="650438" y="690616"/>
                    <a:pt x="690616" y="650438"/>
                    <a:pt x="690616" y="600979"/>
                  </a:cubicBezTo>
                  <a:lnTo>
                    <a:pt x="690616" y="89638"/>
                  </a:lnTo>
                  <a:cubicBezTo>
                    <a:pt x="690616" y="40178"/>
                    <a:pt x="650438" y="0"/>
                    <a:pt x="600979" y="0"/>
                  </a:cubicBezTo>
                  <a:lnTo>
                    <a:pt x="89638" y="0"/>
                  </a:lnTo>
                  <a:cubicBezTo>
                    <a:pt x="40178" y="0"/>
                    <a:pt x="0" y="40178"/>
                    <a:pt x="0" y="89638"/>
                  </a:cubicBezTo>
                  <a:lnTo>
                    <a:pt x="0" y="600979"/>
                  </a:lnTo>
                  <a:cubicBezTo>
                    <a:pt x="0" y="650438"/>
                    <a:pt x="40178" y="690616"/>
                    <a:pt x="89638" y="690616"/>
                  </a:cubicBezTo>
                </a:path>
              </a:pathLst>
            </a:custGeom>
            <a:solidFill>
              <a:schemeClr val="accent5"/>
            </a:solidFill>
            <a:ln w="11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Montserrat" pitchFamily="2" charset="77"/>
              </a:endParaRPr>
            </a:p>
          </p:txBody>
        </p:sp>
        <p:grpSp>
          <p:nvGrpSpPr>
            <p:cNvPr id="5" name="Graphic 15">
              <a:extLst>
                <a:ext uri="{FF2B5EF4-FFF2-40B4-BE49-F238E27FC236}">
                  <a16:creationId xmlns:a16="http://schemas.microsoft.com/office/drawing/2014/main" id="{6F2E16D8-C5BE-62C1-FC41-240300CD4A58}"/>
                </a:ext>
              </a:extLst>
            </p:cNvPr>
            <p:cNvGrpSpPr/>
            <p:nvPr/>
          </p:nvGrpSpPr>
          <p:grpSpPr>
            <a:xfrm>
              <a:off x="9240123" y="2661918"/>
              <a:ext cx="432795" cy="514991"/>
              <a:chOff x="9240123" y="2661918"/>
              <a:chExt cx="432795" cy="514991"/>
            </a:xfrm>
            <a:solidFill>
              <a:srgbClr val="FFFFFF"/>
            </a:solidFill>
          </p:grpSpPr>
          <p:grpSp>
            <p:nvGrpSpPr>
              <p:cNvPr id="17" name="Graphic 15">
                <a:extLst>
                  <a:ext uri="{FF2B5EF4-FFF2-40B4-BE49-F238E27FC236}">
                    <a16:creationId xmlns:a16="http://schemas.microsoft.com/office/drawing/2014/main" id="{C73B1A20-11E8-0CE2-6924-AD734DA851CC}"/>
                  </a:ext>
                </a:extLst>
              </p:cNvPr>
              <p:cNvGrpSpPr/>
              <p:nvPr/>
            </p:nvGrpSpPr>
            <p:grpSpPr>
              <a:xfrm>
                <a:off x="9392970" y="2803646"/>
                <a:ext cx="114707" cy="110009"/>
                <a:chOff x="9392970" y="2803646"/>
                <a:chExt cx="114707" cy="110009"/>
              </a:xfrm>
              <a:solidFill>
                <a:srgbClr val="FFFFFF"/>
              </a:solidFill>
            </p:grpSpPr>
            <p:grpSp>
              <p:nvGrpSpPr>
                <p:cNvPr id="18" name="Graphic 15">
                  <a:extLst>
                    <a:ext uri="{FF2B5EF4-FFF2-40B4-BE49-F238E27FC236}">
                      <a16:creationId xmlns:a16="http://schemas.microsoft.com/office/drawing/2014/main" id="{53D4A85F-3AB8-80E2-47C2-311CEEBC8FFD}"/>
                    </a:ext>
                  </a:extLst>
                </p:cNvPr>
                <p:cNvGrpSpPr/>
                <p:nvPr/>
              </p:nvGrpSpPr>
              <p:grpSpPr>
                <a:xfrm>
                  <a:off x="9392970" y="2803646"/>
                  <a:ext cx="84433" cy="110009"/>
                  <a:chOff x="9392970" y="2803646"/>
                  <a:chExt cx="84433" cy="110009"/>
                </a:xfrm>
                <a:solidFill>
                  <a:srgbClr val="FFFFFF"/>
                </a:solidFill>
              </p:grpSpPr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884DDCE6-5C7E-40B4-F4DD-E223C8F0ABBA}"/>
                      </a:ext>
                    </a:extLst>
                  </p:cNvPr>
                  <p:cNvSpPr/>
                  <p:nvPr/>
                </p:nvSpPr>
                <p:spPr>
                  <a:xfrm>
                    <a:off x="9392970" y="2803646"/>
                    <a:ext cx="84433" cy="110009"/>
                  </a:xfrm>
                  <a:custGeom>
                    <a:avLst/>
                    <a:gdLst>
                      <a:gd name="connsiteX0" fmla="*/ 78943 w 84433"/>
                      <a:gd name="connsiteY0" fmla="*/ 110010 h 110009"/>
                      <a:gd name="connsiteX1" fmla="*/ 73737 w 84433"/>
                      <a:gd name="connsiteY1" fmla="*/ 106388 h 110009"/>
                      <a:gd name="connsiteX2" fmla="*/ 40010 w 84433"/>
                      <a:gd name="connsiteY2" fmla="*/ 21164 h 110009"/>
                      <a:gd name="connsiteX3" fmla="*/ 10923 w 84433"/>
                      <a:gd name="connsiteY3" fmla="*/ 94504 h 110009"/>
                      <a:gd name="connsiteX4" fmla="*/ 3566 w 84433"/>
                      <a:gd name="connsiteY4" fmla="*/ 97673 h 110009"/>
                      <a:gd name="connsiteX5" fmla="*/ 397 w 84433"/>
                      <a:gd name="connsiteY5" fmla="*/ 90317 h 110009"/>
                      <a:gd name="connsiteX6" fmla="*/ 34690 w 84433"/>
                      <a:gd name="connsiteY6" fmla="*/ 3622 h 110009"/>
                      <a:gd name="connsiteX7" fmla="*/ 39897 w 84433"/>
                      <a:gd name="connsiteY7" fmla="*/ 0 h 110009"/>
                      <a:gd name="connsiteX8" fmla="*/ 39897 w 84433"/>
                      <a:gd name="connsiteY8" fmla="*/ 0 h 110009"/>
                      <a:gd name="connsiteX9" fmla="*/ 45103 w 84433"/>
                      <a:gd name="connsiteY9" fmla="*/ 3622 h 110009"/>
                      <a:gd name="connsiteX10" fmla="*/ 84036 w 84433"/>
                      <a:gd name="connsiteY10" fmla="*/ 102200 h 110009"/>
                      <a:gd name="connsiteX11" fmla="*/ 80867 w 84433"/>
                      <a:gd name="connsiteY11" fmla="*/ 109557 h 110009"/>
                      <a:gd name="connsiteX12" fmla="*/ 78830 w 84433"/>
                      <a:gd name="connsiteY12" fmla="*/ 110010 h 110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4433" h="110009">
                        <a:moveTo>
                          <a:pt x="78943" y="110010"/>
                        </a:moveTo>
                        <a:cubicBezTo>
                          <a:pt x="76680" y="110010"/>
                          <a:pt x="74529" y="108652"/>
                          <a:pt x="73737" y="106388"/>
                        </a:cubicBezTo>
                        <a:lnTo>
                          <a:pt x="40010" y="21164"/>
                        </a:lnTo>
                        <a:lnTo>
                          <a:pt x="10923" y="94504"/>
                        </a:lnTo>
                        <a:cubicBezTo>
                          <a:pt x="9791" y="97447"/>
                          <a:pt x="6396" y="98805"/>
                          <a:pt x="3566" y="97673"/>
                        </a:cubicBezTo>
                        <a:cubicBezTo>
                          <a:pt x="624" y="96541"/>
                          <a:pt x="-735" y="93259"/>
                          <a:pt x="397" y="90317"/>
                        </a:cubicBezTo>
                        <a:lnTo>
                          <a:pt x="34690" y="3622"/>
                        </a:lnTo>
                        <a:cubicBezTo>
                          <a:pt x="35596" y="1471"/>
                          <a:pt x="37633" y="0"/>
                          <a:pt x="39897" y="0"/>
                        </a:cubicBezTo>
                        <a:lnTo>
                          <a:pt x="39897" y="0"/>
                        </a:lnTo>
                        <a:cubicBezTo>
                          <a:pt x="42273" y="0"/>
                          <a:pt x="44311" y="1471"/>
                          <a:pt x="45103" y="3622"/>
                        </a:cubicBezTo>
                        <a:lnTo>
                          <a:pt x="84036" y="102200"/>
                        </a:lnTo>
                        <a:cubicBezTo>
                          <a:pt x="85168" y="105143"/>
                          <a:pt x="83810" y="108425"/>
                          <a:pt x="80867" y="109557"/>
                        </a:cubicBezTo>
                        <a:cubicBezTo>
                          <a:pt x="80188" y="109783"/>
                          <a:pt x="79509" y="110010"/>
                          <a:pt x="78830" y="1100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  <p:sp>
                <p:nvSpPr>
                  <p:cNvPr id="24" name="Freeform 23">
                    <a:extLst>
                      <a:ext uri="{FF2B5EF4-FFF2-40B4-BE49-F238E27FC236}">
                        <a16:creationId xmlns:a16="http://schemas.microsoft.com/office/drawing/2014/main" id="{DCBB6D3A-893A-3263-3352-D9407A13EB01}"/>
                      </a:ext>
                    </a:extLst>
                  </p:cNvPr>
                  <p:cNvSpPr/>
                  <p:nvPr/>
                </p:nvSpPr>
                <p:spPr>
                  <a:xfrm>
                    <a:off x="9402195" y="2867026"/>
                    <a:ext cx="61342" cy="11317"/>
                  </a:xfrm>
                  <a:custGeom>
                    <a:avLst/>
                    <a:gdLst>
                      <a:gd name="connsiteX0" fmla="*/ 55684 w 61342"/>
                      <a:gd name="connsiteY0" fmla="*/ 11318 h 11317"/>
                      <a:gd name="connsiteX1" fmla="*/ 5659 w 61342"/>
                      <a:gd name="connsiteY1" fmla="*/ 11318 h 11317"/>
                      <a:gd name="connsiteX2" fmla="*/ 0 w 61342"/>
                      <a:gd name="connsiteY2" fmla="*/ 5659 h 11317"/>
                      <a:gd name="connsiteX3" fmla="*/ 5659 w 61342"/>
                      <a:gd name="connsiteY3" fmla="*/ 0 h 11317"/>
                      <a:gd name="connsiteX4" fmla="*/ 55684 w 61342"/>
                      <a:gd name="connsiteY4" fmla="*/ 0 h 11317"/>
                      <a:gd name="connsiteX5" fmla="*/ 61343 w 61342"/>
                      <a:gd name="connsiteY5" fmla="*/ 5659 h 11317"/>
                      <a:gd name="connsiteX6" fmla="*/ 55684 w 61342"/>
                      <a:gd name="connsiteY6" fmla="*/ 11318 h 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342" h="11317">
                        <a:moveTo>
                          <a:pt x="55684" y="11318"/>
                        </a:moveTo>
                        <a:lnTo>
                          <a:pt x="5659" y="11318"/>
                        </a:lnTo>
                        <a:cubicBezTo>
                          <a:pt x="2490" y="11318"/>
                          <a:pt x="0" y="8828"/>
                          <a:pt x="0" y="5659"/>
                        </a:cubicBezTo>
                        <a:cubicBezTo>
                          <a:pt x="0" y="2490"/>
                          <a:pt x="2490" y="0"/>
                          <a:pt x="5659" y="0"/>
                        </a:cubicBezTo>
                        <a:lnTo>
                          <a:pt x="55684" y="0"/>
                        </a:lnTo>
                        <a:cubicBezTo>
                          <a:pt x="58853" y="0"/>
                          <a:pt x="61343" y="2490"/>
                          <a:pt x="61343" y="5659"/>
                        </a:cubicBezTo>
                        <a:cubicBezTo>
                          <a:pt x="61343" y="8828"/>
                          <a:pt x="58853" y="11318"/>
                          <a:pt x="55684" y="1131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851EAA1-D63B-0AE3-EDFB-F90FDEE2E422}"/>
                    </a:ext>
                  </a:extLst>
                </p:cNvPr>
                <p:cNvSpPr/>
                <p:nvPr/>
              </p:nvSpPr>
              <p:spPr>
                <a:xfrm>
                  <a:off x="9496360" y="2810097"/>
                  <a:ext cx="11317" cy="101181"/>
                </a:xfrm>
                <a:custGeom>
                  <a:avLst/>
                  <a:gdLst>
                    <a:gd name="connsiteX0" fmla="*/ 5659 w 11317"/>
                    <a:gd name="connsiteY0" fmla="*/ 101182 h 101181"/>
                    <a:gd name="connsiteX1" fmla="*/ 0 w 11317"/>
                    <a:gd name="connsiteY1" fmla="*/ 95523 h 101181"/>
                    <a:gd name="connsiteX2" fmla="*/ 0 w 11317"/>
                    <a:gd name="connsiteY2" fmla="*/ 5659 h 101181"/>
                    <a:gd name="connsiteX3" fmla="*/ 5659 w 11317"/>
                    <a:gd name="connsiteY3" fmla="*/ 0 h 101181"/>
                    <a:gd name="connsiteX4" fmla="*/ 11318 w 11317"/>
                    <a:gd name="connsiteY4" fmla="*/ 5659 h 101181"/>
                    <a:gd name="connsiteX5" fmla="*/ 11318 w 11317"/>
                    <a:gd name="connsiteY5" fmla="*/ 95523 h 101181"/>
                    <a:gd name="connsiteX6" fmla="*/ 5659 w 11317"/>
                    <a:gd name="connsiteY6" fmla="*/ 101182 h 101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17" h="101181">
                      <a:moveTo>
                        <a:pt x="5659" y="101182"/>
                      </a:moveTo>
                      <a:cubicBezTo>
                        <a:pt x="2490" y="101182"/>
                        <a:pt x="0" y="98692"/>
                        <a:pt x="0" y="95523"/>
                      </a:cubicBezTo>
                      <a:lnTo>
                        <a:pt x="0" y="5659"/>
                      </a:lnTo>
                      <a:cubicBezTo>
                        <a:pt x="0" y="2490"/>
                        <a:pt x="2490" y="0"/>
                        <a:pt x="5659" y="0"/>
                      </a:cubicBezTo>
                      <a:cubicBezTo>
                        <a:pt x="8828" y="0"/>
                        <a:pt x="11318" y="2490"/>
                        <a:pt x="11318" y="5659"/>
                      </a:cubicBezTo>
                      <a:lnTo>
                        <a:pt x="11318" y="95523"/>
                      </a:lnTo>
                      <a:cubicBezTo>
                        <a:pt x="11318" y="98692"/>
                        <a:pt x="8828" y="101182"/>
                        <a:pt x="5659" y="1011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28" name="Graphic 15">
                <a:extLst>
                  <a:ext uri="{FF2B5EF4-FFF2-40B4-BE49-F238E27FC236}">
                    <a16:creationId xmlns:a16="http://schemas.microsoft.com/office/drawing/2014/main" id="{8A9B8A0A-94A6-3A98-3B63-B69EAF7C505A}"/>
                  </a:ext>
                </a:extLst>
              </p:cNvPr>
              <p:cNvGrpSpPr/>
              <p:nvPr/>
            </p:nvGrpSpPr>
            <p:grpSpPr>
              <a:xfrm>
                <a:off x="9240123" y="2661918"/>
                <a:ext cx="432795" cy="514991"/>
                <a:chOff x="9240123" y="2661918"/>
                <a:chExt cx="432795" cy="514991"/>
              </a:xfrm>
              <a:solidFill>
                <a:srgbClr val="FFFFFF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3A01C8C-D830-A3B2-C0A6-5A475969D93D}"/>
                    </a:ext>
                  </a:extLst>
                </p:cNvPr>
                <p:cNvSpPr/>
                <p:nvPr/>
              </p:nvSpPr>
              <p:spPr>
                <a:xfrm>
                  <a:off x="9357829" y="2661918"/>
                  <a:ext cx="197496" cy="344770"/>
                </a:xfrm>
                <a:custGeom>
                  <a:avLst/>
                  <a:gdLst>
                    <a:gd name="connsiteX0" fmla="*/ 155960 w 197496"/>
                    <a:gd name="connsiteY0" fmla="*/ 344771 h 344770"/>
                    <a:gd name="connsiteX1" fmla="*/ 41537 w 197496"/>
                    <a:gd name="connsiteY1" fmla="*/ 344771 h 344770"/>
                    <a:gd name="connsiteX2" fmla="*/ 36557 w 197496"/>
                    <a:gd name="connsiteY2" fmla="*/ 341828 h 344770"/>
                    <a:gd name="connsiteX3" fmla="*/ 0 w 197496"/>
                    <a:gd name="connsiteY3" fmla="*/ 211672 h 344770"/>
                    <a:gd name="connsiteX4" fmla="*/ 94731 w 197496"/>
                    <a:gd name="connsiteY4" fmla="*/ 1613 h 344770"/>
                    <a:gd name="connsiteX5" fmla="*/ 102653 w 197496"/>
                    <a:gd name="connsiteY5" fmla="*/ 1613 h 344770"/>
                    <a:gd name="connsiteX6" fmla="*/ 197497 w 197496"/>
                    <a:gd name="connsiteY6" fmla="*/ 211672 h 344770"/>
                    <a:gd name="connsiteX7" fmla="*/ 160940 w 197496"/>
                    <a:gd name="connsiteY7" fmla="*/ 341828 h 344770"/>
                    <a:gd name="connsiteX8" fmla="*/ 155960 w 197496"/>
                    <a:gd name="connsiteY8" fmla="*/ 344771 h 344770"/>
                    <a:gd name="connsiteX9" fmla="*/ 44819 w 197496"/>
                    <a:gd name="connsiteY9" fmla="*/ 333453 h 344770"/>
                    <a:gd name="connsiteX10" fmla="*/ 152565 w 197496"/>
                    <a:gd name="connsiteY10" fmla="*/ 333453 h 344770"/>
                    <a:gd name="connsiteX11" fmla="*/ 186179 w 197496"/>
                    <a:gd name="connsiteY11" fmla="*/ 211672 h 344770"/>
                    <a:gd name="connsiteX12" fmla="*/ 98692 w 197496"/>
                    <a:gd name="connsiteY12" fmla="*/ 13949 h 344770"/>
                    <a:gd name="connsiteX13" fmla="*/ 11318 w 197496"/>
                    <a:gd name="connsiteY13" fmla="*/ 211672 h 344770"/>
                    <a:gd name="connsiteX14" fmla="*/ 44932 w 197496"/>
                    <a:gd name="connsiteY14" fmla="*/ 333453 h 34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7496" h="344770">
                      <a:moveTo>
                        <a:pt x="155960" y="344771"/>
                      </a:moveTo>
                      <a:lnTo>
                        <a:pt x="41537" y="344771"/>
                      </a:lnTo>
                      <a:cubicBezTo>
                        <a:pt x="39499" y="344771"/>
                        <a:pt x="37575" y="343639"/>
                        <a:pt x="36557" y="341828"/>
                      </a:cubicBezTo>
                      <a:cubicBezTo>
                        <a:pt x="12336" y="297575"/>
                        <a:pt x="0" y="253775"/>
                        <a:pt x="0" y="211672"/>
                      </a:cubicBezTo>
                      <a:cubicBezTo>
                        <a:pt x="0" y="96909"/>
                        <a:pt x="90882" y="5461"/>
                        <a:pt x="94731" y="1613"/>
                      </a:cubicBezTo>
                      <a:cubicBezTo>
                        <a:pt x="96881" y="-538"/>
                        <a:pt x="100503" y="-538"/>
                        <a:pt x="102653" y="1613"/>
                      </a:cubicBezTo>
                      <a:cubicBezTo>
                        <a:pt x="106501" y="5461"/>
                        <a:pt x="197497" y="96796"/>
                        <a:pt x="197497" y="211672"/>
                      </a:cubicBezTo>
                      <a:cubicBezTo>
                        <a:pt x="197497" y="253775"/>
                        <a:pt x="185160" y="297575"/>
                        <a:pt x="160940" y="341828"/>
                      </a:cubicBezTo>
                      <a:cubicBezTo>
                        <a:pt x="159921" y="343639"/>
                        <a:pt x="157997" y="344771"/>
                        <a:pt x="155960" y="344771"/>
                      </a:cubicBezTo>
                      <a:close/>
                      <a:moveTo>
                        <a:pt x="44819" y="333453"/>
                      </a:moveTo>
                      <a:lnTo>
                        <a:pt x="152565" y="333453"/>
                      </a:lnTo>
                      <a:cubicBezTo>
                        <a:pt x="174861" y="291803"/>
                        <a:pt x="186179" y="250945"/>
                        <a:pt x="186179" y="211672"/>
                      </a:cubicBezTo>
                      <a:cubicBezTo>
                        <a:pt x="186179" y="115018"/>
                        <a:pt x="116348" y="33076"/>
                        <a:pt x="98692" y="13949"/>
                      </a:cubicBezTo>
                      <a:cubicBezTo>
                        <a:pt x="81149" y="33076"/>
                        <a:pt x="11318" y="115131"/>
                        <a:pt x="11318" y="211672"/>
                      </a:cubicBezTo>
                      <a:cubicBezTo>
                        <a:pt x="11318" y="250945"/>
                        <a:pt x="22636" y="291916"/>
                        <a:pt x="44932" y="333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D59D70F6-0D23-5E79-88DE-F33FB71A0E07}"/>
                    </a:ext>
                  </a:extLst>
                </p:cNvPr>
                <p:cNvSpPr/>
                <p:nvPr/>
              </p:nvSpPr>
              <p:spPr>
                <a:xfrm>
                  <a:off x="9321239" y="2880806"/>
                  <a:ext cx="71814" cy="124976"/>
                </a:xfrm>
                <a:custGeom>
                  <a:avLst/>
                  <a:gdLst>
                    <a:gd name="connsiteX0" fmla="*/ 6937 w 71814"/>
                    <a:gd name="connsiteY0" fmla="*/ 124977 h 124976"/>
                    <a:gd name="connsiteX1" fmla="*/ 1392 w 71814"/>
                    <a:gd name="connsiteY1" fmla="*/ 120223 h 124976"/>
                    <a:gd name="connsiteX2" fmla="*/ 23122 w 71814"/>
                    <a:gd name="connsiteY2" fmla="*/ 18476 h 124976"/>
                    <a:gd name="connsiteX3" fmla="*/ 38967 w 71814"/>
                    <a:gd name="connsiteY3" fmla="*/ 1386 h 124976"/>
                    <a:gd name="connsiteX4" fmla="*/ 47003 w 71814"/>
                    <a:gd name="connsiteY4" fmla="*/ 1952 h 124976"/>
                    <a:gd name="connsiteX5" fmla="*/ 46437 w 71814"/>
                    <a:gd name="connsiteY5" fmla="*/ 9987 h 124976"/>
                    <a:gd name="connsiteX6" fmla="*/ 32289 w 71814"/>
                    <a:gd name="connsiteY6" fmla="*/ 25153 h 124976"/>
                    <a:gd name="connsiteX7" fmla="*/ 12030 w 71814"/>
                    <a:gd name="connsiteY7" fmla="*/ 112640 h 124976"/>
                    <a:gd name="connsiteX8" fmla="*/ 63074 w 71814"/>
                    <a:gd name="connsiteY8" fmla="*/ 91476 h 124976"/>
                    <a:gd name="connsiteX9" fmla="*/ 70883 w 71814"/>
                    <a:gd name="connsiteY9" fmla="*/ 93060 h 124976"/>
                    <a:gd name="connsiteX10" fmla="*/ 69299 w 71814"/>
                    <a:gd name="connsiteY10" fmla="*/ 100870 h 124976"/>
                    <a:gd name="connsiteX11" fmla="*/ 7956 w 71814"/>
                    <a:gd name="connsiteY11" fmla="*/ 124864 h 124976"/>
                    <a:gd name="connsiteX12" fmla="*/ 7051 w 71814"/>
                    <a:gd name="connsiteY12" fmla="*/ 124864 h 124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814" h="124976">
                      <a:moveTo>
                        <a:pt x="6937" y="124977"/>
                      </a:moveTo>
                      <a:cubicBezTo>
                        <a:pt x="4221" y="124977"/>
                        <a:pt x="1844" y="122940"/>
                        <a:pt x="1392" y="120223"/>
                      </a:cubicBezTo>
                      <a:cubicBezTo>
                        <a:pt x="1052" y="117846"/>
                        <a:pt x="-7663" y="60352"/>
                        <a:pt x="23122" y="18476"/>
                      </a:cubicBezTo>
                      <a:cubicBezTo>
                        <a:pt x="27536" y="12364"/>
                        <a:pt x="32855" y="6705"/>
                        <a:pt x="38967" y="1386"/>
                      </a:cubicBezTo>
                      <a:cubicBezTo>
                        <a:pt x="41344" y="-652"/>
                        <a:pt x="44852" y="-425"/>
                        <a:pt x="47003" y="1952"/>
                      </a:cubicBezTo>
                      <a:cubicBezTo>
                        <a:pt x="49040" y="4328"/>
                        <a:pt x="48814" y="7837"/>
                        <a:pt x="46437" y="9987"/>
                      </a:cubicBezTo>
                      <a:cubicBezTo>
                        <a:pt x="41004" y="14741"/>
                        <a:pt x="36251" y="19834"/>
                        <a:pt x="32289" y="25153"/>
                      </a:cubicBezTo>
                      <a:cubicBezTo>
                        <a:pt x="9767" y="55825"/>
                        <a:pt x="10785" y="97361"/>
                        <a:pt x="12030" y="112640"/>
                      </a:cubicBezTo>
                      <a:cubicBezTo>
                        <a:pt x="21990" y="110377"/>
                        <a:pt x="43381" y="104491"/>
                        <a:pt x="63074" y="91476"/>
                      </a:cubicBezTo>
                      <a:cubicBezTo>
                        <a:pt x="65677" y="89778"/>
                        <a:pt x="69186" y="90457"/>
                        <a:pt x="70883" y="93060"/>
                      </a:cubicBezTo>
                      <a:cubicBezTo>
                        <a:pt x="72581" y="95663"/>
                        <a:pt x="71902" y="99172"/>
                        <a:pt x="69299" y="100870"/>
                      </a:cubicBezTo>
                      <a:cubicBezTo>
                        <a:pt x="40438" y="119884"/>
                        <a:pt x="9201" y="124637"/>
                        <a:pt x="7956" y="124864"/>
                      </a:cubicBezTo>
                      <a:cubicBezTo>
                        <a:pt x="7616" y="124864"/>
                        <a:pt x="7390" y="124864"/>
                        <a:pt x="7051" y="1248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08B47D77-0A49-8C8A-7329-AD998E2BADEC}"/>
                    </a:ext>
                  </a:extLst>
                </p:cNvPr>
                <p:cNvSpPr/>
                <p:nvPr/>
              </p:nvSpPr>
              <p:spPr>
                <a:xfrm>
                  <a:off x="9520101" y="2880919"/>
                  <a:ext cx="71785" cy="124863"/>
                </a:xfrm>
                <a:custGeom>
                  <a:avLst/>
                  <a:gdLst>
                    <a:gd name="connsiteX0" fmla="*/ 64764 w 71785"/>
                    <a:gd name="connsiteY0" fmla="*/ 124864 h 124863"/>
                    <a:gd name="connsiteX1" fmla="*/ 63859 w 71785"/>
                    <a:gd name="connsiteY1" fmla="*/ 124864 h 124863"/>
                    <a:gd name="connsiteX2" fmla="*/ 2516 w 71785"/>
                    <a:gd name="connsiteY2" fmla="*/ 100870 h 124863"/>
                    <a:gd name="connsiteX3" fmla="*/ 931 w 71785"/>
                    <a:gd name="connsiteY3" fmla="*/ 93060 h 124863"/>
                    <a:gd name="connsiteX4" fmla="*/ 8741 w 71785"/>
                    <a:gd name="connsiteY4" fmla="*/ 91476 h 124863"/>
                    <a:gd name="connsiteX5" fmla="*/ 59784 w 71785"/>
                    <a:gd name="connsiteY5" fmla="*/ 112640 h 124863"/>
                    <a:gd name="connsiteX6" fmla="*/ 39525 w 71785"/>
                    <a:gd name="connsiteY6" fmla="*/ 25153 h 124863"/>
                    <a:gd name="connsiteX7" fmla="*/ 25378 w 71785"/>
                    <a:gd name="connsiteY7" fmla="*/ 9987 h 124863"/>
                    <a:gd name="connsiteX8" fmla="*/ 24812 w 71785"/>
                    <a:gd name="connsiteY8" fmla="*/ 1952 h 124863"/>
                    <a:gd name="connsiteX9" fmla="*/ 32848 w 71785"/>
                    <a:gd name="connsiteY9" fmla="*/ 1386 h 124863"/>
                    <a:gd name="connsiteX10" fmla="*/ 48693 w 71785"/>
                    <a:gd name="connsiteY10" fmla="*/ 18362 h 124863"/>
                    <a:gd name="connsiteX11" fmla="*/ 70423 w 71785"/>
                    <a:gd name="connsiteY11" fmla="*/ 120110 h 124863"/>
                    <a:gd name="connsiteX12" fmla="*/ 64877 w 71785"/>
                    <a:gd name="connsiteY12" fmla="*/ 124864 h 12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1785" h="124863">
                      <a:moveTo>
                        <a:pt x="64764" y="124864"/>
                      </a:moveTo>
                      <a:cubicBezTo>
                        <a:pt x="64764" y="124864"/>
                        <a:pt x="64198" y="124864"/>
                        <a:pt x="63859" y="124864"/>
                      </a:cubicBezTo>
                      <a:cubicBezTo>
                        <a:pt x="62500" y="124637"/>
                        <a:pt x="31376" y="119884"/>
                        <a:pt x="2516" y="100870"/>
                      </a:cubicBezTo>
                      <a:cubicBezTo>
                        <a:pt x="-87" y="99172"/>
                        <a:pt x="-766" y="95663"/>
                        <a:pt x="931" y="93060"/>
                      </a:cubicBezTo>
                      <a:cubicBezTo>
                        <a:pt x="2629" y="90457"/>
                        <a:pt x="6137" y="89778"/>
                        <a:pt x="8741" y="91476"/>
                      </a:cubicBezTo>
                      <a:cubicBezTo>
                        <a:pt x="28434" y="104378"/>
                        <a:pt x="49824" y="110377"/>
                        <a:pt x="59784" y="112640"/>
                      </a:cubicBezTo>
                      <a:cubicBezTo>
                        <a:pt x="61029" y="97474"/>
                        <a:pt x="62048" y="55825"/>
                        <a:pt x="39525" y="25153"/>
                      </a:cubicBezTo>
                      <a:cubicBezTo>
                        <a:pt x="35564" y="19721"/>
                        <a:pt x="30810" y="14628"/>
                        <a:pt x="25378" y="9987"/>
                      </a:cubicBezTo>
                      <a:cubicBezTo>
                        <a:pt x="23001" y="7950"/>
                        <a:pt x="22775" y="4328"/>
                        <a:pt x="24812" y="1952"/>
                      </a:cubicBezTo>
                      <a:cubicBezTo>
                        <a:pt x="26849" y="-425"/>
                        <a:pt x="30471" y="-652"/>
                        <a:pt x="32848" y="1386"/>
                      </a:cubicBezTo>
                      <a:cubicBezTo>
                        <a:pt x="38846" y="6592"/>
                        <a:pt x="44165" y="12364"/>
                        <a:pt x="48693" y="18362"/>
                      </a:cubicBezTo>
                      <a:cubicBezTo>
                        <a:pt x="79364" y="60239"/>
                        <a:pt x="70762" y="117733"/>
                        <a:pt x="70423" y="120110"/>
                      </a:cubicBezTo>
                      <a:cubicBezTo>
                        <a:pt x="69970" y="122940"/>
                        <a:pt x="67593" y="124864"/>
                        <a:pt x="64877" y="1248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6391F4B-404D-61F9-F012-CC6E8AA25BDB}"/>
                    </a:ext>
                  </a:extLst>
                </p:cNvPr>
                <p:cNvSpPr/>
                <p:nvPr/>
              </p:nvSpPr>
              <p:spPr>
                <a:xfrm>
                  <a:off x="9393706" y="3032154"/>
                  <a:ext cx="125741" cy="11317"/>
                </a:xfrm>
                <a:custGeom>
                  <a:avLst/>
                  <a:gdLst>
                    <a:gd name="connsiteX0" fmla="*/ 120083 w 125741"/>
                    <a:gd name="connsiteY0" fmla="*/ 11318 h 11317"/>
                    <a:gd name="connsiteX1" fmla="*/ 5659 w 125741"/>
                    <a:gd name="connsiteY1" fmla="*/ 11318 h 11317"/>
                    <a:gd name="connsiteX2" fmla="*/ 0 w 125741"/>
                    <a:gd name="connsiteY2" fmla="*/ 5659 h 11317"/>
                    <a:gd name="connsiteX3" fmla="*/ 5659 w 125741"/>
                    <a:gd name="connsiteY3" fmla="*/ 0 h 11317"/>
                    <a:gd name="connsiteX4" fmla="*/ 120083 w 125741"/>
                    <a:gd name="connsiteY4" fmla="*/ 0 h 11317"/>
                    <a:gd name="connsiteX5" fmla="*/ 125742 w 125741"/>
                    <a:gd name="connsiteY5" fmla="*/ 5659 h 11317"/>
                    <a:gd name="connsiteX6" fmla="*/ 120083 w 125741"/>
                    <a:gd name="connsiteY6" fmla="*/ 11318 h 1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741" h="11317">
                      <a:moveTo>
                        <a:pt x="120083" y="11318"/>
                      </a:moveTo>
                      <a:lnTo>
                        <a:pt x="5659" y="11318"/>
                      </a:lnTo>
                      <a:cubicBezTo>
                        <a:pt x="2490" y="11318"/>
                        <a:pt x="0" y="8828"/>
                        <a:pt x="0" y="5659"/>
                      </a:cubicBezTo>
                      <a:cubicBezTo>
                        <a:pt x="0" y="2490"/>
                        <a:pt x="2490" y="0"/>
                        <a:pt x="5659" y="0"/>
                      </a:cubicBezTo>
                      <a:lnTo>
                        <a:pt x="120083" y="0"/>
                      </a:lnTo>
                      <a:cubicBezTo>
                        <a:pt x="123252" y="0"/>
                        <a:pt x="125742" y="2490"/>
                        <a:pt x="125742" y="5659"/>
                      </a:cubicBezTo>
                      <a:cubicBezTo>
                        <a:pt x="125742" y="8828"/>
                        <a:pt x="123252" y="11318"/>
                        <a:pt x="120083" y="113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596113F-A8A3-59AD-0384-C4FB8F34DE71}"/>
                    </a:ext>
                  </a:extLst>
                </p:cNvPr>
                <p:cNvSpPr/>
                <p:nvPr/>
              </p:nvSpPr>
              <p:spPr>
                <a:xfrm>
                  <a:off x="9402195" y="2725666"/>
                  <a:ext cx="59305" cy="11317"/>
                </a:xfrm>
                <a:custGeom>
                  <a:avLst/>
                  <a:gdLst>
                    <a:gd name="connsiteX0" fmla="*/ 53647 w 59305"/>
                    <a:gd name="connsiteY0" fmla="*/ 11318 h 11317"/>
                    <a:gd name="connsiteX1" fmla="*/ 5659 w 59305"/>
                    <a:gd name="connsiteY1" fmla="*/ 11318 h 11317"/>
                    <a:gd name="connsiteX2" fmla="*/ 0 w 59305"/>
                    <a:gd name="connsiteY2" fmla="*/ 5659 h 11317"/>
                    <a:gd name="connsiteX3" fmla="*/ 5659 w 59305"/>
                    <a:gd name="connsiteY3" fmla="*/ 0 h 11317"/>
                    <a:gd name="connsiteX4" fmla="*/ 53647 w 59305"/>
                    <a:gd name="connsiteY4" fmla="*/ 0 h 11317"/>
                    <a:gd name="connsiteX5" fmla="*/ 59306 w 59305"/>
                    <a:gd name="connsiteY5" fmla="*/ 5659 h 11317"/>
                    <a:gd name="connsiteX6" fmla="*/ 53647 w 59305"/>
                    <a:gd name="connsiteY6" fmla="*/ 11318 h 1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305" h="11317">
                      <a:moveTo>
                        <a:pt x="53647" y="11318"/>
                      </a:moveTo>
                      <a:lnTo>
                        <a:pt x="5659" y="11318"/>
                      </a:lnTo>
                      <a:cubicBezTo>
                        <a:pt x="2490" y="11318"/>
                        <a:pt x="0" y="8828"/>
                        <a:pt x="0" y="5659"/>
                      </a:cubicBezTo>
                      <a:cubicBezTo>
                        <a:pt x="0" y="2490"/>
                        <a:pt x="2490" y="0"/>
                        <a:pt x="5659" y="0"/>
                      </a:cubicBezTo>
                      <a:lnTo>
                        <a:pt x="53647" y="0"/>
                      </a:lnTo>
                      <a:cubicBezTo>
                        <a:pt x="56816" y="0"/>
                        <a:pt x="59306" y="2490"/>
                        <a:pt x="59306" y="5659"/>
                      </a:cubicBezTo>
                      <a:cubicBezTo>
                        <a:pt x="59306" y="8828"/>
                        <a:pt x="56816" y="11318"/>
                        <a:pt x="53647" y="113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grpSp>
              <p:nvGrpSpPr>
                <p:cNvPr id="37" name="Graphic 15">
                  <a:extLst>
                    <a:ext uri="{FF2B5EF4-FFF2-40B4-BE49-F238E27FC236}">
                      <a16:creationId xmlns:a16="http://schemas.microsoft.com/office/drawing/2014/main" id="{6CE72391-971D-857E-64FB-7FA25C76A244}"/>
                    </a:ext>
                  </a:extLst>
                </p:cNvPr>
                <p:cNvGrpSpPr/>
                <p:nvPr/>
              </p:nvGrpSpPr>
              <p:grpSpPr>
                <a:xfrm>
                  <a:off x="9409438" y="3067465"/>
                  <a:ext cx="92919" cy="109443"/>
                  <a:chOff x="9409438" y="3067465"/>
                  <a:chExt cx="92919" cy="109443"/>
                </a:xfrm>
                <a:solidFill>
                  <a:srgbClr val="FFFFFF"/>
                </a:solidFill>
              </p:grpSpPr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D22E805-D873-E3FC-FF2E-E9680E7FE97A}"/>
                      </a:ext>
                    </a:extLst>
                  </p:cNvPr>
                  <p:cNvSpPr/>
                  <p:nvPr/>
                </p:nvSpPr>
                <p:spPr>
                  <a:xfrm>
                    <a:off x="9450183" y="3067465"/>
                    <a:ext cx="11317" cy="56815"/>
                  </a:xfrm>
                  <a:custGeom>
                    <a:avLst/>
                    <a:gdLst>
                      <a:gd name="connsiteX0" fmla="*/ 5659 w 11317"/>
                      <a:gd name="connsiteY0" fmla="*/ 56816 h 56815"/>
                      <a:gd name="connsiteX1" fmla="*/ 0 w 11317"/>
                      <a:gd name="connsiteY1" fmla="*/ 51157 h 56815"/>
                      <a:gd name="connsiteX2" fmla="*/ 0 w 11317"/>
                      <a:gd name="connsiteY2" fmla="*/ 5659 h 56815"/>
                      <a:gd name="connsiteX3" fmla="*/ 5659 w 11317"/>
                      <a:gd name="connsiteY3" fmla="*/ 0 h 56815"/>
                      <a:gd name="connsiteX4" fmla="*/ 11318 w 11317"/>
                      <a:gd name="connsiteY4" fmla="*/ 5659 h 56815"/>
                      <a:gd name="connsiteX5" fmla="*/ 11318 w 11317"/>
                      <a:gd name="connsiteY5" fmla="*/ 51157 h 56815"/>
                      <a:gd name="connsiteX6" fmla="*/ 5659 w 11317"/>
                      <a:gd name="connsiteY6" fmla="*/ 56816 h 56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7" h="56815">
                        <a:moveTo>
                          <a:pt x="5659" y="56816"/>
                        </a:moveTo>
                        <a:cubicBezTo>
                          <a:pt x="2490" y="56816"/>
                          <a:pt x="0" y="54326"/>
                          <a:pt x="0" y="51157"/>
                        </a:cubicBezTo>
                        <a:lnTo>
                          <a:pt x="0" y="5659"/>
                        </a:lnTo>
                        <a:cubicBezTo>
                          <a:pt x="0" y="2490"/>
                          <a:pt x="2490" y="0"/>
                          <a:pt x="5659" y="0"/>
                        </a:cubicBezTo>
                        <a:cubicBezTo>
                          <a:pt x="8828" y="0"/>
                          <a:pt x="11318" y="2490"/>
                          <a:pt x="11318" y="5659"/>
                        </a:cubicBezTo>
                        <a:lnTo>
                          <a:pt x="11318" y="51157"/>
                        </a:lnTo>
                        <a:cubicBezTo>
                          <a:pt x="11318" y="54326"/>
                          <a:pt x="8828" y="56816"/>
                          <a:pt x="5659" y="5681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id="{00D9ECA6-94C4-4A56-B3C5-BFB50BAE6313}"/>
                      </a:ext>
                    </a:extLst>
                  </p:cNvPr>
                  <p:cNvSpPr/>
                  <p:nvPr/>
                </p:nvSpPr>
                <p:spPr>
                  <a:xfrm>
                    <a:off x="9409438" y="3067465"/>
                    <a:ext cx="11317" cy="80583"/>
                  </a:xfrm>
                  <a:custGeom>
                    <a:avLst/>
                    <a:gdLst>
                      <a:gd name="connsiteX0" fmla="*/ 5659 w 11317"/>
                      <a:gd name="connsiteY0" fmla="*/ 80583 h 80583"/>
                      <a:gd name="connsiteX1" fmla="*/ 0 w 11317"/>
                      <a:gd name="connsiteY1" fmla="*/ 74924 h 80583"/>
                      <a:gd name="connsiteX2" fmla="*/ 0 w 11317"/>
                      <a:gd name="connsiteY2" fmla="*/ 5659 h 80583"/>
                      <a:gd name="connsiteX3" fmla="*/ 5659 w 11317"/>
                      <a:gd name="connsiteY3" fmla="*/ 0 h 80583"/>
                      <a:gd name="connsiteX4" fmla="*/ 11318 w 11317"/>
                      <a:gd name="connsiteY4" fmla="*/ 5659 h 80583"/>
                      <a:gd name="connsiteX5" fmla="*/ 11318 w 11317"/>
                      <a:gd name="connsiteY5" fmla="*/ 74924 h 80583"/>
                      <a:gd name="connsiteX6" fmla="*/ 5659 w 11317"/>
                      <a:gd name="connsiteY6" fmla="*/ 80583 h 80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7" h="80583">
                        <a:moveTo>
                          <a:pt x="5659" y="80583"/>
                        </a:moveTo>
                        <a:cubicBezTo>
                          <a:pt x="2490" y="80583"/>
                          <a:pt x="0" y="78093"/>
                          <a:pt x="0" y="74924"/>
                        </a:cubicBezTo>
                        <a:lnTo>
                          <a:pt x="0" y="5659"/>
                        </a:lnTo>
                        <a:cubicBezTo>
                          <a:pt x="0" y="2490"/>
                          <a:pt x="2490" y="0"/>
                          <a:pt x="5659" y="0"/>
                        </a:cubicBezTo>
                        <a:cubicBezTo>
                          <a:pt x="8828" y="0"/>
                          <a:pt x="11318" y="2490"/>
                          <a:pt x="11318" y="5659"/>
                        </a:cubicBezTo>
                        <a:lnTo>
                          <a:pt x="11318" y="74924"/>
                        </a:lnTo>
                        <a:cubicBezTo>
                          <a:pt x="11318" y="78093"/>
                          <a:pt x="8828" y="80583"/>
                          <a:pt x="5659" y="805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70689FBB-31E7-3ADE-F9DE-A3F381882AD4}"/>
                      </a:ext>
                    </a:extLst>
                  </p:cNvPr>
                  <p:cNvSpPr/>
                  <p:nvPr/>
                </p:nvSpPr>
                <p:spPr>
                  <a:xfrm>
                    <a:off x="9491040" y="3067465"/>
                    <a:ext cx="11317" cy="109443"/>
                  </a:xfrm>
                  <a:custGeom>
                    <a:avLst/>
                    <a:gdLst>
                      <a:gd name="connsiteX0" fmla="*/ 5659 w 11317"/>
                      <a:gd name="connsiteY0" fmla="*/ 109444 h 109443"/>
                      <a:gd name="connsiteX1" fmla="*/ 0 w 11317"/>
                      <a:gd name="connsiteY1" fmla="*/ 103785 h 109443"/>
                      <a:gd name="connsiteX2" fmla="*/ 0 w 11317"/>
                      <a:gd name="connsiteY2" fmla="*/ 5659 h 109443"/>
                      <a:gd name="connsiteX3" fmla="*/ 5659 w 11317"/>
                      <a:gd name="connsiteY3" fmla="*/ 0 h 109443"/>
                      <a:gd name="connsiteX4" fmla="*/ 11318 w 11317"/>
                      <a:gd name="connsiteY4" fmla="*/ 5659 h 109443"/>
                      <a:gd name="connsiteX5" fmla="*/ 11318 w 11317"/>
                      <a:gd name="connsiteY5" fmla="*/ 103785 h 109443"/>
                      <a:gd name="connsiteX6" fmla="*/ 5659 w 11317"/>
                      <a:gd name="connsiteY6" fmla="*/ 109444 h 109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7" h="109443">
                        <a:moveTo>
                          <a:pt x="5659" y="109444"/>
                        </a:moveTo>
                        <a:cubicBezTo>
                          <a:pt x="2490" y="109444"/>
                          <a:pt x="0" y="106954"/>
                          <a:pt x="0" y="103785"/>
                        </a:cubicBezTo>
                        <a:lnTo>
                          <a:pt x="0" y="5659"/>
                        </a:lnTo>
                        <a:cubicBezTo>
                          <a:pt x="0" y="2490"/>
                          <a:pt x="2490" y="0"/>
                          <a:pt x="5659" y="0"/>
                        </a:cubicBezTo>
                        <a:cubicBezTo>
                          <a:pt x="8828" y="0"/>
                          <a:pt x="11318" y="2490"/>
                          <a:pt x="11318" y="5659"/>
                        </a:cubicBezTo>
                        <a:lnTo>
                          <a:pt x="11318" y="103785"/>
                        </a:lnTo>
                        <a:cubicBezTo>
                          <a:pt x="11318" y="106954"/>
                          <a:pt x="8828" y="109444"/>
                          <a:pt x="5659" y="1094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12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>
                      <a:latin typeface="Montserrat" pitchFamily="2" charset="77"/>
                    </a:endParaRPr>
                  </a:p>
                </p:txBody>
              </p:sp>
            </p:grp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8BA64993-ECBF-E049-5590-7CCC6B913BCC}"/>
                    </a:ext>
                  </a:extLst>
                </p:cNvPr>
                <p:cNvSpPr/>
                <p:nvPr/>
              </p:nvSpPr>
              <p:spPr>
                <a:xfrm>
                  <a:off x="9306106" y="3061467"/>
                  <a:ext cx="62927" cy="96428"/>
                </a:xfrm>
                <a:custGeom>
                  <a:avLst/>
                  <a:gdLst>
                    <a:gd name="connsiteX0" fmla="*/ 18109 w 62927"/>
                    <a:gd name="connsiteY0" fmla="*/ 96428 h 96428"/>
                    <a:gd name="connsiteX1" fmla="*/ 13808 w 62927"/>
                    <a:gd name="connsiteY1" fmla="*/ 94504 h 96428"/>
                    <a:gd name="connsiteX2" fmla="*/ 0 w 62927"/>
                    <a:gd name="connsiteY2" fmla="*/ 57268 h 96428"/>
                    <a:gd name="connsiteX3" fmla="*/ 57268 w 62927"/>
                    <a:gd name="connsiteY3" fmla="*/ 0 h 96428"/>
                    <a:gd name="connsiteX4" fmla="*/ 62927 w 62927"/>
                    <a:gd name="connsiteY4" fmla="*/ 5659 h 96428"/>
                    <a:gd name="connsiteX5" fmla="*/ 57268 w 62927"/>
                    <a:gd name="connsiteY5" fmla="*/ 11318 h 96428"/>
                    <a:gd name="connsiteX6" fmla="*/ 11318 w 62927"/>
                    <a:gd name="connsiteY6" fmla="*/ 57268 h 96428"/>
                    <a:gd name="connsiteX7" fmla="*/ 22409 w 62927"/>
                    <a:gd name="connsiteY7" fmla="*/ 87148 h 96428"/>
                    <a:gd name="connsiteX8" fmla="*/ 21843 w 62927"/>
                    <a:gd name="connsiteY8" fmla="*/ 95070 h 96428"/>
                    <a:gd name="connsiteX9" fmla="*/ 18109 w 62927"/>
                    <a:gd name="connsiteY9" fmla="*/ 96428 h 96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927" h="96428">
                      <a:moveTo>
                        <a:pt x="18109" y="96428"/>
                      </a:moveTo>
                      <a:cubicBezTo>
                        <a:pt x="16524" y="96428"/>
                        <a:pt x="14940" y="95749"/>
                        <a:pt x="13808" y="94504"/>
                      </a:cubicBezTo>
                      <a:cubicBezTo>
                        <a:pt x="4980" y="84205"/>
                        <a:pt x="0" y="70963"/>
                        <a:pt x="0" y="57268"/>
                      </a:cubicBezTo>
                      <a:cubicBezTo>
                        <a:pt x="0" y="25692"/>
                        <a:pt x="25692" y="0"/>
                        <a:pt x="57268" y="0"/>
                      </a:cubicBezTo>
                      <a:cubicBezTo>
                        <a:pt x="60437" y="0"/>
                        <a:pt x="62927" y="2490"/>
                        <a:pt x="62927" y="5659"/>
                      </a:cubicBezTo>
                      <a:cubicBezTo>
                        <a:pt x="62927" y="8828"/>
                        <a:pt x="60437" y="11318"/>
                        <a:pt x="57268" y="11318"/>
                      </a:cubicBezTo>
                      <a:cubicBezTo>
                        <a:pt x="31916" y="11318"/>
                        <a:pt x="11318" y="31916"/>
                        <a:pt x="11318" y="57268"/>
                      </a:cubicBezTo>
                      <a:cubicBezTo>
                        <a:pt x="11318" y="68247"/>
                        <a:pt x="15279" y="78886"/>
                        <a:pt x="22409" y="87148"/>
                      </a:cubicBezTo>
                      <a:cubicBezTo>
                        <a:pt x="24447" y="89524"/>
                        <a:pt x="24220" y="93033"/>
                        <a:pt x="21843" y="95070"/>
                      </a:cubicBezTo>
                      <a:cubicBezTo>
                        <a:pt x="20825" y="95976"/>
                        <a:pt x="19467" y="96428"/>
                        <a:pt x="18109" y="964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730C6C23-64EB-946A-6234-03EF7A0D7E1B}"/>
                    </a:ext>
                  </a:extLst>
                </p:cNvPr>
                <p:cNvSpPr/>
                <p:nvPr/>
              </p:nvSpPr>
              <p:spPr>
                <a:xfrm>
                  <a:off x="9240123" y="3108097"/>
                  <a:ext cx="77422" cy="62927"/>
                </a:xfrm>
                <a:custGeom>
                  <a:avLst/>
                  <a:gdLst>
                    <a:gd name="connsiteX0" fmla="*/ 5659 w 77422"/>
                    <a:gd name="connsiteY0" fmla="*/ 62927 h 62927"/>
                    <a:gd name="connsiteX1" fmla="*/ 0 w 77422"/>
                    <a:gd name="connsiteY1" fmla="*/ 57268 h 62927"/>
                    <a:gd name="connsiteX2" fmla="*/ 57268 w 77422"/>
                    <a:gd name="connsiteY2" fmla="*/ 0 h 62927"/>
                    <a:gd name="connsiteX3" fmla="*/ 73340 w 77422"/>
                    <a:gd name="connsiteY3" fmla="*/ 2264 h 62927"/>
                    <a:gd name="connsiteX4" fmla="*/ 77188 w 77422"/>
                    <a:gd name="connsiteY4" fmla="*/ 9281 h 62927"/>
                    <a:gd name="connsiteX5" fmla="*/ 70171 w 77422"/>
                    <a:gd name="connsiteY5" fmla="*/ 13129 h 62927"/>
                    <a:gd name="connsiteX6" fmla="*/ 57268 w 77422"/>
                    <a:gd name="connsiteY6" fmla="*/ 11318 h 62927"/>
                    <a:gd name="connsiteX7" fmla="*/ 11318 w 77422"/>
                    <a:gd name="connsiteY7" fmla="*/ 57268 h 62927"/>
                    <a:gd name="connsiteX8" fmla="*/ 5659 w 77422"/>
                    <a:gd name="connsiteY8" fmla="*/ 62927 h 62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7422" h="62927">
                      <a:moveTo>
                        <a:pt x="5659" y="62927"/>
                      </a:moveTo>
                      <a:cubicBezTo>
                        <a:pt x="2490" y="62927"/>
                        <a:pt x="0" y="60437"/>
                        <a:pt x="0" y="57268"/>
                      </a:cubicBezTo>
                      <a:cubicBezTo>
                        <a:pt x="0" y="25692"/>
                        <a:pt x="25692" y="0"/>
                        <a:pt x="57268" y="0"/>
                      </a:cubicBezTo>
                      <a:cubicBezTo>
                        <a:pt x="62701" y="0"/>
                        <a:pt x="68134" y="792"/>
                        <a:pt x="73340" y="2264"/>
                      </a:cubicBezTo>
                      <a:cubicBezTo>
                        <a:pt x="76282" y="3169"/>
                        <a:pt x="78093" y="6225"/>
                        <a:pt x="77188" y="9281"/>
                      </a:cubicBezTo>
                      <a:cubicBezTo>
                        <a:pt x="76282" y="12336"/>
                        <a:pt x="73227" y="14034"/>
                        <a:pt x="70171" y="13129"/>
                      </a:cubicBezTo>
                      <a:cubicBezTo>
                        <a:pt x="65983" y="11884"/>
                        <a:pt x="61569" y="11318"/>
                        <a:pt x="57268" y="11318"/>
                      </a:cubicBezTo>
                      <a:cubicBezTo>
                        <a:pt x="31916" y="11318"/>
                        <a:pt x="11318" y="31916"/>
                        <a:pt x="11318" y="57268"/>
                      </a:cubicBezTo>
                      <a:cubicBezTo>
                        <a:pt x="11318" y="60437"/>
                        <a:pt x="8828" y="62927"/>
                        <a:pt x="5659" y="629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44B27B60-D88A-FB63-4194-D30738B1AFCB}"/>
                    </a:ext>
                  </a:extLst>
                </p:cNvPr>
                <p:cNvSpPr/>
                <p:nvPr/>
              </p:nvSpPr>
              <p:spPr>
                <a:xfrm>
                  <a:off x="9544008" y="3061467"/>
                  <a:ext cx="62927" cy="96428"/>
                </a:xfrm>
                <a:custGeom>
                  <a:avLst/>
                  <a:gdLst>
                    <a:gd name="connsiteX0" fmla="*/ 44819 w 62927"/>
                    <a:gd name="connsiteY0" fmla="*/ 96428 h 96428"/>
                    <a:gd name="connsiteX1" fmla="*/ 41084 w 62927"/>
                    <a:gd name="connsiteY1" fmla="*/ 95070 h 96428"/>
                    <a:gd name="connsiteX2" fmla="*/ 40518 w 62927"/>
                    <a:gd name="connsiteY2" fmla="*/ 87148 h 96428"/>
                    <a:gd name="connsiteX3" fmla="*/ 51609 w 62927"/>
                    <a:gd name="connsiteY3" fmla="*/ 57268 h 96428"/>
                    <a:gd name="connsiteX4" fmla="*/ 5659 w 62927"/>
                    <a:gd name="connsiteY4" fmla="*/ 11318 h 96428"/>
                    <a:gd name="connsiteX5" fmla="*/ 0 w 62927"/>
                    <a:gd name="connsiteY5" fmla="*/ 5659 h 96428"/>
                    <a:gd name="connsiteX6" fmla="*/ 5659 w 62927"/>
                    <a:gd name="connsiteY6" fmla="*/ 0 h 96428"/>
                    <a:gd name="connsiteX7" fmla="*/ 62927 w 62927"/>
                    <a:gd name="connsiteY7" fmla="*/ 57268 h 96428"/>
                    <a:gd name="connsiteX8" fmla="*/ 49120 w 62927"/>
                    <a:gd name="connsiteY8" fmla="*/ 94504 h 96428"/>
                    <a:gd name="connsiteX9" fmla="*/ 44819 w 62927"/>
                    <a:gd name="connsiteY9" fmla="*/ 96428 h 96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927" h="96428">
                      <a:moveTo>
                        <a:pt x="44819" y="96428"/>
                      </a:moveTo>
                      <a:cubicBezTo>
                        <a:pt x="43461" y="96428"/>
                        <a:pt x="42216" y="95976"/>
                        <a:pt x="41084" y="95070"/>
                      </a:cubicBezTo>
                      <a:cubicBezTo>
                        <a:pt x="38707" y="93033"/>
                        <a:pt x="38481" y="89411"/>
                        <a:pt x="40518" y="87148"/>
                      </a:cubicBezTo>
                      <a:cubicBezTo>
                        <a:pt x="47648" y="78886"/>
                        <a:pt x="51609" y="68247"/>
                        <a:pt x="51609" y="57268"/>
                      </a:cubicBezTo>
                      <a:cubicBezTo>
                        <a:pt x="51609" y="31916"/>
                        <a:pt x="31011" y="11318"/>
                        <a:pt x="5659" y="11318"/>
                      </a:cubicBezTo>
                      <a:cubicBezTo>
                        <a:pt x="2490" y="11318"/>
                        <a:pt x="0" y="8828"/>
                        <a:pt x="0" y="5659"/>
                      </a:cubicBezTo>
                      <a:cubicBezTo>
                        <a:pt x="0" y="2490"/>
                        <a:pt x="2490" y="0"/>
                        <a:pt x="5659" y="0"/>
                      </a:cubicBezTo>
                      <a:cubicBezTo>
                        <a:pt x="37236" y="0"/>
                        <a:pt x="62927" y="25692"/>
                        <a:pt x="62927" y="57268"/>
                      </a:cubicBezTo>
                      <a:cubicBezTo>
                        <a:pt x="62927" y="70963"/>
                        <a:pt x="58061" y="84205"/>
                        <a:pt x="49120" y="94504"/>
                      </a:cubicBezTo>
                      <a:cubicBezTo>
                        <a:pt x="47988" y="95862"/>
                        <a:pt x="46403" y="96428"/>
                        <a:pt x="44819" y="964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42681F0B-76ED-8D86-0E25-FE9CB4B373CC}"/>
                    </a:ext>
                  </a:extLst>
                </p:cNvPr>
                <p:cNvSpPr/>
                <p:nvPr/>
              </p:nvSpPr>
              <p:spPr>
                <a:xfrm>
                  <a:off x="9595496" y="3108097"/>
                  <a:ext cx="77422" cy="62927"/>
                </a:xfrm>
                <a:custGeom>
                  <a:avLst/>
                  <a:gdLst>
                    <a:gd name="connsiteX0" fmla="*/ 71763 w 77422"/>
                    <a:gd name="connsiteY0" fmla="*/ 62927 h 62927"/>
                    <a:gd name="connsiteX1" fmla="*/ 66104 w 77422"/>
                    <a:gd name="connsiteY1" fmla="*/ 57268 h 62927"/>
                    <a:gd name="connsiteX2" fmla="*/ 20154 w 77422"/>
                    <a:gd name="connsiteY2" fmla="*/ 11318 h 62927"/>
                    <a:gd name="connsiteX3" fmla="*/ 7251 w 77422"/>
                    <a:gd name="connsiteY3" fmla="*/ 13129 h 62927"/>
                    <a:gd name="connsiteX4" fmla="*/ 234 w 77422"/>
                    <a:gd name="connsiteY4" fmla="*/ 9281 h 62927"/>
                    <a:gd name="connsiteX5" fmla="*/ 4082 w 77422"/>
                    <a:gd name="connsiteY5" fmla="*/ 2264 h 62927"/>
                    <a:gd name="connsiteX6" fmla="*/ 20154 w 77422"/>
                    <a:gd name="connsiteY6" fmla="*/ 0 h 62927"/>
                    <a:gd name="connsiteX7" fmla="*/ 77422 w 77422"/>
                    <a:gd name="connsiteY7" fmla="*/ 57268 h 62927"/>
                    <a:gd name="connsiteX8" fmla="*/ 71763 w 77422"/>
                    <a:gd name="connsiteY8" fmla="*/ 62927 h 62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7422" h="62927">
                      <a:moveTo>
                        <a:pt x="71763" y="62927"/>
                      </a:moveTo>
                      <a:cubicBezTo>
                        <a:pt x="68594" y="62927"/>
                        <a:pt x="66104" y="60437"/>
                        <a:pt x="66104" y="57268"/>
                      </a:cubicBezTo>
                      <a:cubicBezTo>
                        <a:pt x="66104" y="31916"/>
                        <a:pt x="45506" y="11318"/>
                        <a:pt x="20154" y="11318"/>
                      </a:cubicBezTo>
                      <a:cubicBezTo>
                        <a:pt x="15853" y="11318"/>
                        <a:pt x="11439" y="11884"/>
                        <a:pt x="7251" y="13129"/>
                      </a:cubicBezTo>
                      <a:cubicBezTo>
                        <a:pt x="4196" y="13921"/>
                        <a:pt x="1140" y="12223"/>
                        <a:pt x="234" y="9281"/>
                      </a:cubicBezTo>
                      <a:cubicBezTo>
                        <a:pt x="-671" y="6225"/>
                        <a:pt x="1140" y="3169"/>
                        <a:pt x="4082" y="2264"/>
                      </a:cubicBezTo>
                      <a:cubicBezTo>
                        <a:pt x="9289" y="792"/>
                        <a:pt x="14721" y="0"/>
                        <a:pt x="20154" y="0"/>
                      </a:cubicBezTo>
                      <a:cubicBezTo>
                        <a:pt x="51731" y="0"/>
                        <a:pt x="77422" y="25692"/>
                        <a:pt x="77422" y="57268"/>
                      </a:cubicBezTo>
                      <a:cubicBezTo>
                        <a:pt x="77422" y="60437"/>
                        <a:pt x="74932" y="62927"/>
                        <a:pt x="71763" y="629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Montserrat" pitchFamily="2" charset="77"/>
                  </a:endParaRPr>
                </a:p>
              </p:txBody>
            </p:sp>
          </p:grpSp>
        </p:grpSp>
      </p:grp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F33F6A9-D68E-7DA4-5701-97CC5F119693}"/>
              </a:ext>
            </a:extLst>
          </p:cNvPr>
          <p:cNvSpPr txBox="1">
            <a:spLocks/>
          </p:cNvSpPr>
          <p:nvPr/>
        </p:nvSpPr>
        <p:spPr>
          <a:xfrm>
            <a:off x="9109609" y="4657760"/>
            <a:ext cx="2247975" cy="702485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AU" sz="1400">
                <a:latin typeface="Montserrat" pitchFamily="2" charset="77"/>
              </a:rPr>
              <a:t>Put AI to work across your business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1965EFB-FB63-0F9B-5BAD-1107BC1CC3D8}"/>
              </a:ext>
            </a:extLst>
          </p:cNvPr>
          <p:cNvSpPr txBox="1">
            <a:spLocks/>
          </p:cNvSpPr>
          <p:nvPr/>
        </p:nvSpPr>
        <p:spPr>
          <a:xfrm>
            <a:off x="764166" y="4657760"/>
            <a:ext cx="2247975" cy="702484"/>
          </a:xfrm>
          <a:prstGeom prst="rect">
            <a:avLst/>
          </a:prstGeom>
        </p:spPr>
        <p:txBody>
          <a:bodyPr lIns="0" tIns="0" rIns="0" bIns="0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AU" sz="1400">
                <a:latin typeface="Montserrat" pitchFamily="2" charset="77"/>
              </a:rPr>
              <a:t>Secure, anywhere access to desktops and apps</a:t>
            </a:r>
          </a:p>
        </p:txBody>
      </p:sp>
    </p:spTree>
    <p:extLst>
      <p:ext uri="{BB962C8B-B14F-4D97-AF65-F5344CB8AC3E}">
        <p14:creationId xmlns:p14="http://schemas.microsoft.com/office/powerpoint/2010/main" val="3295516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0FF2FC4-1090-01D1-0D63-64AE70B6E01A}"/>
              </a:ext>
            </a:extLst>
          </p:cNvPr>
          <p:cNvSpPr/>
          <p:nvPr/>
        </p:nvSpPr>
        <p:spPr>
          <a:xfrm>
            <a:off x="0" y="5681382"/>
            <a:ext cx="7301753" cy="117661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Same-side Corner of Rectangle 29">
            <a:extLst>
              <a:ext uri="{FF2B5EF4-FFF2-40B4-BE49-F238E27FC236}">
                <a16:creationId xmlns:a16="http://schemas.microsoft.com/office/drawing/2014/main" id="{5A6422B4-1883-09D4-D471-1A8E0E9FFA94}"/>
              </a:ext>
            </a:extLst>
          </p:cNvPr>
          <p:cNvSpPr/>
          <p:nvPr/>
        </p:nvSpPr>
        <p:spPr>
          <a:xfrm rot="5400000">
            <a:off x="5725217" y="-4057140"/>
            <a:ext cx="481915" cy="1090047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2"/>
              </a:gs>
              <a:gs pos="37000">
                <a:schemeClr val="accent1"/>
              </a:gs>
              <a:gs pos="70000">
                <a:schemeClr val="accent3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E4434-DCEA-729A-9A94-157B0BEB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Funding and incentives at every stage</a:t>
            </a:r>
            <a:br>
              <a:rPr lang="en-US"/>
            </a:br>
            <a:endParaRPr lang="en-US"/>
          </a:p>
        </p:txBody>
      </p:sp>
      <p:sp>
        <p:nvSpPr>
          <p:cNvPr id="6" name="Round Same Side Corner Rectangle 2">
            <a:extLst>
              <a:ext uri="{FF2B5EF4-FFF2-40B4-BE49-F238E27FC236}">
                <a16:creationId xmlns:a16="http://schemas.microsoft.com/office/drawing/2014/main" id="{59B7F2C8-D36A-2716-E6CF-77DFB1D6E12A}"/>
              </a:ext>
            </a:extLst>
          </p:cNvPr>
          <p:cNvSpPr/>
          <p:nvPr/>
        </p:nvSpPr>
        <p:spPr>
          <a:xfrm rot="10800000">
            <a:off x="515933" y="1736468"/>
            <a:ext cx="2427895" cy="3275783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2860">
            <a:solidFill>
              <a:schemeClr val="accent2"/>
            </a:solidFill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7" name="Text Placeholder 62">
            <a:extLst>
              <a:ext uri="{FF2B5EF4-FFF2-40B4-BE49-F238E27FC236}">
                <a16:creationId xmlns:a16="http://schemas.microsoft.com/office/drawing/2014/main" id="{401EA9E5-963A-DC4B-E63A-41AC0191B502}"/>
              </a:ext>
            </a:extLst>
          </p:cNvPr>
          <p:cNvSpPr txBox="1">
            <a:spLocks/>
          </p:cNvSpPr>
          <p:nvPr/>
        </p:nvSpPr>
        <p:spPr>
          <a:xfrm>
            <a:off x="695035" y="1865821"/>
            <a:ext cx="2064443" cy="2293054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rgbClr val="F61B71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Business Case Development &amp; Assessments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Build a solid foundation with expert assessment and planning.</a:t>
            </a:r>
            <a:endParaRPr kumimoji="0" lang="en-US" sz="140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B2B25-8E9D-11D9-AAC7-8688B02A77CE}"/>
              </a:ext>
            </a:extLst>
          </p:cNvPr>
          <p:cNvSpPr txBox="1"/>
          <p:nvPr/>
        </p:nvSpPr>
        <p:spPr>
          <a:xfrm>
            <a:off x="695036" y="1215225"/>
            <a:ext cx="1663496" cy="387602"/>
          </a:xfrm>
          <a:prstGeom prst="rect">
            <a:avLst/>
          </a:prstGeom>
          <a:noFill/>
        </p:spPr>
        <p:txBody>
          <a:bodyPr wrap="square" l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1B7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  <a:latin typeface="Montserrat" pitchFamily="2" charset="77"/>
              </a:rPr>
              <a:t>Pre-Sales</a:t>
            </a:r>
          </a:p>
        </p:txBody>
      </p:sp>
      <p:sp>
        <p:nvSpPr>
          <p:cNvPr id="9" name="Round Same Side Corner Rectangle 25">
            <a:extLst>
              <a:ext uri="{FF2B5EF4-FFF2-40B4-BE49-F238E27FC236}">
                <a16:creationId xmlns:a16="http://schemas.microsoft.com/office/drawing/2014/main" id="{017E8AD9-72B5-7A3A-196F-00A494372FD4}"/>
              </a:ext>
            </a:extLst>
          </p:cNvPr>
          <p:cNvSpPr/>
          <p:nvPr/>
        </p:nvSpPr>
        <p:spPr>
          <a:xfrm rot="10800000">
            <a:off x="3352474" y="1736469"/>
            <a:ext cx="2427895" cy="3275783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2860">
            <a:solidFill>
              <a:schemeClr val="accent1"/>
            </a:solidFill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0" name="Text Placeholder 62">
            <a:extLst>
              <a:ext uri="{FF2B5EF4-FFF2-40B4-BE49-F238E27FC236}">
                <a16:creationId xmlns:a16="http://schemas.microsoft.com/office/drawing/2014/main" id="{A73EBD47-0E3B-EFBA-0298-B4FAE95795F1}"/>
              </a:ext>
            </a:extLst>
          </p:cNvPr>
          <p:cNvSpPr txBox="1">
            <a:spLocks/>
          </p:cNvSpPr>
          <p:nvPr/>
        </p:nvSpPr>
        <p:spPr>
          <a:xfrm>
            <a:off x="3524466" y="1865822"/>
            <a:ext cx="2092563" cy="1348026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chemeClr val="accent1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Azure Credit Offer – 10% of annual forecasted spend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Ease the budget for new SMB customers with a one-off credit. </a:t>
            </a:r>
          </a:p>
          <a:p>
            <a:pPr marL="177800" indent="-177800">
              <a:spcBef>
                <a:spcPts val="1200"/>
              </a:spcBef>
              <a:buClr>
                <a:schemeClr val="accent1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Proof of Concept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Funding – $1,000 to $2,500 AUD Validate your solution with funding during the testing phase. </a:t>
            </a:r>
            <a:endParaRPr kumimoji="0" lang="en-US" sz="140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3D8CF-2C1F-213F-17A1-6B547F359F6B}"/>
              </a:ext>
            </a:extLst>
          </p:cNvPr>
          <p:cNvSpPr txBox="1"/>
          <p:nvPr/>
        </p:nvSpPr>
        <p:spPr>
          <a:xfrm>
            <a:off x="3524466" y="1206912"/>
            <a:ext cx="2344547" cy="387602"/>
          </a:xfrm>
          <a:prstGeom prst="rect">
            <a:avLst/>
          </a:prstGeom>
          <a:noFill/>
        </p:spPr>
        <p:txBody>
          <a:bodyPr wrap="square" lIns="0" anchor="ctr" anchorCtr="0">
            <a:noAutofit/>
          </a:bodyPr>
          <a:lstStyle/>
          <a:p>
            <a:pPr>
              <a:buClr>
                <a:srgbClr val="F61B7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" pitchFamily="2" charset="77"/>
              </a:rPr>
              <a:t>POC/Pilot</a:t>
            </a:r>
          </a:p>
        </p:txBody>
      </p:sp>
      <p:sp>
        <p:nvSpPr>
          <p:cNvPr id="17" name="Round Same Side Corner Rectangle 25">
            <a:extLst>
              <a:ext uri="{FF2B5EF4-FFF2-40B4-BE49-F238E27FC236}">
                <a16:creationId xmlns:a16="http://schemas.microsoft.com/office/drawing/2014/main" id="{A311CDC1-0AAC-DCFD-86F2-AFD05292ACD8}"/>
              </a:ext>
            </a:extLst>
          </p:cNvPr>
          <p:cNvSpPr/>
          <p:nvPr/>
        </p:nvSpPr>
        <p:spPr>
          <a:xfrm rot="10800000">
            <a:off x="6170497" y="1736469"/>
            <a:ext cx="2427895" cy="3275783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2860">
            <a:solidFill>
              <a:schemeClr val="accent3"/>
            </a:solidFill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8" name="Text Placeholder 62">
            <a:extLst>
              <a:ext uri="{FF2B5EF4-FFF2-40B4-BE49-F238E27FC236}">
                <a16:creationId xmlns:a16="http://schemas.microsoft.com/office/drawing/2014/main" id="{D195F36A-5660-4065-F897-FCBD65CBB4ED}"/>
              </a:ext>
            </a:extLst>
          </p:cNvPr>
          <p:cNvSpPr txBox="1">
            <a:spLocks/>
          </p:cNvSpPr>
          <p:nvPr/>
        </p:nvSpPr>
        <p:spPr>
          <a:xfrm>
            <a:off x="6323729" y="1865821"/>
            <a:ext cx="2175560" cy="2883866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chemeClr val="accent3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Cloud Accelerate Factory – Zero-cost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Access Microsoft experts to move customer workloads to Azure. </a:t>
            </a:r>
          </a:p>
          <a:p>
            <a:pPr marL="177800" indent="-177800">
              <a:spcBef>
                <a:spcPts val="1200"/>
              </a:spcBef>
              <a:buClr>
                <a:schemeClr val="accent3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Azure Accelerate Post-Sales – $2,000-$12,000 USD per workload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Funding to support migration and deployment. </a:t>
            </a:r>
            <a:endParaRPr kumimoji="0" lang="en-US" sz="140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AC2C81-D230-4DA5-A1E7-99E7AAEC5584}"/>
              </a:ext>
            </a:extLst>
          </p:cNvPr>
          <p:cNvSpPr txBox="1"/>
          <p:nvPr/>
        </p:nvSpPr>
        <p:spPr>
          <a:xfrm>
            <a:off x="6323729" y="1206912"/>
            <a:ext cx="2338915" cy="387602"/>
          </a:xfrm>
          <a:prstGeom prst="rect">
            <a:avLst/>
          </a:prstGeom>
          <a:noFill/>
        </p:spPr>
        <p:txBody>
          <a:bodyPr wrap="square" lIns="0" anchor="ctr" anchorCtr="0">
            <a:noAutofit/>
          </a:bodyPr>
          <a:lstStyle/>
          <a:p>
            <a:pPr>
              <a:buClr>
                <a:srgbClr val="F61B7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" pitchFamily="2" charset="77"/>
              </a:rPr>
              <a:t>Post-Sales</a:t>
            </a:r>
          </a:p>
        </p:txBody>
      </p:sp>
      <p:sp>
        <p:nvSpPr>
          <p:cNvPr id="20" name="Round Same Side Corner Rectangle 25">
            <a:extLst>
              <a:ext uri="{FF2B5EF4-FFF2-40B4-BE49-F238E27FC236}">
                <a16:creationId xmlns:a16="http://schemas.microsoft.com/office/drawing/2014/main" id="{DEAF9A76-4C6F-215F-62F9-8F5A963A26A2}"/>
              </a:ext>
            </a:extLst>
          </p:cNvPr>
          <p:cNvSpPr/>
          <p:nvPr/>
        </p:nvSpPr>
        <p:spPr>
          <a:xfrm rot="10800000">
            <a:off x="8988518" y="1736469"/>
            <a:ext cx="2427895" cy="3275783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2860">
            <a:solidFill>
              <a:schemeClr val="accent5"/>
            </a:solidFill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1" name="Text Placeholder 62">
            <a:extLst>
              <a:ext uri="{FF2B5EF4-FFF2-40B4-BE49-F238E27FC236}">
                <a16:creationId xmlns:a16="http://schemas.microsoft.com/office/drawing/2014/main" id="{8B461EBE-E437-3B7E-9CEE-14DEF5C0C630}"/>
              </a:ext>
            </a:extLst>
          </p:cNvPr>
          <p:cNvSpPr txBox="1">
            <a:spLocks/>
          </p:cNvSpPr>
          <p:nvPr/>
        </p:nvSpPr>
        <p:spPr>
          <a:xfrm>
            <a:off x="9182956" y="1865821"/>
            <a:ext cx="2090057" cy="1463138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chemeClr val="accent5"/>
              </a:buClr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CSP Discounts &amp; Incentives – Up to 7.5%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Earn partner credits and rebates based on consumption. </a:t>
            </a:r>
            <a:endParaRPr kumimoji="0" lang="en-US" sz="140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7D4941-04AE-5754-9FD8-C07DCE6A5643}"/>
              </a:ext>
            </a:extLst>
          </p:cNvPr>
          <p:cNvSpPr txBox="1"/>
          <p:nvPr/>
        </p:nvSpPr>
        <p:spPr>
          <a:xfrm>
            <a:off x="9182956" y="1206912"/>
            <a:ext cx="1876209" cy="387602"/>
          </a:xfrm>
          <a:prstGeom prst="rect">
            <a:avLst/>
          </a:prstGeom>
          <a:noFill/>
        </p:spPr>
        <p:txBody>
          <a:bodyPr wrap="square" lIns="0" anchor="ctr" anchorCtr="0">
            <a:noAutofit/>
          </a:bodyPr>
          <a:lstStyle/>
          <a:p>
            <a:pPr marL="11113">
              <a:buClr>
                <a:srgbClr val="F61B71"/>
              </a:buClr>
              <a:defRPr/>
            </a:pPr>
            <a:r>
              <a:rPr lang="en-US" sz="1600">
                <a:solidFill>
                  <a:schemeClr val="bg1"/>
                </a:solidFill>
                <a:latin typeface="Montserrat" pitchFamily="2" charset="77"/>
              </a:rPr>
              <a:t>Profitability</a:t>
            </a:r>
          </a:p>
        </p:txBody>
      </p:sp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27573651-00D8-D07E-B60C-1371E9387B38}"/>
              </a:ext>
            </a:extLst>
          </p:cNvPr>
          <p:cNvSpPr/>
          <p:nvPr/>
        </p:nvSpPr>
        <p:spPr>
          <a:xfrm>
            <a:off x="-729841" y="5521619"/>
            <a:ext cx="7594566" cy="113918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0958A1-56DF-D96E-49AD-04ABD49DCF76}"/>
              </a:ext>
            </a:extLst>
          </p:cNvPr>
          <p:cNvSpPr txBox="1"/>
          <p:nvPr/>
        </p:nvSpPr>
        <p:spPr>
          <a:xfrm>
            <a:off x="2197499" y="5712582"/>
            <a:ext cx="4419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0" u="sng">
                <a:effectLst/>
                <a:latin typeface="Montserrat" pitchFamily="2" charset="77"/>
              </a:rPr>
              <a:t>Download the complete </a:t>
            </a:r>
            <a:br>
              <a:rPr lang="en-AU" b="1" i="0" u="sng">
                <a:effectLst/>
                <a:latin typeface="Montserrat" pitchFamily="2" charset="77"/>
              </a:rPr>
            </a:br>
            <a:r>
              <a:rPr lang="en-AU" b="1" i="0" u="sng">
                <a:effectLst/>
                <a:latin typeface="Montserrat" pitchFamily="2" charset="77"/>
              </a:rPr>
              <a:t>Microsoft Azure Incentives Guide</a:t>
            </a:r>
            <a:endParaRPr lang="en-US">
              <a:latin typeface="Montserrat" pitchFamily="2" charset="77"/>
            </a:endParaRPr>
          </a:p>
        </p:txBody>
      </p:sp>
      <p:sp>
        <p:nvSpPr>
          <p:cNvPr id="32" name="Cross 31">
            <a:extLst>
              <a:ext uri="{FF2B5EF4-FFF2-40B4-BE49-F238E27FC236}">
                <a16:creationId xmlns:a16="http://schemas.microsoft.com/office/drawing/2014/main" id="{62FC99B5-949C-9609-26B7-43E5A267BB55}"/>
              </a:ext>
            </a:extLst>
          </p:cNvPr>
          <p:cNvSpPr/>
          <p:nvPr/>
        </p:nvSpPr>
        <p:spPr>
          <a:xfrm>
            <a:off x="2857343" y="2996801"/>
            <a:ext cx="559188" cy="544484"/>
          </a:xfrm>
          <a:prstGeom prst="plus">
            <a:avLst>
              <a:gd name="adj" fmla="val 38379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54B24FBB-B245-EC66-8FFD-F751A8B9FD19}"/>
              </a:ext>
            </a:extLst>
          </p:cNvPr>
          <p:cNvSpPr/>
          <p:nvPr/>
        </p:nvSpPr>
        <p:spPr>
          <a:xfrm>
            <a:off x="5700296" y="2996801"/>
            <a:ext cx="559188" cy="544484"/>
          </a:xfrm>
          <a:prstGeom prst="plus">
            <a:avLst>
              <a:gd name="adj" fmla="val 38379"/>
            </a:avLst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23CB80FF-4B2A-1917-4989-4775CABC5327}"/>
              </a:ext>
            </a:extLst>
          </p:cNvPr>
          <p:cNvSpPr/>
          <p:nvPr/>
        </p:nvSpPr>
        <p:spPr>
          <a:xfrm>
            <a:off x="8518311" y="2996801"/>
            <a:ext cx="559188" cy="544484"/>
          </a:xfrm>
          <a:prstGeom prst="plus">
            <a:avLst>
              <a:gd name="adj" fmla="val 38379"/>
            </a:avLst>
          </a:prstGeom>
          <a:gradFill>
            <a:gsLst>
              <a:gs pos="10000">
                <a:schemeClr val="accent3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BBF6F6-CD8B-725F-ECBC-46ECAF3768CE}"/>
              </a:ext>
            </a:extLst>
          </p:cNvPr>
          <p:cNvGrpSpPr>
            <a:grpSpLocks noChangeAspect="1"/>
          </p:cNvGrpSpPr>
          <p:nvPr/>
        </p:nvGrpSpPr>
        <p:grpSpPr>
          <a:xfrm>
            <a:off x="2884144" y="1120659"/>
            <a:ext cx="273273" cy="540000"/>
            <a:chOff x="2943829" y="1403509"/>
            <a:chExt cx="228074" cy="4506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F195ED-2D15-97D6-C925-53F4D074C7F1}"/>
                </a:ext>
              </a:extLst>
            </p:cNvPr>
            <p:cNvCxnSpPr/>
            <p:nvPr/>
          </p:nvCxnSpPr>
          <p:spPr>
            <a:xfrm flipV="1">
              <a:off x="2943829" y="1626120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53856E-EABF-9516-EFDA-C2FB302881F9}"/>
                </a:ext>
              </a:extLst>
            </p:cNvPr>
            <p:cNvCxnSpPr>
              <a:cxnSpLocks/>
            </p:cNvCxnSpPr>
            <p:nvPr/>
          </p:nvCxnSpPr>
          <p:spPr>
            <a:xfrm>
              <a:off x="2943829" y="1403509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42FB2-5960-D595-CBEC-63D29C6D71A0}"/>
              </a:ext>
            </a:extLst>
          </p:cNvPr>
          <p:cNvGrpSpPr>
            <a:grpSpLocks noChangeAspect="1"/>
          </p:cNvGrpSpPr>
          <p:nvPr/>
        </p:nvGrpSpPr>
        <p:grpSpPr>
          <a:xfrm>
            <a:off x="5773394" y="1120659"/>
            <a:ext cx="273273" cy="540000"/>
            <a:chOff x="2943829" y="1403509"/>
            <a:chExt cx="228074" cy="45068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2279E60-3EEB-1DC4-1AAD-026E1BC15DD0}"/>
                </a:ext>
              </a:extLst>
            </p:cNvPr>
            <p:cNvCxnSpPr/>
            <p:nvPr/>
          </p:nvCxnSpPr>
          <p:spPr>
            <a:xfrm flipV="1">
              <a:off x="2943829" y="1626120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1459D1E-DC76-E35E-BAB0-A49671BCE5A4}"/>
                </a:ext>
              </a:extLst>
            </p:cNvPr>
            <p:cNvCxnSpPr>
              <a:cxnSpLocks/>
            </p:cNvCxnSpPr>
            <p:nvPr/>
          </p:nvCxnSpPr>
          <p:spPr>
            <a:xfrm>
              <a:off x="2943829" y="1403509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BD04B4-3C80-F071-ECCF-58D1D376523C}"/>
              </a:ext>
            </a:extLst>
          </p:cNvPr>
          <p:cNvGrpSpPr>
            <a:grpSpLocks noChangeAspect="1"/>
          </p:cNvGrpSpPr>
          <p:nvPr/>
        </p:nvGrpSpPr>
        <p:grpSpPr>
          <a:xfrm>
            <a:off x="8573744" y="1120659"/>
            <a:ext cx="273273" cy="540000"/>
            <a:chOff x="2943829" y="1403509"/>
            <a:chExt cx="228074" cy="45068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668F9DF-D57E-E5BD-D9C2-5BD2A0CF6565}"/>
                </a:ext>
              </a:extLst>
            </p:cNvPr>
            <p:cNvCxnSpPr/>
            <p:nvPr/>
          </p:nvCxnSpPr>
          <p:spPr>
            <a:xfrm flipV="1">
              <a:off x="2943829" y="1626120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FCCA18-AD0B-B729-1FF8-E9CD4A860BAC}"/>
                </a:ext>
              </a:extLst>
            </p:cNvPr>
            <p:cNvCxnSpPr>
              <a:cxnSpLocks/>
            </p:cNvCxnSpPr>
            <p:nvPr/>
          </p:nvCxnSpPr>
          <p:spPr>
            <a:xfrm>
              <a:off x="2943829" y="1403509"/>
              <a:ext cx="228074" cy="22807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white book with purple and blue text&#10;&#10;AI-generated content may be incorrect.">
            <a:extLst>
              <a:ext uri="{FF2B5EF4-FFF2-40B4-BE49-F238E27FC236}">
                <a16:creationId xmlns:a16="http://schemas.microsoft.com/office/drawing/2014/main" id="{2CB62788-0562-EEDC-C6F3-2B9AA442F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15"/>
          <a:stretch>
            <a:fillRect/>
          </a:stretch>
        </p:blipFill>
        <p:spPr>
          <a:xfrm>
            <a:off x="-396808" y="4961965"/>
            <a:ext cx="3489192" cy="1698839"/>
          </a:xfrm>
          <a:prstGeom prst="rect">
            <a:avLst/>
          </a:prstGeom>
          <a:effectLst>
            <a:outerShdw blurRad="124606" dist="63410" dir="10800000" algn="r" rotWithShape="0">
              <a:prstClr val="black">
                <a:alpha val="9667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137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CC2C-D26A-4FD0-48AB-98FB74D57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2">
            <a:extLst>
              <a:ext uri="{FF2B5EF4-FFF2-40B4-BE49-F238E27FC236}">
                <a16:creationId xmlns:a16="http://schemas.microsoft.com/office/drawing/2014/main" id="{2596DA23-2B4A-7395-A806-671CCCA34B94}"/>
              </a:ext>
            </a:extLst>
          </p:cNvPr>
          <p:cNvSpPr/>
          <p:nvPr/>
        </p:nvSpPr>
        <p:spPr>
          <a:xfrm rot="10800000">
            <a:off x="515924" y="1241483"/>
            <a:ext cx="3482489" cy="2234700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4A2460E4-627F-A843-3044-DC9318F3FFC6}"/>
              </a:ext>
            </a:extLst>
          </p:cNvPr>
          <p:cNvSpPr/>
          <p:nvPr/>
        </p:nvSpPr>
        <p:spPr>
          <a:xfrm rot="10800000">
            <a:off x="4258068" y="1241483"/>
            <a:ext cx="3482489" cy="2234700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5" name="Round Same Side Corner Rectangle 2">
            <a:extLst>
              <a:ext uri="{FF2B5EF4-FFF2-40B4-BE49-F238E27FC236}">
                <a16:creationId xmlns:a16="http://schemas.microsoft.com/office/drawing/2014/main" id="{0A7FC9F2-0A80-2A2E-A080-082C8D7CAE11}"/>
              </a:ext>
            </a:extLst>
          </p:cNvPr>
          <p:cNvSpPr/>
          <p:nvPr/>
        </p:nvSpPr>
        <p:spPr>
          <a:xfrm rot="10800000">
            <a:off x="8000210" y="1241483"/>
            <a:ext cx="3482489" cy="4926561"/>
          </a:xfrm>
          <a:prstGeom prst="round2SameRect">
            <a:avLst>
              <a:gd name="adj1" fmla="val 8350"/>
              <a:gd name="adj2" fmla="val 0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6800115-8EF4-D135-7685-EDF6B41F5FA8}"/>
              </a:ext>
            </a:extLst>
          </p:cNvPr>
          <p:cNvSpPr/>
          <p:nvPr/>
        </p:nvSpPr>
        <p:spPr>
          <a:xfrm>
            <a:off x="265819" y="1247640"/>
            <a:ext cx="635793" cy="635793"/>
          </a:xfrm>
          <a:prstGeom prst="roundRect">
            <a:avLst>
              <a:gd name="adj" fmla="val 2003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CBE2190-FBD7-4E1A-412A-7A24906CAF18}"/>
              </a:ext>
            </a:extLst>
          </p:cNvPr>
          <p:cNvSpPr/>
          <p:nvPr/>
        </p:nvSpPr>
        <p:spPr>
          <a:xfrm>
            <a:off x="4102013" y="1247640"/>
            <a:ext cx="635793" cy="635793"/>
          </a:xfrm>
          <a:prstGeom prst="roundRect">
            <a:avLst>
              <a:gd name="adj" fmla="val 2003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37D3446-E34A-9B2A-FC47-88DCDC48E188}"/>
              </a:ext>
            </a:extLst>
          </p:cNvPr>
          <p:cNvSpPr/>
          <p:nvPr/>
        </p:nvSpPr>
        <p:spPr>
          <a:xfrm>
            <a:off x="7902488" y="1247640"/>
            <a:ext cx="635793" cy="635793"/>
          </a:xfrm>
          <a:prstGeom prst="roundRect">
            <a:avLst>
              <a:gd name="adj" fmla="val 2003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9EB5F-D3FF-072D-7691-0093D75D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winning deals in three steps</a:t>
            </a:r>
            <a:br>
              <a:rPr lang="en-US"/>
            </a:br>
            <a:endParaRPr lang="en-US"/>
          </a:p>
        </p:txBody>
      </p:sp>
      <p:sp>
        <p:nvSpPr>
          <p:cNvPr id="7" name="Text Placeholder 62">
            <a:extLst>
              <a:ext uri="{FF2B5EF4-FFF2-40B4-BE49-F238E27FC236}">
                <a16:creationId xmlns:a16="http://schemas.microsoft.com/office/drawing/2014/main" id="{2363B724-B23D-711C-0521-510E3A04A78B}"/>
              </a:ext>
            </a:extLst>
          </p:cNvPr>
          <p:cNvSpPr txBox="1">
            <a:spLocks/>
          </p:cNvSpPr>
          <p:nvPr/>
        </p:nvSpPr>
        <p:spPr>
          <a:xfrm>
            <a:off x="1053203" y="1442280"/>
            <a:ext cx="2722105" cy="2074004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>
                <a:srgbClr val="F61B71"/>
              </a:buClr>
              <a:buNone/>
              <a:defRPr/>
            </a:pPr>
            <a:r>
              <a:rPr lang="en-US" sz="16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Find your customers</a:t>
            </a:r>
            <a:endParaRPr lang="en-US" sz="1600">
              <a:solidFill>
                <a:srgbClr val="000000"/>
              </a:solidFill>
              <a:latin typeface="Montserrat" pitchFamily="2" charset="77"/>
              <a:ea typeface="Roboto Light"/>
              <a:cs typeface="Roboto Light"/>
            </a:endParaRPr>
          </a:p>
          <a:p>
            <a:pPr marL="4763" indent="0">
              <a:spcBef>
                <a:spcPts val="1200"/>
              </a:spcBef>
              <a:buClr>
                <a:srgbClr val="F61B71"/>
              </a:buClr>
              <a:buNone/>
              <a:defRPr/>
            </a:pP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Use </a:t>
            </a:r>
            <a:r>
              <a:rPr lang="en-US" sz="1400" err="1">
                <a:solidFill>
                  <a:srgbClr val="000000"/>
                </a:solidFill>
                <a:latin typeface="Montserrat" pitchFamily="2" charset="77"/>
                <a:ea typeface="Roboto Light"/>
              </a:rPr>
              <a:t>CloudAscent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 yourself or ask for our help to identify ready-to-buy prospects within your customer base.</a:t>
            </a:r>
          </a:p>
          <a:p>
            <a:pPr indent="0">
              <a:buClr>
                <a:srgbClr val="F61B71"/>
              </a:buClr>
              <a:buNone/>
              <a:defRPr/>
            </a:pPr>
            <a:endParaRPr lang="en-US" sz="1600">
              <a:solidFill>
                <a:srgbClr val="000000"/>
              </a:solidFill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FAA56749-98FA-2C2D-838C-B7313286DAA5}"/>
              </a:ext>
            </a:extLst>
          </p:cNvPr>
          <p:cNvSpPr/>
          <p:nvPr/>
        </p:nvSpPr>
        <p:spPr>
          <a:xfrm>
            <a:off x="-1670858" y="4247804"/>
            <a:ext cx="9343505" cy="19202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595FC9-628A-496E-0454-8A50EE08E94D}"/>
              </a:ext>
            </a:extLst>
          </p:cNvPr>
          <p:cNvSpPr txBox="1"/>
          <p:nvPr/>
        </p:nvSpPr>
        <p:spPr>
          <a:xfrm>
            <a:off x="515923" y="4716866"/>
            <a:ext cx="6047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i="0" dirty="0">
                <a:effectLst/>
                <a:latin typeface="Montserrat" pitchFamily="2" charset="77"/>
              </a:rPr>
              <a:t>Ready to go? </a:t>
            </a:r>
          </a:p>
          <a:p>
            <a:r>
              <a:rPr lang="en-AU" sz="1600" i="0" dirty="0">
                <a:effectLst/>
                <a:latin typeface="Montserrat" pitchFamily="2" charset="77"/>
              </a:rPr>
              <a:t>Download the </a:t>
            </a:r>
            <a:r>
              <a:rPr lang="en-AU" sz="1600" b="1" i="0" u="sng" dirty="0">
                <a:solidFill>
                  <a:srgbClr val="F61B71"/>
                </a:solidFill>
                <a:effectLst/>
                <a:latin typeface="Montserrat" pitchFamily="2" charset="77"/>
              </a:rPr>
              <a:t>Build Your Foundations Selling Guide</a:t>
            </a:r>
            <a:r>
              <a:rPr lang="en-AU" sz="1600" b="1" i="0" dirty="0">
                <a:solidFill>
                  <a:srgbClr val="F61B71"/>
                </a:solidFill>
                <a:effectLst/>
                <a:latin typeface="Montserrat" pitchFamily="2" charset="77"/>
              </a:rPr>
              <a:t> </a:t>
            </a:r>
          </a:p>
          <a:p>
            <a:r>
              <a:rPr lang="en-AU" sz="1600" dirty="0">
                <a:latin typeface="Montserrat" pitchFamily="2" charset="77"/>
              </a:rPr>
              <a:t>for step-by-step support. 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4" name="Text Placeholder 62">
            <a:extLst>
              <a:ext uri="{FF2B5EF4-FFF2-40B4-BE49-F238E27FC236}">
                <a16:creationId xmlns:a16="http://schemas.microsoft.com/office/drawing/2014/main" id="{5D6B73D3-001C-87C6-7C9D-92492636C526}"/>
              </a:ext>
            </a:extLst>
          </p:cNvPr>
          <p:cNvSpPr txBox="1">
            <a:spLocks/>
          </p:cNvSpPr>
          <p:nvPr/>
        </p:nvSpPr>
        <p:spPr>
          <a:xfrm>
            <a:off x="4893657" y="1442280"/>
            <a:ext cx="2672064" cy="1864334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>
                <a:srgbClr val="F61B71"/>
              </a:buClr>
              <a:buNone/>
              <a:defRPr/>
            </a:pPr>
            <a:r>
              <a:rPr lang="en-US" sz="1600" b="1">
                <a:solidFill>
                  <a:srgbClr val="000000"/>
                </a:solidFill>
                <a:latin typeface="Montserrat" pitchFamily="2" charset="77"/>
                <a:ea typeface="Roboto Light"/>
              </a:rPr>
              <a:t>Qualify and convert </a:t>
            </a:r>
          </a:p>
          <a:p>
            <a:pPr marL="4763" indent="0">
              <a:spcBef>
                <a:spcPts val="1200"/>
              </a:spcBef>
              <a:buClr>
                <a:srgbClr val="F61B71"/>
              </a:buClr>
              <a:buNone/>
              <a:defRPr/>
            </a:pP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Use the pitch guides, objection handling and segment resources in this playbook to convert prospects.</a:t>
            </a:r>
          </a:p>
        </p:txBody>
      </p:sp>
      <p:sp>
        <p:nvSpPr>
          <p:cNvPr id="13" name="Text Placeholder 62">
            <a:extLst>
              <a:ext uri="{FF2B5EF4-FFF2-40B4-BE49-F238E27FC236}">
                <a16:creationId xmlns:a16="http://schemas.microsoft.com/office/drawing/2014/main" id="{BF2272D6-0FBD-58A0-C345-ECCE19E9C02C}"/>
              </a:ext>
            </a:extLst>
          </p:cNvPr>
          <p:cNvSpPr txBox="1">
            <a:spLocks/>
          </p:cNvSpPr>
          <p:nvPr/>
        </p:nvSpPr>
        <p:spPr>
          <a:xfrm>
            <a:off x="8523082" y="1442280"/>
            <a:ext cx="2712766" cy="4725764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0">
              <a:buClr>
                <a:srgbClr val="F61B71"/>
              </a:buClr>
              <a:buNone/>
              <a:defRPr/>
            </a:pPr>
            <a:r>
              <a:rPr lang="en-US" sz="1600" b="1">
                <a:solidFill>
                  <a:srgbClr val="000000"/>
                </a:solidFill>
                <a:latin typeface="Montserrat" pitchFamily="2" charset="77"/>
                <a:ea typeface="Roboto Light"/>
              </a:rPr>
              <a:t>Pitch Quick Start offers to customers </a:t>
            </a:r>
          </a:p>
          <a:p>
            <a:pPr marL="223838" indent="-219075" fontAlgn="base">
              <a:spcBef>
                <a:spcPts val="600"/>
              </a:spcBef>
              <a:defRPr/>
            </a:pPr>
            <a:r>
              <a:rPr lang="en-US" sz="1400" b="1">
                <a:latin typeface="Montserrat" pitchFamily="2" charset="77"/>
              </a:rPr>
              <a:t>Pre-Sales Assessment </a:t>
            </a:r>
            <a:br>
              <a:rPr lang="en-US" sz="1400" b="1">
                <a:latin typeface="Montserrat" pitchFamily="2" charset="77"/>
              </a:rPr>
            </a:br>
            <a:r>
              <a:rPr lang="en-US" sz="1400">
                <a:latin typeface="Montserrat" pitchFamily="2" charset="77"/>
              </a:rPr>
              <a:t>–</a:t>
            </a:r>
            <a:r>
              <a:rPr lang="en-US" sz="1400" b="1">
                <a:latin typeface="Montserrat" pitchFamily="2" charset="77"/>
              </a:rPr>
              <a:t> </a:t>
            </a:r>
            <a:r>
              <a:rPr lang="en-US" sz="1400">
                <a:latin typeface="Montserrat" pitchFamily="2" charset="77"/>
              </a:rPr>
              <a:t>Funded discovery to evaluate the current environment, map workloads to Azure and build the business case.</a:t>
            </a:r>
          </a:p>
          <a:p>
            <a:pPr marL="223838" indent="-219075" fontAlgn="base">
              <a:spcBef>
                <a:spcPts val="600"/>
              </a:spcBef>
              <a:defRPr/>
            </a:pPr>
            <a:r>
              <a:rPr lang="en-US" sz="1400" b="1">
                <a:latin typeface="Montserrat" pitchFamily="2" charset="77"/>
              </a:rPr>
              <a:t>Funded Proof of Concept (POC) </a:t>
            </a:r>
            <a:r>
              <a:rPr lang="en-US" sz="1400">
                <a:latin typeface="Montserrat" pitchFamily="2" charset="77"/>
              </a:rPr>
              <a:t>– Demonstrate value, validate business outcomes and build stakeholder confidence to secure buy-in.</a:t>
            </a:r>
          </a:p>
          <a:p>
            <a:pPr marL="223838" indent="-219075" fontAlgn="base">
              <a:spcBef>
                <a:spcPts val="600"/>
              </a:spcBef>
              <a:defRPr/>
            </a:pPr>
            <a:r>
              <a:rPr lang="en-US" sz="1400" b="1">
                <a:latin typeface="Montserrat" pitchFamily="2" charset="77"/>
              </a:rPr>
              <a:t>Migration &amp; Deployment </a:t>
            </a:r>
            <a:br>
              <a:rPr lang="en-US" sz="1400" b="1">
                <a:latin typeface="Montserrat" pitchFamily="2" charset="77"/>
              </a:rPr>
            </a:br>
            <a:r>
              <a:rPr lang="en-US" sz="1400">
                <a:latin typeface="Montserrat" pitchFamily="2" charset="77"/>
              </a:rPr>
              <a:t>– Funded offer including environment setup, cost </a:t>
            </a:r>
            <a:r>
              <a:rPr lang="en-US" sz="1400" err="1">
                <a:latin typeface="Montserrat" pitchFamily="2" charset="77"/>
              </a:rPr>
              <a:t>optimisation</a:t>
            </a:r>
            <a:r>
              <a:rPr lang="en-US" sz="1400">
                <a:latin typeface="Montserrat" pitchFamily="2" charset="77"/>
              </a:rPr>
              <a:t>, security and compliance alignment</a:t>
            </a:r>
          </a:p>
          <a:p>
            <a:pPr marL="223838" indent="-223838" fontAlgn="base">
              <a:spcBef>
                <a:spcPts val="600"/>
              </a:spcBef>
              <a:defRPr/>
            </a:pPr>
            <a:endParaRPr lang="en-US" sz="1400" b="1">
              <a:latin typeface="Montserrat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0730E8-F94B-4DFA-5572-1ED7555BEC45}"/>
              </a:ext>
            </a:extLst>
          </p:cNvPr>
          <p:cNvSpPr txBox="1">
            <a:spLocks/>
          </p:cNvSpPr>
          <p:nvPr/>
        </p:nvSpPr>
        <p:spPr>
          <a:xfrm>
            <a:off x="276032" y="1310137"/>
            <a:ext cx="587384" cy="4744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BB74FA-0308-F8AE-357B-E545759A9F55}"/>
              </a:ext>
            </a:extLst>
          </p:cNvPr>
          <p:cNvSpPr txBox="1">
            <a:spLocks/>
          </p:cNvSpPr>
          <p:nvPr/>
        </p:nvSpPr>
        <p:spPr>
          <a:xfrm>
            <a:off x="4121522" y="1310137"/>
            <a:ext cx="587384" cy="4744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33161C4-0273-BADB-699A-F5E87BF463B2}"/>
              </a:ext>
            </a:extLst>
          </p:cNvPr>
          <p:cNvSpPr txBox="1">
            <a:spLocks/>
          </p:cNvSpPr>
          <p:nvPr/>
        </p:nvSpPr>
        <p:spPr>
          <a:xfrm>
            <a:off x="7935697" y="1310137"/>
            <a:ext cx="587384" cy="4744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91689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9370-97A4-B723-F764-369C54D92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F930951A-F9C0-921F-BDC4-32DCB54EEEA3}"/>
              </a:ext>
            </a:extLst>
          </p:cNvPr>
          <p:cNvSpPr/>
          <p:nvPr/>
        </p:nvSpPr>
        <p:spPr>
          <a:xfrm>
            <a:off x="-1670858" y="4424999"/>
            <a:ext cx="13288618" cy="21376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7" name="Text Placeholder 62">
            <a:extLst>
              <a:ext uri="{FF2B5EF4-FFF2-40B4-BE49-F238E27FC236}">
                <a16:creationId xmlns:a16="http://schemas.microsoft.com/office/drawing/2014/main" id="{B4A8EA43-F714-8AED-E81C-7D99EF465AAD}"/>
              </a:ext>
            </a:extLst>
          </p:cNvPr>
          <p:cNvSpPr txBox="1">
            <a:spLocks/>
          </p:cNvSpPr>
          <p:nvPr/>
        </p:nvSpPr>
        <p:spPr>
          <a:xfrm>
            <a:off x="8487401" y="4221270"/>
            <a:ext cx="2992703" cy="1985377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Clr>
                <a:srgbClr val="F61B71"/>
              </a:buClr>
              <a:buNone/>
              <a:defRPr/>
            </a:pPr>
            <a:endParaRPr lang="en-US" sz="1600">
              <a:solidFill>
                <a:srgbClr val="000000"/>
              </a:solidFill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057616D4-06FE-1BB9-CA86-EB4C0B2EDB7D}"/>
              </a:ext>
            </a:extLst>
          </p:cNvPr>
          <p:cNvSpPr txBox="1">
            <a:spLocks/>
          </p:cNvSpPr>
          <p:nvPr/>
        </p:nvSpPr>
        <p:spPr>
          <a:xfrm>
            <a:off x="515938" y="342772"/>
            <a:ext cx="11160125" cy="61087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/>
              <a:t>Meet your Azure specialists</a:t>
            </a:r>
          </a:p>
        </p:txBody>
      </p:sp>
      <p:sp>
        <p:nvSpPr>
          <p:cNvPr id="20" name="Title 12">
            <a:extLst>
              <a:ext uri="{FF2B5EF4-FFF2-40B4-BE49-F238E27FC236}">
                <a16:creationId xmlns:a16="http://schemas.microsoft.com/office/drawing/2014/main" id="{4F1D9D8C-5976-AB5F-95D8-422441D85BE2}"/>
              </a:ext>
            </a:extLst>
          </p:cNvPr>
          <p:cNvSpPr txBox="1">
            <a:spLocks/>
          </p:cNvSpPr>
          <p:nvPr/>
        </p:nvSpPr>
        <p:spPr>
          <a:xfrm>
            <a:off x="1527379" y="1043038"/>
            <a:ext cx="9127845" cy="503926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>
                <a:latin typeface="Montserrat" pitchFamily="2" charset="77"/>
              </a:rPr>
              <a:t>Our Azure specialists help you build and scale your cloud practice. From migration strategy to solution architecture, we help you deliver Azure solutions to your customers. </a:t>
            </a:r>
            <a:endParaRPr lang="en-AU" sz="1600">
              <a:latin typeface="Montserrat" pitchFamily="2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FB22EE9-57F1-AD55-E13C-F8136E2A6B2A}"/>
              </a:ext>
            </a:extLst>
          </p:cNvPr>
          <p:cNvSpPr/>
          <p:nvPr/>
        </p:nvSpPr>
        <p:spPr>
          <a:xfrm>
            <a:off x="711896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F614AB0-AA7B-74FA-086E-ED133A5957A9}"/>
              </a:ext>
            </a:extLst>
          </p:cNvPr>
          <p:cNvSpPr/>
          <p:nvPr/>
        </p:nvSpPr>
        <p:spPr>
          <a:xfrm>
            <a:off x="2919608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810C455-44CE-5346-61CF-C6F08C5A54CD}"/>
              </a:ext>
            </a:extLst>
          </p:cNvPr>
          <p:cNvSpPr/>
          <p:nvPr/>
        </p:nvSpPr>
        <p:spPr>
          <a:xfrm>
            <a:off x="5127321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B81A6C-D1E0-7614-9802-726D095116C9}"/>
              </a:ext>
            </a:extLst>
          </p:cNvPr>
          <p:cNvSpPr txBox="1"/>
          <p:nvPr/>
        </p:nvSpPr>
        <p:spPr>
          <a:xfrm>
            <a:off x="2910214" y="3126572"/>
            <a:ext cx="1943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Denham Williams,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Cloud &amp; AI Partner Solutions Specialist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(AU)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EC7CDC-1985-77EB-925E-0A088BF75240}"/>
              </a:ext>
            </a:extLst>
          </p:cNvPr>
          <p:cNvSpPr txBox="1"/>
          <p:nvPr/>
        </p:nvSpPr>
        <p:spPr>
          <a:xfrm>
            <a:off x="711893" y="3126572"/>
            <a:ext cx="1946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Daniel Janicki, </a:t>
            </a: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Practice Lead – Microsoft Azure (A/NZ)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926B249-1AE9-9820-2541-E697171E637F}"/>
              </a:ext>
            </a:extLst>
          </p:cNvPr>
          <p:cNvSpPr/>
          <p:nvPr/>
        </p:nvSpPr>
        <p:spPr>
          <a:xfrm>
            <a:off x="7331901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91A2576-D5DB-FBB5-0E61-B2C41A47C764}"/>
              </a:ext>
            </a:extLst>
          </p:cNvPr>
          <p:cNvSpPr/>
          <p:nvPr/>
        </p:nvSpPr>
        <p:spPr>
          <a:xfrm>
            <a:off x="7783880" y="1940058"/>
            <a:ext cx="1045923" cy="104592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B0B202-83BF-75FF-88C0-80FF56D1C5B8}"/>
              </a:ext>
            </a:extLst>
          </p:cNvPr>
          <p:cNvSpPr txBox="1"/>
          <p:nvPr/>
        </p:nvSpPr>
        <p:spPr>
          <a:xfrm>
            <a:off x="7338161" y="3126572"/>
            <a:ext cx="19373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Mikki Chopra, </a:t>
            </a:r>
            <a:b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Cloud Solution Architect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(A/NZ)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958DC92-4F52-741E-8564-73BCF2AB756B}"/>
              </a:ext>
            </a:extLst>
          </p:cNvPr>
          <p:cNvSpPr/>
          <p:nvPr/>
        </p:nvSpPr>
        <p:spPr>
          <a:xfrm>
            <a:off x="9542746" y="1766169"/>
            <a:ext cx="1937358" cy="2455101"/>
          </a:xfrm>
          <a:prstGeom prst="roundRect">
            <a:avLst/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896DDB-57D6-D874-566B-F6DBE0340558}"/>
              </a:ext>
            </a:extLst>
          </p:cNvPr>
          <p:cNvSpPr txBox="1"/>
          <p:nvPr/>
        </p:nvSpPr>
        <p:spPr>
          <a:xfrm>
            <a:off x="3625704" y="4754518"/>
            <a:ext cx="402660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1400" b="1">
                <a:latin typeface="Montserrat" pitchFamily="2" charset="77"/>
              </a:rPr>
              <a:t>Australia:</a:t>
            </a:r>
            <a:r>
              <a:rPr lang="en-US" altLang="en-US" sz="1400">
                <a:latin typeface="Montserrat" pitchFamily="2" charset="77"/>
              </a:rPr>
              <a:t> </a:t>
            </a:r>
            <a:endParaRPr lang="en-US" altLang="en-US" sz="800">
              <a:latin typeface="Montserrat" pitchFamily="2" charset="77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>
                <a:latin typeface="Montserrat" pitchFamily="2" charset="77"/>
                <a:cs typeface="Arial" panose="020B0604020202020204" pitchFamily="34" charset="0"/>
              </a:rPr>
              <a:t>Sales support: </a:t>
            </a:r>
            <a:br>
              <a:rPr lang="en-US" altLang="en-US" sz="1400">
                <a:latin typeface="Montserrat" pitchFamily="2" charset="77"/>
                <a:cs typeface="Arial" panose="020B0604020202020204" pitchFamily="34" charset="0"/>
              </a:rPr>
            </a:b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Microsoft.sales@dickerdata.com.au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 </a:t>
            </a:r>
            <a:endParaRPr lang="en-US" altLang="en-US" sz="1200">
              <a:latin typeface="Montserrat Medium" pitchFamily="2" charset="77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>
                <a:latin typeface="Montserrat" pitchFamily="2" charset="77"/>
                <a:cs typeface="Arial" panose="020B0604020202020204" pitchFamily="34" charset="0"/>
              </a:rPr>
              <a:t>Presales support: </a:t>
            </a:r>
            <a:br>
              <a:rPr lang="en-US" altLang="en-US" sz="1400">
                <a:latin typeface="Montserrat" pitchFamily="2" charset="77"/>
                <a:cs typeface="Arial" panose="020B0604020202020204" pitchFamily="34" charset="0"/>
              </a:rPr>
            </a:b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microsoft.presales@dickerdata.com.au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  </a:t>
            </a:r>
            <a:endParaRPr lang="en-US" altLang="en-US" sz="1200">
              <a:latin typeface="Montserrat Medium" pitchFamily="2" charset="77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a meeting with us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</a:t>
            </a:r>
            <a:endParaRPr lang="en-US" altLang="en-US" sz="1200">
              <a:latin typeface="Montserrat Medium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78A715-983A-029F-F313-6B79838ADEE6}"/>
              </a:ext>
            </a:extLst>
          </p:cNvPr>
          <p:cNvSpPr txBox="1"/>
          <p:nvPr/>
        </p:nvSpPr>
        <p:spPr>
          <a:xfrm>
            <a:off x="7693495" y="4764584"/>
            <a:ext cx="385804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en-US" sz="1400" b="1">
                <a:latin typeface="Montserrat" pitchFamily="2" charset="77"/>
              </a:rPr>
              <a:t>New Zealand:</a:t>
            </a:r>
            <a:r>
              <a:rPr lang="en-US" altLang="en-US" sz="1400">
                <a:latin typeface="Montserrat" pitchFamily="2" charset="77"/>
              </a:rPr>
              <a:t> </a:t>
            </a:r>
            <a:endParaRPr lang="en-US" altLang="en-US" sz="1200">
              <a:latin typeface="Montserrat" pitchFamily="2" charset="77"/>
              <a:cs typeface="Arial" panose="020B0604020202020204" pitchFamily="34" charset="0"/>
            </a:endParaRPr>
          </a:p>
          <a:p>
            <a:pPr marL="4763"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>
                <a:latin typeface="Montserrat" pitchFamily="2" charset="77"/>
                <a:cs typeface="Arial" panose="020B0604020202020204" pitchFamily="34" charset="0"/>
              </a:rPr>
              <a:t>Sales support: </a:t>
            </a:r>
            <a:br>
              <a:rPr lang="en-US" altLang="en-US" sz="1400">
                <a:latin typeface="Montserrat" pitchFamily="2" charset="77"/>
                <a:cs typeface="Arial" panose="020B0604020202020204" pitchFamily="34" charset="0"/>
              </a:rPr>
            </a:b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microsoft.sales@dickerdata.co.nz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</a:t>
            </a:r>
            <a:endParaRPr lang="en-US" altLang="en-US" sz="1200">
              <a:latin typeface="Montserrat Medium" pitchFamily="2" charset="77"/>
              <a:cs typeface="Arial" panose="020B0604020202020204" pitchFamily="34" charset="0"/>
            </a:endParaRPr>
          </a:p>
          <a:p>
            <a:pPr marL="4763"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>
                <a:latin typeface="Montserrat" pitchFamily="2" charset="77"/>
                <a:cs typeface="Arial" panose="020B0604020202020204" pitchFamily="34" charset="0"/>
              </a:rPr>
              <a:t>Presales Support: </a:t>
            </a: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microsoft.presales@dickerdata.co.nz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</a:t>
            </a:r>
            <a:endParaRPr lang="en-US" altLang="en-US" sz="1200">
              <a:latin typeface="Montserrat Medium" pitchFamily="2" charset="77"/>
              <a:cs typeface="Arial" panose="020B0604020202020204" pitchFamily="34" charset="0"/>
            </a:endParaRPr>
          </a:p>
          <a:p>
            <a:pPr marL="4763" lv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</a:pPr>
            <a:r>
              <a:rPr lang="en-US" altLang="en-US" sz="1400" u="sng">
                <a:latin typeface="Montserrat Medium" pitchFamily="2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a meeting with us</a:t>
            </a:r>
            <a:r>
              <a:rPr lang="en-US" altLang="en-US" sz="1400">
                <a:latin typeface="Montserrat Medium" pitchFamily="2" charset="77"/>
                <a:cs typeface="Arial" panose="020B0604020202020204" pitchFamily="34" charset="0"/>
              </a:rPr>
              <a:t> </a:t>
            </a:r>
            <a:endParaRPr lang="en-US" altLang="en-US" sz="1200">
              <a:latin typeface="Montserrat Medium" pitchFamily="2" charset="77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A56620-3CFD-4C01-0057-B08901815F27}"/>
              </a:ext>
            </a:extLst>
          </p:cNvPr>
          <p:cNvSpPr txBox="1"/>
          <p:nvPr/>
        </p:nvSpPr>
        <p:spPr>
          <a:xfrm>
            <a:off x="711894" y="4600090"/>
            <a:ext cx="2744668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>
                <a:latin typeface="+mj-lt"/>
                <a:ea typeface="+mj-ea"/>
                <a:cs typeface="+mj-cs"/>
              </a:rPr>
              <a:t>Get in touch</a:t>
            </a:r>
          </a:p>
        </p:txBody>
      </p:sp>
      <p:pic>
        <p:nvPicPr>
          <p:cNvPr id="4" name="Picture 3" descr="A person in a blue suit&#10;&#10;AI-generated content may be incorrect.">
            <a:extLst>
              <a:ext uri="{FF2B5EF4-FFF2-40B4-BE49-F238E27FC236}">
                <a16:creationId xmlns:a16="http://schemas.microsoft.com/office/drawing/2014/main" id="{2D427A92-3918-DE3A-BF0E-AAE9318B13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4131" y="1903588"/>
            <a:ext cx="1132887" cy="113288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44759-ACE2-3FFD-E74C-8B7EB1ABF7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549" y="1906938"/>
            <a:ext cx="1132887" cy="1132887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FEAE3-4C2B-39F6-7F71-110FE227D4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4136" y="1903588"/>
            <a:ext cx="1132887" cy="1132887"/>
          </a:xfrm>
          <a:prstGeom prst="ellipse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E37366-DA6C-B23E-80B6-72550432541C}"/>
              </a:ext>
            </a:extLst>
          </p:cNvPr>
          <p:cNvSpPr txBox="1"/>
          <p:nvPr/>
        </p:nvSpPr>
        <p:spPr>
          <a:xfrm>
            <a:off x="9526485" y="3126572"/>
            <a:ext cx="19373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Saeed Nouri, </a:t>
            </a:r>
          </a:p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Cloud Solution Architect </a:t>
            </a:r>
            <a:b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</a:br>
            <a:r>
              <a:rPr lang="en-US" sz="1400">
                <a:solidFill>
                  <a:srgbClr val="000000"/>
                </a:solidFill>
                <a:latin typeface="Montserrat" pitchFamily="2" charset="77"/>
                <a:ea typeface="Roboto Light"/>
              </a:rPr>
              <a:t>(A/NZ)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3E10CF-B2BF-5379-2AF0-07385B1C21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9271" y="1903588"/>
            <a:ext cx="1132887" cy="113288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9D835B-B051-BC8F-0FFB-DFC21345A641}"/>
              </a:ext>
            </a:extLst>
          </p:cNvPr>
          <p:cNvSpPr txBox="1"/>
          <p:nvPr/>
        </p:nvSpPr>
        <p:spPr>
          <a:xfrm>
            <a:off x="5124189" y="3126572"/>
            <a:ext cx="19342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Clr>
                <a:srgbClr val="F61B71"/>
              </a:buClr>
              <a:buNone/>
              <a:defRPr/>
            </a:pPr>
            <a:r>
              <a:rPr lang="en-US" sz="1400" b="1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Troy Stairmand</a:t>
            </a:r>
            <a:r>
              <a:rPr lang="en-US" sz="1400" b="1" dirty="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Montserrat" pitchFamily="2" charset="77"/>
                <a:ea typeface="Roboto Light"/>
                <a:cs typeface="Roboto Light"/>
              </a:rPr>
              <a:t>Cloud &amp; AI Partner Solutions Specialist (NZ) </a:t>
            </a:r>
            <a:endParaRPr lang="en-US" sz="1400" dirty="0">
              <a:solidFill>
                <a:srgbClr val="1F1F1F"/>
              </a:solidFill>
              <a:latin typeface="Montserrat" pitchFamily="2" charset="77"/>
              <a:ea typeface="Roboto Light"/>
              <a:cs typeface="Roboto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829DB-B0DE-C6D5-88DA-A0D72E232E0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423" y="1903588"/>
            <a:ext cx="1132887" cy="11328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6090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C3845-E8FD-74B1-CC69-125B9D155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2">
            <a:extLst>
              <a:ext uri="{FF2B5EF4-FFF2-40B4-BE49-F238E27FC236}">
                <a16:creationId xmlns:a16="http://schemas.microsoft.com/office/drawing/2014/main" id="{43DA9BD7-9679-CB4C-CB9D-A9A579CDFA24}"/>
              </a:ext>
            </a:extLst>
          </p:cNvPr>
          <p:cNvSpPr txBox="1">
            <a:spLocks/>
          </p:cNvSpPr>
          <p:nvPr/>
        </p:nvSpPr>
        <p:spPr>
          <a:xfrm>
            <a:off x="8487401" y="3992670"/>
            <a:ext cx="2992703" cy="1985377"/>
          </a:xfrm>
          <a:prstGeom prst="rect">
            <a:avLst/>
          </a:prstGeom>
        </p:spPr>
        <p:txBody>
          <a:bodyPr lIns="0" tIns="0" rIns="0" bIns="0" anchor="t"/>
          <a:lstStyle>
            <a:lvl1pPr marL="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179388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095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Clr>
                <a:srgbClr val="F61B71"/>
              </a:buClr>
              <a:buNone/>
              <a:defRPr/>
            </a:pPr>
            <a:endParaRPr lang="en-US" sz="1600">
              <a:solidFill>
                <a:srgbClr val="000000"/>
              </a:solidFill>
              <a:latin typeface="Montserrat" pitchFamily="2" charset="77"/>
              <a:ea typeface="Roboto Light"/>
              <a:cs typeface="Roboto Light"/>
            </a:endParaRPr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73EC5CBD-BBCE-B192-8E0D-1F65E72EECA5}"/>
              </a:ext>
            </a:extLst>
          </p:cNvPr>
          <p:cNvSpPr txBox="1">
            <a:spLocks/>
          </p:cNvSpPr>
          <p:nvPr/>
        </p:nvSpPr>
        <p:spPr>
          <a:xfrm>
            <a:off x="515938" y="342772"/>
            <a:ext cx="11160125" cy="61087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/>
              <a:t>Build Your Foundation resources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646F29B-FF75-A2CD-F4D8-15D10AAD05B2}"/>
              </a:ext>
            </a:extLst>
          </p:cNvPr>
          <p:cNvSpPr/>
          <p:nvPr/>
        </p:nvSpPr>
        <p:spPr>
          <a:xfrm>
            <a:off x="8058615" y="1328739"/>
            <a:ext cx="3538071" cy="4393882"/>
          </a:xfrm>
          <a:prstGeom prst="roundRect">
            <a:avLst>
              <a:gd name="adj" fmla="val 9427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F193F-40BB-44E5-5A4F-CDD20579C897}"/>
              </a:ext>
            </a:extLst>
          </p:cNvPr>
          <p:cNvSpPr txBox="1"/>
          <p:nvPr/>
        </p:nvSpPr>
        <p:spPr>
          <a:xfrm>
            <a:off x="8330140" y="1580435"/>
            <a:ext cx="299270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buNone/>
            </a:pPr>
            <a:r>
              <a:rPr lang="en-AU" b="1">
                <a:effectLst/>
                <a:latin typeface="Montserrat" pitchFamily="2" charset="77"/>
                <a:ea typeface="Times New Roman" panose="02020603050405020304" pitchFamily="18" charset="0"/>
              </a:rPr>
              <a:t>Dicker Data Resources</a:t>
            </a:r>
            <a:r>
              <a:rPr lang="en-AU">
                <a:effectLst/>
                <a:latin typeface="Montserrat" pitchFamily="2" charset="77"/>
                <a:ea typeface="Times New Roman" panose="02020603050405020304" pitchFamily="18" charset="0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en-AU" sz="1400" b="1">
                <a:latin typeface="Montserrat" pitchFamily="2" charset="77"/>
              </a:rPr>
              <a:t>Video Overviews (2-3 mins)</a:t>
            </a:r>
            <a:r>
              <a:rPr lang="en-AU" sz="1400">
                <a:latin typeface="Montserrat" pitchFamily="2" charset="77"/>
              </a:rPr>
              <a:t>​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Intent leads via </a:t>
            </a:r>
            <a:r>
              <a:rPr lang="en-US" sz="1100" u="sng" err="1">
                <a:latin typeface="Montserrat" pitchFamily="2" charset="77"/>
              </a:rPr>
              <a:t>CloudAscent</a:t>
            </a:r>
            <a:r>
              <a:rPr lang="en-US" sz="1100" u="sng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Build Your Foundation pitch​</a:t>
            </a:r>
            <a:endParaRPr lang="en-AU" sz="1100">
              <a:latin typeface="Montserrat" pitchFamily="2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Understand incentives ​</a:t>
            </a:r>
            <a:endParaRPr lang="en-AU" sz="1100">
              <a:latin typeface="Montserrat" pitchFamily="2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Microsoft Azure vs. competitors​</a:t>
            </a:r>
            <a:endParaRPr lang="en-AU" sz="1100">
              <a:latin typeface="Montserrat" pitchFamily="2" charset="77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100" u="sng">
                <a:latin typeface="Montserrat" pitchFamily="2" charset="77"/>
              </a:rPr>
              <a:t>Introduction to the selling guide​</a:t>
            </a:r>
            <a:endParaRPr lang="en-AU" sz="1100">
              <a:latin typeface="Montserrat" pitchFamily="2" charset="77"/>
            </a:endParaRPr>
          </a:p>
          <a:p>
            <a:r>
              <a:rPr lang="en-AU" sz="1400">
                <a:latin typeface="Montserrat" pitchFamily="2" charset="77"/>
              </a:rPr>
              <a:t>​</a:t>
            </a:r>
          </a:p>
          <a:p>
            <a:r>
              <a:rPr lang="en-AU" sz="1400" b="1">
                <a:latin typeface="Montserrat" pitchFamily="2" charset="77"/>
              </a:rPr>
              <a:t>Handy Guides</a:t>
            </a:r>
            <a:r>
              <a:rPr lang="en-AU" sz="1400">
                <a:latin typeface="Montserrat" pitchFamily="2" charset="77"/>
              </a:rPr>
              <a:t>​</a:t>
            </a:r>
          </a:p>
          <a:p>
            <a:pPr marL="285750" lvl="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</a:rPr>
              <a:t>Azure Partner Incentives Guide​</a:t>
            </a:r>
            <a:endParaRPr lang="en-AU" sz="1100">
              <a:latin typeface="Montserrat" pitchFamily="2" charset="77"/>
            </a:endParaRPr>
          </a:p>
          <a:p>
            <a:pPr marL="285750" lvl="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</a:rPr>
              <a:t>How to Sell Build Your Foundation</a:t>
            </a:r>
            <a:endParaRPr lang="en-AU" sz="1100">
              <a:latin typeface="Montserrat" pitchFamily="2" charset="77"/>
            </a:endParaRPr>
          </a:p>
          <a:p>
            <a:r>
              <a:rPr lang="en-AU" sz="1400">
                <a:latin typeface="Montserrat" pitchFamily="2" charset="77"/>
              </a:rPr>
              <a:t>​</a:t>
            </a:r>
          </a:p>
          <a:p>
            <a:r>
              <a:rPr lang="en-AU" sz="1400" b="1">
                <a:latin typeface="Montserrat" pitchFamily="2" charset="77"/>
              </a:rPr>
              <a:t>Go-to-Market Assets</a:t>
            </a:r>
            <a:endParaRPr lang="en-AU" sz="1400">
              <a:latin typeface="Montserrat" pitchFamily="2" charset="77"/>
            </a:endParaRPr>
          </a:p>
          <a:p>
            <a:r>
              <a:rPr lang="en-AU" sz="1100">
                <a:latin typeface="Montserrat" pitchFamily="2" charset="77"/>
              </a:rPr>
              <a:t>Easily cobrand with your logo and company details</a:t>
            </a:r>
          </a:p>
          <a:p>
            <a:pPr marL="285750" lvl="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</a:rPr>
              <a:t>To Customer: Build Your Foundation Pitch Deck</a:t>
            </a:r>
            <a:endParaRPr lang="en-AU" sz="1100">
              <a:latin typeface="Montserrat" pitchFamily="2" charset="77"/>
            </a:endParaRPr>
          </a:p>
          <a:p>
            <a:pPr marL="285750" lvl="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</a:rPr>
              <a:t>Build Your Foundation Solution Brochure​</a:t>
            </a:r>
            <a:endParaRPr lang="en-AU" sz="1100">
              <a:latin typeface="Montserrat" pitchFamily="2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3A97F4-FD2D-02A7-E6E3-4AA332D9BEEA}"/>
              </a:ext>
            </a:extLst>
          </p:cNvPr>
          <p:cNvSpPr/>
          <p:nvPr/>
        </p:nvSpPr>
        <p:spPr>
          <a:xfrm>
            <a:off x="492822" y="1328739"/>
            <a:ext cx="7291950" cy="4393882"/>
          </a:xfrm>
          <a:prstGeom prst="roundRect">
            <a:avLst>
              <a:gd name="adj" fmla="val 9427"/>
            </a:avLst>
          </a:prstGeom>
          <a:solidFill>
            <a:schemeClr val="bg2"/>
          </a:solidFill>
          <a:ln w="28575">
            <a:noFill/>
          </a:ln>
          <a:effectLst>
            <a:outerShdw blurRad="149310" dist="66290" dir="5400000" algn="ctr" rotWithShape="0">
              <a:srgbClr val="000000">
                <a:alpha val="1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E2895-4C32-CE7E-7899-6E919A7E9E82}"/>
              </a:ext>
            </a:extLst>
          </p:cNvPr>
          <p:cNvSpPr txBox="1"/>
          <p:nvPr/>
        </p:nvSpPr>
        <p:spPr>
          <a:xfrm>
            <a:off x="771526" y="1580435"/>
            <a:ext cx="333212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AU" b="1">
                <a:latin typeface="Montserrat" pitchFamily="2" charset="77"/>
              </a:rPr>
              <a:t>Microsoft Resources  </a:t>
            </a: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Business Value of Migrating and Modernising IT Estate with Microsoft Azure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Total Economic Impact™ Of Migrating To Microsoft Azure For AI-Readiness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2025 State of the Cloud Report | Flexera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>
              <a:buClr>
                <a:schemeClr val="accent2"/>
              </a:buClr>
            </a:pP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Essentials resource kit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 your migration – Cloud Adoption Framework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Secure Overview – Cloud Adoption Framework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App Modernisation Guidance for Azure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Azure Well-Architected Framework​</a:t>
            </a:r>
            <a:endParaRPr lang="en-AU" sz="1100">
              <a:latin typeface="Montserrat" pitchFamily="2" charset="77"/>
            </a:endParaRPr>
          </a:p>
          <a:p>
            <a:pPr>
              <a:buClr>
                <a:schemeClr val="accent2"/>
              </a:buClr>
            </a:pP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FinOps on Azure | Microsoft Azure</a:t>
            </a:r>
            <a:r>
              <a:rPr lang="en-AU" sz="1100">
                <a:latin typeface="Montserrat" pitchFamily="2" charset="77"/>
              </a:rPr>
              <a:t>​</a:t>
            </a: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Hybrid Benefit </a:t>
            </a:r>
            <a:r>
              <a:rPr lang="en-AU" sz="1100">
                <a:latin typeface="Montserrat" pitchFamily="2" charset="77"/>
              </a:rPr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0D209-CC16-05E9-D813-1E43941E407A}"/>
              </a:ext>
            </a:extLst>
          </p:cNvPr>
          <p:cNvSpPr txBox="1"/>
          <p:nvPr/>
        </p:nvSpPr>
        <p:spPr>
          <a:xfrm>
            <a:off x="4138797" y="1855498"/>
            <a:ext cx="3332123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vs. AWS cost savings </a:t>
            </a:r>
            <a:r>
              <a:rPr lang="en-AU" sz="1100">
                <a:latin typeface="Montserrat" pitchFamily="2" charset="77"/>
              </a:rPr>
              <a:t>​</a:t>
            </a: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Azure SQL Managed Instance benchmark  vs. AWS RDS for SQL </a:t>
            </a:r>
            <a:r>
              <a:rPr lang="en-AU" sz="1100">
                <a:latin typeface="Montserrat" pitchFamily="2" charset="77"/>
              </a:rPr>
              <a:t> </a:t>
            </a:r>
            <a:endParaRPr lang="en-US" sz="1100" u="sng">
              <a:latin typeface="Montserrat" pitchFamily="2" charset="77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100" u="sng">
              <a:latin typeface="Montserrat" pitchFamily="2" charset="77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Virtual Machines Overview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Virtual Machine Scale Sets overview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Confidential Computing Overview</a:t>
            </a:r>
            <a:r>
              <a:rPr lang="en-US" sz="1100">
                <a:latin typeface="Montserrat" pitchFamily="2" charset="77"/>
              </a:rPr>
              <a:t>​</a:t>
            </a:r>
            <a:br>
              <a:rPr lang="en-AU" sz="1100">
                <a:latin typeface="Montserrat" pitchFamily="2" charset="77"/>
              </a:rPr>
            </a:b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ExpressRoute</a:t>
            </a:r>
            <a:r>
              <a:rPr lang="en-US" sz="1100">
                <a:latin typeface="Montserrat" pitchFamily="2" charset="77"/>
              </a:rPr>
              <a:t>​</a:t>
            </a:r>
            <a:br>
              <a:rPr lang="en-AU" sz="1100">
                <a:latin typeface="Montserrat" pitchFamily="2" charset="77"/>
              </a:rPr>
            </a:b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Storage Services Overview</a:t>
            </a:r>
            <a:r>
              <a:rPr lang="en-US" sz="1100">
                <a:latin typeface="Montserrat" pitchFamily="2" charset="77"/>
              </a:rPr>
              <a:t>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Site Recovery</a:t>
            </a:r>
            <a:r>
              <a:rPr lang="en-US" sz="1100">
                <a:latin typeface="Montserrat" pitchFamily="2" charset="77"/>
              </a:rPr>
              <a:t> ​</a:t>
            </a: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Backup Recovery Services vault</a:t>
            </a:r>
            <a:r>
              <a:rPr lang="en-AU" sz="1100">
                <a:latin typeface="Montserrat" pitchFamily="2" charset="77"/>
              </a:rPr>
              <a:t> </a:t>
            </a:r>
            <a:r>
              <a:rPr lang="en-US" sz="1100">
                <a:latin typeface="Montserrat" pitchFamily="2" charset="77"/>
              </a:rPr>
              <a:t>​</a:t>
            </a:r>
            <a:br>
              <a:rPr lang="en-AU" sz="1100">
                <a:latin typeface="Montserrat" pitchFamily="2" charset="77"/>
              </a:rPr>
            </a:b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100" u="sng">
                <a:latin typeface="Montserrat" pitchFamily="2" charset="77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Defender for Cloud</a:t>
            </a:r>
            <a:r>
              <a:rPr lang="en-US" sz="1100">
                <a:latin typeface="Montserrat" pitchFamily="2" charset="77"/>
              </a:rPr>
              <a:t>​</a:t>
            </a:r>
            <a:br>
              <a:rPr lang="en-AU" sz="1100">
                <a:latin typeface="Montserrat" pitchFamily="2" charset="77"/>
              </a:rPr>
            </a:br>
            <a:endParaRPr lang="en-AU" sz="1100">
              <a:latin typeface="Montserrat" pitchFamily="2" charset="77"/>
            </a:endParaRP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AU" sz="1100" u="sng">
                <a:latin typeface="Montserrat" pitchFamily="2" charset="77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AI Apps and AI Agents</a:t>
            </a:r>
            <a:r>
              <a:rPr lang="en-AU" sz="1100">
                <a:latin typeface="Montserrat" pitchFamily="2" charset="77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291956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24CE14-E9C4-701F-204A-3819312999F0}"/>
              </a:ext>
            </a:extLst>
          </p:cNvPr>
          <p:cNvSpPr/>
          <p:nvPr/>
        </p:nvSpPr>
        <p:spPr>
          <a:xfrm rot="10800000">
            <a:off x="0" y="544749"/>
            <a:ext cx="12192000" cy="6313251"/>
          </a:xfrm>
          <a:prstGeom prst="rect">
            <a:avLst/>
          </a:prstGeom>
          <a:gradFill>
            <a:gsLst>
              <a:gs pos="100000">
                <a:srgbClr val="F1EFFD"/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49D82-5EF0-CC00-69EF-B14147FAD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9" y="18998"/>
            <a:ext cx="12191999" cy="6839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6712C-84FC-9F53-5FD2-92EECEF20544}"/>
              </a:ext>
            </a:extLst>
          </p:cNvPr>
          <p:cNvSpPr txBox="1"/>
          <p:nvPr/>
        </p:nvSpPr>
        <p:spPr>
          <a:xfrm>
            <a:off x="885028" y="2431084"/>
            <a:ext cx="104219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Humming" pitchFamily="50" charset="0"/>
              </a:rPr>
              <a:t>Let’s grow together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426D96E-EC34-A30F-1C74-3C4A7F8D8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5808" y="1181831"/>
            <a:ext cx="5380384" cy="5941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260C0-8D68-642B-5CA1-AC5B154C6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920" y="3999508"/>
            <a:ext cx="317394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>
                <a:ln>
                  <a:noFill/>
                </a:ln>
                <a:effectLst/>
                <a:latin typeface="Montserrat" pitchFamily="2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www.dickerdata.com.au/Microsoft </a:t>
            </a:r>
            <a:endParaRPr kumimoji="0" lang="en-US" altLang="en-US" sz="500" b="0" i="0" u="none" strike="noStrike" cap="none" normalizeH="0" baseline="0">
              <a:ln>
                <a:noFill/>
              </a:ln>
              <a:effectLst/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BF5582-9E3A-3DA7-0AB2-D439C7A13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379" y="3999508"/>
            <a:ext cx="293670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u="none" strike="noStrike" cap="none" normalizeH="0" baseline="0">
                <a:ln>
                  <a:noFill/>
                </a:ln>
                <a:effectLst/>
                <a:latin typeface="Montserrat" pitchFamily="2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www.dickerdata.co.nz/Microsoft</a:t>
            </a:r>
            <a:endParaRPr kumimoji="0" lang="en-US" altLang="en-US" sz="500" b="0" i="0" u="none" strike="noStrike" cap="none" normalizeH="0" baseline="0">
              <a:ln>
                <a:noFill/>
              </a:ln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819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986A0B-B935-76B4-2C75-CE98A82C3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41"/>
          <a:stretch>
            <a:fillRect/>
          </a:stretch>
        </p:blipFill>
        <p:spPr>
          <a:xfrm>
            <a:off x="1984197" y="-1"/>
            <a:ext cx="10207804" cy="55279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692457-7AAE-7BC9-50CD-4D5B8DC097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7" y="1968141"/>
            <a:ext cx="7907392" cy="1717057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3600"/>
              <a:t>Build Your Foundation</a:t>
            </a:r>
            <a:br>
              <a:rPr lang="en-US" sz="3600"/>
            </a:br>
            <a:r>
              <a:rPr lang="en-US" sz="3600">
                <a:latin typeface="Montserrat" pitchFamily="2" charset="77"/>
              </a:rPr>
              <a:t>with Infrastructure, Apps </a:t>
            </a:r>
            <a:br>
              <a:rPr lang="en-US" sz="3600">
                <a:latin typeface="Montserrat" pitchFamily="2" charset="77"/>
              </a:rPr>
            </a:br>
            <a:r>
              <a:rPr lang="en-US" sz="3600">
                <a:latin typeface="Montserrat" pitchFamily="2" charset="77"/>
              </a:rPr>
              <a:t>and Security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20022-4508-8D9A-8122-F6B0A8F165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5937" y="3624305"/>
            <a:ext cx="7690415" cy="2850589"/>
          </a:xfrm>
          <a:prstGeom prst="rect">
            <a:avLst/>
          </a:prstGeom>
        </p:spPr>
        <p:txBody>
          <a:bodyPr lIns="0" tIns="0" rIns="0" bIns="0"/>
          <a:lstStyle/>
          <a:p>
            <a:pPr indent="0">
              <a:buNone/>
            </a:pPr>
            <a:r>
              <a:rPr lang="en-US" sz="1400">
                <a:latin typeface="Montserrat" pitchFamily="2" charset="77"/>
              </a:rPr>
              <a:t>This playbook focuses on Play 2 – migrating and </a:t>
            </a:r>
            <a:r>
              <a:rPr lang="en-US" sz="1400" err="1">
                <a:latin typeface="Montserrat" pitchFamily="2" charset="77"/>
              </a:rPr>
              <a:t>modernising</a:t>
            </a:r>
            <a:r>
              <a:rPr lang="en-US" sz="1400">
                <a:latin typeface="Montserrat" pitchFamily="2" charset="77"/>
              </a:rPr>
              <a:t> workloads to create a secure, scalable cloud foundation. Inside, you'll find all you need to identify migration opportunities, pitch confidently and close deals:</a:t>
            </a:r>
            <a:br>
              <a:rPr lang="en-US" sz="1400">
                <a:latin typeface="Montserrat" pitchFamily="2" charset="77"/>
              </a:rPr>
            </a:b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Market context and ready-to-buy prospects</a:t>
            </a: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Pitch guidance by customer segment</a:t>
            </a: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Objection handling and competitor comparisons</a:t>
            </a: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Revenue models, incentives and funding programs</a:t>
            </a:r>
            <a:endParaRPr lang="en-AU" sz="1400">
              <a:latin typeface="Montserrat" pitchFamily="2" charset="77"/>
            </a:endParaRPr>
          </a:p>
          <a:p>
            <a:pPr lvl="0"/>
            <a:r>
              <a:rPr lang="en-US" sz="1400">
                <a:latin typeface="Montserrat" pitchFamily="2" charset="77"/>
              </a:rPr>
              <a:t>Customer-facing assets – just add your branding</a:t>
            </a:r>
            <a:br>
              <a:rPr lang="en-US" sz="1400">
                <a:latin typeface="Montserrat" pitchFamily="2" charset="77"/>
              </a:rPr>
            </a:br>
            <a:endParaRPr lang="en-AU" sz="1400">
              <a:latin typeface="Montserrat" pitchFamily="2" charset="77"/>
            </a:endParaRPr>
          </a:p>
          <a:p>
            <a:pPr indent="0">
              <a:buNone/>
            </a:pPr>
            <a:r>
              <a:rPr lang="en-US" sz="1400">
                <a:latin typeface="Montserrat" pitchFamily="2" charset="77"/>
              </a:rPr>
              <a:t>Plus, our expert Azure team is here to help you identify leads, win deals and scale your cloud migration practice.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9943B-731B-7D64-3B73-9502737AE1B9}"/>
              </a:ext>
            </a:extLst>
          </p:cNvPr>
          <p:cNvSpPr txBox="1"/>
          <p:nvPr/>
        </p:nvSpPr>
        <p:spPr>
          <a:xfrm>
            <a:off x="515936" y="868371"/>
            <a:ext cx="2673419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Montserrat" pitchFamily="2" charset="77"/>
              </a:rPr>
              <a:t>Play 2</a:t>
            </a:r>
          </a:p>
        </p:txBody>
      </p:sp>
    </p:spTree>
    <p:extLst>
      <p:ext uri="{BB962C8B-B14F-4D97-AF65-F5344CB8AC3E}">
        <p14:creationId xmlns:p14="http://schemas.microsoft.com/office/powerpoint/2010/main" val="285210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4375C-88FC-353F-8B53-D1E61BA1E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70104040-E5E9-3E79-D5C3-43A38044F956}"/>
              </a:ext>
            </a:extLst>
          </p:cNvPr>
          <p:cNvSpPr/>
          <p:nvPr/>
        </p:nvSpPr>
        <p:spPr>
          <a:xfrm>
            <a:off x="6276814" y="1684885"/>
            <a:ext cx="5153186" cy="382476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0147-F8AE-DEB6-823C-CBBF02E84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12761"/>
            <a:ext cx="10486567" cy="1172124"/>
          </a:xfrm>
        </p:spPr>
        <p:txBody>
          <a:bodyPr/>
          <a:lstStyle/>
          <a:p>
            <a:r>
              <a:rPr lang="en-US"/>
              <a:t>The opportunity is here and growing </a:t>
            </a:r>
            <a:br>
              <a:rPr lang="en-US"/>
            </a:br>
            <a:r>
              <a:rPr lang="en-US">
                <a:latin typeface="Montserrat" pitchFamily="2" charset="77"/>
              </a:rPr>
              <a:t>Market drivers creating demand for cloud migration and </a:t>
            </a:r>
            <a:r>
              <a:rPr lang="en-US" err="1">
                <a:latin typeface="Montserrat" pitchFamily="2" charset="77"/>
              </a:rPr>
              <a:t>modernisation</a:t>
            </a:r>
            <a:endParaRPr lang="en-US">
              <a:latin typeface="Montserra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2E9DA-1D7E-1812-D1ED-6AF73C5126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8" y="1927510"/>
            <a:ext cx="5470524" cy="34395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AI ambitions outpace readiness </a:t>
            </a:r>
            <a:r>
              <a:rPr lang="en-US" sz="1400">
                <a:latin typeface="Montserrat" pitchFamily="2" charset="77"/>
              </a:rPr>
              <a:t>– Nearly half of SMBs face difficulties preparing data for AI workloads and 40%+ report persistent performance issues in computing, storage and networking</a:t>
            </a:r>
            <a:r>
              <a:rPr lang="en-US" sz="1400" baseline="30000">
                <a:latin typeface="Montserrat" pitchFamily="2" charset="77"/>
              </a:rPr>
              <a:t>1</a:t>
            </a:r>
          </a:p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Another wave of cloud investment </a:t>
            </a:r>
            <a:r>
              <a:rPr lang="en-US" sz="1400">
                <a:latin typeface="Montserrat" pitchFamily="2" charset="77"/>
              </a:rPr>
              <a:t>– Australian </a:t>
            </a:r>
            <a:r>
              <a:rPr lang="en-US" sz="1400" err="1">
                <a:latin typeface="Montserrat" pitchFamily="2" charset="77"/>
              </a:rPr>
              <a:t>organisations</a:t>
            </a:r>
            <a:r>
              <a:rPr lang="en-US" sz="1400">
                <a:latin typeface="Montserrat" pitchFamily="2" charset="77"/>
              </a:rPr>
              <a:t> are </a:t>
            </a:r>
            <a:r>
              <a:rPr lang="en-US" sz="1400" err="1">
                <a:latin typeface="Montserrat" pitchFamily="2" charset="77"/>
              </a:rPr>
              <a:t>prioritising</a:t>
            </a:r>
            <a:r>
              <a:rPr lang="en-US" sz="1400">
                <a:latin typeface="Montserrat" pitchFamily="2" charset="77"/>
              </a:rPr>
              <a:t> data security, scalability and cost </a:t>
            </a:r>
            <a:r>
              <a:rPr lang="en-US" sz="1400" err="1">
                <a:latin typeface="Montserrat" pitchFamily="2" charset="77"/>
              </a:rPr>
              <a:t>optimisation</a:t>
            </a:r>
            <a:r>
              <a:rPr lang="en-US" sz="1400">
                <a:latin typeface="Montserrat" pitchFamily="2" charset="77"/>
              </a:rPr>
              <a:t> as their top three cloud investment areas²</a:t>
            </a:r>
          </a:p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Customers buy on value </a:t>
            </a:r>
            <a:r>
              <a:rPr lang="en-US" sz="1400">
                <a:latin typeface="Montserrat" pitchFamily="2" charset="77"/>
              </a:rPr>
              <a:t>– 56% choose partners based on overall business impact and value, seeking support to bridge the gap between today and their goals for 2030²</a:t>
            </a:r>
          </a:p>
          <a:p>
            <a:pPr>
              <a:spcAft>
                <a:spcPts val="600"/>
              </a:spcAft>
            </a:pPr>
            <a:r>
              <a:rPr lang="en-US" sz="1400" b="1">
                <a:latin typeface="Montserrat" pitchFamily="2" charset="77"/>
              </a:rPr>
              <a:t>Some see AI as a magic bullet </a:t>
            </a:r>
            <a:r>
              <a:rPr lang="en-US" sz="1400">
                <a:latin typeface="Montserrat" pitchFamily="2" charset="77"/>
              </a:rPr>
              <a:t>– With Australia lagging OECD peers in productivity for over a decade</a:t>
            </a:r>
            <a:r>
              <a:rPr lang="en-US" sz="1400" baseline="30000">
                <a:latin typeface="Montserrat" pitchFamily="2" charset="77"/>
              </a:rPr>
              <a:t>3</a:t>
            </a:r>
            <a:r>
              <a:rPr lang="en-US" sz="1400">
                <a:latin typeface="Montserrat" pitchFamily="2" charset="77"/>
              </a:rPr>
              <a:t>, businesses see AI as both a productivity and compliance driver</a:t>
            </a:r>
            <a:r>
              <a:rPr lang="en-US" sz="1400" baseline="30000">
                <a:latin typeface="Montserrat" pitchFamily="2" charset="77"/>
              </a:rPr>
              <a:t>1</a:t>
            </a:r>
          </a:p>
          <a:p>
            <a:pPr>
              <a:spcAft>
                <a:spcPts val="600"/>
              </a:spcAft>
            </a:pPr>
            <a:endParaRPr lang="en-US" sz="1400">
              <a:latin typeface="Montserrat" pitchFamily="2" charset="77"/>
            </a:endParaRPr>
          </a:p>
          <a:p>
            <a:pPr>
              <a:spcAft>
                <a:spcPts val="600"/>
              </a:spcAft>
            </a:pPr>
            <a:endParaRPr lang="en-US" sz="1400">
              <a:latin typeface="Montserrat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29BC5BA-B7B8-B7DF-A292-2AD98EF06876}"/>
              </a:ext>
            </a:extLst>
          </p:cNvPr>
          <p:cNvSpPr txBox="1">
            <a:spLocks/>
          </p:cNvSpPr>
          <p:nvPr/>
        </p:nvSpPr>
        <p:spPr>
          <a:xfrm>
            <a:off x="6628111" y="2667699"/>
            <a:ext cx="4662404" cy="269932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Montserrat" pitchFamily="2" charset="77"/>
              </a:rPr>
              <a:t>AI could add $115 billion to Australia's GDP by 2030, with 70 per cent of that gain coming from greater productivity.”</a:t>
            </a:r>
            <a:r>
              <a:rPr lang="en-US" sz="1800" baseline="30000">
                <a:latin typeface="Montserrat" pitchFamily="2" charset="77"/>
              </a:rPr>
              <a:t>4</a:t>
            </a:r>
            <a:r>
              <a:rPr lang="en-US" sz="2400">
                <a:latin typeface="Montserrat" pitchFamily="2" charset="77"/>
              </a:rPr>
              <a:t> </a:t>
            </a:r>
          </a:p>
          <a:p>
            <a:pPr marL="268288" indent="-261938">
              <a:spcBef>
                <a:spcPts val="1200"/>
              </a:spcBef>
              <a:buNone/>
            </a:pPr>
            <a:r>
              <a:rPr lang="en-US" sz="1400">
                <a:latin typeface="Montserrat" pitchFamily="2" charset="77"/>
              </a:rPr>
              <a:t>–  	</a:t>
            </a:r>
            <a:r>
              <a:rPr lang="en-US" sz="1400" b="1">
                <a:latin typeface="Montserrat" pitchFamily="2" charset="77"/>
              </a:rPr>
              <a:t>Steven Worrall</a:t>
            </a:r>
            <a:r>
              <a:rPr lang="en-US" sz="1400">
                <a:latin typeface="Montserrat" pitchFamily="2" charset="77"/>
              </a:rPr>
              <a:t>, former Managing Director, Microsoft ANZ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7D63944-5B73-F810-F988-D2C558E8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" y="5385266"/>
            <a:ext cx="547052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>
                <a:latin typeface="Montserrat" pitchFamily="2" charset="77"/>
              </a:rPr>
              <a:t>References: </a:t>
            </a:r>
          </a:p>
          <a:p>
            <a:pPr marL="138113" indent="-131763"/>
            <a:r>
              <a:rPr lang="en-US" sz="900">
                <a:latin typeface="Montserrat" pitchFamily="2" charset="77"/>
              </a:rPr>
              <a:t>1. 	Security Brief, </a:t>
            </a:r>
            <a:r>
              <a:rPr lang="en-US" sz="900" u="sng">
                <a:latin typeface="Montserra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and Cloud Growth demands smarter security for SMBs</a:t>
            </a:r>
            <a:r>
              <a:rPr lang="en-US" sz="900">
                <a:latin typeface="Montserrat" pitchFamily="2" charset="77"/>
              </a:rPr>
              <a:t>, 2025</a:t>
            </a:r>
            <a:endParaRPr lang="en-AU" sz="900">
              <a:latin typeface="Montserrat" pitchFamily="2" charset="77"/>
            </a:endParaRPr>
          </a:p>
          <a:p>
            <a:pPr marL="138113" indent="-131763"/>
            <a:r>
              <a:rPr lang="en-US" sz="900">
                <a:latin typeface="Montserrat" pitchFamily="2" charset="77"/>
              </a:rPr>
              <a:t>2. 	Tech Research Asia, Dicker Data and Microsoft: </a:t>
            </a:r>
            <a:r>
              <a:rPr lang="en-US" sz="900" u="sng">
                <a:latin typeface="Montserra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Strategic Partner Shift</a:t>
            </a:r>
            <a:r>
              <a:rPr lang="en-US" sz="900">
                <a:latin typeface="Montserrat" pitchFamily="2" charset="77"/>
              </a:rPr>
              <a:t>, 2025</a:t>
            </a:r>
            <a:endParaRPr lang="en-AU" sz="900">
              <a:latin typeface="Montserrat" pitchFamily="2" charset="77"/>
            </a:endParaRPr>
          </a:p>
          <a:p>
            <a:pPr marL="138113" indent="-131763"/>
            <a:r>
              <a:rPr lang="en-US" sz="900">
                <a:latin typeface="Montserrat" pitchFamily="2" charset="77"/>
              </a:rPr>
              <a:t>3. 	AFR, </a:t>
            </a:r>
            <a:r>
              <a:rPr lang="en-US" sz="900" u="sng">
                <a:latin typeface="Montserrat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Weak productivity bites businesses, but AI is helping close the gap</a:t>
            </a:r>
            <a:r>
              <a:rPr lang="en-US" sz="900">
                <a:latin typeface="Montserrat" pitchFamily="2" charset="77"/>
              </a:rPr>
              <a:t>, 2025</a:t>
            </a:r>
            <a:endParaRPr lang="en-AU" sz="900">
              <a:latin typeface="Montserrat" pitchFamily="2" charset="77"/>
            </a:endParaRPr>
          </a:p>
          <a:p>
            <a:pPr marL="138113" indent="-131763"/>
            <a:r>
              <a:rPr lang="en-US" sz="900">
                <a:latin typeface="Montserrat" pitchFamily="2" charset="77"/>
              </a:rPr>
              <a:t>4. 	AFR, </a:t>
            </a:r>
            <a:r>
              <a:rPr lang="en-US" sz="900" u="sng">
                <a:latin typeface="Montserrat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Economic summit can be AI's 'Team Australia' moment</a:t>
            </a:r>
            <a:r>
              <a:rPr lang="en-US" sz="900">
                <a:latin typeface="Montserrat" pitchFamily="2" charset="77"/>
              </a:rPr>
              <a:t>, 2025</a:t>
            </a:r>
            <a:endParaRPr lang="en-AU" sz="900">
              <a:latin typeface="Montserrat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435B61A-F500-B991-2507-DD873E901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8111" y="1927510"/>
            <a:ext cx="602260" cy="6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64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95764-25D7-E8ED-E0A8-A20F5A112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BD494FC-BF56-424E-A2CF-BC2E27718043}"/>
              </a:ext>
            </a:extLst>
          </p:cNvPr>
          <p:cNvSpPr/>
          <p:nvPr/>
        </p:nvSpPr>
        <p:spPr>
          <a:xfrm>
            <a:off x="4821382" y="1684885"/>
            <a:ext cx="6608618" cy="3824762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EAF52C2-1B43-6737-1784-AF1EA5896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010912"/>
              </p:ext>
            </p:extLst>
          </p:nvPr>
        </p:nvGraphicFramePr>
        <p:xfrm>
          <a:off x="7187144" y="2472783"/>
          <a:ext cx="2430771" cy="3088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D4BFC5-CB53-DEC4-B1B9-08BC99AC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7,577 customers are ready to start!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62804-C81C-776F-DE05-287B20488C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8" y="1684885"/>
            <a:ext cx="3961059" cy="4247563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err="1">
                <a:latin typeface="Montserrat" pitchFamily="2" charset="77"/>
              </a:rPr>
              <a:t>CloudAscent</a:t>
            </a:r>
            <a:r>
              <a:rPr lang="en-US" sz="1400">
                <a:latin typeface="Montserrat" pitchFamily="2" charset="77"/>
              </a:rPr>
              <a:t> – Microsoft's tool that analyses data signals to identify buying patterns – reveals that 7,577 Australian </a:t>
            </a:r>
            <a:r>
              <a:rPr lang="en-US" sz="1400" err="1">
                <a:latin typeface="Montserrat" pitchFamily="2" charset="77"/>
              </a:rPr>
              <a:t>organisations</a:t>
            </a:r>
            <a:r>
              <a:rPr lang="en-US" sz="1400">
                <a:latin typeface="Montserrat" pitchFamily="2" charset="77"/>
              </a:rPr>
              <a:t> within Dicker Data's partner ecosystem are prepared to begin their cloud migration and </a:t>
            </a:r>
            <a:r>
              <a:rPr lang="en-US" sz="1400" err="1">
                <a:latin typeface="Montserrat" pitchFamily="2" charset="77"/>
              </a:rPr>
              <a:t>modernisation</a:t>
            </a:r>
            <a:r>
              <a:rPr lang="en-US" sz="1400">
                <a:latin typeface="Montserrat" pitchFamily="2" charset="77"/>
              </a:rPr>
              <a:t> journey. How many of those are your customers?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b="1">
                <a:latin typeface="Montserrat" pitchFamily="2" charset="77"/>
              </a:rPr>
              <a:t>Plus, 55% are ready to ACT NOW based on their existing Microsoft usage investments, business needs and technical fit.</a:t>
            </a:r>
            <a:endParaRPr lang="en-US" sz="1400">
              <a:latin typeface="Montserrat" pitchFamily="2" charset="77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>
                <a:latin typeface="Montserrat" pitchFamily="2" charset="77"/>
              </a:rPr>
              <a:t>We can train you to use </a:t>
            </a:r>
            <a:r>
              <a:rPr lang="en-US" sz="1400" err="1">
                <a:latin typeface="Montserrat" pitchFamily="2" charset="77"/>
              </a:rPr>
              <a:t>CloudAscent</a:t>
            </a:r>
            <a:r>
              <a:rPr lang="en-US" sz="1400">
                <a:latin typeface="Montserrat" pitchFamily="2" charset="77"/>
              </a:rPr>
              <a:t> to identify opportunities in your own customer base, or we can help you find ready-to-go prospects.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40142-6CCC-7D9A-7442-B3834EC4A8CB}"/>
              </a:ext>
            </a:extLst>
          </p:cNvPr>
          <p:cNvSpPr txBox="1">
            <a:spLocks/>
          </p:cNvSpPr>
          <p:nvPr/>
        </p:nvSpPr>
        <p:spPr>
          <a:xfrm>
            <a:off x="5165766" y="1901821"/>
            <a:ext cx="6025625" cy="410311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400" b="1">
                <a:latin typeface="Montserrat" pitchFamily="2" charset="77"/>
              </a:rPr>
              <a:t>Migrate and </a:t>
            </a:r>
            <a:r>
              <a:rPr lang="en-US" sz="2400" b="1" err="1">
                <a:latin typeface="Montserrat" pitchFamily="2" charset="77"/>
              </a:rPr>
              <a:t>modernise</a:t>
            </a:r>
            <a:r>
              <a:rPr lang="en-US" sz="2400" b="1">
                <a:latin typeface="Montserrat" pitchFamily="2" charset="77"/>
              </a:rPr>
              <a:t> readiness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154ED410-7FCE-54A6-2E8C-230D43CE0F80}"/>
              </a:ext>
            </a:extLst>
          </p:cNvPr>
          <p:cNvSpPr/>
          <p:nvPr/>
        </p:nvSpPr>
        <p:spPr>
          <a:xfrm>
            <a:off x="7219341" y="2593956"/>
            <a:ext cx="118245" cy="147372"/>
          </a:xfrm>
          <a:custGeom>
            <a:avLst/>
            <a:gdLst>
              <a:gd name="csX0" fmla="*/ 118245 w 118245"/>
              <a:gd name="csY0" fmla="*/ 0 h 147372"/>
              <a:gd name="csX1" fmla="*/ 0 w 118245"/>
              <a:gd name="csY1" fmla="*/ 118351 h 147372"/>
              <a:gd name="csX2" fmla="*/ 0 w 118245"/>
              <a:gd name="csY2" fmla="*/ 118351 h 147372"/>
              <a:gd name="csX3" fmla="*/ 118245 w 118245"/>
              <a:gd name="csY3" fmla="*/ 118351 h 147372"/>
              <a:gd name="csX4" fmla="*/ 118245 w 118245"/>
              <a:gd name="csY4" fmla="*/ 0 h 1473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245" h="147372">
                <a:moveTo>
                  <a:pt x="118245" y="0"/>
                </a:moveTo>
                <a:cubicBezTo>
                  <a:pt x="53007" y="0"/>
                  <a:pt x="0" y="53054"/>
                  <a:pt x="0" y="118351"/>
                </a:cubicBezTo>
                <a:cubicBezTo>
                  <a:pt x="0" y="183649"/>
                  <a:pt x="0" y="118351"/>
                  <a:pt x="0" y="118351"/>
                </a:cubicBezTo>
                <a:lnTo>
                  <a:pt x="118245" y="118351"/>
                </a:lnTo>
                <a:lnTo>
                  <a:pt x="118245" y="0"/>
                </a:lnTo>
                <a:close/>
              </a:path>
            </a:pathLst>
          </a:custGeom>
          <a:solidFill>
            <a:schemeClr val="accent5"/>
          </a:solidFill>
          <a:ln w="13571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58212EA4-E5C1-C4ED-371E-3BF9A0782B1E}"/>
              </a:ext>
            </a:extLst>
          </p:cNvPr>
          <p:cNvSpPr/>
          <p:nvPr/>
        </p:nvSpPr>
        <p:spPr>
          <a:xfrm>
            <a:off x="6600323" y="4229931"/>
            <a:ext cx="118245" cy="147372"/>
          </a:xfrm>
          <a:custGeom>
            <a:avLst/>
            <a:gdLst>
              <a:gd name="csX0" fmla="*/ 118245 w 118245"/>
              <a:gd name="csY0" fmla="*/ 0 h 147372"/>
              <a:gd name="csX1" fmla="*/ 0 w 118245"/>
              <a:gd name="csY1" fmla="*/ 118351 h 147372"/>
              <a:gd name="csX2" fmla="*/ 0 w 118245"/>
              <a:gd name="csY2" fmla="*/ 118351 h 147372"/>
              <a:gd name="csX3" fmla="*/ 118245 w 118245"/>
              <a:gd name="csY3" fmla="*/ 118351 h 147372"/>
              <a:gd name="csX4" fmla="*/ 118245 w 118245"/>
              <a:gd name="csY4" fmla="*/ 0 h 1473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245" h="147372">
                <a:moveTo>
                  <a:pt x="118245" y="0"/>
                </a:moveTo>
                <a:cubicBezTo>
                  <a:pt x="53007" y="0"/>
                  <a:pt x="0" y="53054"/>
                  <a:pt x="0" y="118351"/>
                </a:cubicBezTo>
                <a:cubicBezTo>
                  <a:pt x="0" y="183649"/>
                  <a:pt x="0" y="118351"/>
                  <a:pt x="0" y="118351"/>
                </a:cubicBezTo>
                <a:lnTo>
                  <a:pt x="118245" y="118351"/>
                </a:lnTo>
                <a:lnTo>
                  <a:pt x="118245" y="0"/>
                </a:lnTo>
                <a:close/>
              </a:path>
            </a:pathLst>
          </a:custGeom>
          <a:solidFill>
            <a:srgbClr val="590E91"/>
          </a:solidFill>
          <a:ln w="13571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55332C77-7F05-06E4-3651-8D60A2602452}"/>
              </a:ext>
            </a:extLst>
          </p:cNvPr>
          <p:cNvSpPr/>
          <p:nvPr/>
        </p:nvSpPr>
        <p:spPr>
          <a:xfrm>
            <a:off x="9555705" y="4229931"/>
            <a:ext cx="118245" cy="147372"/>
          </a:xfrm>
          <a:custGeom>
            <a:avLst/>
            <a:gdLst>
              <a:gd name="csX0" fmla="*/ 118245 w 118245"/>
              <a:gd name="csY0" fmla="*/ 0 h 147372"/>
              <a:gd name="csX1" fmla="*/ 0 w 118245"/>
              <a:gd name="csY1" fmla="*/ 118351 h 147372"/>
              <a:gd name="csX2" fmla="*/ 0 w 118245"/>
              <a:gd name="csY2" fmla="*/ 118351 h 147372"/>
              <a:gd name="csX3" fmla="*/ 118245 w 118245"/>
              <a:gd name="csY3" fmla="*/ 118351 h 147372"/>
              <a:gd name="csX4" fmla="*/ 118245 w 118245"/>
              <a:gd name="csY4" fmla="*/ 0 h 1473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245" h="147372">
                <a:moveTo>
                  <a:pt x="118245" y="0"/>
                </a:moveTo>
                <a:cubicBezTo>
                  <a:pt x="53007" y="0"/>
                  <a:pt x="0" y="53054"/>
                  <a:pt x="0" y="118351"/>
                </a:cubicBezTo>
                <a:cubicBezTo>
                  <a:pt x="0" y="183649"/>
                  <a:pt x="0" y="118351"/>
                  <a:pt x="0" y="118351"/>
                </a:cubicBezTo>
                <a:lnTo>
                  <a:pt x="118245" y="118351"/>
                </a:lnTo>
                <a:lnTo>
                  <a:pt x="118245" y="0"/>
                </a:lnTo>
                <a:close/>
              </a:path>
            </a:pathLst>
          </a:custGeom>
          <a:solidFill>
            <a:srgbClr val="F61B71"/>
          </a:solidFill>
          <a:ln w="13571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1381D25-5A31-D27B-EE0A-D229C01543D8}"/>
              </a:ext>
            </a:extLst>
          </p:cNvPr>
          <p:cNvSpPr txBox="1">
            <a:spLocks/>
          </p:cNvSpPr>
          <p:nvPr/>
        </p:nvSpPr>
        <p:spPr>
          <a:xfrm>
            <a:off x="7186043" y="2749408"/>
            <a:ext cx="628958" cy="60195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err="1"/>
              <a:t>Nuture</a:t>
            </a:r>
            <a:br>
              <a:rPr lang="en-US" sz="1300"/>
            </a:br>
            <a:r>
              <a:rPr lang="en-US" sz="1300"/>
              <a:t>3,565</a:t>
            </a:r>
            <a:br>
              <a:rPr lang="en-US" sz="1300"/>
            </a:br>
            <a:r>
              <a:rPr lang="en-US" sz="1300" b="1"/>
              <a:t>26%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F7E728B0-9FF7-3EA8-6DAC-6D14EE786003}"/>
              </a:ext>
            </a:extLst>
          </p:cNvPr>
          <p:cNvSpPr txBox="1">
            <a:spLocks/>
          </p:cNvSpPr>
          <p:nvPr/>
        </p:nvSpPr>
        <p:spPr>
          <a:xfrm>
            <a:off x="9538035" y="4403233"/>
            <a:ext cx="868965" cy="60195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/>
              <a:t>Act now</a:t>
            </a:r>
            <a:br>
              <a:rPr lang="en-US" sz="1300"/>
            </a:br>
            <a:r>
              <a:rPr lang="en-US" sz="1300"/>
              <a:t>7,557</a:t>
            </a:r>
            <a:br>
              <a:rPr lang="en-US" sz="1300"/>
            </a:br>
            <a:r>
              <a:rPr lang="en-US" sz="1300" b="1"/>
              <a:t>55%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800F102-04D2-D3EE-2E29-EC115409E381}"/>
              </a:ext>
            </a:extLst>
          </p:cNvPr>
          <p:cNvSpPr txBox="1">
            <a:spLocks/>
          </p:cNvSpPr>
          <p:nvPr/>
        </p:nvSpPr>
        <p:spPr>
          <a:xfrm>
            <a:off x="6599492" y="4433713"/>
            <a:ext cx="868965" cy="60195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/>
              <a:t>Evaluate</a:t>
            </a:r>
            <a:br>
              <a:rPr lang="en-US" sz="1300"/>
            </a:br>
            <a:r>
              <a:rPr lang="en-US" sz="1300"/>
              <a:t>2,578</a:t>
            </a:r>
            <a:br>
              <a:rPr lang="en-US" sz="1300"/>
            </a:br>
            <a:r>
              <a:rPr lang="en-US" sz="1300" b="1"/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238992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2FAB7-0D04-52AA-5FAF-A097BD93D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23712717-F34F-2A70-0887-3413DA3ACA3C}"/>
              </a:ext>
            </a:extLst>
          </p:cNvPr>
          <p:cNvSpPr/>
          <p:nvPr/>
        </p:nvSpPr>
        <p:spPr>
          <a:xfrm>
            <a:off x="3600450" y="1307931"/>
            <a:ext cx="7934652" cy="4422605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65E47-390D-92E0-6043-491EC9FAA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12761"/>
            <a:ext cx="10486567" cy="896265"/>
          </a:xfrm>
        </p:spPr>
        <p:txBody>
          <a:bodyPr/>
          <a:lstStyle/>
          <a:p>
            <a:r>
              <a:rPr lang="en-AU" b="1"/>
              <a:t>Build your sales hitlist</a:t>
            </a:r>
            <a:br>
              <a:rPr lang="en-AU" b="1"/>
            </a:br>
            <a:endParaRPr lang="en-AU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9E4445-8B44-A2EC-E6A2-1924E740DD24}"/>
              </a:ext>
            </a:extLst>
          </p:cNvPr>
          <p:cNvSpPr txBox="1">
            <a:spLocks/>
          </p:cNvSpPr>
          <p:nvPr/>
        </p:nvSpPr>
        <p:spPr>
          <a:xfrm>
            <a:off x="8475518" y="2428852"/>
            <a:ext cx="2941083" cy="3643849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>
              <a:latin typeface="Montserrat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0E95185-8325-EE31-A63A-AA2A474DC8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043" y="1590373"/>
            <a:ext cx="7039461" cy="39596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C4D6D-3573-19C0-5BD2-23586235E78B}"/>
              </a:ext>
            </a:extLst>
          </p:cNvPr>
          <p:cNvSpPr txBox="1"/>
          <p:nvPr/>
        </p:nvSpPr>
        <p:spPr>
          <a:xfrm>
            <a:off x="419695" y="1170696"/>
            <a:ext cx="273784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AU" sz="1400">
                <a:latin typeface="Montserrat" pitchFamily="2" charset="77"/>
              </a:rPr>
              <a:t>From quick wins to strategic plays, we can help you identify targets to suit your capabilities. There are thousands of fast-conversion opportunities across Security/Defender for Cloud and Backup &amp; Disaster Recovery, and hundreds of deeper engagements on offer for on-prem server and database migrations with sustained revenue potential.</a:t>
            </a:r>
          </a:p>
        </p:txBody>
      </p:sp>
    </p:spTree>
    <p:extLst>
      <p:ext uri="{BB962C8B-B14F-4D97-AF65-F5344CB8AC3E}">
        <p14:creationId xmlns:p14="http://schemas.microsoft.com/office/powerpoint/2010/main" val="62318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F4E2E-5911-EC95-FA89-3AF003454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961600CE-0EE2-8D32-55D1-51ED7BF43729}"/>
              </a:ext>
            </a:extLst>
          </p:cNvPr>
          <p:cNvSpPr/>
          <p:nvPr/>
        </p:nvSpPr>
        <p:spPr>
          <a:xfrm>
            <a:off x="4322618" y="4281111"/>
            <a:ext cx="6941144" cy="1121569"/>
          </a:xfrm>
          <a:prstGeom prst="roundRect">
            <a:avLst>
              <a:gd name="adj" fmla="val 25580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612D27-9E38-3E95-8227-2BA75215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12761"/>
            <a:ext cx="11032862" cy="896265"/>
          </a:xfrm>
        </p:spPr>
        <p:txBody>
          <a:bodyPr/>
          <a:lstStyle/>
          <a:p>
            <a:r>
              <a:rPr lang="en-US" b="1">
                <a:latin typeface="Montserrat" pitchFamily="2" charset="77"/>
              </a:rPr>
              <a:t>Identify your low-hanging fruit </a:t>
            </a:r>
            <a:br>
              <a:rPr lang="en-US" b="1">
                <a:latin typeface="Montserrat" pitchFamily="2" charset="77"/>
              </a:rPr>
            </a:br>
            <a:r>
              <a:rPr lang="en-US">
                <a:latin typeface="Montserrat" pitchFamily="2" charset="77"/>
              </a:rPr>
              <a:t>Target customers with workloads ready for the cloud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0E3272-AE38-2B4D-588F-936F7452EA07}"/>
              </a:ext>
            </a:extLst>
          </p:cNvPr>
          <p:cNvSpPr txBox="1"/>
          <p:nvPr/>
        </p:nvSpPr>
        <p:spPr>
          <a:xfrm>
            <a:off x="8334569" y="1870980"/>
            <a:ext cx="3103365" cy="19082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latin typeface="Montserrat" pitchFamily="2" charset="77"/>
              </a:rPr>
              <a:t>Large (300+ employees)</a:t>
            </a:r>
            <a:endParaRPr lang="en-AU" sz="16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The opportunity:</a:t>
            </a:r>
            <a:r>
              <a:rPr lang="en-US" sz="1400">
                <a:latin typeface="Montserrat" pitchFamily="2" charset="77"/>
              </a:rPr>
              <a:t> Multi-</a:t>
            </a:r>
            <a:r>
              <a:rPr lang="en-US" sz="1400" err="1">
                <a:latin typeface="Montserrat" pitchFamily="2" charset="77"/>
              </a:rPr>
              <a:t>datacentre</a:t>
            </a:r>
            <a:r>
              <a:rPr lang="en-US" sz="1400">
                <a:latin typeface="Montserrat" pitchFamily="2" charset="77"/>
              </a:rPr>
              <a:t> migration, DevOps adoption, industry workloads including SAP/ERP, high-scale applications</a:t>
            </a:r>
            <a:endParaRPr lang="en-AU" sz="14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Annual consumption:</a:t>
            </a:r>
            <a:r>
              <a:rPr lang="en-US" sz="1400">
                <a:latin typeface="Montserrat" pitchFamily="2" charset="77"/>
              </a:rPr>
              <a:t> Estimated USD $50K-$100K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DBE24-9F43-2CB7-C18F-2A28E41DDD2E}"/>
              </a:ext>
            </a:extLst>
          </p:cNvPr>
          <p:cNvSpPr txBox="1"/>
          <p:nvPr/>
        </p:nvSpPr>
        <p:spPr>
          <a:xfrm>
            <a:off x="4322618" y="1870980"/>
            <a:ext cx="3242953" cy="19082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latin typeface="Montserrat" pitchFamily="2" charset="77"/>
              </a:rPr>
              <a:t>Medium (100-300 employees)</a:t>
            </a:r>
            <a:endParaRPr lang="en-AU" sz="16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The opportunity:</a:t>
            </a:r>
            <a:r>
              <a:rPr lang="en-US" sz="1400">
                <a:latin typeface="Montserrat" pitchFamily="2" charset="77"/>
              </a:rPr>
              <a:t> Hybrid </a:t>
            </a:r>
            <a:r>
              <a:rPr lang="en-US" sz="1400" err="1">
                <a:latin typeface="Montserrat" pitchFamily="2" charset="77"/>
              </a:rPr>
              <a:t>modernisation</a:t>
            </a:r>
            <a:r>
              <a:rPr lang="en-US" sz="1400">
                <a:latin typeface="Montserrat" pitchFamily="2" charset="77"/>
              </a:rPr>
              <a:t>, SQL </a:t>
            </a:r>
            <a:br>
              <a:rPr lang="en-US" sz="1400">
                <a:latin typeface="Montserrat" pitchFamily="2" charset="77"/>
              </a:rPr>
            </a:br>
            <a:r>
              <a:rPr lang="en-US" sz="1400">
                <a:latin typeface="Montserrat" pitchFamily="2" charset="77"/>
              </a:rPr>
              <a:t>re-platforming, app/API </a:t>
            </a:r>
            <a:r>
              <a:rPr lang="en-US" sz="1400" err="1">
                <a:latin typeface="Montserrat" pitchFamily="2" charset="77"/>
              </a:rPr>
              <a:t>modernisation</a:t>
            </a:r>
            <a:r>
              <a:rPr lang="en-US" sz="1400">
                <a:latin typeface="Montserrat" pitchFamily="2" charset="77"/>
              </a:rPr>
              <a:t>, identity and security uplift</a:t>
            </a:r>
            <a:endParaRPr lang="en-AU" sz="14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Annual consumption:</a:t>
            </a:r>
            <a:r>
              <a:rPr lang="en-US" sz="1400">
                <a:latin typeface="Montserrat" pitchFamily="2" charset="77"/>
              </a:rPr>
              <a:t> Estimated USD $15K-$50K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FF6ED0-8743-E3CE-8DC6-E01F22486E75}"/>
              </a:ext>
            </a:extLst>
          </p:cNvPr>
          <p:cNvSpPr txBox="1"/>
          <p:nvPr/>
        </p:nvSpPr>
        <p:spPr>
          <a:xfrm>
            <a:off x="518517" y="1870980"/>
            <a:ext cx="3103365" cy="19082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latin typeface="Montserrat" pitchFamily="2" charset="77"/>
              </a:rPr>
              <a:t>Small (25-100 employees)</a:t>
            </a:r>
            <a:endParaRPr lang="en-AU" sz="16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The opportunity:</a:t>
            </a:r>
            <a:r>
              <a:rPr lang="en-US" sz="1400">
                <a:latin typeface="Montserrat" pitchFamily="2" charset="77"/>
              </a:rPr>
              <a:t> Lift-and-shift starter workloads, </a:t>
            </a:r>
            <a:r>
              <a:rPr lang="en-US" sz="1400" err="1">
                <a:latin typeface="Montserrat" pitchFamily="2" charset="77"/>
              </a:rPr>
              <a:t>modernisation</a:t>
            </a:r>
            <a:r>
              <a:rPr lang="en-US" sz="1400">
                <a:latin typeface="Montserrat" pitchFamily="2" charset="77"/>
              </a:rPr>
              <a:t> of 2-4 key applications, simple infrastructure consolidation</a:t>
            </a:r>
            <a:endParaRPr lang="en-AU" sz="1400">
              <a:latin typeface="Montserrat" pitchFamily="2" charset="77"/>
            </a:endParaRPr>
          </a:p>
          <a:p>
            <a:pPr marL="179388" lvl="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Montserrat" pitchFamily="2" charset="77"/>
              </a:rPr>
              <a:t>Annual consumption:</a:t>
            </a:r>
            <a:r>
              <a:rPr lang="en-US" sz="1400">
                <a:latin typeface="Montserrat" pitchFamily="2" charset="77"/>
              </a:rPr>
              <a:t> Estimated USD $5K-$15K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E068A3-345B-D090-B9CC-88178DEB8596}"/>
              </a:ext>
            </a:extLst>
          </p:cNvPr>
          <p:cNvSpPr txBox="1"/>
          <p:nvPr/>
        </p:nvSpPr>
        <p:spPr>
          <a:xfrm>
            <a:off x="4654662" y="4582093"/>
            <a:ext cx="5911322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>
                <a:latin typeface="Montserrat" pitchFamily="2" charset="77"/>
              </a:rPr>
              <a:t>Start with customers who already have Microsoft foundations in place and workloads ready to migrate.</a:t>
            </a:r>
          </a:p>
        </p:txBody>
      </p:sp>
    </p:spTree>
    <p:extLst>
      <p:ext uri="{BB962C8B-B14F-4D97-AF65-F5344CB8AC3E}">
        <p14:creationId xmlns:p14="http://schemas.microsoft.com/office/powerpoint/2010/main" val="4225196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164A5-BC2B-51E0-0143-0943A0090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B81A-9AF9-1FAD-83C9-F3866DF9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How to pitch Azure migration and </a:t>
            </a:r>
            <a:r>
              <a:rPr lang="en-US" b="1" err="1">
                <a:latin typeface="Montserrat" pitchFamily="2" charset="77"/>
              </a:rPr>
              <a:t>modernisation</a:t>
            </a:r>
            <a:endParaRPr lang="en-US">
              <a:latin typeface="Montserra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42142-439B-9F8D-E163-FF71EFECA2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8" y="2021628"/>
            <a:ext cx="4020062" cy="1655942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AU" sz="1400" b="1"/>
              <a:t>Short version:</a:t>
            </a:r>
            <a:r>
              <a:rPr lang="en-AU" sz="1400"/>
              <a:t> Azure enables organisations to migrate and modernise workloads with enterprise-grade security, global scalability and </a:t>
            </a:r>
            <a:r>
              <a:rPr lang="en-US" sz="1400"/>
              <a:t>cost</a:t>
            </a:r>
            <a:r>
              <a:rPr lang="en-AU" sz="1400"/>
              <a:t> efficiency. Move from legacy systems to a future-ready cloud platform without the complexity and risk of traditional infrastructure.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D70CB0E0-2D33-5E14-BD02-24331F00F4EA}"/>
              </a:ext>
            </a:extLst>
          </p:cNvPr>
          <p:cNvSpPr/>
          <p:nvPr/>
        </p:nvSpPr>
        <p:spPr>
          <a:xfrm>
            <a:off x="549401" y="4202366"/>
            <a:ext cx="8855855" cy="1511286"/>
          </a:xfrm>
          <a:prstGeom prst="roundRect">
            <a:avLst>
              <a:gd name="adj" fmla="val 7256"/>
            </a:avLst>
          </a:prstGeom>
          <a:solidFill>
            <a:schemeClr val="bg1"/>
          </a:solidFill>
          <a:ln>
            <a:noFill/>
          </a:ln>
          <a:effectLst>
            <a:glow rad="190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Montserrat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56683E5-0CE8-9261-DF16-63750EC06585}"/>
              </a:ext>
            </a:extLst>
          </p:cNvPr>
          <p:cNvSpPr txBox="1">
            <a:spLocks/>
          </p:cNvSpPr>
          <p:nvPr/>
        </p:nvSpPr>
        <p:spPr>
          <a:xfrm>
            <a:off x="784070" y="4415166"/>
            <a:ext cx="8621187" cy="115651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1400" b="1">
                <a:latin typeface="Montserrat" pitchFamily="2" charset="77"/>
              </a:rPr>
              <a:t>Three reasons customers choose to migrate and </a:t>
            </a:r>
            <a:r>
              <a:rPr lang="en-US" sz="1400" b="1" err="1">
                <a:latin typeface="Montserrat" pitchFamily="2" charset="77"/>
              </a:rPr>
              <a:t>modernise</a:t>
            </a:r>
            <a:r>
              <a:rPr lang="en-US" sz="1400" b="1">
                <a:latin typeface="Montserrat" pitchFamily="2" charset="77"/>
              </a:rPr>
              <a:t> with Azure:</a:t>
            </a:r>
          </a:p>
          <a:p>
            <a:pPr lvl="0">
              <a:lnSpc>
                <a:spcPct val="110000"/>
              </a:lnSpc>
            </a:pPr>
            <a:r>
              <a:rPr lang="en-US" sz="1400" b="1">
                <a:latin typeface="Montserrat" pitchFamily="2" charset="77"/>
              </a:rPr>
              <a:t>Enterprise-grade security</a:t>
            </a:r>
            <a:r>
              <a:rPr lang="en-US" sz="1400">
                <a:latin typeface="Montserrat" pitchFamily="2" charset="77"/>
              </a:rPr>
              <a:t> – Built-in security controls with Azure's scalable global network</a:t>
            </a:r>
            <a:endParaRPr lang="en-AU" sz="1400">
              <a:latin typeface="Montserrat" pitchFamily="2" charset="77"/>
            </a:endParaRPr>
          </a:p>
          <a:p>
            <a:pPr lvl="0">
              <a:lnSpc>
                <a:spcPct val="110000"/>
              </a:lnSpc>
            </a:pPr>
            <a:r>
              <a:rPr lang="en-US" sz="1400" b="1">
                <a:latin typeface="Montserrat" pitchFamily="2" charset="77"/>
              </a:rPr>
              <a:t>Future-ready</a:t>
            </a:r>
            <a:r>
              <a:rPr lang="en-US" sz="1400">
                <a:latin typeface="Montserrat" pitchFamily="2" charset="77"/>
              </a:rPr>
              <a:t> – Advanced AI, automation and analytics to accelerate innovation</a:t>
            </a:r>
            <a:endParaRPr lang="en-AU" sz="1400">
              <a:latin typeface="Montserrat" pitchFamily="2" charset="77"/>
            </a:endParaRPr>
          </a:p>
          <a:p>
            <a:pPr lvl="0">
              <a:lnSpc>
                <a:spcPct val="110000"/>
              </a:lnSpc>
            </a:pPr>
            <a:r>
              <a:rPr lang="en-US" sz="1400" b="1">
                <a:latin typeface="Montserrat" pitchFamily="2" charset="77"/>
              </a:rPr>
              <a:t>Lower cost and complexity</a:t>
            </a:r>
            <a:r>
              <a:rPr lang="en-US" sz="1400">
                <a:latin typeface="Montserrat" pitchFamily="2" charset="77"/>
              </a:rPr>
              <a:t> – Eliminate technical debt while reducing infrastructure costs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45B227B-DDE5-667E-45CF-CD4096CC67E3}"/>
              </a:ext>
            </a:extLst>
          </p:cNvPr>
          <p:cNvSpPr txBox="1">
            <a:spLocks/>
          </p:cNvSpPr>
          <p:nvPr/>
        </p:nvSpPr>
        <p:spPr>
          <a:xfrm>
            <a:off x="5205600" y="2021627"/>
            <a:ext cx="5947200" cy="185287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5738" algn="l" defTabSz="9842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400" b="1">
                <a:latin typeface="Montserrat" pitchFamily="2" charset="77"/>
              </a:rPr>
              <a:t>Longer:</a:t>
            </a:r>
            <a:r>
              <a:rPr lang="en-US" sz="1400">
                <a:latin typeface="Montserrat" pitchFamily="2" charset="77"/>
              </a:rPr>
              <a:t> Microsoft Azure is a comprehensive cloud platform that helps businesses migrate, </a:t>
            </a:r>
            <a:r>
              <a:rPr lang="en-US" sz="1400" err="1">
                <a:latin typeface="Montserrat" pitchFamily="2" charset="77"/>
              </a:rPr>
              <a:t>modernise</a:t>
            </a:r>
            <a:r>
              <a:rPr lang="en-US" sz="1400">
                <a:latin typeface="Montserrat" pitchFamily="2" charset="77"/>
              </a:rPr>
              <a:t> and secure applications and workloads. It delivers advanced services like AI, automation and analytics while reducing infrastructure costs and technical debt. By leveraging Azure’s global network and built-in security, </a:t>
            </a:r>
            <a:r>
              <a:rPr lang="en-US" sz="1400" err="1">
                <a:latin typeface="Montserrat" pitchFamily="2" charset="77"/>
              </a:rPr>
              <a:t>organisations</a:t>
            </a:r>
            <a:r>
              <a:rPr lang="en-US" sz="1400">
                <a:latin typeface="Montserrat" pitchFamily="2" charset="77"/>
              </a:rPr>
              <a:t> can accelerate innovation, improve resilience and achieve measurable business outcomes – all with predictable costs and simplified management.</a:t>
            </a:r>
            <a:endParaRPr lang="en-AU" sz="1400"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57695-A2DB-422B-FD7F-029BF7DFB7FA}"/>
              </a:ext>
            </a:extLst>
          </p:cNvPr>
          <p:cNvSpPr txBox="1"/>
          <p:nvPr/>
        </p:nvSpPr>
        <p:spPr>
          <a:xfrm>
            <a:off x="515938" y="1530660"/>
            <a:ext cx="7778462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indent="0">
              <a:buNone/>
            </a:pPr>
            <a:r>
              <a:rPr lang="en-US" sz="1800">
                <a:latin typeface="Montserrat" pitchFamily="2" charset="77"/>
              </a:rPr>
              <a:t>Use these pitches to introduce the opportunity to customers.</a:t>
            </a:r>
            <a:endParaRPr lang="en-AU" sz="18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296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288D2-3FF0-A6F5-7503-F93F4864B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FF7F-A9C0-7EEF-8313-61C1DEA7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itchFamily="2" charset="77"/>
              </a:rPr>
              <a:t>Pitch by customer segment</a:t>
            </a:r>
            <a:br>
              <a:rPr lang="en-US" b="1">
                <a:latin typeface="Montserrat" pitchFamily="2" charset="77"/>
              </a:rPr>
            </a:br>
            <a:endParaRPr lang="en-US">
              <a:latin typeface="Montserrat" pitchFamily="2" charset="77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79923B9-9B44-70F3-0428-AE5686A67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38215"/>
              </p:ext>
            </p:extLst>
          </p:nvPr>
        </p:nvGraphicFramePr>
        <p:xfrm>
          <a:off x="515938" y="1300799"/>
          <a:ext cx="10996862" cy="4707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462">
                  <a:extLst>
                    <a:ext uri="{9D8B030D-6E8A-4147-A177-3AD203B41FA5}">
                      <a16:colId xmlns:a16="http://schemas.microsoft.com/office/drawing/2014/main" val="466818093"/>
                    </a:ext>
                  </a:extLst>
                </a:gridCol>
                <a:gridCol w="2732719">
                  <a:extLst>
                    <a:ext uri="{9D8B030D-6E8A-4147-A177-3AD203B41FA5}">
                      <a16:colId xmlns:a16="http://schemas.microsoft.com/office/drawing/2014/main" val="1862802685"/>
                    </a:ext>
                  </a:extLst>
                </a:gridCol>
                <a:gridCol w="3137821">
                  <a:extLst>
                    <a:ext uri="{9D8B030D-6E8A-4147-A177-3AD203B41FA5}">
                      <a16:colId xmlns:a16="http://schemas.microsoft.com/office/drawing/2014/main" val="2272340597"/>
                    </a:ext>
                  </a:extLst>
                </a:gridCol>
                <a:gridCol w="3791860">
                  <a:extLst>
                    <a:ext uri="{9D8B030D-6E8A-4147-A177-3AD203B41FA5}">
                      <a16:colId xmlns:a16="http://schemas.microsoft.com/office/drawing/2014/main" val="4178783970"/>
                    </a:ext>
                  </a:extLst>
                </a:gridCol>
              </a:tblGrid>
              <a:tr h="456001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1" i="0">
                          <a:effectLst/>
                          <a:latin typeface="Montserrat" pitchFamily="2" charset="77"/>
                        </a:rPr>
                        <a:t>Segment</a:t>
                      </a:r>
                      <a:endParaRPr lang="en-AU" sz="1400" b="0" i="0">
                        <a:effectLst/>
                        <a:latin typeface="Montserrat" pitchFamily="2" charset="77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1" i="0">
                          <a:effectLst/>
                          <a:latin typeface="Montserrat" pitchFamily="2" charset="77"/>
                        </a:rPr>
                        <a:t>Small</a:t>
                      </a: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 (25–100 staff) 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1" i="0">
                          <a:effectLst/>
                          <a:latin typeface="Montserrat" pitchFamily="2" charset="77"/>
                        </a:rPr>
                        <a:t>Medium</a:t>
                      </a: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 (100–300 staff) 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1" i="0">
                          <a:effectLst/>
                          <a:latin typeface="Montserrat" pitchFamily="2" charset="77"/>
                        </a:rPr>
                        <a:t>Large</a:t>
                      </a: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 (300+ staff) 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7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78249"/>
                  </a:ext>
                </a:extLst>
              </a:tr>
              <a:tr h="83738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Key pain points 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Ageing servers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Limited IT staff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Basic DR needs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Rising hardware costs </a:t>
                      </a:r>
                      <a:endParaRPr lang="en-US" sz="1200" b="0" i="0" kern="1200">
                        <a:solidFill>
                          <a:schemeClr val="dk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Performance issues</a:t>
                      </a:r>
                    </a:p>
                    <a:p>
                      <a:pPr marL="177800" indent="-17780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Compliance requirements</a:t>
                      </a:r>
                    </a:p>
                    <a:p>
                      <a:pPr marL="177800" indent="-17780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Hybrid complexity</a:t>
                      </a:r>
                    </a:p>
                    <a:p>
                      <a:pPr marL="177800" indent="-17780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Legacy apps, slow innovation 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Multi-site complexity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Large data estates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Security and risk exposure</a:t>
                      </a:r>
                    </a:p>
                    <a:p>
                      <a:pPr marL="225425" indent="-225425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Scalability and global availability </a:t>
                      </a:r>
                      <a:endParaRPr lang="en-US" sz="1200" b="0" i="0" kern="1200">
                        <a:solidFill>
                          <a:schemeClr val="dk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969543"/>
                  </a:ext>
                </a:extLst>
              </a:tr>
              <a:tr h="69084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06"/>
                        </a:lnSpc>
                        <a:buNone/>
                      </a:pPr>
                      <a:r>
                        <a:rPr lang="en-AU" sz="1400" b="0" i="0">
                          <a:effectLst/>
                          <a:latin typeface="Montserrat" pitchFamily="2" charset="77"/>
                        </a:rPr>
                        <a:t>Value proposition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rtl="0" fontAlgn="base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AU" sz="1200" b="0" i="0">
                          <a:effectLst/>
                          <a:latin typeface="Montserrat" pitchFamily="2" charset="77"/>
                        </a:rPr>
                        <a:t>Affordable starter cloud migration package designed for lightweight, low friction, simple and fast infrastructure consolidation/migration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Balanced migration + modernisation offering. Uplift security and governance, reduce technical debt and improve optimisation. Supports hybrid, SQL and app modernisation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ase" latinLnBrk="0" hangingPunct="1">
                        <a:lnSpc>
                          <a:spcPts val="1406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AU" sz="1200" b="0" i="0" kern="120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Full-scale transformation program. End-to-end modernisation, AI-ready/AI-innovation, enterprise governance, security and high-capacity workloads. Ideal for multi-year modernisation journeys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92023"/>
                  </a:ext>
                </a:extLst>
              </a:tr>
              <a:tr h="1256081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AU" sz="1400" b="0" kern="0">
                          <a:effectLst/>
                          <a:latin typeface="Montserrat" pitchFamily="2" charset="77"/>
                        </a:rPr>
                        <a:t>Core Features </a:t>
                      </a:r>
                      <a:endParaRPr lang="en-AU" sz="1400" b="0" i="0" kern="100">
                        <a:effectLst/>
                        <a:latin typeface="Montserrat" pitchFamily="2" charset="77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Cloud readiness assessment</a:t>
                      </a:r>
                    </a:p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Basic landing zone setup</a:t>
                      </a:r>
                    </a:p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Rehost/</a:t>
                      </a:r>
                      <a:r>
                        <a:rPr lang="en-AU" sz="1200" kern="0" err="1">
                          <a:effectLst/>
                          <a:latin typeface="Montserrat" pitchFamily="2" charset="77"/>
                        </a:rPr>
                        <a:t>replatform</a:t>
                      </a: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 workloads (2-4)</a:t>
                      </a:r>
                    </a:p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effectLst/>
                          <a:latin typeface="Montserrat" pitchFamily="2" charset="77"/>
                        </a:rPr>
                        <a:t>Baseline/foundational identity and security</a:t>
                      </a:r>
                    </a:p>
                    <a:p>
                      <a:pPr marL="225425" indent="-219075" fontAlgn="base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endParaRPr lang="en-AU" sz="1200" kern="0">
                        <a:effectLst/>
                        <a:latin typeface="Montserrat" pitchFamily="2" charset="77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Cloud Discovery + Architecture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Migration of up to 5 workloads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SQL/DB modernisation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App &amp; API modernisation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Security integration with Defender, Sentinel and Governance policies</a:t>
                      </a:r>
                    </a:p>
                    <a:p>
                      <a:pPr marL="225425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Monthly health checks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Cloud Adoption Framework (CAF)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Full estate migration + modernisation (refactor/rearchitect)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Multi-region landing zones/DR design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AI-readiness and enhancements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Security/compliance governance 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DevOps and FinOps enablement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Well-Architected Framework (WAF) reviews</a:t>
                      </a:r>
                    </a:p>
                    <a:p>
                      <a:pPr marL="225425" marR="114300" indent="-219075" algn="l" defTabSz="914400" rtl="0" eaLnBrk="1" fontAlgn="base" latinLnBrk="0" hangingPunct="1">
                        <a:buClr>
                          <a:schemeClr val="accent2"/>
                        </a:buClr>
                        <a:buFont typeface="Wingdings" pitchFamily="2" charset="2"/>
                        <a:buChar char="ü"/>
                        <a:tabLst/>
                      </a:pPr>
                      <a:r>
                        <a:rPr lang="en-AU" sz="1200" kern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24/7 support options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124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144397"/>
      </p:ext>
    </p:extLst>
  </p:cSld>
  <p:clrMapOvr>
    <a:masterClrMapping/>
  </p:clrMapOvr>
</p:sld>
</file>

<file path=ppt/theme/theme1.xml><?xml version="1.0" encoding="utf-8"?>
<a:theme xmlns:a="http://schemas.openxmlformats.org/drawingml/2006/main" name="1_DD+MST theme">
  <a:themeElements>
    <a:clrScheme name="DD+Microsoft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9F00CE"/>
      </a:accent1>
      <a:accent2>
        <a:srgbClr val="F61B71"/>
      </a:accent2>
      <a:accent3>
        <a:srgbClr val="590E91"/>
      </a:accent3>
      <a:accent4>
        <a:srgbClr val="0072C6"/>
      </a:accent4>
      <a:accent5>
        <a:srgbClr val="00BCF2"/>
      </a:accent5>
      <a:accent6>
        <a:srgbClr val="00B294"/>
      </a:accent6>
      <a:hlink>
        <a:srgbClr val="F61B71"/>
      </a:hlink>
      <a:folHlink>
        <a:srgbClr val="F61B71"/>
      </a:folHlink>
    </a:clrScheme>
    <a:fontScheme name="DD+Microsoft fonts">
      <a:majorFont>
        <a:latin typeface="Montserrat 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D+MST theme" id="{C84CA1E6-BFF9-4729-B22B-D4FA2D49DD7C}" vid="{0E2F6944-F4E1-4896-A0A5-A80EF4AF3B5C}"/>
    </a:ext>
  </a:extLst>
</a:theme>
</file>

<file path=ppt/theme/theme2.xml><?xml version="1.0" encoding="utf-8"?>
<a:theme xmlns:a="http://schemas.openxmlformats.org/drawingml/2006/main" name="Dicker Data Theme-2023">
  <a:themeElements>
    <a:clrScheme name="DD+Microsoft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9F00CE"/>
      </a:accent1>
      <a:accent2>
        <a:srgbClr val="F61B71"/>
      </a:accent2>
      <a:accent3>
        <a:srgbClr val="590E91"/>
      </a:accent3>
      <a:accent4>
        <a:srgbClr val="0072C6"/>
      </a:accent4>
      <a:accent5>
        <a:srgbClr val="00BCF2"/>
      </a:accent5>
      <a:accent6>
        <a:srgbClr val="00B294"/>
      </a:accent6>
      <a:hlink>
        <a:srgbClr val="F61B71"/>
      </a:hlink>
      <a:folHlink>
        <a:srgbClr val="F61B71"/>
      </a:folHlink>
    </a:clrScheme>
    <a:fontScheme name="DD+Microsoft fonts">
      <a:majorFont>
        <a:latin typeface="Montserrat 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#Slide Template 2024-START HERE" id="{EEB1C984-350D-458C-B02F-FCD0A6CFA12C}" vid="{84416A49-68CA-4B25-A67A-6BEE4D906AD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5ee5f-cdc9-400e-abeb-489c00a90ce7" xsi:nil="true"/>
    <lcf76f155ced4ddcb4097134ff3c332f xmlns="097bb821-340d-4a6b-ab9d-4a4be84d8d6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CE9D3728B5814FB45CEFA044557808" ma:contentTypeVersion="19" ma:contentTypeDescription="Create a new document." ma:contentTypeScope="" ma:versionID="65d142de00b233aed6266a85186ca42c">
  <xsd:schema xmlns:xsd="http://www.w3.org/2001/XMLSchema" xmlns:xs="http://www.w3.org/2001/XMLSchema" xmlns:p="http://schemas.microsoft.com/office/2006/metadata/properties" xmlns:ns2="097bb821-340d-4a6b-ab9d-4a4be84d8d64" xmlns:ns3="c8e5ee5f-cdc9-400e-abeb-489c00a90ce7" targetNamespace="http://schemas.microsoft.com/office/2006/metadata/properties" ma:root="true" ma:fieldsID="4d208678f1815efb23951adae69eb6fc" ns2:_="" ns3:_="">
    <xsd:import namespace="097bb821-340d-4a6b-ab9d-4a4be84d8d64"/>
    <xsd:import namespace="c8e5ee5f-cdc9-400e-abeb-489c00a90c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bb821-340d-4a6b-ab9d-4a4be84d8d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28fa2c3-b102-4787-8df5-b23ef8e8fe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5ee5f-cdc9-400e-abeb-489c00a90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d36cde7-d4b7-4e1e-aa86-3e0e18ed58bf}" ma:internalName="TaxCatchAll" ma:showField="CatchAllData" ma:web="c8e5ee5f-cdc9-400e-abeb-489c00a90c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98395B-248B-493B-ADCB-7818D294D1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D48AD2-0CAD-41C7-83C5-4F55D1D83A0A}">
  <ds:schemaRefs>
    <ds:schemaRef ds:uri="097bb821-340d-4a6b-ab9d-4a4be84d8d64"/>
    <ds:schemaRef ds:uri="c8e5ee5f-cdc9-400e-abeb-489c00a90c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365EBBD-D840-4E65-8C8B-0B771316A0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7bb821-340d-4a6b-ab9d-4a4be84d8d64"/>
    <ds:schemaRef ds:uri="c8e5ee5f-cdc9-400e-abeb-489c00a90c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2cd219a-7fef-4855-86b9-76cef3de89bd}" enabled="1" method="Standard" siteId="{6e417ab3-58de-417d-9aaa-da5837716c4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DD+MST theme</Template>
  <TotalTime>0</TotalTime>
  <Words>4073</Words>
  <Application>Microsoft Office PowerPoint</Application>
  <PresentationFormat>Widescreen</PresentationFormat>
  <Paragraphs>532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1_DD+MST theme</vt:lpstr>
      <vt:lpstr>Dicker Data Theme-2023</vt:lpstr>
      <vt:lpstr>PowerPoint Presentation</vt:lpstr>
      <vt:lpstr> Your cloud and AI building blocks </vt:lpstr>
      <vt:lpstr>Build Your Foundation with Infrastructure, Apps  and Security</vt:lpstr>
      <vt:lpstr>The opportunity is here and growing  Market drivers creating demand for cloud migration and modernisation</vt:lpstr>
      <vt:lpstr>7,577 customers are ready to start!</vt:lpstr>
      <vt:lpstr>Build your sales hitlist </vt:lpstr>
      <vt:lpstr>Identify your low-hanging fruit  Target customers with workloads ready for the cloud</vt:lpstr>
      <vt:lpstr>How to pitch Azure migration and modernisation</vt:lpstr>
      <vt:lpstr>Pitch by customer segment </vt:lpstr>
      <vt:lpstr>Know your audience</vt:lpstr>
      <vt:lpstr>Modernisation in action: Industry applications </vt:lpstr>
      <vt:lpstr>Common migration scenarios by industry </vt:lpstr>
      <vt:lpstr>Common objections and how to respond  </vt:lpstr>
      <vt:lpstr>Competitive comparison  </vt:lpstr>
      <vt:lpstr>Azure costs </vt:lpstr>
      <vt:lpstr>Modernising healthcare IT with Microsoft Azure </vt:lpstr>
      <vt:lpstr>Partner opportunity breakdown </vt:lpstr>
      <vt:lpstr>Complete earnings picture </vt:lpstr>
      <vt:lpstr>Complete earnings picture </vt:lpstr>
      <vt:lpstr>Funding and incentives at every stage </vt:lpstr>
      <vt:lpstr>Start winning deals in three steps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Angela Short</dc:creator>
  <cp:lastModifiedBy>Sonya Aboudargham</cp:lastModifiedBy>
  <cp:revision>2</cp:revision>
  <dcterms:created xsi:type="dcterms:W3CDTF">2024-08-29T05:27:05Z</dcterms:created>
  <dcterms:modified xsi:type="dcterms:W3CDTF">2026-02-19T03:52:45Z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0x01010089CE9D3728B5814FB45CEFA044557808</vt:lpwstr>
  </property>
</Properties>
</file>