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2" r:id="rId5"/>
    <p:sldId id="257" r:id="rId6"/>
    <p:sldId id="258" r:id="rId7"/>
    <p:sldId id="259" r:id="rId8"/>
    <p:sldId id="261" r:id="rId9"/>
  </p:sldIdLst>
  <p:sldSz cx="7559675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D4"/>
    <a:srgbClr val="878787"/>
    <a:srgbClr val="595959"/>
    <a:srgbClr val="F5F3F6"/>
    <a:srgbClr val="F4364C"/>
    <a:srgbClr val="C03BC4"/>
    <a:srgbClr val="FFA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1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72D2BA-B47E-2669-565B-A807CBFEF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41EE2-60A6-80E6-215E-2BB6514CAE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8E29-A48F-4242-9ECD-ADE5930B6B9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4B81E-54F4-D8A5-257F-A643E57FC7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ECA9F-4BED-670E-2964-08B2ADE2B5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C7CCD-4808-214F-886D-73C3403D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B3E1-7990-FE49-8DF7-61307023D9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745D-774A-FA4C-8F37-00343CDC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1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E745D-774A-FA4C-8F37-00343CDCDA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0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E745D-774A-FA4C-8F37-00343CDCDA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2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3BF320-6A4B-67ED-832D-26E9682D5C6C}"/>
              </a:ext>
            </a:extLst>
          </p:cNvPr>
          <p:cNvSpPr/>
          <p:nvPr userDrawn="1"/>
        </p:nvSpPr>
        <p:spPr>
          <a:xfrm>
            <a:off x="-1" y="0"/>
            <a:ext cx="7559676" cy="5727700"/>
          </a:xfrm>
          <a:prstGeom prst="rect">
            <a:avLst/>
          </a:prstGeom>
          <a:solidFill>
            <a:srgbClr val="F5F3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2E5ED-6343-C099-5E3F-98D6C26E4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t="-15545" r="16463"/>
          <a:stretch>
            <a:fillRect/>
          </a:stretch>
        </p:blipFill>
        <p:spPr>
          <a:xfrm>
            <a:off x="-1" y="3365501"/>
            <a:ext cx="7559675" cy="73279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676A2-1780-4A43-FF81-9BFEE0836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861" y="583200"/>
            <a:ext cx="1600872" cy="572500"/>
          </a:xfrm>
        </p:spPr>
        <p:txBody>
          <a:bodyPr>
            <a:noAutofit/>
          </a:bodyPr>
          <a:lstStyle>
            <a:lvl1pPr>
              <a:defRPr b="0">
                <a:solidFill>
                  <a:srgbClr val="0078D4"/>
                </a:solidFill>
              </a:defRPr>
            </a:lvl1pPr>
          </a:lstStyle>
          <a:p>
            <a:r>
              <a:rPr lang="en-US"/>
              <a:t>Partner logo </a:t>
            </a:r>
          </a:p>
        </p:txBody>
      </p:sp>
    </p:spTree>
    <p:extLst>
      <p:ext uri="{BB962C8B-B14F-4D97-AF65-F5344CB8AC3E}">
        <p14:creationId xmlns:p14="http://schemas.microsoft.com/office/powerpoint/2010/main" val="391026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451" y="3314954"/>
            <a:ext cx="643112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904" y="5988304"/>
            <a:ext cx="529621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302" y="2459482"/>
            <a:ext cx="32912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6504" y="2459482"/>
            <a:ext cx="32912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0DA4D107-B44C-824D-686E-C760043CB27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31"/>
            <a:ext cx="7560000" cy="1069246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676A2-1780-4A43-FF81-9BFEE0836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861" y="583200"/>
            <a:ext cx="1600872" cy="57250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 </a:t>
            </a:r>
          </a:p>
        </p:txBody>
      </p:sp>
    </p:spTree>
    <p:extLst>
      <p:ext uri="{BB962C8B-B14F-4D97-AF65-F5344CB8AC3E}">
        <p14:creationId xmlns:p14="http://schemas.microsoft.com/office/powerpoint/2010/main" val="394578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7151" y="635077"/>
            <a:ext cx="494364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5815" y="1995462"/>
            <a:ext cx="30785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2449" y="9944862"/>
            <a:ext cx="24211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301" y="9944862"/>
            <a:ext cx="17401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7540" y="9944862"/>
            <a:ext cx="17401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sql-server/blog/2024/04/25/why-migrate-windows-server-and-sql-server-to-azure-roi-innovation-and-free-offers/" TargetMode="External"/><Relationship Id="rId13" Type="http://schemas.openxmlformats.org/officeDocument/2006/relationships/image" Target="../media/image4.svg"/><Relationship Id="rId3" Type="http://schemas.openxmlformats.org/officeDocument/2006/relationships/hyperlink" Target="https://info.flexera.com/CM-REPORT-State-of-the-Cloud" TargetMode="External"/><Relationship Id="rId7" Type="http://schemas.openxmlformats.org/officeDocument/2006/relationships/hyperlink" Target="https://securitybrief.com.au/story/ai-and-cloud-growth-demands-smarter-security-for-smbs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fr.com/by/steven-worrall-p5386x" TargetMode="External"/><Relationship Id="rId11" Type="http://schemas.openxmlformats.org/officeDocument/2006/relationships/hyperlink" Target="https://tei.forrester.com/go/Microsoft/AzureAI-Readiness/" TargetMode="External"/><Relationship Id="rId5" Type="http://schemas.openxmlformats.org/officeDocument/2006/relationships/hyperlink" Target="https://www.idc.com/getdoc.jsp?containerId=US51281523" TargetMode="External"/><Relationship Id="rId10" Type="http://schemas.openxmlformats.org/officeDocument/2006/relationships/hyperlink" Target="https://cdn-dynmedia-1.microsoft.com/is/content/microsoftcorp/microsoft/final/en-us/microsoft-brand/documents/TEI-of-MSFT-Security-FINAL.pdf" TargetMode="External"/><Relationship Id="rId4" Type="http://schemas.openxmlformats.org/officeDocument/2006/relationships/hyperlink" Target="https://www.dickerdata.com.au/microsoft-tra-report" TargetMode="External"/><Relationship Id="rId9" Type="http://schemas.openxmlformats.org/officeDocument/2006/relationships/hyperlink" Target="https://clouddamcdnprodep.azureedge.net/gdc/gdcHh56GN/origi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A2D711-3EAA-3405-843E-59599FDA4C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 descr="$PPTXTitle">
            <a:extLst>
              <a:ext uri="{FF2B5EF4-FFF2-40B4-BE49-F238E27FC236}">
                <a16:creationId xmlns:a16="http://schemas.microsoft.com/office/drawing/2014/main" id="{EF338922-5257-3DA6-CE58-FEBD56C98719}"/>
              </a:ext>
            </a:extLst>
          </p:cNvPr>
          <p:cNvSpPr txBox="1">
            <a:spLocks/>
          </p:cNvSpPr>
          <p:nvPr/>
        </p:nvSpPr>
        <p:spPr>
          <a:xfrm>
            <a:off x="495611" y="2392973"/>
            <a:ext cx="6552623" cy="1351652"/>
          </a:xfrm>
          <a:prstGeom prst="rect">
            <a:avLst/>
          </a:prstGeom>
        </p:spPr>
        <p:txBody>
          <a:bodyPr vert="horz" wrap="square" lIns="0" tIns="11938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800"/>
              </a:lnSpc>
              <a:spcBef>
                <a:spcPts val="940"/>
              </a:spcBef>
            </a:pPr>
            <a:r>
              <a:rPr lang="en-AU" sz="5000" spc="-40" dirty="0">
                <a:solidFill>
                  <a:srgbClr val="595959"/>
                </a:solidFill>
                <a:latin typeface="Segoe UI"/>
                <a:cs typeface="Segoe UI"/>
              </a:rPr>
              <a:t>Build your foundation and your AI readiness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2EC4DE-FF57-726B-A54F-47A7BDF63150}"/>
              </a:ext>
            </a:extLst>
          </p:cNvPr>
          <p:cNvSpPr txBox="1"/>
          <p:nvPr/>
        </p:nvSpPr>
        <p:spPr>
          <a:xfrm>
            <a:off x="492746" y="3833189"/>
            <a:ext cx="6346190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AU" b="1">
                <a:solidFill>
                  <a:srgbClr val="595959"/>
                </a:solidFill>
                <a:latin typeface="Segoe UI Semibold"/>
                <a:cs typeface="Segoe UI Semibold"/>
              </a:rPr>
              <a:t>Move workloads to the cloud with confidence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97A3B71-BC16-0D19-5217-7F03D24FD8F1}"/>
              </a:ext>
            </a:extLst>
          </p:cNvPr>
          <p:cNvSpPr txBox="1"/>
          <p:nvPr/>
        </p:nvSpPr>
        <p:spPr>
          <a:xfrm>
            <a:off x="492747" y="2133928"/>
            <a:ext cx="354452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sz="1600" b="1">
                <a:solidFill>
                  <a:srgbClr val="0078D4"/>
                </a:solidFill>
                <a:latin typeface="Segoe UI Semibold"/>
                <a:cs typeface="Segoe UI Semibold"/>
              </a:rPr>
              <a:t>Infrastructure, Apps &amp; Security</a:t>
            </a:r>
            <a:endParaRPr sz="1600">
              <a:solidFill>
                <a:srgbClr val="0078D4"/>
              </a:solidFill>
              <a:latin typeface="Segoe UI Semibold"/>
              <a:cs typeface="Segoe UI Semi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B0CDB53-E4E4-2AC1-E439-702F5D204472}"/>
              </a:ext>
            </a:extLst>
          </p:cNvPr>
          <p:cNvSpPr/>
          <p:nvPr/>
        </p:nvSpPr>
        <p:spPr>
          <a:xfrm>
            <a:off x="2359250" y="571505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005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8D734C1-A2EB-55D3-3236-6D1C4FC56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5552" y="655094"/>
            <a:ext cx="2078684" cy="3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1B5B31-13F4-9BD3-1E9A-710AF3410129}"/>
              </a:ext>
            </a:extLst>
          </p:cNvPr>
          <p:cNvSpPr/>
          <p:nvPr/>
        </p:nvSpPr>
        <p:spPr>
          <a:xfrm>
            <a:off x="0" y="0"/>
            <a:ext cx="7558087" cy="10693400"/>
          </a:xfrm>
          <a:prstGeom prst="rect">
            <a:avLst/>
          </a:prstGeom>
          <a:gradFill>
            <a:gsLst>
              <a:gs pos="27000">
                <a:srgbClr val="C03BC4"/>
              </a:gs>
              <a:gs pos="100000">
                <a:srgbClr val="0078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479742" y="3576317"/>
            <a:ext cx="609600" cy="532765"/>
          </a:xfrm>
          <a:custGeom>
            <a:avLst/>
            <a:gdLst/>
            <a:ahLst/>
            <a:cxnLst/>
            <a:rect l="l" t="t" r="r" b="b"/>
            <a:pathLst>
              <a:path w="609600" h="532764">
                <a:moveTo>
                  <a:pt x="263220" y="0"/>
                </a:moveTo>
                <a:lnTo>
                  <a:pt x="52832" y="0"/>
                </a:lnTo>
                <a:lnTo>
                  <a:pt x="32264" y="4150"/>
                </a:lnTo>
                <a:lnTo>
                  <a:pt x="15471" y="15471"/>
                </a:lnTo>
                <a:lnTo>
                  <a:pt x="4150" y="32264"/>
                </a:lnTo>
                <a:lnTo>
                  <a:pt x="0" y="52832"/>
                </a:lnTo>
                <a:lnTo>
                  <a:pt x="0" y="242328"/>
                </a:lnTo>
                <a:lnTo>
                  <a:pt x="7429" y="249745"/>
                </a:lnTo>
                <a:lnTo>
                  <a:pt x="146558" y="249745"/>
                </a:lnTo>
                <a:lnTo>
                  <a:pt x="149377" y="252450"/>
                </a:lnTo>
                <a:lnTo>
                  <a:pt x="149539" y="255596"/>
                </a:lnTo>
                <a:lnTo>
                  <a:pt x="149555" y="255892"/>
                </a:lnTo>
                <a:lnTo>
                  <a:pt x="149255" y="273606"/>
                </a:lnTo>
                <a:lnTo>
                  <a:pt x="133896" y="328574"/>
                </a:lnTo>
                <a:lnTo>
                  <a:pt x="114205" y="362936"/>
                </a:lnTo>
                <a:lnTo>
                  <a:pt x="87210" y="391764"/>
                </a:lnTo>
                <a:lnTo>
                  <a:pt x="52910" y="415061"/>
                </a:lnTo>
                <a:lnTo>
                  <a:pt x="11303" y="432828"/>
                </a:lnTo>
                <a:lnTo>
                  <a:pt x="7378" y="434136"/>
                </a:lnTo>
                <a:lnTo>
                  <a:pt x="4749" y="437845"/>
                </a:lnTo>
                <a:lnTo>
                  <a:pt x="4749" y="527900"/>
                </a:lnTo>
                <a:lnTo>
                  <a:pt x="10541" y="532523"/>
                </a:lnTo>
                <a:lnTo>
                  <a:pt x="72270" y="514472"/>
                </a:lnTo>
                <a:lnTo>
                  <a:pt x="121539" y="491463"/>
                </a:lnTo>
                <a:lnTo>
                  <a:pt x="164397" y="462098"/>
                </a:lnTo>
                <a:lnTo>
                  <a:pt x="200850" y="426377"/>
                </a:lnTo>
                <a:lnTo>
                  <a:pt x="225972" y="391198"/>
                </a:lnTo>
                <a:lnTo>
                  <a:pt x="245512" y="351009"/>
                </a:lnTo>
                <a:lnTo>
                  <a:pt x="259469" y="305809"/>
                </a:lnTo>
                <a:lnTo>
                  <a:pt x="267795" y="255892"/>
                </a:lnTo>
                <a:lnTo>
                  <a:pt x="267845" y="255596"/>
                </a:lnTo>
                <a:lnTo>
                  <a:pt x="270637" y="200367"/>
                </a:lnTo>
                <a:lnTo>
                  <a:pt x="270637" y="7429"/>
                </a:lnTo>
                <a:lnTo>
                  <a:pt x="263220" y="0"/>
                </a:lnTo>
                <a:close/>
              </a:path>
              <a:path w="609600" h="532764">
                <a:moveTo>
                  <a:pt x="556933" y="0"/>
                </a:moveTo>
                <a:lnTo>
                  <a:pt x="346354" y="0"/>
                </a:lnTo>
                <a:lnTo>
                  <a:pt x="338963" y="7391"/>
                </a:lnTo>
                <a:lnTo>
                  <a:pt x="338963" y="242328"/>
                </a:lnTo>
                <a:lnTo>
                  <a:pt x="346379" y="249745"/>
                </a:lnTo>
                <a:lnTo>
                  <a:pt x="485521" y="249745"/>
                </a:lnTo>
                <a:lnTo>
                  <a:pt x="488340" y="252450"/>
                </a:lnTo>
                <a:lnTo>
                  <a:pt x="488502" y="255596"/>
                </a:lnTo>
                <a:lnTo>
                  <a:pt x="488518" y="255892"/>
                </a:lnTo>
                <a:lnTo>
                  <a:pt x="488218" y="273606"/>
                </a:lnTo>
                <a:lnTo>
                  <a:pt x="472859" y="328574"/>
                </a:lnTo>
                <a:lnTo>
                  <a:pt x="453166" y="362936"/>
                </a:lnTo>
                <a:lnTo>
                  <a:pt x="426169" y="391764"/>
                </a:lnTo>
                <a:lnTo>
                  <a:pt x="391868" y="415061"/>
                </a:lnTo>
                <a:lnTo>
                  <a:pt x="350266" y="432828"/>
                </a:lnTo>
                <a:lnTo>
                  <a:pt x="346341" y="434136"/>
                </a:lnTo>
                <a:lnTo>
                  <a:pt x="343700" y="437845"/>
                </a:lnTo>
                <a:lnTo>
                  <a:pt x="343700" y="527900"/>
                </a:lnTo>
                <a:lnTo>
                  <a:pt x="349491" y="532523"/>
                </a:lnTo>
                <a:lnTo>
                  <a:pt x="411227" y="514472"/>
                </a:lnTo>
                <a:lnTo>
                  <a:pt x="460495" y="491463"/>
                </a:lnTo>
                <a:lnTo>
                  <a:pt x="503353" y="462098"/>
                </a:lnTo>
                <a:lnTo>
                  <a:pt x="539800" y="426377"/>
                </a:lnTo>
                <a:lnTo>
                  <a:pt x="564928" y="391198"/>
                </a:lnTo>
                <a:lnTo>
                  <a:pt x="584472" y="351009"/>
                </a:lnTo>
                <a:lnTo>
                  <a:pt x="598432" y="305809"/>
                </a:lnTo>
                <a:lnTo>
                  <a:pt x="606758" y="255892"/>
                </a:lnTo>
                <a:lnTo>
                  <a:pt x="606808" y="255596"/>
                </a:lnTo>
                <a:lnTo>
                  <a:pt x="609600" y="200367"/>
                </a:lnTo>
                <a:lnTo>
                  <a:pt x="609600" y="52666"/>
                </a:lnTo>
                <a:lnTo>
                  <a:pt x="605460" y="32168"/>
                </a:lnTo>
                <a:lnTo>
                  <a:pt x="594172" y="15427"/>
                </a:lnTo>
                <a:lnTo>
                  <a:pt x="577431" y="4139"/>
                </a:lnTo>
                <a:lnTo>
                  <a:pt x="5569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79742" y="858585"/>
            <a:ext cx="7141798" cy="57002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6350">
              <a:spcBef>
                <a:spcPts val="844"/>
              </a:spcBef>
            </a:pPr>
            <a:r>
              <a:rPr lang="en-AU" spc="-60">
                <a:solidFill>
                  <a:srgbClr val="FFFFFF"/>
                </a:solidFill>
              </a:rPr>
              <a:t>Cloud and AI are transforming business</a:t>
            </a:r>
            <a:endParaRPr spc="-30">
              <a:solidFill>
                <a:srgbClr val="FFFFFF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742" y="1508788"/>
            <a:ext cx="3214132" cy="1396536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6350">
              <a:spcBef>
                <a:spcPts val="810"/>
              </a:spcBef>
            </a:pPr>
            <a:r>
              <a:rPr lang="en-AU" sz="1200">
                <a:solidFill>
                  <a:srgbClr val="FFFFFF"/>
                </a:solidFill>
                <a:latin typeface="Segoe UI"/>
                <a:cs typeface="Segoe UI"/>
              </a:rPr>
              <a:t>61% of SMBs are cloud adopters</a:t>
            </a:r>
            <a:r>
              <a:rPr lang="en-AU" sz="1200" baseline="3000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lang="en-AU" sz="1200">
                <a:solidFill>
                  <a:srgbClr val="FFFFFF"/>
                </a:solidFill>
                <a:latin typeface="Segoe UI"/>
                <a:cs typeface="Segoe UI"/>
              </a:rPr>
              <a:t> with 29% of Australian companies and 24% of NZ companies planning more cloud, less on-premises for infrastructure.</a:t>
            </a:r>
            <a:r>
              <a:rPr lang="en-AU" sz="1200" baseline="3000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lang="en-AU" sz="1200">
                <a:solidFill>
                  <a:srgbClr val="FFFFFF"/>
                </a:solidFill>
                <a:latin typeface="Segoe UI"/>
                <a:cs typeface="Segoe UI"/>
              </a:rPr>
              <a:t> While 88% of Australian businesses and 90% in NZ plan to invest in AI,</a:t>
            </a:r>
            <a:r>
              <a:rPr lang="en-AU" sz="1200" baseline="3000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lang="en-AU" sz="1200">
                <a:solidFill>
                  <a:srgbClr val="FFFFFF"/>
                </a:solidFill>
                <a:latin typeface="Segoe UI"/>
                <a:cs typeface="Segoe UI"/>
              </a:rPr>
              <a:t> 80% cite managing cloud spend as their top priority.</a:t>
            </a:r>
            <a:r>
              <a:rPr lang="en-AU" sz="1200" baseline="3000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050" baseline="30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742" y="4175859"/>
            <a:ext cx="6130086" cy="156955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350" marR="17780">
              <a:lnSpc>
                <a:spcPts val="3000"/>
              </a:lnSpc>
              <a:spcBef>
                <a:spcPts val="300"/>
              </a:spcBef>
            </a:pP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AI</a:t>
            </a:r>
            <a:r>
              <a:rPr sz="2600" spc="-1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could</a:t>
            </a:r>
            <a:r>
              <a:rPr sz="2600" spc="-1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add</a:t>
            </a:r>
            <a:r>
              <a:rPr sz="2600" spc="-1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$115</a:t>
            </a:r>
            <a:r>
              <a:rPr sz="2600" spc="-1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billion</a:t>
            </a:r>
            <a:r>
              <a:rPr sz="2600" spc="-1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to</a:t>
            </a:r>
            <a:r>
              <a:rPr sz="2600" spc="-10">
                <a:solidFill>
                  <a:schemeClr val="bg1"/>
                </a:solidFill>
                <a:latin typeface="Segoe UI"/>
                <a:cs typeface="Segoe UI"/>
              </a:rPr>
              <a:t> Australia’s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GDP</a:t>
            </a:r>
            <a:r>
              <a:rPr sz="2600" spc="-2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by</a:t>
            </a:r>
            <a:r>
              <a:rPr sz="2600" spc="-1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2030,</a:t>
            </a:r>
            <a:r>
              <a:rPr sz="2600" spc="-1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with</a:t>
            </a:r>
            <a:r>
              <a:rPr sz="2600" spc="-1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70%</a:t>
            </a:r>
            <a:r>
              <a:rPr sz="2600" spc="-2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of</a:t>
            </a:r>
            <a:r>
              <a:rPr sz="2600" spc="-1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that</a:t>
            </a:r>
            <a:r>
              <a:rPr sz="2600" spc="-1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spc="-20">
                <a:solidFill>
                  <a:schemeClr val="bg1"/>
                </a:solidFill>
                <a:latin typeface="Segoe UI"/>
                <a:cs typeface="Segoe UI"/>
              </a:rPr>
              <a:t>gain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coming</a:t>
            </a:r>
            <a:r>
              <a:rPr sz="2600" spc="-4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from</a:t>
            </a:r>
            <a:r>
              <a:rPr sz="2600" spc="-4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>
                <a:solidFill>
                  <a:schemeClr val="bg1"/>
                </a:solidFill>
                <a:latin typeface="Segoe UI"/>
                <a:cs typeface="Segoe UI"/>
              </a:rPr>
              <a:t>greater</a:t>
            </a:r>
            <a:r>
              <a:rPr sz="2600" spc="-3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spc="-10">
                <a:solidFill>
                  <a:schemeClr val="bg1"/>
                </a:solidFill>
                <a:latin typeface="Segoe UI"/>
                <a:cs typeface="Segoe UI"/>
              </a:rPr>
              <a:t>productivity.”</a:t>
            </a:r>
            <a:r>
              <a:rPr lang="en-AU" sz="1800" spc="-10" baseline="3000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n-AU" sz="2400" spc="-10" baseline="30000">
                <a:solidFill>
                  <a:schemeClr val="bg1"/>
                </a:solidFill>
                <a:latin typeface="Segoe UI"/>
                <a:cs typeface="Segoe UI"/>
              </a:rPr>
              <a:t>4</a:t>
            </a:r>
            <a:endParaRPr sz="2400" baseline="31481">
              <a:solidFill>
                <a:schemeClr val="bg1"/>
              </a:solidFill>
              <a:latin typeface="Segoe UI"/>
              <a:cs typeface="Segoe UI"/>
            </a:endParaRPr>
          </a:p>
          <a:p>
            <a:pPr marL="6350">
              <a:spcBef>
                <a:spcPts val="1350"/>
              </a:spcBef>
            </a:pPr>
            <a:r>
              <a:rPr sz="1100">
                <a:solidFill>
                  <a:schemeClr val="bg1"/>
                </a:solidFill>
                <a:latin typeface="Segoe UI"/>
                <a:cs typeface="Segoe UI"/>
              </a:rPr>
              <a:t>–</a:t>
            </a:r>
            <a:r>
              <a:rPr sz="1100" spc="-3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 spc="-10">
                <a:solidFill>
                  <a:schemeClr val="bg1"/>
                </a:solidFill>
                <a:latin typeface="Segoe UI"/>
                <a:cs typeface="Segoe UI"/>
              </a:rPr>
              <a:t>Steven</a:t>
            </a:r>
            <a:r>
              <a:rPr sz="1100" spc="-3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>
                <a:solidFill>
                  <a:schemeClr val="bg1"/>
                </a:solidFill>
                <a:latin typeface="Segoe UI"/>
                <a:cs typeface="Segoe UI"/>
              </a:rPr>
              <a:t>Worrall,</a:t>
            </a:r>
            <a:r>
              <a:rPr sz="1100" spc="-3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>
                <a:solidFill>
                  <a:schemeClr val="bg1"/>
                </a:solidFill>
                <a:latin typeface="Segoe UI"/>
                <a:cs typeface="Segoe UI"/>
              </a:rPr>
              <a:t>former</a:t>
            </a:r>
            <a:r>
              <a:rPr sz="1100" spc="-3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>
                <a:solidFill>
                  <a:schemeClr val="bg1"/>
                </a:solidFill>
                <a:latin typeface="Segoe UI"/>
                <a:cs typeface="Segoe UI"/>
              </a:rPr>
              <a:t>Managing</a:t>
            </a:r>
            <a:r>
              <a:rPr sz="1100" spc="-3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 spc="-20">
                <a:solidFill>
                  <a:schemeClr val="bg1"/>
                </a:solidFill>
                <a:latin typeface="Segoe UI"/>
                <a:cs typeface="Segoe UI"/>
              </a:rPr>
              <a:t>Director,</a:t>
            </a:r>
            <a:r>
              <a:rPr sz="1100" spc="-35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>
                <a:solidFill>
                  <a:schemeClr val="bg1"/>
                </a:solidFill>
                <a:latin typeface="Segoe UI"/>
                <a:cs typeface="Segoe UI"/>
              </a:rPr>
              <a:t>Microsoft</a:t>
            </a:r>
            <a:r>
              <a:rPr sz="1100" spc="-3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 spc="-25">
                <a:solidFill>
                  <a:schemeClr val="bg1"/>
                </a:solidFill>
                <a:latin typeface="Segoe UI"/>
                <a:cs typeface="Segoe UI"/>
              </a:rPr>
              <a:t>ANZ</a:t>
            </a:r>
            <a:endParaRPr sz="110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7C51A-FE95-F7E6-A3A1-F321C68FFF36}"/>
              </a:ext>
            </a:extLst>
          </p:cNvPr>
          <p:cNvSpPr txBox="1"/>
          <p:nvPr/>
        </p:nvSpPr>
        <p:spPr>
          <a:xfrm>
            <a:off x="6986694" y="10930833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pc="-15" baseline="31481">
                <a:latin typeface="Segoe UI"/>
                <a:cs typeface="Segoe UI"/>
              </a:rPr>
              <a:t>4</a:t>
            </a:r>
            <a:endParaRPr lang="en-US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DB26672-F92B-8DA2-4080-39AA5103F8A2}"/>
              </a:ext>
            </a:extLst>
          </p:cNvPr>
          <p:cNvSpPr txBox="1"/>
          <p:nvPr/>
        </p:nvSpPr>
        <p:spPr>
          <a:xfrm>
            <a:off x="3878262" y="1532052"/>
            <a:ext cx="3124200" cy="842538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challenge: </a:t>
            </a:r>
          </a:p>
          <a:p>
            <a:r>
              <a:rPr lang="en-U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you </a:t>
            </a:r>
            <a:r>
              <a:rPr lang="en-US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modernise</a:t>
            </a:r>
            <a:r>
              <a:rPr lang="en-U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infrastructure, secure your workloads and prepare for AI – all while reducing IT complexity and cost?</a:t>
            </a:r>
            <a:endParaRPr lang="en-AU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7" descr="$PPTXTitle">
            <a:extLst>
              <a:ext uri="{FF2B5EF4-FFF2-40B4-BE49-F238E27FC236}">
                <a16:creationId xmlns:a16="http://schemas.microsoft.com/office/drawing/2014/main" id="{9639412F-0B2F-1BE3-4EEE-BE6DC0A1A777}"/>
              </a:ext>
            </a:extLst>
          </p:cNvPr>
          <p:cNvSpPr txBox="1">
            <a:spLocks/>
          </p:cNvSpPr>
          <p:nvPr/>
        </p:nvSpPr>
        <p:spPr>
          <a:xfrm>
            <a:off x="479742" y="6184748"/>
            <a:ext cx="6652895" cy="57002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>
            <a:lvl1pPr>
              <a:defRPr sz="3000" b="0" i="0">
                <a:solidFill>
                  <a:srgbClr val="0078D4"/>
                </a:solidFill>
                <a:latin typeface="Segoe UI"/>
                <a:ea typeface="+mj-ea"/>
                <a:cs typeface="Segoe UI"/>
              </a:defRPr>
            </a:lvl1pPr>
          </a:lstStyle>
          <a:p>
            <a:pPr>
              <a:spcBef>
                <a:spcPts val="844"/>
              </a:spcBef>
            </a:pPr>
            <a:r>
              <a:rPr lang="en-AU" spc="-60">
                <a:solidFill>
                  <a:srgbClr val="FFFFFF"/>
                </a:solidFill>
              </a:rPr>
              <a:t>Modernise with Azure</a:t>
            </a:r>
            <a:endParaRPr lang="en-AU" spc="-30">
              <a:solidFill>
                <a:srgbClr val="FFFFFF"/>
              </a:solidFill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7A2227FC-0F49-6B34-68F8-8A1349F33568}"/>
              </a:ext>
            </a:extLst>
          </p:cNvPr>
          <p:cNvSpPr txBox="1"/>
          <p:nvPr/>
        </p:nvSpPr>
        <p:spPr>
          <a:xfrm>
            <a:off x="479742" y="6905143"/>
            <a:ext cx="285535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provides the intelligent cloud foundation you need to </a:t>
            </a:r>
            <a:r>
              <a:rPr lang="en-US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modernise</a:t>
            </a:r>
            <a:r>
              <a:rPr lang="en-U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infrastructure, strengthen security and prepare for AI – all while reducing complexity and cost.</a:t>
            </a:r>
            <a:endParaRPr lang="en-AU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BEDEBBB2-BB3C-06F9-8C85-5FB1890C4DF4}"/>
              </a:ext>
            </a:extLst>
          </p:cNvPr>
          <p:cNvSpPr txBox="1"/>
          <p:nvPr/>
        </p:nvSpPr>
        <p:spPr>
          <a:xfrm>
            <a:off x="3878262" y="6905143"/>
            <a:ext cx="297607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meets you where you are:</a:t>
            </a:r>
            <a:r>
              <a:rPr lang="en-U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matter the type of workloads – Windows Server, SQL Server or Linux – Azure and Azure Arc simplify integration across hybrid, </a:t>
            </a:r>
            <a:r>
              <a:rPr lang="en-US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multicloud</a:t>
            </a:r>
            <a:r>
              <a:rPr lang="en-U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edge environments. Migrate at your own pace, maintain hybrid environments as long as you need and scale progressively as you grow.</a:t>
            </a:r>
            <a:endParaRPr lang="en-AU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" y="3175"/>
            <a:ext cx="7560005" cy="106856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2B6C97-F8D4-68C7-ECB8-162576B67439}"/>
              </a:ext>
            </a:extLst>
          </p:cNvPr>
          <p:cNvSpPr/>
          <p:nvPr/>
        </p:nvSpPr>
        <p:spPr>
          <a:xfrm>
            <a:off x="611188" y="3750554"/>
            <a:ext cx="6218555" cy="813599"/>
          </a:xfrm>
          <a:prstGeom prst="rect">
            <a:avLst/>
          </a:prstGeom>
          <a:solidFill>
            <a:schemeClr val="bg1">
              <a:alpha val="658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3FBE9-0FBF-CC88-D53A-36EE899C01C4}"/>
              </a:ext>
            </a:extLst>
          </p:cNvPr>
          <p:cNvSpPr/>
          <p:nvPr/>
        </p:nvSpPr>
        <p:spPr>
          <a:xfrm>
            <a:off x="611188" y="2795945"/>
            <a:ext cx="6218555" cy="813764"/>
          </a:xfrm>
          <a:prstGeom prst="rect">
            <a:avLst/>
          </a:prstGeom>
          <a:solidFill>
            <a:schemeClr val="bg1">
              <a:alpha val="658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0079F-3D50-35FD-0B31-196F3D94513B}"/>
              </a:ext>
            </a:extLst>
          </p:cNvPr>
          <p:cNvSpPr/>
          <p:nvPr/>
        </p:nvSpPr>
        <p:spPr>
          <a:xfrm>
            <a:off x="611188" y="4704998"/>
            <a:ext cx="6218555" cy="813599"/>
          </a:xfrm>
          <a:prstGeom prst="rect">
            <a:avLst/>
          </a:prstGeom>
          <a:solidFill>
            <a:schemeClr val="bg1">
              <a:alpha val="658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6A4FA-D4B8-33BC-686E-A47151D6D5CD}"/>
              </a:ext>
            </a:extLst>
          </p:cNvPr>
          <p:cNvSpPr/>
          <p:nvPr/>
        </p:nvSpPr>
        <p:spPr>
          <a:xfrm>
            <a:off x="611188" y="1841501"/>
            <a:ext cx="6218555" cy="813599"/>
          </a:xfrm>
          <a:prstGeom prst="rect">
            <a:avLst/>
          </a:prstGeom>
          <a:solidFill>
            <a:schemeClr val="bg1">
              <a:alpha val="658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98738" y="635078"/>
            <a:ext cx="494364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b="1">
                <a:gradFill>
                  <a:gsLst>
                    <a:gs pos="0">
                      <a:srgbClr val="C03BC4"/>
                    </a:gs>
                    <a:gs pos="100000">
                      <a:srgbClr val="FFA38B"/>
                    </a:gs>
                  </a:gsLst>
                  <a:lin ang="0" scaled="1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Built for business growth and security</a:t>
            </a:r>
            <a:endParaRPr b="1" spc="-20">
              <a:gradFill>
                <a:gsLst>
                  <a:gs pos="0">
                    <a:srgbClr val="C03BC4"/>
                  </a:gs>
                  <a:gs pos="100000">
                    <a:srgbClr val="FFA38B"/>
                  </a:gs>
                </a:gsLst>
                <a:lin ang="0" scaled="1"/>
              </a:gra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4"/>
          <a:stretch>
            <a:fillRect/>
          </a:stretch>
        </p:blipFill>
        <p:spPr>
          <a:xfrm>
            <a:off x="-331" y="7057114"/>
            <a:ext cx="7560005" cy="363171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1EE737C-9907-B6F7-BA06-51CCC23DB20A}"/>
              </a:ext>
            </a:extLst>
          </p:cNvPr>
          <p:cNvSpPr/>
          <p:nvPr/>
        </p:nvSpPr>
        <p:spPr>
          <a:xfrm>
            <a:off x="6109685" y="2011064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19EF1B-7FBE-3A01-F673-EE7AA13B51C7}"/>
              </a:ext>
            </a:extLst>
          </p:cNvPr>
          <p:cNvSpPr/>
          <p:nvPr/>
        </p:nvSpPr>
        <p:spPr>
          <a:xfrm>
            <a:off x="6109685" y="3921722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B2E92C-263B-D0EA-016D-CC976948138A}"/>
              </a:ext>
            </a:extLst>
          </p:cNvPr>
          <p:cNvSpPr/>
          <p:nvPr/>
        </p:nvSpPr>
        <p:spPr>
          <a:xfrm>
            <a:off x="6109685" y="3011284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314401-D4EF-F581-8673-33A6CC17E1F0}"/>
              </a:ext>
            </a:extLst>
          </p:cNvPr>
          <p:cNvSpPr/>
          <p:nvPr/>
        </p:nvSpPr>
        <p:spPr>
          <a:xfrm>
            <a:off x="6109685" y="4841645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8F4647-AC03-91EE-831F-C2465177466D}"/>
              </a:ext>
            </a:extLst>
          </p:cNvPr>
          <p:cNvSpPr/>
          <p:nvPr/>
        </p:nvSpPr>
        <p:spPr>
          <a:xfrm>
            <a:off x="611188" y="5659444"/>
            <a:ext cx="6218555" cy="813599"/>
          </a:xfrm>
          <a:prstGeom prst="rect">
            <a:avLst/>
          </a:prstGeom>
          <a:solidFill>
            <a:schemeClr val="bg1">
              <a:alpha val="658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A0507D-2293-B8AF-F412-093FC91BD8D8}"/>
              </a:ext>
            </a:extLst>
          </p:cNvPr>
          <p:cNvSpPr/>
          <p:nvPr/>
        </p:nvSpPr>
        <p:spPr>
          <a:xfrm>
            <a:off x="6109685" y="5826803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2964F4-48C6-1B0C-B7D8-F9BB2ED5D149}"/>
              </a:ext>
            </a:extLst>
          </p:cNvPr>
          <p:cNvSpPr txBox="1"/>
          <p:nvPr/>
        </p:nvSpPr>
        <p:spPr>
          <a:xfrm>
            <a:off x="728717" y="4780188"/>
            <a:ext cx="3780890" cy="65402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Real-time threat protection</a:t>
            </a:r>
          </a:p>
          <a:p>
            <a:pPr>
              <a:spcBef>
                <a:spcPts val="300"/>
              </a:spcBef>
            </a:pP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Microsoft Defender for Cloud with AI-powered detection across hybrid and </a:t>
            </a:r>
            <a:r>
              <a:rPr lang="en-US" sz="1000" err="1">
                <a:latin typeface="Segoe UI" panose="020B0502040204020203" pitchFamily="34" charset="0"/>
                <a:cs typeface="Segoe UI" panose="020B0502040204020203" pitchFamily="34" charset="0"/>
              </a:rPr>
              <a:t>multicloud</a:t>
            </a: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 environments.</a:t>
            </a:r>
            <a:endParaRPr lang="en-AU" sz="1000"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1A07C7-69B2-5679-6D8B-C25E1EC53094}"/>
              </a:ext>
            </a:extLst>
          </p:cNvPr>
          <p:cNvSpPr txBox="1"/>
          <p:nvPr/>
        </p:nvSpPr>
        <p:spPr>
          <a:xfrm>
            <a:off x="728717" y="1941306"/>
            <a:ext cx="3780890" cy="50013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buNone/>
            </a:pPr>
            <a:r>
              <a:rPr lang="en-US" sz="1400" b="1">
                <a:latin typeface="Segoe UI"/>
                <a:cs typeface="Segoe UI"/>
              </a:rPr>
              <a:t>Unlimited scalability</a:t>
            </a:r>
            <a:endParaRPr lang="en-US" sz="1400" b="1">
              <a:solidFill>
                <a:srgbClr val="000000"/>
              </a:solidFill>
              <a:latin typeface="Arial" panose="020B0604020202020204" pitchFamily="34" charset="0"/>
              <a:cs typeface="Segoe UI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Rapidly respond to market demands and scale as you grow.</a:t>
            </a:r>
            <a:endParaRPr lang="en-AU" sz="10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657A2A-D157-3118-7F81-586C10716822}"/>
              </a:ext>
            </a:extLst>
          </p:cNvPr>
          <p:cNvSpPr txBox="1"/>
          <p:nvPr/>
        </p:nvSpPr>
        <p:spPr>
          <a:xfrm>
            <a:off x="728717" y="2894581"/>
            <a:ext cx="3780890" cy="50013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buNone/>
            </a:pPr>
            <a:r>
              <a:rPr lang="en-US" sz="1400" b="1">
                <a:latin typeface="Segoe UI"/>
                <a:cs typeface="Segoe UI"/>
              </a:rPr>
              <a:t>AI-powered operations</a:t>
            </a:r>
            <a:endParaRPr lang="en-US" sz="1050" b="1">
              <a:solidFill>
                <a:srgbClr val="000000"/>
              </a:solidFill>
              <a:latin typeface="Arial" panose="020B0604020202020204" pitchFamily="34" charset="0"/>
              <a:cs typeface="Segoe UI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0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Streamline processes and free resources for innovation.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0167D5-3FD8-32E6-9EE2-740520893575}"/>
              </a:ext>
            </a:extLst>
          </p:cNvPr>
          <p:cNvSpPr txBox="1"/>
          <p:nvPr/>
        </p:nvSpPr>
        <p:spPr>
          <a:xfrm>
            <a:off x="728717" y="5758466"/>
            <a:ext cx="5032320" cy="50013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Enterprise-grade security</a:t>
            </a:r>
            <a:endParaRPr lang="en-US" sz="10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Built-in controls, automation and compliance give you peace of mind.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415CA-65EC-FCD0-893B-61D2D4565F7B}"/>
              </a:ext>
            </a:extLst>
          </p:cNvPr>
          <p:cNvSpPr txBox="1"/>
          <p:nvPr/>
        </p:nvSpPr>
        <p:spPr>
          <a:xfrm>
            <a:off x="728717" y="3853385"/>
            <a:ext cx="3780890" cy="50013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buNone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Cost-effective migration</a:t>
            </a:r>
          </a:p>
          <a:p>
            <a:pPr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0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Reuse existing Windows Server and SQL Server </a:t>
            </a:r>
            <a:r>
              <a:rPr lang="en-US" sz="10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licences</a:t>
            </a:r>
            <a:r>
              <a:rPr lang="en-US" sz="10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10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4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A person holding a colorful object&#10;&#10;AI-generated content may be incorrect.">
            <a:extLst>
              <a:ext uri="{FF2B5EF4-FFF2-40B4-BE49-F238E27FC236}">
                <a16:creationId xmlns:a16="http://schemas.microsoft.com/office/drawing/2014/main" id="{3783D0C1-E9DF-30BC-33F9-47A6FF11E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6348"/>
            <a:ext cx="7559999" cy="10692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8487" y="1718044"/>
            <a:ext cx="6202045" cy="1962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Migrating to Azure lets you rapidly and securely embrace cloud and AI, without disrupting your current environment.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000" b="1">
                <a:latin typeface="Segoe UI" panose="020B0502040204020203" pitchFamily="34" charset="0"/>
                <a:cs typeface="Segoe UI" panose="020B0502040204020203" pitchFamily="34" charset="0"/>
              </a:rPr>
              <a:t>Data unified for AI</a:t>
            </a:r>
            <a:br>
              <a:rPr lang="en-US" sz="1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Collect and </a:t>
            </a:r>
            <a:r>
              <a:rPr lang="en-US" sz="1000" err="1">
                <a:latin typeface="Segoe UI" panose="020B0502040204020203" pitchFamily="34" charset="0"/>
                <a:cs typeface="Segoe UI" panose="020B0502040204020203" pitchFamily="34" charset="0"/>
              </a:rPr>
              <a:t>analyse</a:t>
            </a: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 data from multiple sources with optimal latency.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000" b="1">
                <a:latin typeface="Segoe UI" panose="020B0502040204020203" pitchFamily="34" charset="0"/>
                <a:cs typeface="Segoe UI" panose="020B0502040204020203" pitchFamily="34" charset="0"/>
              </a:rPr>
              <a:t>AI-enhanced central management</a:t>
            </a:r>
            <a:br>
              <a:rPr lang="en-US" sz="1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Purpose-built AI supercomputing infrastructure accelerates innovation.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000" b="1">
                <a:latin typeface="Segoe UI" panose="020B0502040204020203" pitchFamily="34" charset="0"/>
                <a:cs typeface="Segoe UI" panose="020B0502040204020203" pitchFamily="34" charset="0"/>
              </a:rPr>
              <a:t>Security built in</a:t>
            </a:r>
            <a:br>
              <a:rPr lang="en-US" sz="1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Enterprise-grade protection across hybrid and </a:t>
            </a:r>
            <a:r>
              <a:rPr lang="en-US" sz="1000" err="1">
                <a:latin typeface="Segoe UI" panose="020B0502040204020203" pitchFamily="34" charset="0"/>
                <a:cs typeface="Segoe UI" panose="020B0502040204020203" pitchFamily="34" charset="0"/>
              </a:rPr>
              <a:t>multicloud</a:t>
            </a: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 environments as your AI capabilities grow.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000" b="1">
                <a:latin typeface="Segoe UI" panose="020B0502040204020203" pitchFamily="34" charset="0"/>
                <a:cs typeface="Segoe UI" panose="020B0502040204020203" pitchFamily="34" charset="0"/>
              </a:rPr>
              <a:t>Rapid app development and scalability</a:t>
            </a:r>
            <a:br>
              <a:rPr lang="en-US" sz="1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Build and scale AI-enhanced applications faster. 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487" y="6353397"/>
            <a:ext cx="5085715" cy="266919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sz="1750" b="1" dirty="0">
                <a:solidFill>
                  <a:srgbClr val="0078D4"/>
                </a:solidFill>
                <a:latin typeface="Segoe UI Semibold"/>
                <a:cs typeface="Segoe UI Semibold"/>
              </a:rPr>
              <a:t>Modernisation in action</a:t>
            </a:r>
            <a:endParaRPr lang="en-AU" sz="1750" b="1" dirty="0">
              <a:latin typeface="Segoe UI Semibold"/>
              <a:cs typeface="Segoe UI Semibold"/>
            </a:endParaRPr>
          </a:p>
          <a:p>
            <a:pPr marL="12700">
              <a:spcBef>
                <a:spcPts val="750"/>
              </a:spcBef>
            </a:pPr>
            <a:r>
              <a:rPr lang="en-AU" sz="1050" b="1" spc="-10" dirty="0">
                <a:latin typeface="Segoe UI"/>
                <a:cs typeface="Segoe UI"/>
              </a:rPr>
              <a:t>Healthcare</a:t>
            </a:r>
            <a:endParaRPr lang="en-AU" sz="1050" dirty="0">
              <a:latin typeface="Segoe UI"/>
              <a:cs typeface="Segoe UI"/>
            </a:endParaRPr>
          </a:p>
          <a:p>
            <a:pPr algn="l"/>
            <a:r>
              <a:rPr lang="en-AU" sz="1100" dirty="0">
                <a:latin typeface="Segoe UI"/>
                <a:cs typeface="Segoe UI"/>
              </a:rPr>
              <a:t>Regional clinics migrate electronic medical records and patient portals to Azure – enabling telehealth, automating data compliance reporting and reducing IT overhead by 25%.</a:t>
            </a:r>
            <a:endParaRPr lang="en-AU" dirty="0"/>
          </a:p>
          <a:p>
            <a:pPr marL="12700">
              <a:spcBef>
                <a:spcPts val="1240"/>
              </a:spcBef>
            </a:pPr>
            <a:r>
              <a:rPr sz="1050" b="1" spc="-10" dirty="0">
                <a:latin typeface="Segoe UI"/>
                <a:cs typeface="Segoe UI"/>
              </a:rPr>
              <a:t>Education</a:t>
            </a:r>
            <a:endParaRPr sz="1050" dirty="0">
              <a:latin typeface="Segoe UI"/>
              <a:cs typeface="Segoe UI"/>
            </a:endParaRPr>
          </a:p>
          <a:p>
            <a:pPr marL="12700" marR="5080">
              <a:lnSpc>
                <a:spcPct val="103200"/>
              </a:lnSpc>
            </a:pPr>
            <a:r>
              <a:rPr lang="en-AU" sz="1050" dirty="0">
                <a:latin typeface="Segoe UI"/>
                <a:cs typeface="Segoe UI"/>
              </a:rPr>
              <a:t>Schools migrate learning systems to Azure with secure identity management – enabling hybrid learning for students and staff while streamlining enrolments and strengthening data compliance.</a:t>
            </a:r>
            <a:endParaRPr dirty="0">
              <a:latin typeface="Segoe UI"/>
              <a:cs typeface="Segoe UI"/>
            </a:endParaRPr>
          </a:p>
          <a:p>
            <a:pPr marL="12700">
              <a:spcBef>
                <a:spcPts val="1240"/>
              </a:spcBef>
            </a:pPr>
            <a:r>
              <a:rPr sz="1050" b="1" spc="-10" dirty="0">
                <a:latin typeface="Segoe UI"/>
                <a:cs typeface="Segoe UI"/>
              </a:rPr>
              <a:t>Manufacturing</a:t>
            </a:r>
            <a:endParaRPr sz="1050" dirty="0">
              <a:latin typeface="Segoe UI"/>
              <a:cs typeface="Segoe UI"/>
            </a:endParaRPr>
          </a:p>
          <a:p>
            <a:pPr algn="l"/>
            <a:r>
              <a:rPr lang="en-AU" sz="1050" dirty="0">
                <a:latin typeface="Segoe UI"/>
                <a:cs typeface="Segoe UI"/>
              </a:rPr>
              <a:t>Manufacturers connect operational data across plants with Azure IoT and analytics – enabling predictive maintenance, reducing downtime by 30% and driving real-time decisions. </a:t>
            </a:r>
            <a:endParaRPr lang="en-AU">
              <a:latin typeface="Segoe UI"/>
              <a:cs typeface="Segoe UI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598487" y="635077"/>
            <a:ext cx="49415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spc="-20"/>
              <a:t>Scale AI adoption with optimised infrastructure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8487" y="4058296"/>
            <a:ext cx="394398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sz="1750" b="1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Proven results</a:t>
            </a:r>
            <a:endParaRPr sz="1750" b="1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489" y="4446297"/>
            <a:ext cx="2082776" cy="1486833"/>
          </a:xfrm>
          <a:custGeom>
            <a:avLst/>
            <a:gdLst/>
            <a:ahLst/>
            <a:cxnLst/>
            <a:rect l="l" t="t" r="r" b="b"/>
            <a:pathLst>
              <a:path w="6218555" h="1856739">
                <a:moveTo>
                  <a:pt x="6218402" y="0"/>
                </a:moveTo>
                <a:lnTo>
                  <a:pt x="0" y="0"/>
                </a:lnTo>
                <a:lnTo>
                  <a:pt x="0" y="1856676"/>
                </a:lnTo>
                <a:lnTo>
                  <a:pt x="6218402" y="1856676"/>
                </a:lnTo>
                <a:lnTo>
                  <a:pt x="6218402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E48602F3-4139-AAAE-45FF-79D8F4652EAD}"/>
              </a:ext>
            </a:extLst>
          </p:cNvPr>
          <p:cNvSpPr/>
          <p:nvPr/>
        </p:nvSpPr>
        <p:spPr>
          <a:xfrm>
            <a:off x="2768431" y="4446297"/>
            <a:ext cx="2082776" cy="1486833"/>
          </a:xfrm>
          <a:custGeom>
            <a:avLst/>
            <a:gdLst/>
            <a:ahLst/>
            <a:cxnLst/>
            <a:rect l="l" t="t" r="r" b="b"/>
            <a:pathLst>
              <a:path w="6218555" h="1856739">
                <a:moveTo>
                  <a:pt x="6218402" y="0"/>
                </a:moveTo>
                <a:lnTo>
                  <a:pt x="0" y="0"/>
                </a:lnTo>
                <a:lnTo>
                  <a:pt x="0" y="1856676"/>
                </a:lnTo>
                <a:lnTo>
                  <a:pt x="6218402" y="1856676"/>
                </a:lnTo>
                <a:lnTo>
                  <a:pt x="6218402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40E26AA9-71F2-3874-9839-A45C9986CA7B}"/>
              </a:ext>
            </a:extLst>
          </p:cNvPr>
          <p:cNvSpPr/>
          <p:nvPr/>
        </p:nvSpPr>
        <p:spPr>
          <a:xfrm>
            <a:off x="4939258" y="4446297"/>
            <a:ext cx="2082776" cy="1486833"/>
          </a:xfrm>
          <a:custGeom>
            <a:avLst/>
            <a:gdLst/>
            <a:ahLst/>
            <a:cxnLst/>
            <a:rect l="l" t="t" r="r" b="b"/>
            <a:pathLst>
              <a:path w="6218555" h="1856739">
                <a:moveTo>
                  <a:pt x="6218402" y="0"/>
                </a:moveTo>
                <a:lnTo>
                  <a:pt x="0" y="0"/>
                </a:lnTo>
                <a:lnTo>
                  <a:pt x="0" y="1856676"/>
                </a:lnTo>
                <a:lnTo>
                  <a:pt x="6218402" y="1856676"/>
                </a:lnTo>
                <a:lnTo>
                  <a:pt x="6218402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1382" y="4523087"/>
            <a:ext cx="1772285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>
                <a:latin typeface="Segoe UI" panose="020B0502040204020203" pitchFamily="34" charset="0"/>
                <a:cs typeface="Segoe UI" panose="020B0502040204020203" pitchFamily="34" charset="0"/>
              </a:rPr>
              <a:t>Grow faster, spend less</a:t>
            </a:r>
            <a:endParaRPr lang="en-AU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3350" lvl="0" indent="-133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Up to 406% three-year ROI</a:t>
            </a:r>
            <a:r>
              <a:rPr lang="en-US" sz="1000" baseline="3000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3350" lvl="0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60% cost reduction vs </a:t>
            </a:r>
            <a:b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on-premises</a:t>
            </a:r>
            <a:r>
              <a:rPr lang="en-US" sz="1000" baseline="3000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0288" y="4523087"/>
            <a:ext cx="1926264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>
                <a:latin typeface="Segoe UI" panose="020B0502040204020203" pitchFamily="34" charset="0"/>
                <a:cs typeface="Segoe UI" panose="020B0502040204020203" pitchFamily="34" charset="0"/>
              </a:rPr>
              <a:t>Secure from code to cloud</a:t>
            </a:r>
            <a:endParaRPr lang="en-AU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3350" lvl="0" indent="-133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72% reduction in breach likelihood</a:t>
            </a:r>
            <a:r>
              <a:rPr lang="en-US" sz="1000" baseline="3000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3350" lvl="0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80% fewer incidents with Copilot</a:t>
            </a:r>
            <a:r>
              <a:rPr lang="en-US" sz="1000" baseline="3000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3350" lvl="0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74% cite compliance as a key </a:t>
            </a:r>
            <a:b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AI driver</a:t>
            </a:r>
            <a:r>
              <a:rPr lang="en-US" sz="1000" baseline="3000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6211" y="4523086"/>
            <a:ext cx="17538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>
                <a:latin typeface="Segoe UI" panose="020B0502040204020203" pitchFamily="34" charset="0"/>
                <a:cs typeface="Segoe UI" panose="020B0502040204020203" pitchFamily="34" charset="0"/>
              </a:rPr>
              <a:t>Scale AI adoption</a:t>
            </a:r>
            <a:endParaRPr lang="en-AU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3350" lvl="0" indent="-133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81% of businesses said Azure enhanced their AI capabilities</a:t>
            </a:r>
            <a:r>
              <a:rPr lang="en-US" sz="1000" baseline="3000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3350" lvl="0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2x more confident to innovate with AI</a:t>
            </a:r>
            <a:r>
              <a:rPr lang="en-US" sz="1000" baseline="3000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n-US" sz="1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AU" sz="1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7BDE057-ACD0-858C-C549-547D94EB3126}"/>
              </a:ext>
            </a:extLst>
          </p:cNvPr>
          <p:cNvSpPr/>
          <p:nvPr/>
        </p:nvSpPr>
        <p:spPr>
          <a:xfrm>
            <a:off x="3659187" y="7979213"/>
            <a:ext cx="3232150" cy="873125"/>
          </a:xfrm>
          <a:custGeom>
            <a:avLst/>
            <a:gdLst/>
            <a:ahLst/>
            <a:cxnLst/>
            <a:rect l="l" t="t" r="r" b="b"/>
            <a:pathLst>
              <a:path w="3232150" h="873125">
                <a:moveTo>
                  <a:pt x="3231603" y="0"/>
                </a:moveTo>
                <a:lnTo>
                  <a:pt x="0" y="0"/>
                </a:lnTo>
                <a:lnTo>
                  <a:pt x="0" y="872693"/>
                </a:lnTo>
                <a:lnTo>
                  <a:pt x="3231603" y="872693"/>
                </a:lnTo>
                <a:lnTo>
                  <a:pt x="3231603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 descr="$PPTXTitle">
            <a:extLst>
              <a:ext uri="{FF2B5EF4-FFF2-40B4-BE49-F238E27FC236}">
                <a16:creationId xmlns:a16="http://schemas.microsoft.com/office/drawing/2014/main" id="{C5ED2085-F54C-C365-3C33-AD41924B8D29}"/>
              </a:ext>
            </a:extLst>
          </p:cNvPr>
          <p:cNvSpPr txBox="1">
            <a:spLocks/>
          </p:cNvSpPr>
          <p:nvPr/>
        </p:nvSpPr>
        <p:spPr>
          <a:xfrm>
            <a:off x="495003" y="2053902"/>
            <a:ext cx="61042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400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We</a:t>
            </a:r>
            <a:r>
              <a:rPr lang="en-AU" sz="4000" spc="-215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spc="-3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support</a:t>
            </a:r>
            <a:r>
              <a:rPr lang="en-AU" sz="4000" spc="-215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you</a:t>
            </a:r>
            <a:r>
              <a:rPr lang="en-AU" sz="4000" spc="-21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at</a:t>
            </a:r>
            <a:r>
              <a:rPr lang="en-AU" sz="4000" spc="-215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every</a:t>
            </a:r>
            <a:r>
              <a:rPr lang="en-AU" sz="4000" spc="-215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spc="-2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step</a:t>
            </a:r>
            <a:endParaRPr lang="en-AU" sz="4000">
              <a:gradFill>
                <a:gsLst>
                  <a:gs pos="1000">
                    <a:srgbClr val="0078D4"/>
                  </a:gs>
                  <a:gs pos="47000">
                    <a:srgbClr val="C03BC4"/>
                  </a:gs>
                  <a:gs pos="100000">
                    <a:srgbClr val="F4364C"/>
                  </a:gs>
                </a:gsLst>
                <a:lin ang="0" scaled="1"/>
              </a:gra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7FB5632B-9F8A-C6B5-EB3A-4D0AB52B4481}"/>
              </a:ext>
            </a:extLst>
          </p:cNvPr>
          <p:cNvSpPr txBox="1"/>
          <p:nvPr/>
        </p:nvSpPr>
        <p:spPr>
          <a:xfrm>
            <a:off x="497347" y="2819263"/>
            <a:ext cx="59594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AU" sz="1600" b="1">
                <a:latin typeface="Segoe UI Semibold"/>
                <a:cs typeface="Segoe UI Semibold"/>
              </a:rPr>
              <a:t>From health check assessment through migration and modernisation to ongoing optimisation, we help you build your foundation and prepare for AI.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3BA5F4DC-F7E5-833B-FCDB-3B4B0AC23E99}"/>
              </a:ext>
            </a:extLst>
          </p:cNvPr>
          <p:cNvSpPr/>
          <p:nvPr/>
        </p:nvSpPr>
        <p:spPr>
          <a:xfrm>
            <a:off x="2380536" y="571505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0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934FD5CB-F7B8-ACF8-9854-7F7C56E70657}"/>
              </a:ext>
            </a:extLst>
          </p:cNvPr>
          <p:cNvSpPr txBox="1"/>
          <p:nvPr/>
        </p:nvSpPr>
        <p:spPr>
          <a:xfrm>
            <a:off x="3646488" y="4356100"/>
            <a:ext cx="3300729" cy="2392478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>
              <a:spcBef>
                <a:spcPts val="120"/>
              </a:spcBef>
            </a:pPr>
            <a:r>
              <a:rPr sz="2550">
                <a:solidFill>
                  <a:srgbClr val="0078D4"/>
                </a:solidFill>
                <a:latin typeface="Segoe UI"/>
                <a:cs typeface="Segoe UI"/>
              </a:rPr>
              <a:t>About</a:t>
            </a:r>
            <a:r>
              <a:rPr sz="2550" spc="-114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550" spc="-25">
                <a:solidFill>
                  <a:srgbClr val="0078D4"/>
                </a:solidFill>
                <a:latin typeface="Segoe UI"/>
                <a:cs typeface="Segoe UI"/>
              </a:rPr>
              <a:t>&lt;partner</a:t>
            </a:r>
            <a:r>
              <a:rPr sz="2550" spc="-114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550" spc="-20">
                <a:solidFill>
                  <a:srgbClr val="0078D4"/>
                </a:solidFill>
                <a:latin typeface="Segoe UI"/>
                <a:cs typeface="Segoe UI"/>
              </a:rPr>
              <a:t>name&gt;</a:t>
            </a:r>
            <a:endParaRPr sz="2550">
              <a:latin typeface="Segoe UI"/>
              <a:cs typeface="Segoe UI"/>
            </a:endParaRPr>
          </a:p>
          <a:p>
            <a:pPr marL="12700" marR="469265">
              <a:lnSpc>
                <a:spcPct val="103200"/>
              </a:lnSpc>
              <a:spcBef>
                <a:spcPts val="1250"/>
              </a:spcBef>
            </a:pPr>
            <a:r>
              <a:rPr sz="1050">
                <a:latin typeface="Segoe UI"/>
                <a:cs typeface="Segoe UI"/>
              </a:rPr>
              <a:t>[Add</a:t>
            </a:r>
            <a:r>
              <a:rPr sz="1050" spc="-10">
                <a:latin typeface="Segoe UI"/>
                <a:cs typeface="Segoe UI"/>
              </a:rPr>
              <a:t> </a:t>
            </a:r>
            <a:r>
              <a:rPr sz="1050">
                <a:latin typeface="Segoe UI"/>
                <a:cs typeface="Segoe UI"/>
              </a:rPr>
              <a:t>your</a:t>
            </a:r>
            <a:r>
              <a:rPr sz="1050" spc="-5">
                <a:latin typeface="Segoe UI"/>
                <a:cs typeface="Segoe UI"/>
              </a:rPr>
              <a:t> </a:t>
            </a:r>
            <a:r>
              <a:rPr sz="1050">
                <a:latin typeface="Segoe UI"/>
                <a:cs typeface="Segoe UI"/>
              </a:rPr>
              <a:t>partner</a:t>
            </a:r>
            <a:r>
              <a:rPr sz="1050" spc="-5">
                <a:latin typeface="Segoe UI"/>
                <a:cs typeface="Segoe UI"/>
              </a:rPr>
              <a:t> </a:t>
            </a:r>
            <a:r>
              <a:rPr sz="1050">
                <a:latin typeface="Segoe UI"/>
                <a:cs typeface="Segoe UI"/>
              </a:rPr>
              <a:t>description</a:t>
            </a:r>
            <a:r>
              <a:rPr sz="1050" spc="-10">
                <a:latin typeface="Segoe UI"/>
                <a:cs typeface="Segoe UI"/>
              </a:rPr>
              <a:t> </a:t>
            </a:r>
            <a:r>
              <a:rPr sz="1050">
                <a:latin typeface="Segoe UI"/>
                <a:cs typeface="Segoe UI"/>
              </a:rPr>
              <a:t>–</a:t>
            </a:r>
            <a:r>
              <a:rPr sz="1050" spc="-5">
                <a:latin typeface="Segoe UI"/>
                <a:cs typeface="Segoe UI"/>
              </a:rPr>
              <a:t> </a:t>
            </a:r>
            <a:r>
              <a:rPr sz="1050">
                <a:latin typeface="Segoe UI"/>
                <a:cs typeface="Segoe UI"/>
              </a:rPr>
              <a:t>a</a:t>
            </a:r>
            <a:r>
              <a:rPr sz="1050" spc="-5">
                <a:latin typeface="Segoe UI"/>
                <a:cs typeface="Segoe UI"/>
              </a:rPr>
              <a:t> </a:t>
            </a:r>
            <a:r>
              <a:rPr sz="1050">
                <a:latin typeface="Segoe UI"/>
                <a:cs typeface="Segoe UI"/>
              </a:rPr>
              <a:t>few</a:t>
            </a:r>
            <a:r>
              <a:rPr sz="1050" spc="-10">
                <a:latin typeface="Segoe UI"/>
                <a:cs typeface="Segoe UI"/>
              </a:rPr>
              <a:t> sentences </a:t>
            </a:r>
            <a:r>
              <a:rPr sz="1050">
                <a:latin typeface="Segoe UI"/>
                <a:cs typeface="Segoe UI"/>
              </a:rPr>
              <a:t>about</a:t>
            </a:r>
            <a:r>
              <a:rPr sz="1050" spc="-15">
                <a:latin typeface="Segoe UI"/>
                <a:cs typeface="Segoe UI"/>
              </a:rPr>
              <a:t> </a:t>
            </a:r>
            <a:r>
              <a:rPr sz="1050">
                <a:latin typeface="Segoe UI"/>
                <a:cs typeface="Segoe UI"/>
              </a:rPr>
              <a:t>your</a:t>
            </a:r>
            <a:r>
              <a:rPr sz="1050" spc="-10">
                <a:latin typeface="Segoe UI"/>
                <a:cs typeface="Segoe UI"/>
              </a:rPr>
              <a:t> </a:t>
            </a:r>
            <a:r>
              <a:rPr sz="1050">
                <a:latin typeface="Segoe UI"/>
                <a:cs typeface="Segoe UI"/>
              </a:rPr>
              <a:t>expertise,</a:t>
            </a:r>
            <a:r>
              <a:rPr sz="1050" spc="-10">
                <a:latin typeface="Segoe UI"/>
                <a:cs typeface="Segoe UI"/>
              </a:rPr>
              <a:t> </a:t>
            </a:r>
            <a:r>
              <a:rPr sz="1050">
                <a:latin typeface="Segoe UI"/>
                <a:cs typeface="Segoe UI"/>
              </a:rPr>
              <a:t>approach</a:t>
            </a:r>
            <a:r>
              <a:rPr sz="1050" spc="-10">
                <a:latin typeface="Segoe UI"/>
                <a:cs typeface="Segoe UI"/>
              </a:rPr>
              <a:t> </a:t>
            </a:r>
            <a:r>
              <a:rPr sz="1050">
                <a:latin typeface="Segoe UI"/>
                <a:cs typeface="Segoe UI"/>
              </a:rPr>
              <a:t>or</a:t>
            </a:r>
            <a:r>
              <a:rPr sz="1050" spc="-10">
                <a:latin typeface="Segoe UI"/>
                <a:cs typeface="Segoe UI"/>
              </a:rPr>
              <a:t> credentials]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84E97CEA-3DB4-99C5-2C67-F3CD9E159A77}"/>
              </a:ext>
            </a:extLst>
          </p:cNvPr>
          <p:cNvSpPr txBox="1"/>
          <p:nvPr/>
        </p:nvSpPr>
        <p:spPr>
          <a:xfrm>
            <a:off x="3659187" y="7979212"/>
            <a:ext cx="3232150" cy="760978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009650" marR="1032510">
              <a:lnSpc>
                <a:spcPct val="104200"/>
              </a:lnSpc>
              <a:spcBef>
                <a:spcPts val="890"/>
              </a:spcBef>
            </a:pPr>
            <a:r>
              <a:rPr sz="1000" b="1">
                <a:latin typeface="Segoe UI"/>
                <a:cs typeface="Segoe UI"/>
              </a:rPr>
              <a:t>Get</a:t>
            </a:r>
            <a:r>
              <a:rPr sz="1000" b="1" spc="-5">
                <a:latin typeface="Segoe UI"/>
                <a:cs typeface="Segoe UI"/>
              </a:rPr>
              <a:t> </a:t>
            </a:r>
            <a:r>
              <a:rPr sz="1000" b="1">
                <a:latin typeface="Segoe UI"/>
                <a:cs typeface="Segoe UI"/>
              </a:rPr>
              <a:t>in</a:t>
            </a:r>
            <a:r>
              <a:rPr sz="1000" b="1" spc="-5">
                <a:latin typeface="Segoe UI"/>
                <a:cs typeface="Segoe UI"/>
              </a:rPr>
              <a:t> </a:t>
            </a:r>
            <a:r>
              <a:rPr sz="1000" b="1" spc="-10">
                <a:latin typeface="Segoe UI"/>
                <a:cs typeface="Segoe UI"/>
              </a:rPr>
              <a:t>touch </a:t>
            </a:r>
            <a:r>
              <a:rPr sz="1000">
                <a:latin typeface="Segoe UI"/>
                <a:cs typeface="Segoe UI"/>
              </a:rPr>
              <a:t>[Contact</a:t>
            </a:r>
            <a:r>
              <a:rPr sz="1000" spc="-35">
                <a:latin typeface="Segoe UI"/>
                <a:cs typeface="Segoe UI"/>
              </a:rPr>
              <a:t> </a:t>
            </a:r>
            <a:r>
              <a:rPr sz="1000">
                <a:latin typeface="Segoe UI"/>
                <a:cs typeface="Segoe UI"/>
              </a:rPr>
              <a:t>Name,</a:t>
            </a:r>
            <a:r>
              <a:rPr sz="1000" spc="-35">
                <a:latin typeface="Segoe UI"/>
                <a:cs typeface="Segoe UI"/>
              </a:rPr>
              <a:t> </a:t>
            </a:r>
            <a:r>
              <a:rPr sz="1000" spc="-10">
                <a:latin typeface="Segoe UI"/>
                <a:cs typeface="Segoe UI"/>
              </a:rPr>
              <a:t>Title] </a:t>
            </a:r>
            <a:r>
              <a:rPr sz="1000">
                <a:latin typeface="Segoe UI"/>
                <a:cs typeface="Segoe UI"/>
              </a:rPr>
              <a:t>[Email] </a:t>
            </a:r>
            <a:r>
              <a:rPr sz="1000" spc="-10">
                <a:latin typeface="Segoe UI"/>
                <a:cs typeface="Segoe UI"/>
              </a:rPr>
              <a:t>[Phone]</a:t>
            </a:r>
            <a:endParaRPr sz="1000">
              <a:latin typeface="Segoe UI"/>
              <a:cs typeface="Segoe UI"/>
            </a:endParaRPr>
          </a:p>
          <a:p>
            <a:pPr marL="1009650">
              <a:spcBef>
                <a:spcPts val="50"/>
              </a:spcBef>
            </a:pPr>
            <a:r>
              <a:rPr sz="1000">
                <a:latin typeface="Segoe UI"/>
                <a:cs typeface="Segoe UI"/>
              </a:rPr>
              <a:t>Learn</a:t>
            </a:r>
            <a:r>
              <a:rPr sz="1000" spc="-25">
                <a:latin typeface="Segoe UI"/>
                <a:cs typeface="Segoe UI"/>
              </a:rPr>
              <a:t> </a:t>
            </a:r>
            <a:r>
              <a:rPr sz="1000">
                <a:latin typeface="Segoe UI"/>
                <a:cs typeface="Segoe UI"/>
              </a:rPr>
              <a:t>more</a:t>
            </a:r>
            <a:r>
              <a:rPr sz="1000" spc="-20">
                <a:latin typeface="Segoe UI"/>
                <a:cs typeface="Segoe UI"/>
              </a:rPr>
              <a:t> </a:t>
            </a:r>
            <a:r>
              <a:rPr sz="1000">
                <a:latin typeface="Segoe UI"/>
                <a:cs typeface="Segoe UI"/>
              </a:rPr>
              <a:t>at:</a:t>
            </a:r>
            <a:r>
              <a:rPr sz="1000" spc="-20">
                <a:latin typeface="Segoe UI"/>
                <a:cs typeface="Segoe UI"/>
              </a:rPr>
              <a:t> </a:t>
            </a:r>
            <a:r>
              <a:rPr sz="1000" spc="-10">
                <a:latin typeface="Segoe UI"/>
                <a:cs typeface="Segoe UI"/>
              </a:rPr>
              <a:t>[Website]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7BBECFF7-5422-55DD-AFD9-732FA94FF1BF}"/>
              </a:ext>
            </a:extLst>
          </p:cNvPr>
          <p:cNvSpPr txBox="1"/>
          <p:nvPr/>
        </p:nvSpPr>
        <p:spPr>
          <a:xfrm>
            <a:off x="3646488" y="9105430"/>
            <a:ext cx="368363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AU" sz="700" b="1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References:</a:t>
            </a:r>
            <a:endParaRPr lang="en-AU" sz="70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2000" indent="-176213" fontAlgn="base"/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	Flexera, </a:t>
            </a:r>
            <a:r>
              <a:rPr lang="en-AU" sz="700" u="sng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State of the Cloud Report</a:t>
            </a:r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2024</a:t>
            </a:r>
          </a:p>
          <a:p>
            <a:pPr marL="162000" indent="-176213"/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	Tech Research Asia, Dicker Data and Microsoft: </a:t>
            </a:r>
            <a:r>
              <a:rPr lang="en-AU" sz="700" u="sng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Strategic Partner Shift</a:t>
            </a:r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2025</a:t>
            </a:r>
          </a:p>
          <a:p>
            <a:pPr marL="162000" indent="-176213" fontAlgn="base"/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	IDC, </a:t>
            </a:r>
            <a:r>
              <a:rPr lang="en-AU" sz="700" u="sng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FutureScape: Worldwide Small and Medium-Sized Business 2024 Predictions</a:t>
            </a:r>
            <a:endParaRPr lang="en-AU" sz="70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2000" indent="-176213"/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	AFR, </a:t>
            </a:r>
            <a:r>
              <a:rPr lang="en-AU" sz="700" u="sng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summit can be AI’s ‘Team Australia’ moment</a:t>
            </a:r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2025</a:t>
            </a:r>
          </a:p>
          <a:p>
            <a:pPr marL="162000" indent="-176213" fontAlgn="base"/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	Security Brief, </a:t>
            </a:r>
            <a:r>
              <a:rPr lang="en-AU" sz="700" u="sng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and Cloud Growth demands smarter security for SMBs</a:t>
            </a:r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2025</a:t>
            </a:r>
          </a:p>
          <a:p>
            <a:pPr marL="162000" indent="-176213" fontAlgn="base"/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	Microsoft, </a:t>
            </a:r>
            <a:r>
              <a:rPr lang="en-AU" sz="700" u="sng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migrate Windows Server and SQL Server to Azure</a:t>
            </a:r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2024</a:t>
            </a:r>
          </a:p>
          <a:p>
            <a:pPr marL="162000" indent="-176213" fontAlgn="base"/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 	Forrester, </a:t>
            </a:r>
            <a:r>
              <a:rPr lang="en-AU" sz="700" u="sng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Total Economic Impact™ Red Hat Enterprise Linux On Microsoft Azure</a:t>
            </a:r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2024</a:t>
            </a:r>
          </a:p>
          <a:p>
            <a:pPr marL="162000" indent="-176213" fontAlgn="base"/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8. 	Forrester, </a:t>
            </a:r>
            <a:r>
              <a:rPr lang="en-AU" sz="700" u="sng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Total Economic Impact™ Of Microsoft Security</a:t>
            </a:r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2023</a:t>
            </a:r>
          </a:p>
          <a:p>
            <a:pPr marL="162000" indent="-176213" fontAlgn="base"/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9. 	Microsoft, internal research</a:t>
            </a:r>
          </a:p>
          <a:p>
            <a:pPr marL="162000" indent="-176213" fontAlgn="base"/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10. 	Forrester, </a:t>
            </a:r>
            <a:r>
              <a:rPr lang="en-AU" sz="700" u="sng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Total Economic Impact™ Of Migration For AI-Readiness</a:t>
            </a:r>
            <a:r>
              <a:rPr lang="en-AU" sz="70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2024</a:t>
            </a:r>
          </a:p>
          <a:p>
            <a:endParaRPr lang="en-AU" sz="70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21A0502E-9E8A-1850-714E-1AB5A76E98B9}"/>
              </a:ext>
            </a:extLst>
          </p:cNvPr>
          <p:cNvSpPr/>
          <p:nvPr/>
        </p:nvSpPr>
        <p:spPr>
          <a:xfrm>
            <a:off x="3781578" y="8113668"/>
            <a:ext cx="612775" cy="612775"/>
          </a:xfrm>
          <a:custGeom>
            <a:avLst/>
            <a:gdLst/>
            <a:ahLst/>
            <a:cxnLst/>
            <a:rect l="l" t="t" r="r" b="b"/>
            <a:pathLst>
              <a:path w="612775" h="612775">
                <a:moveTo>
                  <a:pt x="443191" y="297510"/>
                </a:moveTo>
                <a:lnTo>
                  <a:pt x="440715" y="291909"/>
                </a:lnTo>
                <a:lnTo>
                  <a:pt x="436359" y="287959"/>
                </a:lnTo>
                <a:lnTo>
                  <a:pt x="308457" y="171958"/>
                </a:lnTo>
                <a:lnTo>
                  <a:pt x="301358" y="167728"/>
                </a:lnTo>
                <a:lnTo>
                  <a:pt x="293446" y="166585"/>
                </a:lnTo>
                <a:lnTo>
                  <a:pt x="285699" y="168490"/>
                </a:lnTo>
                <a:lnTo>
                  <a:pt x="279044" y="173393"/>
                </a:lnTo>
                <a:lnTo>
                  <a:pt x="274815" y="180505"/>
                </a:lnTo>
                <a:lnTo>
                  <a:pt x="273672" y="188404"/>
                </a:lnTo>
                <a:lnTo>
                  <a:pt x="275577" y="196151"/>
                </a:lnTo>
                <a:lnTo>
                  <a:pt x="280479" y="202806"/>
                </a:lnTo>
                <a:lnTo>
                  <a:pt x="368414" y="282562"/>
                </a:lnTo>
                <a:lnTo>
                  <a:pt x="163601" y="282562"/>
                </a:lnTo>
                <a:lnTo>
                  <a:pt x="155498" y="284200"/>
                </a:lnTo>
                <a:lnTo>
                  <a:pt x="148869" y="288671"/>
                </a:lnTo>
                <a:lnTo>
                  <a:pt x="144411" y="295287"/>
                </a:lnTo>
                <a:lnTo>
                  <a:pt x="142773" y="303377"/>
                </a:lnTo>
                <a:lnTo>
                  <a:pt x="144411" y="311492"/>
                </a:lnTo>
                <a:lnTo>
                  <a:pt x="148869" y="318109"/>
                </a:lnTo>
                <a:lnTo>
                  <a:pt x="155498" y="322580"/>
                </a:lnTo>
                <a:lnTo>
                  <a:pt x="163601" y="324205"/>
                </a:lnTo>
                <a:lnTo>
                  <a:pt x="368414" y="324205"/>
                </a:lnTo>
                <a:lnTo>
                  <a:pt x="280479" y="403961"/>
                </a:lnTo>
                <a:lnTo>
                  <a:pt x="275577" y="410616"/>
                </a:lnTo>
                <a:lnTo>
                  <a:pt x="273672" y="418376"/>
                </a:lnTo>
                <a:lnTo>
                  <a:pt x="274815" y="426275"/>
                </a:lnTo>
                <a:lnTo>
                  <a:pt x="279044" y="433374"/>
                </a:lnTo>
                <a:lnTo>
                  <a:pt x="283159" y="437908"/>
                </a:lnTo>
                <a:lnTo>
                  <a:pt x="288798" y="440207"/>
                </a:lnTo>
                <a:lnTo>
                  <a:pt x="299466" y="440207"/>
                </a:lnTo>
                <a:lnTo>
                  <a:pt x="304469" y="438416"/>
                </a:lnTo>
                <a:lnTo>
                  <a:pt x="440715" y="314858"/>
                </a:lnTo>
                <a:lnTo>
                  <a:pt x="443191" y="309257"/>
                </a:lnTo>
                <a:lnTo>
                  <a:pt x="443191" y="297510"/>
                </a:lnTo>
                <a:close/>
              </a:path>
              <a:path w="612775" h="612775">
                <a:moveTo>
                  <a:pt x="612724" y="306362"/>
                </a:moveTo>
                <a:lnTo>
                  <a:pt x="608711" y="256743"/>
                </a:lnTo>
                <a:lnTo>
                  <a:pt x="597090" y="209638"/>
                </a:lnTo>
                <a:lnTo>
                  <a:pt x="578485" y="165696"/>
                </a:lnTo>
                <a:lnTo>
                  <a:pt x="571080" y="153784"/>
                </a:lnTo>
                <a:lnTo>
                  <a:pt x="571080" y="306362"/>
                </a:lnTo>
                <a:lnTo>
                  <a:pt x="566813" y="353885"/>
                </a:lnTo>
                <a:lnTo>
                  <a:pt x="554494" y="398640"/>
                </a:lnTo>
                <a:lnTo>
                  <a:pt x="534898" y="439864"/>
                </a:lnTo>
                <a:lnTo>
                  <a:pt x="508749" y="476821"/>
                </a:lnTo>
                <a:lnTo>
                  <a:pt x="476821" y="508749"/>
                </a:lnTo>
                <a:lnTo>
                  <a:pt x="439877" y="534885"/>
                </a:lnTo>
                <a:lnTo>
                  <a:pt x="398640" y="554494"/>
                </a:lnTo>
                <a:lnTo>
                  <a:pt x="353885" y="566813"/>
                </a:lnTo>
                <a:lnTo>
                  <a:pt x="306362" y="571080"/>
                </a:lnTo>
                <a:lnTo>
                  <a:pt x="258838" y="566813"/>
                </a:lnTo>
                <a:lnTo>
                  <a:pt x="214083" y="554494"/>
                </a:lnTo>
                <a:lnTo>
                  <a:pt x="172859" y="534885"/>
                </a:lnTo>
                <a:lnTo>
                  <a:pt x="135902" y="508749"/>
                </a:lnTo>
                <a:lnTo>
                  <a:pt x="103974" y="476821"/>
                </a:lnTo>
                <a:lnTo>
                  <a:pt x="77838" y="439864"/>
                </a:lnTo>
                <a:lnTo>
                  <a:pt x="58229" y="398640"/>
                </a:lnTo>
                <a:lnTo>
                  <a:pt x="45923" y="353885"/>
                </a:lnTo>
                <a:lnTo>
                  <a:pt x="41643" y="306362"/>
                </a:lnTo>
                <a:lnTo>
                  <a:pt x="45923" y="258838"/>
                </a:lnTo>
                <a:lnTo>
                  <a:pt x="58229" y="214083"/>
                </a:lnTo>
                <a:lnTo>
                  <a:pt x="77838" y="172859"/>
                </a:lnTo>
                <a:lnTo>
                  <a:pt x="103974" y="135902"/>
                </a:lnTo>
                <a:lnTo>
                  <a:pt x="135902" y="103974"/>
                </a:lnTo>
                <a:lnTo>
                  <a:pt x="172859" y="77838"/>
                </a:lnTo>
                <a:lnTo>
                  <a:pt x="214083" y="58229"/>
                </a:lnTo>
                <a:lnTo>
                  <a:pt x="258838" y="45923"/>
                </a:lnTo>
                <a:lnTo>
                  <a:pt x="306362" y="41643"/>
                </a:lnTo>
                <a:lnTo>
                  <a:pt x="353885" y="45923"/>
                </a:lnTo>
                <a:lnTo>
                  <a:pt x="398640" y="58229"/>
                </a:lnTo>
                <a:lnTo>
                  <a:pt x="439877" y="77838"/>
                </a:lnTo>
                <a:lnTo>
                  <a:pt x="476821" y="103974"/>
                </a:lnTo>
                <a:lnTo>
                  <a:pt x="508749" y="135902"/>
                </a:lnTo>
                <a:lnTo>
                  <a:pt x="534898" y="172859"/>
                </a:lnTo>
                <a:lnTo>
                  <a:pt x="554494" y="214083"/>
                </a:lnTo>
                <a:lnTo>
                  <a:pt x="566813" y="258838"/>
                </a:lnTo>
                <a:lnTo>
                  <a:pt x="571080" y="306362"/>
                </a:lnTo>
                <a:lnTo>
                  <a:pt x="571080" y="153784"/>
                </a:lnTo>
                <a:lnTo>
                  <a:pt x="522897" y="89839"/>
                </a:lnTo>
                <a:lnTo>
                  <a:pt x="487184" y="59194"/>
                </a:lnTo>
                <a:lnTo>
                  <a:pt x="447040" y="34251"/>
                </a:lnTo>
                <a:lnTo>
                  <a:pt x="403098" y="15646"/>
                </a:lnTo>
                <a:lnTo>
                  <a:pt x="355993" y="4013"/>
                </a:lnTo>
                <a:lnTo>
                  <a:pt x="306362" y="0"/>
                </a:lnTo>
                <a:lnTo>
                  <a:pt x="256743" y="4013"/>
                </a:lnTo>
                <a:lnTo>
                  <a:pt x="209638" y="15646"/>
                </a:lnTo>
                <a:lnTo>
                  <a:pt x="165696" y="34251"/>
                </a:lnTo>
                <a:lnTo>
                  <a:pt x="125552" y="59194"/>
                </a:lnTo>
                <a:lnTo>
                  <a:pt x="89839" y="89839"/>
                </a:lnTo>
                <a:lnTo>
                  <a:pt x="59194" y="125552"/>
                </a:lnTo>
                <a:lnTo>
                  <a:pt x="34251" y="165696"/>
                </a:lnTo>
                <a:lnTo>
                  <a:pt x="15646" y="209638"/>
                </a:lnTo>
                <a:lnTo>
                  <a:pt x="4025" y="256743"/>
                </a:lnTo>
                <a:lnTo>
                  <a:pt x="0" y="306362"/>
                </a:lnTo>
                <a:lnTo>
                  <a:pt x="4025" y="355993"/>
                </a:lnTo>
                <a:lnTo>
                  <a:pt x="15646" y="403098"/>
                </a:lnTo>
                <a:lnTo>
                  <a:pt x="34251" y="447040"/>
                </a:lnTo>
                <a:lnTo>
                  <a:pt x="59194" y="487184"/>
                </a:lnTo>
                <a:lnTo>
                  <a:pt x="89839" y="522897"/>
                </a:lnTo>
                <a:lnTo>
                  <a:pt x="125552" y="553542"/>
                </a:lnTo>
                <a:lnTo>
                  <a:pt x="165696" y="578485"/>
                </a:lnTo>
                <a:lnTo>
                  <a:pt x="209638" y="597077"/>
                </a:lnTo>
                <a:lnTo>
                  <a:pt x="256743" y="608711"/>
                </a:lnTo>
                <a:lnTo>
                  <a:pt x="306362" y="612724"/>
                </a:lnTo>
                <a:lnTo>
                  <a:pt x="355993" y="608711"/>
                </a:lnTo>
                <a:lnTo>
                  <a:pt x="403098" y="597077"/>
                </a:lnTo>
                <a:lnTo>
                  <a:pt x="447040" y="578485"/>
                </a:lnTo>
                <a:lnTo>
                  <a:pt x="458952" y="571080"/>
                </a:lnTo>
                <a:lnTo>
                  <a:pt x="487184" y="553542"/>
                </a:lnTo>
                <a:lnTo>
                  <a:pt x="522897" y="522897"/>
                </a:lnTo>
                <a:lnTo>
                  <a:pt x="553542" y="487184"/>
                </a:lnTo>
                <a:lnTo>
                  <a:pt x="578485" y="447040"/>
                </a:lnTo>
                <a:lnTo>
                  <a:pt x="597090" y="403098"/>
                </a:lnTo>
                <a:lnTo>
                  <a:pt x="608711" y="355993"/>
                </a:lnTo>
                <a:lnTo>
                  <a:pt x="612724" y="306362"/>
                </a:lnTo>
                <a:close/>
              </a:path>
            </a:pathLst>
          </a:custGeom>
          <a:solidFill>
            <a:srgbClr val="007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FCB1983-455E-BFE6-FEA5-65E10FD86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3C0CB58-8D16-6D5B-432A-2BCDF80C03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3759" y="648797"/>
            <a:ext cx="2299079" cy="3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66D450B46C8D488E9DA87241B4E739" ma:contentTypeVersion="14" ma:contentTypeDescription="Create a new document." ma:contentTypeScope="" ma:versionID="90b476cbf1f4c4d8ccc9cd278ccce266">
  <xsd:schema xmlns:xsd="http://www.w3.org/2001/XMLSchema" xmlns:xs="http://www.w3.org/2001/XMLSchema" xmlns:p="http://schemas.microsoft.com/office/2006/metadata/properties" xmlns:ns2="b7108ddd-dde9-473a-b685-f7bad8cb4e0d" xmlns:ns3="f969debb-d613-4722-a7d2-3348403f8bbc" targetNamespace="http://schemas.microsoft.com/office/2006/metadata/properties" ma:root="true" ma:fieldsID="19718db486e93b0cc3bdd8e621f265de" ns2:_="" ns3:_="">
    <xsd:import namespace="b7108ddd-dde9-473a-b685-f7bad8cb4e0d"/>
    <xsd:import namespace="f969debb-d613-4722-a7d2-3348403f8b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08ddd-dde9-473a-b685-f7bad8cb4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9debb-d613-4722-a7d2-3348403f8bb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57f4674-143b-4486-afd5-8db3658406f4}" ma:internalName="TaxCatchAll" ma:showField="CatchAllData" ma:web="f969debb-d613-4722-a7d2-3348403f8b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69debb-d613-4722-a7d2-3348403f8bbc" xsi:nil="true"/>
    <lcf76f155ced4ddcb4097134ff3c332f xmlns="b7108ddd-dde9-473a-b685-f7bad8cb4e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DD3936-30F2-4086-930A-186CBF6CF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73D1C1-83F1-4567-8843-0ECC6FCBE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108ddd-dde9-473a-b685-f7bad8cb4e0d"/>
    <ds:schemaRef ds:uri="f969debb-d613-4722-a7d2-3348403f8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0C1724-D57D-4E12-8273-4EA4B146D514}">
  <ds:schemaRefs>
    <ds:schemaRef ds:uri="912a965b-18ab-48f9-afa9-986d97207d9f"/>
    <ds:schemaRef ds:uri="fdddb3d6-5bd7-4379-986a-b69d31005687"/>
    <ds:schemaRef ds:uri="http://schemas.microsoft.com/office/2006/metadata/properties"/>
    <ds:schemaRef ds:uri="http://schemas.microsoft.com/office/infopath/2007/PartnerControls"/>
    <ds:schemaRef ds:uri="f969debb-d613-4722-a7d2-3348403f8bbc"/>
    <ds:schemaRef ds:uri="b7108ddd-dde9-473a-b685-f7bad8cb4e0d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710</Words>
  <Application>Microsoft Office PowerPoint</Application>
  <PresentationFormat>Custom</PresentationFormat>
  <Paragraphs>67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Cloud and AI are transforming business</vt:lpstr>
      <vt:lpstr>Built for business growth and security</vt:lpstr>
      <vt:lpstr>Scale AI adoption with optimised infrastructure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Corporation</dc:creator>
  <cp:lastModifiedBy>Peter Crocker</cp:lastModifiedBy>
  <cp:revision>18</cp:revision>
  <dcterms:created xsi:type="dcterms:W3CDTF">2025-11-19T00:11:03Z</dcterms:created>
  <dcterms:modified xsi:type="dcterms:W3CDTF">2026-01-06T03:07:41Z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2025-11-19T00:00:00Z</vt:filetime>
  </property>
  <property fmtid="{D5CDD505-2E9C-101B-9397-08002B2CF9AE}" pid="3" name="Creator">
    <vt:lpwstr>Adobe InDesign 21.0 (Macintosh)</vt:lpwstr>
  </property>
  <property fmtid="{D5CDD505-2E9C-101B-9397-08002B2CF9AE}" pid="4" name="LastSaved">
    <vt:filetime>2025-11-19T00:00:00Z</vt:filetime>
  </property>
  <property fmtid="{D5CDD505-2E9C-101B-9397-08002B2CF9AE}" pid="5" name="Producer">
    <vt:lpwstr>Adobe PDF Library 18.0</vt:lpwstr>
  </property>
  <property fmtid="{D5CDD505-2E9C-101B-9397-08002B2CF9AE}" pid="6" name="ContentTypeId">
    <vt:lpwstr>0x010100B566D450B46C8D488E9DA87241B4E739</vt:lpwstr>
  </property>
  <property fmtid="{D5CDD505-2E9C-101B-9397-08002B2CF9AE}" pid="7" name="MediaServiceImageTags">
    <vt:lpwstr/>
  </property>
</Properties>
</file>