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7" r:id="rId4"/>
    <p:sldMasterId id="2147483786" r:id="rId5"/>
  </p:sldMasterIdLst>
  <p:notesMasterIdLst>
    <p:notesMasterId r:id="rId30"/>
  </p:notesMasterIdLst>
  <p:sldIdLst>
    <p:sldId id="1129" r:id="rId6"/>
    <p:sldId id="1091" r:id="rId7"/>
    <p:sldId id="1131" r:id="rId8"/>
    <p:sldId id="1132" r:id="rId9"/>
    <p:sldId id="1133" r:id="rId10"/>
    <p:sldId id="1135" r:id="rId11"/>
    <p:sldId id="1136" r:id="rId12"/>
    <p:sldId id="1137" r:id="rId13"/>
    <p:sldId id="1138" r:id="rId14"/>
    <p:sldId id="1139" r:id="rId15"/>
    <p:sldId id="1140" r:id="rId16"/>
    <p:sldId id="1141" r:id="rId17"/>
    <p:sldId id="1142" r:id="rId18"/>
    <p:sldId id="1143" r:id="rId19"/>
    <p:sldId id="1144" r:id="rId20"/>
    <p:sldId id="1145" r:id="rId21"/>
    <p:sldId id="1149" r:id="rId22"/>
    <p:sldId id="1150" r:id="rId23"/>
    <p:sldId id="1134" r:id="rId24"/>
    <p:sldId id="1152" r:id="rId25"/>
    <p:sldId id="1147" r:id="rId26"/>
    <p:sldId id="1148" r:id="rId27"/>
    <p:sldId id="1151" r:id="rId28"/>
    <p:sldId id="1104" r:id="rId29"/>
  </p:sldIdLst>
  <p:sldSz cx="12192000" cy="6858000"/>
  <p:notesSz cx="6858000" cy="9144000"/>
  <p:embeddedFontLst>
    <p:embeddedFont>
      <p:font typeface="Humming" panose="020B0604020202020204" charset="0"/>
      <p:regular r:id="rId31"/>
    </p:embeddedFont>
    <p:embeddedFont>
      <p:font typeface="Montserrat" panose="00000500000000000000" pitchFamily="2" charset="0"/>
      <p:regular r:id="rId32"/>
      <p:bold r:id="rId33"/>
      <p:italic r:id="rId34"/>
      <p:boldItalic r:id="rId35"/>
    </p:embeddedFont>
    <p:embeddedFont>
      <p:font typeface="Montserrat Medium" panose="00000600000000000000" pitchFamily="2" charset="0"/>
      <p:regular r:id="rId36"/>
      <p:italic r:id="rId37"/>
    </p:embeddedFont>
    <p:embeddedFont>
      <p:font typeface="Montserrat SemiBold" panose="00000700000000000000" pitchFamily="2" charset="0"/>
      <p:regular r:id="rId38"/>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EDEDED"/>
    <a:srgbClr val="373737"/>
    <a:srgbClr val="191819"/>
    <a:srgbClr val="E7EBEB"/>
    <a:srgbClr val="F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 autoAdjust="0"/>
    <p:restoredTop sz="94580"/>
  </p:normalViewPr>
  <p:slideViewPr>
    <p:cSldViewPr snapToGrid="0" showGuides="1">
      <p:cViewPr varScale="1">
        <p:scale>
          <a:sx n="51" d="100"/>
          <a:sy n="51" d="100"/>
        </p:scale>
        <p:origin x="1564" y="26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C67BB776-2CB0-4884-961E-C318D5D0C30D}" type="datetimeFigureOut">
              <a:rPr lang="en-AU" smtClean="0"/>
              <a:pPr/>
              <a:t>18/02/2026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84F64B8D-618A-4206-8DAF-56907FB11914}" type="slidenum">
              <a:rPr lang="en-AU" smtClean="0"/>
              <a:pPr/>
              <a:t>‹#›</a:t>
            </a:fld>
            <a:endParaRPr lang="en-AU" dirty="0"/>
          </a:p>
        </p:txBody>
      </p:sp>
    </p:spTree>
    <p:extLst>
      <p:ext uri="{BB962C8B-B14F-4D97-AF65-F5344CB8AC3E}">
        <p14:creationId xmlns:p14="http://schemas.microsoft.com/office/powerpoint/2010/main" val="234470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a:t>
            </a:fld>
            <a:endParaRPr lang="en-AU"/>
          </a:p>
        </p:txBody>
      </p:sp>
    </p:spTree>
    <p:extLst>
      <p:ext uri="{BB962C8B-B14F-4D97-AF65-F5344CB8AC3E}">
        <p14:creationId xmlns:p14="http://schemas.microsoft.com/office/powerpoint/2010/main" val="82004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14</a:t>
            </a:fld>
            <a:endParaRPr lang="en-AU"/>
          </a:p>
        </p:txBody>
      </p:sp>
    </p:spTree>
    <p:extLst>
      <p:ext uri="{BB962C8B-B14F-4D97-AF65-F5344CB8AC3E}">
        <p14:creationId xmlns:p14="http://schemas.microsoft.com/office/powerpoint/2010/main" val="134114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1095-7FEF-8479-55E6-6F22211F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9D433-64F6-A91C-063A-AC659244A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FD7A5-B687-E1ED-DB08-483EEAFAA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966F9-9F5F-F313-2AD0-4EA3E5C3BF9B}"/>
              </a:ext>
            </a:extLst>
          </p:cNvPr>
          <p:cNvSpPr>
            <a:spLocks noGrp="1"/>
          </p:cNvSpPr>
          <p:nvPr>
            <p:ph type="sldNum" sz="quarter" idx="5"/>
          </p:nvPr>
        </p:nvSpPr>
        <p:spPr/>
        <p:txBody>
          <a:bodyPr/>
          <a:lstStyle/>
          <a:p>
            <a:fld id="{84F64B8D-618A-4206-8DAF-56907FB11914}" type="slidenum">
              <a:rPr lang="en-AU" smtClean="0"/>
              <a:t>15</a:t>
            </a:fld>
            <a:endParaRPr lang="en-AU"/>
          </a:p>
        </p:txBody>
      </p:sp>
    </p:spTree>
    <p:extLst>
      <p:ext uri="{BB962C8B-B14F-4D97-AF65-F5344CB8AC3E}">
        <p14:creationId xmlns:p14="http://schemas.microsoft.com/office/powerpoint/2010/main" val="119590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89FA4-4676-4A1E-50A2-03D54C04B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81E33-76BE-0C6B-8C1C-DE1552C4E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7402-F16A-B0EC-F79D-E772D6B87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3A9808-EEDE-2649-AA58-7003C7E9C6D3}"/>
              </a:ext>
            </a:extLst>
          </p:cNvPr>
          <p:cNvSpPr>
            <a:spLocks noGrp="1"/>
          </p:cNvSpPr>
          <p:nvPr>
            <p:ph type="sldNum" sz="quarter" idx="5"/>
          </p:nvPr>
        </p:nvSpPr>
        <p:spPr/>
        <p:txBody>
          <a:bodyPr/>
          <a:lstStyle/>
          <a:p>
            <a:fld id="{84F64B8D-618A-4206-8DAF-56907FB11914}" type="slidenum">
              <a:rPr lang="en-AU" smtClean="0"/>
              <a:t>16</a:t>
            </a:fld>
            <a:endParaRPr lang="en-AU"/>
          </a:p>
        </p:txBody>
      </p:sp>
    </p:spTree>
    <p:extLst>
      <p:ext uri="{BB962C8B-B14F-4D97-AF65-F5344CB8AC3E}">
        <p14:creationId xmlns:p14="http://schemas.microsoft.com/office/powerpoint/2010/main" val="75618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5879-E712-F929-6524-41047DBE7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0DAE0-27B5-14DA-A4BB-964648EAC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55C44-00B2-0FD3-D8DF-36AF3374FA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D9EC4-96B6-4C2F-BE7E-9D86787DFC46}"/>
              </a:ext>
            </a:extLst>
          </p:cNvPr>
          <p:cNvSpPr>
            <a:spLocks noGrp="1"/>
          </p:cNvSpPr>
          <p:nvPr>
            <p:ph type="sldNum" sz="quarter" idx="5"/>
          </p:nvPr>
        </p:nvSpPr>
        <p:spPr/>
        <p:txBody>
          <a:bodyPr/>
          <a:lstStyle/>
          <a:p>
            <a:fld id="{84F64B8D-618A-4206-8DAF-56907FB11914}" type="slidenum">
              <a:rPr lang="en-AU" smtClean="0"/>
              <a:t>17</a:t>
            </a:fld>
            <a:endParaRPr lang="en-AU"/>
          </a:p>
        </p:txBody>
      </p:sp>
    </p:spTree>
    <p:extLst>
      <p:ext uri="{BB962C8B-B14F-4D97-AF65-F5344CB8AC3E}">
        <p14:creationId xmlns:p14="http://schemas.microsoft.com/office/powerpoint/2010/main" val="32794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3E4D-FDD7-BB5E-EDE6-26924DABE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54FBC-2276-8205-462E-AB202FDBC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91EF2-AB6F-C669-4224-9EE65EB012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559F3-3EC0-F6E0-9590-E7F5D7427A65}"/>
              </a:ext>
            </a:extLst>
          </p:cNvPr>
          <p:cNvSpPr>
            <a:spLocks noGrp="1"/>
          </p:cNvSpPr>
          <p:nvPr>
            <p:ph type="sldNum" sz="quarter" idx="5"/>
          </p:nvPr>
        </p:nvSpPr>
        <p:spPr/>
        <p:txBody>
          <a:bodyPr/>
          <a:lstStyle/>
          <a:p>
            <a:fld id="{84F64B8D-618A-4206-8DAF-56907FB11914}" type="slidenum">
              <a:rPr lang="en-AU" smtClean="0"/>
              <a:t>18</a:t>
            </a:fld>
            <a:endParaRPr lang="en-AU"/>
          </a:p>
        </p:txBody>
      </p:sp>
    </p:spTree>
    <p:extLst>
      <p:ext uri="{BB962C8B-B14F-4D97-AF65-F5344CB8AC3E}">
        <p14:creationId xmlns:p14="http://schemas.microsoft.com/office/powerpoint/2010/main" val="112440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24</a:t>
            </a:fld>
            <a:endParaRPr lang="en-AU"/>
          </a:p>
        </p:txBody>
      </p:sp>
    </p:spTree>
    <p:extLst>
      <p:ext uri="{BB962C8B-B14F-4D97-AF65-F5344CB8AC3E}">
        <p14:creationId xmlns:p14="http://schemas.microsoft.com/office/powerpoint/2010/main" val="165265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rot="10800000">
            <a:off x="0" y="-1"/>
            <a:ext cx="12192000" cy="6858000"/>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557353"/>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Tree>
    <p:extLst>
      <p:ext uri="{BB962C8B-B14F-4D97-AF65-F5344CB8AC3E}">
        <p14:creationId xmlns:p14="http://schemas.microsoft.com/office/powerpoint/2010/main" val="17322693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0" y="18998"/>
            <a:ext cx="12158227"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1191018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392D-DD53-8C60-1E65-4AAE419D8441}"/>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14289500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55274292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78190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4 icons and text +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49A84-66F8-C690-8B39-2DD424D6F7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5263708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58EE15-0FC7-66FD-F140-58717745F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39" y="520"/>
            <a:ext cx="12167617" cy="685695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563128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5441925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66433334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67001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82090635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809"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41353448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126605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425029799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0683781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41026426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597030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6397533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pic>
        <p:nvPicPr>
          <p:cNvPr id="2" name="Picture 1">
            <a:extLst>
              <a:ext uri="{FF2B5EF4-FFF2-40B4-BE49-F238E27FC236}">
                <a16:creationId xmlns:a16="http://schemas.microsoft.com/office/drawing/2014/main" id="{A5534DC4-0560-0526-5431-F30B152D4E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spTree>
    <p:extLst>
      <p:ext uri="{BB962C8B-B14F-4D97-AF65-F5344CB8AC3E}">
        <p14:creationId xmlns:p14="http://schemas.microsoft.com/office/powerpoint/2010/main" val="1851541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4757299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312" y="0"/>
            <a:ext cx="12158225" cy="6857998"/>
          </a:xfrm>
          <a:prstGeom prst="rect">
            <a:avLst/>
          </a:prstGeom>
        </p:spPr>
      </p:pic>
    </p:spTree>
    <p:extLst>
      <p:ext uri="{BB962C8B-B14F-4D97-AF65-F5344CB8AC3E}">
        <p14:creationId xmlns:p14="http://schemas.microsoft.com/office/powerpoint/2010/main" val="3256758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FULL PAGE </a:t>
            </a:r>
            <a:br>
              <a:rPr lang="en-AU" dirty="0"/>
            </a:br>
            <a:r>
              <a:rPr lang="en-AU" dirty="0"/>
              <a:t>IMAGE</a:t>
            </a:r>
          </a:p>
        </p:txBody>
      </p:sp>
    </p:spTree>
    <p:extLst>
      <p:ext uri="{BB962C8B-B14F-4D97-AF65-F5344CB8AC3E}">
        <p14:creationId xmlns:p14="http://schemas.microsoft.com/office/powerpoint/2010/main" val="3767663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ADD </a:t>
            </a:r>
            <a:br>
              <a:rPr lang="en-AU" dirty="0"/>
            </a:br>
            <a:r>
              <a:rPr lang="en-AU" dirty="0"/>
              <a:t>VIDEO</a:t>
            </a:r>
          </a:p>
        </p:txBody>
      </p:sp>
    </p:spTree>
    <p:extLst>
      <p:ext uri="{BB962C8B-B14F-4D97-AF65-F5344CB8AC3E}">
        <p14:creationId xmlns:p14="http://schemas.microsoft.com/office/powerpoint/2010/main" val="157484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3896118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3175663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959754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265114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556110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623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224635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385711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3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93891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10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794826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10 images and text">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6060679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6" name="Picture 5">
            <a:extLst>
              <a:ext uri="{FF2B5EF4-FFF2-40B4-BE49-F238E27FC236}">
                <a16:creationId xmlns:a16="http://schemas.microsoft.com/office/drawing/2014/main" id="{7B8CA3F5-3A7C-37CD-9341-E2AD6BC91C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474844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82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37207598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CB07C841-D591-5231-E7F2-353C49AED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172592546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196338136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37482833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16423900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3719944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0981499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7656DF02-24C8-7E6C-8BC6-A3B741FDB3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8067082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37689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91651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667549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1649305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85869004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870538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09674774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8233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72838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12" name="TextBox 11">
            <a:hlinkClick r:id="rId3"/>
            <a:extLst>
              <a:ext uri="{FF2B5EF4-FFF2-40B4-BE49-F238E27FC236}">
                <a16:creationId xmlns:a16="http://schemas.microsoft.com/office/drawing/2014/main" id="{8DA8FD5F-9996-8923-4D0B-42BAF854D983}"/>
              </a:ext>
            </a:extLst>
          </p:cNvPr>
          <p:cNvSpPr txBox="1"/>
          <p:nvPr/>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6943507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101785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335086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2933844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20865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602523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4801335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345550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dirty="0"/>
              <a:t>Click To </a:t>
            </a:r>
            <a:br>
              <a:rPr lang="en-US" dirty="0"/>
            </a:br>
            <a:r>
              <a:rPr lang="en-US" dirty="0"/>
              <a:t>Edit Title</a:t>
            </a:r>
            <a:endParaRPr lang="en-AU" dirty="0"/>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0" name="Rectangle: Rounded Corners 29">
            <a:extLst>
              <a:ext uri="{FF2B5EF4-FFF2-40B4-BE49-F238E27FC236}">
                <a16:creationId xmlns:a16="http://schemas.microsoft.com/office/drawing/2014/main" id="{3DE4D539-999B-2E7F-1476-7F0A0DF983AE}"/>
              </a:ext>
            </a:extLst>
          </p:cNvPr>
          <p:cNvSpPr/>
          <p:nvPr/>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74930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151461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340840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49564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0624225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p:nvPicPr>
        <p:blipFill>
          <a:blip r:embed="rId2"/>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472302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01922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5087219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8847656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344974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004982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7281028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1373167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p:nvPicPr>
        <p:blipFill>
          <a:blip r:embed="rId2"/>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p:nvPicPr>
        <p:blipFill>
          <a:blip r:embed="rId5"/>
          <a:stretch>
            <a:fillRect/>
          </a:stretch>
        </p:blipFill>
        <p:spPr>
          <a:xfrm>
            <a:off x="5763802" y="0"/>
            <a:ext cx="6428198" cy="2542439"/>
          </a:xfrm>
          <a:prstGeom prst="rect">
            <a:avLst/>
          </a:prstGeom>
        </p:spPr>
      </p:pic>
    </p:spTree>
    <p:extLst>
      <p:ext uri="{BB962C8B-B14F-4D97-AF65-F5344CB8AC3E}">
        <p14:creationId xmlns:p14="http://schemas.microsoft.com/office/powerpoint/2010/main" val="18045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489355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dirty="0"/>
              <a:t>Name</a:t>
            </a:r>
          </a:p>
          <a:p>
            <a:pPr lvl="0"/>
            <a:r>
              <a:rPr lang="en-US" dirty="0"/>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215125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101793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216084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131336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3502128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198833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4221634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94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339116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37366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6548451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7344542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170081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8" name="Picture 7">
            <a:extLst>
              <a:ext uri="{FF2B5EF4-FFF2-40B4-BE49-F238E27FC236}">
                <a16:creationId xmlns:a16="http://schemas.microsoft.com/office/drawing/2014/main" id="{032B851A-C514-3A2E-B6F0-EB9678F75F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30107211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074559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38758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989325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ackground V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464160-0D52-01A8-7D65-C2D60473C501}"/>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49E3BB0A-D27B-9826-0C16-74145732F4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33773" y="0"/>
            <a:ext cx="12158227" cy="6839002"/>
          </a:xfrm>
          <a:prstGeom prst="rect">
            <a:avLst/>
          </a:prstGeom>
        </p:spPr>
      </p:pic>
    </p:spTree>
    <p:extLst>
      <p:ext uri="{BB962C8B-B14F-4D97-AF65-F5344CB8AC3E}">
        <p14:creationId xmlns:p14="http://schemas.microsoft.com/office/powerpoint/2010/main" val="243324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3683400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249550249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dirty="0"/>
              <a:t>Dicker Data </a:t>
            </a:r>
            <a:br>
              <a:rPr lang="en-US" sz="6500" dirty="0"/>
            </a:br>
            <a:r>
              <a:rPr lang="en-US" sz="6500" dirty="0"/>
              <a:t>for Microsoft</a:t>
            </a:r>
            <a:endParaRPr lang="en-AU" sz="6500" dirty="0"/>
          </a:p>
        </p:txBody>
      </p:sp>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39605"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17957987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83509890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330897"/>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2" name="Heading">
            <a:extLst>
              <a:ext uri="{FF2B5EF4-FFF2-40B4-BE49-F238E27FC236}">
                <a16:creationId xmlns:a16="http://schemas.microsoft.com/office/drawing/2014/main" id="{BBBC56F2-E5BF-5656-25B5-85893867608B}"/>
              </a:ext>
            </a:extLst>
          </p:cNvPr>
          <p:cNvSpPr txBox="1">
            <a:spLocks/>
          </p:cNvSpPr>
          <p:nvPr userDrawn="1"/>
        </p:nvSpPr>
        <p:spPr>
          <a:xfrm>
            <a:off x="1055088" y="4129883"/>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1771061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156625"/>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4" name="Heading">
            <a:extLst>
              <a:ext uri="{FF2B5EF4-FFF2-40B4-BE49-F238E27FC236}">
                <a16:creationId xmlns:a16="http://schemas.microsoft.com/office/drawing/2014/main" id="{129CD6D3-B6ED-1073-857B-69B577700F0F}"/>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2434529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90" y="0"/>
            <a:ext cx="12158227" cy="6858000"/>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55238654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6396751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139717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7" y="30542"/>
            <a:ext cx="12156381" cy="6856959"/>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7" name="TextBox 6">
            <a:extLst>
              <a:ext uri="{FF2B5EF4-FFF2-40B4-BE49-F238E27FC236}">
                <a16:creationId xmlns:a16="http://schemas.microsoft.com/office/drawing/2014/main" id="{F2DF8E1B-6B1B-5801-B3B7-EED0CFBBA2C5}"/>
              </a:ext>
            </a:extLst>
          </p:cNvPr>
          <p:cNvSpPr txBox="1"/>
          <p:nvPr userDrawn="1"/>
        </p:nvSpPr>
        <p:spPr>
          <a:xfrm>
            <a:off x="524299" y="1636518"/>
            <a:ext cx="5894590" cy="584775"/>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19238408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83407073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4">
            <a:extLst>
              <a:ext uri="{FF2B5EF4-FFF2-40B4-BE49-F238E27FC236}">
                <a16:creationId xmlns:a16="http://schemas.microsoft.com/office/drawing/2014/main" id="{7854353E-F2EA-7886-76CF-C41C3F3F110D}"/>
              </a:ext>
            </a:extLst>
          </p:cNvPr>
          <p:cNvSpPr txBox="1"/>
          <p:nvPr userDrawn="1"/>
        </p:nvSpPr>
        <p:spPr>
          <a:xfrm>
            <a:off x="1691182" y="1466442"/>
            <a:ext cx="8142514" cy="338554"/>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343437959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9952952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1452AB4-6FA8-7063-BB7C-E4868DE7E262}"/>
              </a:ext>
            </a:extLst>
          </p:cNvPr>
          <p:cNvPicPr>
            <a:picLocks noChangeAspect="1"/>
          </p:cNvPicPr>
          <p:nvPr userDrawn="1"/>
        </p:nvPicPr>
        <p:blipFill>
          <a:blip r:embed="rId2"/>
          <a:stretch>
            <a:fillRect/>
          </a:stretch>
        </p:blipFill>
        <p:spPr>
          <a:xfrm>
            <a:off x="31935" y="0"/>
            <a:ext cx="12155425" cy="6858000"/>
          </a:xfrm>
          <a:prstGeom prst="rect">
            <a:avLst/>
          </a:prstGeom>
        </p:spPr>
      </p:pic>
    </p:spTree>
    <p:extLst>
      <p:ext uri="{BB962C8B-B14F-4D97-AF65-F5344CB8AC3E}">
        <p14:creationId xmlns:p14="http://schemas.microsoft.com/office/powerpoint/2010/main" val="60852069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55333420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1242710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9B664F0-D37B-D65E-4F3E-1B70051EC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37241629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42814315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26841707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2" name="Picture 1">
            <a:extLst>
              <a:ext uri="{FF2B5EF4-FFF2-40B4-BE49-F238E27FC236}">
                <a16:creationId xmlns:a16="http://schemas.microsoft.com/office/drawing/2014/main" id="{39D55747-ACA2-0884-D1A1-84D3E8016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6541245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2740840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9C38B92B-7377-68D7-1E4A-3F3A298BC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460107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608458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8EC8D-0CFA-0357-70F4-C478D9E80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1486988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12256367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39" y="18998"/>
            <a:ext cx="12192000"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18076867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385748057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143949124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dirty="0"/>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672892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C353E0-BA05-CD0C-0E3A-9359CDD4C8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35739233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9F586-5C1A-1443-4892-C77B04132816}"/>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9204930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D24BD-D7D7-28D7-1157-5A1DFE9212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7" y="0"/>
            <a:ext cx="12158225" cy="685799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972760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5355931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6266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4F9346E-25B7-3442-1864-29EB1C88200D}"/>
              </a:ext>
            </a:extLst>
          </p:cNvPr>
          <p:cNvPicPr>
            <a:picLocks noChangeAspect="1"/>
          </p:cNvPicPr>
          <p:nvPr userDrawn="1"/>
        </p:nvPicPr>
        <p:blipFill>
          <a:blip r:embed="rId2"/>
          <a:stretch>
            <a:fillRect/>
          </a:stretch>
        </p:blipFill>
        <p:spPr>
          <a:xfrm>
            <a:off x="25907"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800786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DB35B-6D86-5793-1F1E-72C7BC4961BD}"/>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0371018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8163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850"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7893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 id="2147483848" r:id="rId62"/>
    <p:sldLayoutId id="2147483849" r:id="rId63"/>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dickerdata.com.au/microsoft" TargetMode="External"/><Relationship Id="rId5" Type="http://schemas.openxmlformats.org/officeDocument/2006/relationships/image" Target="../media/image50.sv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6.svg"/></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7.xml"/><Relationship Id="rId4" Type="http://schemas.openxmlformats.org/officeDocument/2006/relationships/hyperlink" Target="https://web.msp-ninja.com/contac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mailto:microsoft.presales@dickerdata.com.au" TargetMode="External"/><Relationship Id="rId7" Type="http://schemas.openxmlformats.org/officeDocument/2006/relationships/hyperlink" Target="https://www.dickerdata.co.nz/microsoft/book-a-meeting" TargetMode="External"/><Relationship Id="rId12" Type="http://schemas.openxmlformats.org/officeDocument/2006/relationships/image" Target="../media/image84.png"/><Relationship Id="rId2" Type="http://schemas.openxmlformats.org/officeDocument/2006/relationships/hyperlink" Target="mailto:Microsoft.sales@dickerdata.com.au" TargetMode="External"/><Relationship Id="rId1" Type="http://schemas.openxmlformats.org/officeDocument/2006/relationships/slideLayout" Target="../slideLayouts/slideLayout9.xml"/><Relationship Id="rId6" Type="http://schemas.openxmlformats.org/officeDocument/2006/relationships/hyperlink" Target="mailto:microsoft.presales@dickerdata.co.nz" TargetMode="External"/><Relationship Id="rId11" Type="http://schemas.openxmlformats.org/officeDocument/2006/relationships/image" Target="../media/image83.jpeg"/><Relationship Id="rId5" Type="http://schemas.openxmlformats.org/officeDocument/2006/relationships/hyperlink" Target="mailto:microsoft.sales@dickerdata.co.nz" TargetMode="External"/><Relationship Id="rId10" Type="http://schemas.openxmlformats.org/officeDocument/2006/relationships/image" Target="../media/image82.png"/><Relationship Id="rId4" Type="http://schemas.openxmlformats.org/officeDocument/2006/relationships/hyperlink" Target="https://www.dickerdata.com.au/microsoft/book-a-meeting" TargetMode="External"/><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hyperlink" Target="https://info.microsoft.com/rs/157-GQE-382/images/EN-WBNR-SlideDeck-SRDEM126517.pdf" TargetMode="External"/><Relationship Id="rId3" Type="http://schemas.openxmlformats.org/officeDocument/2006/relationships/hyperlink" Target="https://www.microsoft.com/en-au/events/category/microsoft-virtual-training-days?filters=delivery-language%3Aenglish&amp;scenario=mvtd" TargetMode="External"/><Relationship Id="rId7" Type="http://schemas.openxmlformats.org/officeDocument/2006/relationships/hyperlink" Target="https://partner.microsoft.com/asset/collection/microsoft-commerce-incentive-resources" TargetMode="External"/><Relationship Id="rId2" Type="http://schemas.openxmlformats.org/officeDocument/2006/relationships/hyperlink" Target="https://youtu.be/aPEibGMvxZw" TargetMode="External"/><Relationship Id="rId1" Type="http://schemas.openxmlformats.org/officeDocument/2006/relationships/slideLayout" Target="../slideLayouts/slideLayout9.xml"/><Relationship Id="rId6" Type="http://schemas.openxmlformats.org/officeDocument/2006/relationships/hyperlink" Target="https://learn.microsoft.com/en-us/assessments/dcb7cbfd-1ae2-4a3b-b113-896f25f005a7/" TargetMode="External"/><Relationship Id="rId5" Type="http://schemas.openxmlformats.org/officeDocument/2006/relationships/hyperlink" Target="https://learn.microsoft.com/en-us/collections/j65f83k3pkqy0" TargetMode="External"/><Relationship Id="rId4" Type="http://schemas.openxmlformats.org/officeDocument/2006/relationships/hyperlink" Target="https://learn.microsoft.com/en-us/collections/mjdcwro23y31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dickerdata.co.nz/Microsoft" TargetMode="Externa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hyperlink" Target="https://www.dickerdata.com.au/Microsoft" TargetMode="Externa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hyperlink" Target="https://www.dickerdata.com.au/microsoft-tra-report" TargetMode="External"/><Relationship Id="rId2" Type="http://schemas.openxmlformats.org/officeDocument/2006/relationships/hyperlink" Target="https://www.hcamag.com/au/specialisation/benefits/hybrid-work-enters-stabilisation-phase-in-australia-ahri/530425" TargetMode="External"/><Relationship Id="rId1" Type="http://schemas.openxmlformats.org/officeDocument/2006/relationships/slideLayout" Target="../slideLayouts/slideLayout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hyperlink" Target="https://www.afr.com/by/steven-worrall-p5386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8446D0-25F0-2F31-F73D-70B38FF703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36198" y="-3"/>
            <a:ext cx="4955802" cy="6858003"/>
          </a:xfrm>
          <a:prstGeom prst="rect">
            <a:avLst/>
          </a:prstGeom>
        </p:spPr>
      </p:pic>
      <p:sp>
        <p:nvSpPr>
          <p:cNvPr id="2" name="Text Placeholder 1">
            <a:extLst>
              <a:ext uri="{FF2B5EF4-FFF2-40B4-BE49-F238E27FC236}">
                <a16:creationId xmlns:a16="http://schemas.microsoft.com/office/drawing/2014/main" id="{79F27EC7-1B40-3703-E821-BF8F4BD90A24}"/>
              </a:ext>
            </a:extLst>
          </p:cNvPr>
          <p:cNvSpPr>
            <a:spLocks noGrp="1"/>
          </p:cNvSpPr>
          <p:nvPr>
            <p:ph type="body" sz="quarter" idx="15"/>
          </p:nvPr>
        </p:nvSpPr>
        <p:spPr>
          <a:xfrm>
            <a:off x="849468" y="2008996"/>
            <a:ext cx="7051412" cy="1508567"/>
          </a:xfrm>
        </p:spPr>
        <p:txBody>
          <a:bodyPr/>
          <a:lstStyle/>
          <a:p>
            <a:pPr algn="ctr">
              <a:lnSpc>
                <a:spcPct val="100000"/>
              </a:lnSpc>
              <a:spcAft>
                <a:spcPts val="500"/>
              </a:spcAft>
            </a:pPr>
            <a:r>
              <a:rPr lang="en-US" sz="2400" dirty="0">
                <a:latin typeface="Montserrat" pitchFamily="2" charset="77"/>
              </a:rPr>
              <a:t>Azure Sales Playbooks </a:t>
            </a:r>
          </a:p>
          <a:p>
            <a:pPr algn="ctr">
              <a:lnSpc>
                <a:spcPct val="100000"/>
              </a:lnSpc>
            </a:pPr>
            <a:r>
              <a:rPr lang="en-US" sz="3200" dirty="0"/>
              <a:t>Essential cloud building </a:t>
            </a:r>
            <a:br>
              <a:rPr lang="en-US" sz="3200" dirty="0"/>
            </a:br>
            <a:r>
              <a:rPr lang="en-US" sz="3200" dirty="0"/>
              <a:t>blocks for</a:t>
            </a:r>
            <a:endParaRPr lang="en-US" sz="4800" dirty="0"/>
          </a:p>
        </p:txBody>
      </p:sp>
      <p:sp>
        <p:nvSpPr>
          <p:cNvPr id="4" name="TextBox 3">
            <a:extLst>
              <a:ext uri="{FF2B5EF4-FFF2-40B4-BE49-F238E27FC236}">
                <a16:creationId xmlns:a16="http://schemas.microsoft.com/office/drawing/2014/main" id="{EE0E864B-496E-6A82-A0FC-F8A2927C497B}"/>
              </a:ext>
            </a:extLst>
          </p:cNvPr>
          <p:cNvSpPr txBox="1"/>
          <p:nvPr/>
        </p:nvSpPr>
        <p:spPr>
          <a:xfrm>
            <a:off x="598305" y="3623751"/>
            <a:ext cx="7553738" cy="1323439"/>
          </a:xfrm>
          <a:prstGeom prst="rect">
            <a:avLst/>
          </a:prstGeom>
          <a:noFill/>
        </p:spPr>
        <p:txBody>
          <a:bodyPr wrap="square">
            <a:spAutoFit/>
          </a:bodyPr>
          <a:lstStyle/>
          <a:p>
            <a:pPr algn="ctr">
              <a:lnSpc>
                <a:spcPct val="100000"/>
              </a:lnSpc>
            </a:pPr>
            <a:r>
              <a:rPr lang="en-US" sz="8000" dirty="0">
                <a:gradFill>
                  <a:gsLst>
                    <a:gs pos="0">
                      <a:schemeClr val="accent2"/>
                    </a:gs>
                    <a:gs pos="100000">
                      <a:schemeClr val="accent1"/>
                    </a:gs>
                  </a:gsLst>
                  <a:path path="circle">
                    <a:fillToRect r="100000" b="100000"/>
                  </a:path>
                </a:gradFill>
                <a:latin typeface="Humming" pitchFamily="50" charset="0"/>
              </a:rPr>
              <a:t>AI Success</a:t>
            </a:r>
          </a:p>
        </p:txBody>
      </p:sp>
      <p:grpSp>
        <p:nvGrpSpPr>
          <p:cNvPr id="24" name="Group 23">
            <a:extLst>
              <a:ext uri="{FF2B5EF4-FFF2-40B4-BE49-F238E27FC236}">
                <a16:creationId xmlns:a16="http://schemas.microsoft.com/office/drawing/2014/main" id="{0D4087ED-12D4-741E-5E1B-0E0F3BC8E65D}"/>
              </a:ext>
            </a:extLst>
          </p:cNvPr>
          <p:cNvGrpSpPr/>
          <p:nvPr/>
        </p:nvGrpSpPr>
        <p:grpSpPr>
          <a:xfrm>
            <a:off x="1751842" y="0"/>
            <a:ext cx="5246664" cy="1143408"/>
            <a:chOff x="849336" y="-1"/>
            <a:chExt cx="7051677" cy="1536776"/>
          </a:xfrm>
        </p:grpSpPr>
        <p:sp>
          <p:nvSpPr>
            <p:cNvPr id="23" name="Round Same-side Corner of Rectangle 22">
              <a:extLst>
                <a:ext uri="{FF2B5EF4-FFF2-40B4-BE49-F238E27FC236}">
                  <a16:creationId xmlns:a16="http://schemas.microsoft.com/office/drawing/2014/main" id="{6031CCBF-A6AE-3887-7CBD-F0568C23A933}"/>
                </a:ext>
              </a:extLst>
            </p:cNvPr>
            <p:cNvSpPr/>
            <p:nvPr/>
          </p:nvSpPr>
          <p:spPr>
            <a:xfrm rot="10800000">
              <a:off x="849336" y="-1"/>
              <a:ext cx="7051677" cy="1536776"/>
            </a:xfrm>
            <a:prstGeom prst="round2SameRect">
              <a:avLst>
                <a:gd name="adj1" fmla="val 34046"/>
                <a:gd name="adj2" fmla="val 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grpSp>
          <p:nvGrpSpPr>
            <p:cNvPr id="7" name="Group 6">
              <a:extLst>
                <a:ext uri="{FF2B5EF4-FFF2-40B4-BE49-F238E27FC236}">
                  <a16:creationId xmlns:a16="http://schemas.microsoft.com/office/drawing/2014/main" id="{728518B4-38B8-5781-C0AA-57899619A3E3}"/>
                </a:ext>
              </a:extLst>
            </p:cNvPr>
            <p:cNvGrpSpPr/>
            <p:nvPr/>
          </p:nvGrpSpPr>
          <p:grpSpPr>
            <a:xfrm>
              <a:off x="1564847" y="502858"/>
              <a:ext cx="5620654" cy="597207"/>
              <a:chOff x="1071975" y="2034145"/>
              <a:chExt cx="6823923" cy="725057"/>
            </a:xfrm>
          </p:grpSpPr>
          <p:sp>
            <p:nvSpPr>
              <p:cNvPr id="10" name="Freeform 9">
                <a:extLst>
                  <a:ext uri="{FF2B5EF4-FFF2-40B4-BE49-F238E27FC236}">
                    <a16:creationId xmlns:a16="http://schemas.microsoft.com/office/drawing/2014/main" id="{A5FA1227-B5A6-219F-400B-2B0EA082D63A}"/>
                  </a:ext>
                </a:extLst>
              </p:cNvPr>
              <p:cNvSpPr/>
              <p:nvPr/>
            </p:nvSpPr>
            <p:spPr>
              <a:xfrm>
                <a:off x="1071975" y="2565324"/>
                <a:ext cx="156883" cy="134752"/>
              </a:xfrm>
              <a:custGeom>
                <a:avLst/>
                <a:gdLst>
                  <a:gd name="connsiteX0" fmla="*/ 143933 w 156883"/>
                  <a:gd name="connsiteY0" fmla="*/ 103606 h 134752"/>
                  <a:gd name="connsiteX1" fmla="*/ 139179 w 156883"/>
                  <a:gd name="connsiteY1" fmla="*/ 118032 h 134752"/>
                  <a:gd name="connsiteX2" fmla="*/ 109507 w 156883"/>
                  <a:gd name="connsiteY2" fmla="*/ 125245 h 134752"/>
                  <a:gd name="connsiteX3" fmla="*/ 12951 w 156883"/>
                  <a:gd name="connsiteY3" fmla="*/ 125245 h 134752"/>
                  <a:gd name="connsiteX4" fmla="*/ 12951 w 156883"/>
                  <a:gd name="connsiteY4" fmla="*/ 9672 h 134752"/>
                  <a:gd name="connsiteX5" fmla="*/ 109507 w 156883"/>
                  <a:gd name="connsiteY5" fmla="*/ 9672 h 134752"/>
                  <a:gd name="connsiteX6" fmla="*/ 109507 w 156883"/>
                  <a:gd name="connsiteY6" fmla="*/ 9672 h 134752"/>
                  <a:gd name="connsiteX7" fmla="*/ 136556 w 156883"/>
                  <a:gd name="connsiteY7" fmla="*/ 14754 h 134752"/>
                  <a:gd name="connsiteX8" fmla="*/ 143769 w 156883"/>
                  <a:gd name="connsiteY8" fmla="*/ 31311 h 134752"/>
                  <a:gd name="connsiteX9" fmla="*/ 143769 w 156883"/>
                  <a:gd name="connsiteY9" fmla="*/ 103606 h 134752"/>
                  <a:gd name="connsiteX10" fmla="*/ 109507 w 156883"/>
                  <a:gd name="connsiteY10" fmla="*/ 0 h 134752"/>
                  <a:gd name="connsiteX11" fmla="*/ 0 w 156883"/>
                  <a:gd name="connsiteY11" fmla="*/ 0 h 134752"/>
                  <a:gd name="connsiteX12" fmla="*/ 0 w 156883"/>
                  <a:gd name="connsiteY12" fmla="*/ 134753 h 134752"/>
                  <a:gd name="connsiteX13" fmla="*/ 109507 w 156883"/>
                  <a:gd name="connsiteY13" fmla="*/ 134753 h 134752"/>
                  <a:gd name="connsiteX14" fmla="*/ 156884 w 156883"/>
                  <a:gd name="connsiteY14" fmla="*/ 103606 h 134752"/>
                  <a:gd name="connsiteX15" fmla="*/ 156884 w 156883"/>
                  <a:gd name="connsiteY15" fmla="*/ 31311 h 134752"/>
                  <a:gd name="connsiteX16" fmla="*/ 109507 w 156883"/>
                  <a:gd name="connsiteY16" fmla="*/ 164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83" h="134752">
                    <a:moveTo>
                      <a:pt x="143933" y="103606"/>
                    </a:moveTo>
                    <a:cubicBezTo>
                      <a:pt x="143933" y="110163"/>
                      <a:pt x="142458" y="114753"/>
                      <a:pt x="139179" y="118032"/>
                    </a:cubicBezTo>
                    <a:cubicBezTo>
                      <a:pt x="134261" y="122950"/>
                      <a:pt x="124917" y="125245"/>
                      <a:pt x="109507" y="125245"/>
                    </a:cubicBezTo>
                    <a:lnTo>
                      <a:pt x="12951" y="125245"/>
                    </a:lnTo>
                    <a:cubicBezTo>
                      <a:pt x="12951" y="125245"/>
                      <a:pt x="12951" y="9672"/>
                      <a:pt x="12951" y="9672"/>
                    </a:cubicBezTo>
                    <a:lnTo>
                      <a:pt x="109507" y="9672"/>
                    </a:lnTo>
                    <a:cubicBezTo>
                      <a:pt x="109507" y="9672"/>
                      <a:pt x="109507" y="9672"/>
                      <a:pt x="109507" y="9672"/>
                    </a:cubicBezTo>
                    <a:cubicBezTo>
                      <a:pt x="122622" y="9672"/>
                      <a:pt x="131310" y="11311"/>
                      <a:pt x="136556" y="14754"/>
                    </a:cubicBezTo>
                    <a:cubicBezTo>
                      <a:pt x="141638" y="18033"/>
                      <a:pt x="143769" y="23115"/>
                      <a:pt x="143769" y="31311"/>
                    </a:cubicBezTo>
                    <a:lnTo>
                      <a:pt x="143769" y="103606"/>
                    </a:lnTo>
                    <a:close/>
                    <a:moveTo>
                      <a:pt x="109507" y="0"/>
                    </a:moveTo>
                    <a:lnTo>
                      <a:pt x="0" y="0"/>
                    </a:lnTo>
                    <a:cubicBezTo>
                      <a:pt x="0" y="0"/>
                      <a:pt x="0" y="134753"/>
                      <a:pt x="0" y="134753"/>
                    </a:cubicBezTo>
                    <a:lnTo>
                      <a:pt x="109507" y="134753"/>
                    </a:lnTo>
                    <a:cubicBezTo>
                      <a:pt x="141802" y="134753"/>
                      <a:pt x="156884" y="124753"/>
                      <a:pt x="156884" y="103606"/>
                    </a:cubicBezTo>
                    <a:lnTo>
                      <a:pt x="156884" y="31311"/>
                    </a:lnTo>
                    <a:cubicBezTo>
                      <a:pt x="156884" y="10000"/>
                      <a:pt x="141802" y="164"/>
                      <a:pt x="109507" y="16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1" name="Freeform 10">
                <a:extLst>
                  <a:ext uri="{FF2B5EF4-FFF2-40B4-BE49-F238E27FC236}">
                    <a16:creationId xmlns:a16="http://schemas.microsoft.com/office/drawing/2014/main" id="{ADB31647-C3E7-DA89-ECBF-47E89D2700D9}"/>
                  </a:ext>
                </a:extLst>
              </p:cNvPr>
              <p:cNvSpPr/>
              <p:nvPr/>
            </p:nvSpPr>
            <p:spPr>
              <a:xfrm>
                <a:off x="1541807" y="2565324"/>
                <a:ext cx="178359" cy="134752"/>
              </a:xfrm>
              <a:custGeom>
                <a:avLst/>
                <a:gdLst>
                  <a:gd name="connsiteX0" fmla="*/ 89016 w 178359"/>
                  <a:gd name="connsiteY0" fmla="*/ 9508 h 134752"/>
                  <a:gd name="connsiteX1" fmla="*/ 134097 w 178359"/>
                  <a:gd name="connsiteY1" fmla="*/ 84262 h 134752"/>
                  <a:gd name="connsiteX2" fmla="*/ 44426 w 178359"/>
                  <a:gd name="connsiteY2" fmla="*/ 84262 h 134752"/>
                  <a:gd name="connsiteX3" fmla="*/ 89180 w 178359"/>
                  <a:gd name="connsiteY3" fmla="*/ 9508 h 134752"/>
                  <a:gd name="connsiteX4" fmla="*/ 80491 w 178359"/>
                  <a:gd name="connsiteY4" fmla="*/ 0 h 134752"/>
                  <a:gd name="connsiteX5" fmla="*/ 0 w 178359"/>
                  <a:gd name="connsiteY5" fmla="*/ 134753 h 134752"/>
                  <a:gd name="connsiteX6" fmla="*/ 14262 w 178359"/>
                  <a:gd name="connsiteY6" fmla="*/ 134753 h 134752"/>
                  <a:gd name="connsiteX7" fmla="*/ 38852 w 178359"/>
                  <a:gd name="connsiteY7" fmla="*/ 93934 h 134752"/>
                  <a:gd name="connsiteX8" fmla="*/ 139835 w 178359"/>
                  <a:gd name="connsiteY8" fmla="*/ 93934 h 134752"/>
                  <a:gd name="connsiteX9" fmla="*/ 164097 w 178359"/>
                  <a:gd name="connsiteY9" fmla="*/ 134753 h 134752"/>
                  <a:gd name="connsiteX10" fmla="*/ 178359 w 178359"/>
                  <a:gd name="connsiteY10" fmla="*/ 134753 h 134752"/>
                  <a:gd name="connsiteX11" fmla="*/ 98360 w 178359"/>
                  <a:gd name="connsiteY11" fmla="*/ 1148 h 134752"/>
                  <a:gd name="connsiteX12" fmla="*/ 97704 w 178359"/>
                  <a:gd name="connsiteY12" fmla="*/ 0 h 134752"/>
                  <a:gd name="connsiteX13" fmla="*/ 80491 w 178359"/>
                  <a:gd name="connsiteY13"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359" h="134752">
                    <a:moveTo>
                      <a:pt x="89016" y="9508"/>
                    </a:moveTo>
                    <a:lnTo>
                      <a:pt x="134097" y="84262"/>
                    </a:lnTo>
                    <a:lnTo>
                      <a:pt x="44426" y="84262"/>
                    </a:lnTo>
                    <a:cubicBezTo>
                      <a:pt x="44426" y="84262"/>
                      <a:pt x="89180" y="9508"/>
                      <a:pt x="89180" y="9508"/>
                    </a:cubicBezTo>
                    <a:close/>
                    <a:moveTo>
                      <a:pt x="80491" y="0"/>
                    </a:moveTo>
                    <a:lnTo>
                      <a:pt x="0" y="134753"/>
                    </a:lnTo>
                    <a:lnTo>
                      <a:pt x="14262" y="134753"/>
                    </a:lnTo>
                    <a:cubicBezTo>
                      <a:pt x="14262" y="134753"/>
                      <a:pt x="38852" y="93934"/>
                      <a:pt x="38852" y="93934"/>
                    </a:cubicBezTo>
                    <a:lnTo>
                      <a:pt x="139835" y="93934"/>
                    </a:lnTo>
                    <a:cubicBezTo>
                      <a:pt x="139835" y="93934"/>
                      <a:pt x="164097" y="134753"/>
                      <a:pt x="164097" y="134753"/>
                    </a:cubicBezTo>
                    <a:lnTo>
                      <a:pt x="178359" y="134753"/>
                    </a:lnTo>
                    <a:lnTo>
                      <a:pt x="98360" y="1148"/>
                    </a:ln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2" name="Freeform 11">
                <a:extLst>
                  <a:ext uri="{FF2B5EF4-FFF2-40B4-BE49-F238E27FC236}">
                    <a16:creationId xmlns:a16="http://schemas.microsoft.com/office/drawing/2014/main" id="{C7BC07D9-A37C-A922-E8BA-FA12686A3D63}"/>
                  </a:ext>
                </a:extLst>
              </p:cNvPr>
              <p:cNvSpPr/>
              <p:nvPr/>
            </p:nvSpPr>
            <p:spPr>
              <a:xfrm>
                <a:off x="1998032" y="2565160"/>
                <a:ext cx="156883" cy="134752"/>
              </a:xfrm>
              <a:custGeom>
                <a:avLst/>
                <a:gdLst>
                  <a:gd name="connsiteX0" fmla="*/ 0 w 156883"/>
                  <a:gd name="connsiteY0" fmla="*/ 0 h 134752"/>
                  <a:gd name="connsiteX1" fmla="*/ 0 w 156883"/>
                  <a:gd name="connsiteY1" fmla="*/ 9508 h 134752"/>
                  <a:gd name="connsiteX2" fmla="*/ 71967 w 156883"/>
                  <a:gd name="connsiteY2" fmla="*/ 9508 h 134752"/>
                  <a:gd name="connsiteX3" fmla="*/ 71967 w 156883"/>
                  <a:gd name="connsiteY3" fmla="*/ 134753 h 134752"/>
                  <a:gd name="connsiteX4" fmla="*/ 84917 w 156883"/>
                  <a:gd name="connsiteY4" fmla="*/ 134753 h 134752"/>
                  <a:gd name="connsiteX5" fmla="*/ 84917 w 156883"/>
                  <a:gd name="connsiteY5" fmla="*/ 9508 h 134752"/>
                  <a:gd name="connsiteX6" fmla="*/ 156884 w 156883"/>
                  <a:gd name="connsiteY6" fmla="*/ 9508 h 134752"/>
                  <a:gd name="connsiteX7" fmla="*/ 156884 w 156883"/>
                  <a:gd name="connsiteY7" fmla="*/ 0 h 134752"/>
                  <a:gd name="connsiteX8" fmla="*/ 0 w 156883"/>
                  <a:gd name="connsiteY8"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83" h="134752">
                    <a:moveTo>
                      <a:pt x="0" y="0"/>
                    </a:moveTo>
                    <a:lnTo>
                      <a:pt x="0" y="9508"/>
                    </a:lnTo>
                    <a:lnTo>
                      <a:pt x="71967" y="9508"/>
                    </a:lnTo>
                    <a:lnTo>
                      <a:pt x="71967" y="134753"/>
                    </a:lnTo>
                    <a:lnTo>
                      <a:pt x="84917" y="134753"/>
                    </a:lnTo>
                    <a:lnTo>
                      <a:pt x="84917" y="9508"/>
                    </a:lnTo>
                    <a:lnTo>
                      <a:pt x="156884" y="9508"/>
                    </a:lnTo>
                    <a:lnTo>
                      <a:pt x="156884"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3" name="Freeform 12">
                <a:extLst>
                  <a:ext uri="{FF2B5EF4-FFF2-40B4-BE49-F238E27FC236}">
                    <a16:creationId xmlns:a16="http://schemas.microsoft.com/office/drawing/2014/main" id="{7DF65F50-9ED4-52EF-1EBF-838440A87AB8}"/>
                  </a:ext>
                </a:extLst>
              </p:cNvPr>
              <p:cNvSpPr/>
              <p:nvPr/>
            </p:nvSpPr>
            <p:spPr>
              <a:xfrm>
                <a:off x="2432783" y="2564996"/>
                <a:ext cx="178359" cy="134752"/>
              </a:xfrm>
              <a:custGeom>
                <a:avLst/>
                <a:gdLst>
                  <a:gd name="connsiteX0" fmla="*/ 88852 w 178359"/>
                  <a:gd name="connsiteY0" fmla="*/ 9672 h 134752"/>
                  <a:gd name="connsiteX1" fmla="*/ 89180 w 178359"/>
                  <a:gd name="connsiteY1" fmla="*/ 9672 h 134752"/>
                  <a:gd name="connsiteX2" fmla="*/ 133933 w 178359"/>
                  <a:gd name="connsiteY2" fmla="*/ 84425 h 134752"/>
                  <a:gd name="connsiteX3" fmla="*/ 44262 w 178359"/>
                  <a:gd name="connsiteY3" fmla="*/ 84425 h 134752"/>
                  <a:gd name="connsiteX4" fmla="*/ 89016 w 178359"/>
                  <a:gd name="connsiteY4" fmla="*/ 9672 h 134752"/>
                  <a:gd name="connsiteX5" fmla="*/ 80491 w 178359"/>
                  <a:gd name="connsiteY5" fmla="*/ 0 h 134752"/>
                  <a:gd name="connsiteX6" fmla="*/ 0 w 178359"/>
                  <a:gd name="connsiteY6" fmla="*/ 134753 h 134752"/>
                  <a:gd name="connsiteX7" fmla="*/ 14262 w 178359"/>
                  <a:gd name="connsiteY7" fmla="*/ 134753 h 134752"/>
                  <a:gd name="connsiteX8" fmla="*/ 38852 w 178359"/>
                  <a:gd name="connsiteY8" fmla="*/ 93934 h 134752"/>
                  <a:gd name="connsiteX9" fmla="*/ 139835 w 178359"/>
                  <a:gd name="connsiteY9" fmla="*/ 93934 h 134752"/>
                  <a:gd name="connsiteX10" fmla="*/ 164097 w 178359"/>
                  <a:gd name="connsiteY10" fmla="*/ 134753 h 134752"/>
                  <a:gd name="connsiteX11" fmla="*/ 178359 w 178359"/>
                  <a:gd name="connsiteY11" fmla="*/ 134753 h 134752"/>
                  <a:gd name="connsiteX12" fmla="*/ 98360 w 178359"/>
                  <a:gd name="connsiteY12" fmla="*/ 1148 h 134752"/>
                  <a:gd name="connsiteX13" fmla="*/ 97704 w 178359"/>
                  <a:gd name="connsiteY13" fmla="*/ 0 h 134752"/>
                  <a:gd name="connsiteX14" fmla="*/ 80491 w 178359"/>
                  <a:gd name="connsiteY14"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59" h="134752">
                    <a:moveTo>
                      <a:pt x="88852" y="9672"/>
                    </a:moveTo>
                    <a:lnTo>
                      <a:pt x="89180" y="9672"/>
                    </a:lnTo>
                    <a:lnTo>
                      <a:pt x="133933" y="84425"/>
                    </a:lnTo>
                    <a:lnTo>
                      <a:pt x="44262" y="84425"/>
                    </a:lnTo>
                    <a:cubicBezTo>
                      <a:pt x="44262" y="84425"/>
                      <a:pt x="89016" y="9672"/>
                      <a:pt x="89016" y="9672"/>
                    </a:cubicBezTo>
                    <a:close/>
                    <a:moveTo>
                      <a:pt x="80491" y="0"/>
                    </a:moveTo>
                    <a:lnTo>
                      <a:pt x="0" y="134753"/>
                    </a:lnTo>
                    <a:lnTo>
                      <a:pt x="14262" y="134753"/>
                    </a:lnTo>
                    <a:lnTo>
                      <a:pt x="38852" y="93934"/>
                    </a:lnTo>
                    <a:lnTo>
                      <a:pt x="139835" y="93934"/>
                    </a:lnTo>
                    <a:cubicBezTo>
                      <a:pt x="139835" y="93934"/>
                      <a:pt x="164097" y="134753"/>
                      <a:pt x="164097" y="134753"/>
                    </a:cubicBezTo>
                    <a:lnTo>
                      <a:pt x="178359" y="134753"/>
                    </a:lnTo>
                    <a:cubicBezTo>
                      <a:pt x="178359" y="134753"/>
                      <a:pt x="98360" y="1148"/>
                      <a:pt x="98360" y="1148"/>
                    </a:cubicBez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4" name="Freeform 13">
                <a:extLst>
                  <a:ext uri="{FF2B5EF4-FFF2-40B4-BE49-F238E27FC236}">
                    <a16:creationId xmlns:a16="http://schemas.microsoft.com/office/drawing/2014/main" id="{39805FDB-2174-86F2-CBFE-DA78228D4121}"/>
                  </a:ext>
                </a:extLst>
              </p:cNvPr>
              <p:cNvSpPr/>
              <p:nvPr/>
            </p:nvSpPr>
            <p:spPr>
              <a:xfrm>
                <a:off x="1071975" y="2111229"/>
                <a:ext cx="260489" cy="312620"/>
              </a:xfrm>
              <a:custGeom>
                <a:avLst/>
                <a:gdLst>
                  <a:gd name="connsiteX0" fmla="*/ 208523 w 260489"/>
                  <a:gd name="connsiteY0" fmla="*/ 69508 h 312620"/>
                  <a:gd name="connsiteX1" fmla="*/ 191146 w 260489"/>
                  <a:gd name="connsiteY1" fmla="*/ 48688 h 312620"/>
                  <a:gd name="connsiteX2" fmla="*/ 52131 w 260489"/>
                  <a:gd name="connsiteY2" fmla="*/ 48688 h 312620"/>
                  <a:gd name="connsiteX3" fmla="*/ 52131 w 260489"/>
                  <a:gd name="connsiteY3" fmla="*/ 264096 h 312620"/>
                  <a:gd name="connsiteX4" fmla="*/ 191146 w 260489"/>
                  <a:gd name="connsiteY4" fmla="*/ 264096 h 312620"/>
                  <a:gd name="connsiteX5" fmla="*/ 208523 w 260489"/>
                  <a:gd name="connsiteY5" fmla="*/ 243277 h 312620"/>
                  <a:gd name="connsiteX6" fmla="*/ 208523 w 260489"/>
                  <a:gd name="connsiteY6" fmla="*/ 69508 h 312620"/>
                  <a:gd name="connsiteX7" fmla="*/ 260490 w 260489"/>
                  <a:gd name="connsiteY7" fmla="*/ 69344 h 312620"/>
                  <a:gd name="connsiteX8" fmla="*/ 260490 w 260489"/>
                  <a:gd name="connsiteY8" fmla="*/ 243113 h 312620"/>
                  <a:gd name="connsiteX9" fmla="*/ 190982 w 260489"/>
                  <a:gd name="connsiteY9" fmla="*/ 312620 h 312620"/>
                  <a:gd name="connsiteX10" fmla="*/ 0 w 260489"/>
                  <a:gd name="connsiteY10" fmla="*/ 312620 h 312620"/>
                  <a:gd name="connsiteX11" fmla="*/ 0 w 260489"/>
                  <a:gd name="connsiteY11" fmla="*/ 0 h 312620"/>
                  <a:gd name="connsiteX12" fmla="*/ 190982 w 260489"/>
                  <a:gd name="connsiteY12" fmla="*/ 0 h 312620"/>
                  <a:gd name="connsiteX13" fmla="*/ 260490 w 260489"/>
                  <a:gd name="connsiteY13" fmla="*/ 69344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9" h="312620">
                    <a:moveTo>
                      <a:pt x="208523" y="69508"/>
                    </a:moveTo>
                    <a:cubicBezTo>
                      <a:pt x="208523" y="56393"/>
                      <a:pt x="204097" y="48688"/>
                      <a:pt x="191146" y="48688"/>
                    </a:cubicBezTo>
                    <a:lnTo>
                      <a:pt x="52131" y="48688"/>
                    </a:lnTo>
                    <a:cubicBezTo>
                      <a:pt x="52131" y="48688"/>
                      <a:pt x="52131" y="264096"/>
                      <a:pt x="52131" y="264096"/>
                    </a:cubicBezTo>
                    <a:lnTo>
                      <a:pt x="191146" y="264096"/>
                    </a:lnTo>
                    <a:cubicBezTo>
                      <a:pt x="204261" y="264096"/>
                      <a:pt x="208523" y="256227"/>
                      <a:pt x="208523" y="243277"/>
                    </a:cubicBezTo>
                    <a:lnTo>
                      <a:pt x="208523" y="69508"/>
                    </a:lnTo>
                    <a:close/>
                    <a:moveTo>
                      <a:pt x="260490" y="69344"/>
                    </a:moveTo>
                    <a:lnTo>
                      <a:pt x="260490" y="243113"/>
                    </a:lnTo>
                    <a:cubicBezTo>
                      <a:pt x="260490" y="290817"/>
                      <a:pt x="238850" y="312620"/>
                      <a:pt x="190982" y="312620"/>
                    </a:cubicBezTo>
                    <a:lnTo>
                      <a:pt x="0" y="312620"/>
                    </a:lnTo>
                    <a:cubicBezTo>
                      <a:pt x="0" y="312620"/>
                      <a:pt x="0" y="0"/>
                      <a:pt x="0" y="0"/>
                    </a:cubicBezTo>
                    <a:lnTo>
                      <a:pt x="190982" y="0"/>
                    </a:lnTo>
                    <a:cubicBezTo>
                      <a:pt x="238687" y="0"/>
                      <a:pt x="260490" y="21639"/>
                      <a:pt x="260490" y="6934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5" name="Freeform 14">
                <a:extLst>
                  <a:ext uri="{FF2B5EF4-FFF2-40B4-BE49-F238E27FC236}">
                    <a16:creationId xmlns:a16="http://schemas.microsoft.com/office/drawing/2014/main" id="{AAD5DA3D-1A62-CCEB-A90A-6C3864F31A7D}"/>
                  </a:ext>
                </a:extLst>
              </p:cNvPr>
              <p:cNvSpPr/>
              <p:nvPr/>
            </p:nvSpPr>
            <p:spPr>
              <a:xfrm>
                <a:off x="1376890" y="2111229"/>
                <a:ext cx="52130" cy="312620"/>
              </a:xfrm>
              <a:custGeom>
                <a:avLst/>
                <a:gdLst>
                  <a:gd name="connsiteX0" fmla="*/ 0 w 52130"/>
                  <a:gd name="connsiteY0" fmla="*/ 0 h 312620"/>
                  <a:gd name="connsiteX1" fmla="*/ 52131 w 52130"/>
                  <a:gd name="connsiteY1" fmla="*/ 0 h 312620"/>
                  <a:gd name="connsiteX2" fmla="*/ 52131 w 52130"/>
                  <a:gd name="connsiteY2" fmla="*/ 312620 h 312620"/>
                  <a:gd name="connsiteX3" fmla="*/ 0 w 52130"/>
                  <a:gd name="connsiteY3" fmla="*/ 312620 h 312620"/>
                </a:gdLst>
                <a:ahLst/>
                <a:cxnLst>
                  <a:cxn ang="0">
                    <a:pos x="connsiteX0" y="connsiteY0"/>
                  </a:cxn>
                  <a:cxn ang="0">
                    <a:pos x="connsiteX1" y="connsiteY1"/>
                  </a:cxn>
                  <a:cxn ang="0">
                    <a:pos x="connsiteX2" y="connsiteY2"/>
                  </a:cxn>
                  <a:cxn ang="0">
                    <a:pos x="connsiteX3" y="connsiteY3"/>
                  </a:cxn>
                </a:cxnLst>
                <a:rect l="l" t="t" r="r" b="b"/>
                <a:pathLst>
                  <a:path w="52130" h="312620">
                    <a:moveTo>
                      <a:pt x="0" y="0"/>
                    </a:moveTo>
                    <a:lnTo>
                      <a:pt x="52131" y="0"/>
                    </a:lnTo>
                    <a:lnTo>
                      <a:pt x="52131" y="312620"/>
                    </a:lnTo>
                    <a:lnTo>
                      <a:pt x="0" y="31262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6" name="Freeform 15">
                <a:extLst>
                  <a:ext uri="{FF2B5EF4-FFF2-40B4-BE49-F238E27FC236}">
                    <a16:creationId xmlns:a16="http://schemas.microsoft.com/office/drawing/2014/main" id="{B40EDBD5-CBD8-5D04-7A25-2834AA388EB1}"/>
                  </a:ext>
                </a:extLst>
              </p:cNvPr>
              <p:cNvSpPr/>
              <p:nvPr/>
            </p:nvSpPr>
            <p:spPr>
              <a:xfrm>
                <a:off x="1472299" y="2111065"/>
                <a:ext cx="260653" cy="312784"/>
              </a:xfrm>
              <a:custGeom>
                <a:avLst/>
                <a:gdLst>
                  <a:gd name="connsiteX0" fmla="*/ 260654 w 260653"/>
                  <a:gd name="connsiteY0" fmla="*/ 208523 h 312784"/>
                  <a:gd name="connsiteX1" fmla="*/ 260654 w 260653"/>
                  <a:gd name="connsiteY1" fmla="*/ 243277 h 312784"/>
                  <a:gd name="connsiteX2" fmla="*/ 191146 w 260653"/>
                  <a:gd name="connsiteY2" fmla="*/ 312784 h 312784"/>
                  <a:gd name="connsiteX3" fmla="*/ 69508 w 260653"/>
                  <a:gd name="connsiteY3" fmla="*/ 312784 h 312784"/>
                  <a:gd name="connsiteX4" fmla="*/ 0 w 260653"/>
                  <a:gd name="connsiteY4" fmla="*/ 243441 h 312784"/>
                  <a:gd name="connsiteX5" fmla="*/ 0 w 260653"/>
                  <a:gd name="connsiteY5" fmla="*/ 69508 h 312784"/>
                  <a:gd name="connsiteX6" fmla="*/ 69344 w 260653"/>
                  <a:gd name="connsiteY6" fmla="*/ 0 h 312784"/>
                  <a:gd name="connsiteX7" fmla="*/ 190982 w 260653"/>
                  <a:gd name="connsiteY7" fmla="*/ 0 h 312784"/>
                  <a:gd name="connsiteX8" fmla="*/ 260490 w 260653"/>
                  <a:gd name="connsiteY8" fmla="*/ 69508 h 312784"/>
                  <a:gd name="connsiteX9" fmla="*/ 260490 w 260653"/>
                  <a:gd name="connsiteY9" fmla="*/ 104261 h 312784"/>
                  <a:gd name="connsiteX10" fmla="*/ 208359 w 260653"/>
                  <a:gd name="connsiteY10" fmla="*/ 104261 h 312784"/>
                  <a:gd name="connsiteX11" fmla="*/ 208359 w 260653"/>
                  <a:gd name="connsiteY11" fmla="*/ 69508 h 312784"/>
                  <a:gd name="connsiteX12" fmla="*/ 190982 w 260653"/>
                  <a:gd name="connsiteY12" fmla="*/ 48688 h 312784"/>
                  <a:gd name="connsiteX13" fmla="*/ 69344 w 260653"/>
                  <a:gd name="connsiteY13" fmla="*/ 48688 h 312784"/>
                  <a:gd name="connsiteX14" fmla="*/ 51967 w 260653"/>
                  <a:gd name="connsiteY14" fmla="*/ 69508 h 312784"/>
                  <a:gd name="connsiteX15" fmla="*/ 51967 w 260653"/>
                  <a:gd name="connsiteY15" fmla="*/ 243277 h 312784"/>
                  <a:gd name="connsiteX16" fmla="*/ 69344 w 260653"/>
                  <a:gd name="connsiteY16" fmla="*/ 264096 h 312784"/>
                  <a:gd name="connsiteX17" fmla="*/ 190982 w 260653"/>
                  <a:gd name="connsiteY17" fmla="*/ 264096 h 312784"/>
                  <a:gd name="connsiteX18" fmla="*/ 208359 w 260653"/>
                  <a:gd name="connsiteY18" fmla="*/ 243277 h 312784"/>
                  <a:gd name="connsiteX19" fmla="*/ 208359 w 260653"/>
                  <a:gd name="connsiteY19" fmla="*/ 208523 h 312784"/>
                  <a:gd name="connsiteX20" fmla="*/ 260490 w 260653"/>
                  <a:gd name="connsiteY20" fmla="*/ 208523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0653" h="312784">
                    <a:moveTo>
                      <a:pt x="260654" y="208523"/>
                    </a:moveTo>
                    <a:lnTo>
                      <a:pt x="260654" y="243277"/>
                    </a:lnTo>
                    <a:cubicBezTo>
                      <a:pt x="260654" y="290981"/>
                      <a:pt x="239014" y="312784"/>
                      <a:pt x="191146" y="312784"/>
                    </a:cubicBezTo>
                    <a:lnTo>
                      <a:pt x="69508" y="312784"/>
                    </a:lnTo>
                    <a:cubicBezTo>
                      <a:pt x="21803" y="312784"/>
                      <a:pt x="0" y="291145"/>
                      <a:pt x="0" y="243441"/>
                    </a:cubicBezTo>
                    <a:lnTo>
                      <a:pt x="0" y="69508"/>
                    </a:lnTo>
                    <a:cubicBezTo>
                      <a:pt x="0" y="21803"/>
                      <a:pt x="21639" y="0"/>
                      <a:pt x="69344" y="0"/>
                    </a:cubicBezTo>
                    <a:lnTo>
                      <a:pt x="190982" y="0"/>
                    </a:lnTo>
                    <a:cubicBezTo>
                      <a:pt x="238687" y="0"/>
                      <a:pt x="260490" y="21639"/>
                      <a:pt x="260490" y="69508"/>
                    </a:cubicBezTo>
                    <a:lnTo>
                      <a:pt x="260490" y="104261"/>
                    </a:lnTo>
                    <a:cubicBezTo>
                      <a:pt x="260490" y="104261"/>
                      <a:pt x="208359" y="104261"/>
                      <a:pt x="208359" y="104261"/>
                    </a:cubicBezTo>
                    <a:lnTo>
                      <a:pt x="208359" y="69508"/>
                    </a:lnTo>
                    <a:cubicBezTo>
                      <a:pt x="208359" y="56557"/>
                      <a:pt x="203933" y="48688"/>
                      <a:pt x="190982" y="48688"/>
                    </a:cubicBezTo>
                    <a:lnTo>
                      <a:pt x="69344" y="48688"/>
                    </a:lnTo>
                    <a:cubicBezTo>
                      <a:pt x="56393" y="48688"/>
                      <a:pt x="51967" y="56557"/>
                      <a:pt x="51967" y="69508"/>
                    </a:cubicBezTo>
                    <a:lnTo>
                      <a:pt x="51967" y="243277"/>
                    </a:lnTo>
                    <a:cubicBezTo>
                      <a:pt x="51967" y="256391"/>
                      <a:pt x="56393" y="264096"/>
                      <a:pt x="69344" y="264096"/>
                    </a:cubicBezTo>
                    <a:lnTo>
                      <a:pt x="190982" y="264096"/>
                    </a:lnTo>
                    <a:cubicBezTo>
                      <a:pt x="203933" y="264096"/>
                      <a:pt x="208359" y="256227"/>
                      <a:pt x="208359" y="243277"/>
                    </a:cubicBezTo>
                    <a:lnTo>
                      <a:pt x="208359" y="208523"/>
                    </a:lnTo>
                    <a:lnTo>
                      <a:pt x="260490" y="208523"/>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7" name="Freeform 16">
                <a:extLst>
                  <a:ext uri="{FF2B5EF4-FFF2-40B4-BE49-F238E27FC236}">
                    <a16:creationId xmlns:a16="http://schemas.microsoft.com/office/drawing/2014/main" id="{A9BFAE53-1C4E-02B4-0EB8-2E13AC411936}"/>
                  </a:ext>
                </a:extLst>
              </p:cNvPr>
              <p:cNvSpPr/>
              <p:nvPr/>
            </p:nvSpPr>
            <p:spPr>
              <a:xfrm>
                <a:off x="1774264" y="2110902"/>
                <a:ext cx="269669" cy="312784"/>
              </a:xfrm>
              <a:custGeom>
                <a:avLst/>
                <a:gdLst>
                  <a:gd name="connsiteX0" fmla="*/ 209179 w 269669"/>
                  <a:gd name="connsiteY0" fmla="*/ 0 h 312784"/>
                  <a:gd name="connsiteX1" fmla="*/ 132458 w 269669"/>
                  <a:gd name="connsiteY1" fmla="*/ 132130 h 312784"/>
                  <a:gd name="connsiteX2" fmla="*/ 51967 w 269669"/>
                  <a:gd name="connsiteY2" fmla="*/ 132130 h 312784"/>
                  <a:gd name="connsiteX3" fmla="*/ 51967 w 269669"/>
                  <a:gd name="connsiteY3" fmla="*/ 0 h 312784"/>
                  <a:gd name="connsiteX4" fmla="*/ 0 w 269669"/>
                  <a:gd name="connsiteY4" fmla="*/ 164 h 312784"/>
                  <a:gd name="connsiteX5" fmla="*/ 0 w 269669"/>
                  <a:gd name="connsiteY5" fmla="*/ 312784 h 312784"/>
                  <a:gd name="connsiteX6" fmla="*/ 52131 w 269669"/>
                  <a:gd name="connsiteY6" fmla="*/ 312784 h 312784"/>
                  <a:gd name="connsiteX7" fmla="*/ 52131 w 269669"/>
                  <a:gd name="connsiteY7" fmla="*/ 180818 h 312784"/>
                  <a:gd name="connsiteX8" fmla="*/ 132458 w 269669"/>
                  <a:gd name="connsiteY8" fmla="*/ 180818 h 312784"/>
                  <a:gd name="connsiteX9" fmla="*/ 209343 w 269669"/>
                  <a:gd name="connsiteY9" fmla="*/ 312784 h 312784"/>
                  <a:gd name="connsiteX10" fmla="*/ 269670 w 269669"/>
                  <a:gd name="connsiteY10" fmla="*/ 312784 h 312784"/>
                  <a:gd name="connsiteX11" fmla="*/ 178359 w 269669"/>
                  <a:gd name="connsiteY11" fmla="*/ 156392 h 312784"/>
                  <a:gd name="connsiteX12" fmla="*/ 269506 w 269669"/>
                  <a:gd name="connsiteY12" fmla="*/ 0 h 312784"/>
                  <a:gd name="connsiteX13" fmla="*/ 209179 w 269669"/>
                  <a:gd name="connsiteY13"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669" h="312784">
                    <a:moveTo>
                      <a:pt x="209179" y="0"/>
                    </a:moveTo>
                    <a:lnTo>
                      <a:pt x="132458" y="132130"/>
                    </a:lnTo>
                    <a:lnTo>
                      <a:pt x="51967" y="132130"/>
                    </a:lnTo>
                    <a:lnTo>
                      <a:pt x="51967" y="0"/>
                    </a:lnTo>
                    <a:lnTo>
                      <a:pt x="0" y="164"/>
                    </a:lnTo>
                    <a:lnTo>
                      <a:pt x="0" y="312784"/>
                    </a:lnTo>
                    <a:lnTo>
                      <a:pt x="52131" y="312784"/>
                    </a:lnTo>
                    <a:lnTo>
                      <a:pt x="52131" y="180818"/>
                    </a:lnTo>
                    <a:lnTo>
                      <a:pt x="132458" y="180818"/>
                    </a:lnTo>
                    <a:lnTo>
                      <a:pt x="209343" y="312784"/>
                    </a:lnTo>
                    <a:lnTo>
                      <a:pt x="269670" y="312784"/>
                    </a:lnTo>
                    <a:lnTo>
                      <a:pt x="178359" y="156392"/>
                    </a:lnTo>
                    <a:lnTo>
                      <a:pt x="269506" y="0"/>
                    </a:lnTo>
                    <a:lnTo>
                      <a:pt x="209179"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8" name="Freeform 17">
                <a:extLst>
                  <a:ext uri="{FF2B5EF4-FFF2-40B4-BE49-F238E27FC236}">
                    <a16:creationId xmlns:a16="http://schemas.microsoft.com/office/drawing/2014/main" id="{53AA770A-3F81-48BD-EF61-0D2E5BFFE02B}"/>
                  </a:ext>
                </a:extLst>
              </p:cNvPr>
              <p:cNvSpPr/>
              <p:nvPr/>
            </p:nvSpPr>
            <p:spPr>
              <a:xfrm>
                <a:off x="2067704" y="2110902"/>
                <a:ext cx="243276" cy="312784"/>
              </a:xfrm>
              <a:custGeom>
                <a:avLst/>
                <a:gdLst>
                  <a:gd name="connsiteX0" fmla="*/ 0 w 243276"/>
                  <a:gd name="connsiteY0" fmla="*/ 0 h 312784"/>
                  <a:gd name="connsiteX1" fmla="*/ 164 w 243276"/>
                  <a:gd name="connsiteY1" fmla="*/ 312784 h 312784"/>
                  <a:gd name="connsiteX2" fmla="*/ 243277 w 243276"/>
                  <a:gd name="connsiteY2" fmla="*/ 312784 h 312784"/>
                  <a:gd name="connsiteX3" fmla="*/ 243277 w 243276"/>
                  <a:gd name="connsiteY3" fmla="*/ 264096 h 312784"/>
                  <a:gd name="connsiteX4" fmla="*/ 52131 w 243276"/>
                  <a:gd name="connsiteY4" fmla="*/ 264096 h 312784"/>
                  <a:gd name="connsiteX5" fmla="*/ 52131 w 243276"/>
                  <a:gd name="connsiteY5" fmla="*/ 180818 h 312784"/>
                  <a:gd name="connsiteX6" fmla="*/ 238850 w 243276"/>
                  <a:gd name="connsiteY6" fmla="*/ 180654 h 312784"/>
                  <a:gd name="connsiteX7" fmla="*/ 238850 w 243276"/>
                  <a:gd name="connsiteY7" fmla="*/ 132130 h 312784"/>
                  <a:gd name="connsiteX8" fmla="*/ 52131 w 243276"/>
                  <a:gd name="connsiteY8" fmla="*/ 132130 h 312784"/>
                  <a:gd name="connsiteX9" fmla="*/ 52131 w 243276"/>
                  <a:gd name="connsiteY9" fmla="*/ 48688 h 312784"/>
                  <a:gd name="connsiteX10" fmla="*/ 243277 w 243276"/>
                  <a:gd name="connsiteY10" fmla="*/ 48688 h 312784"/>
                  <a:gd name="connsiteX11" fmla="*/ 243277 w 243276"/>
                  <a:gd name="connsiteY11" fmla="*/ 0 h 312784"/>
                  <a:gd name="connsiteX12" fmla="*/ 0 w 243276"/>
                  <a:gd name="connsiteY12"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76" h="312784">
                    <a:moveTo>
                      <a:pt x="0" y="0"/>
                    </a:moveTo>
                    <a:lnTo>
                      <a:pt x="164" y="312784"/>
                    </a:lnTo>
                    <a:lnTo>
                      <a:pt x="243277" y="312784"/>
                    </a:lnTo>
                    <a:lnTo>
                      <a:pt x="243277" y="264096"/>
                    </a:lnTo>
                    <a:lnTo>
                      <a:pt x="52131" y="264096"/>
                    </a:lnTo>
                    <a:lnTo>
                      <a:pt x="52131" y="180818"/>
                    </a:lnTo>
                    <a:lnTo>
                      <a:pt x="238850" y="180654"/>
                    </a:lnTo>
                    <a:lnTo>
                      <a:pt x="238850" y="132130"/>
                    </a:lnTo>
                    <a:lnTo>
                      <a:pt x="52131" y="132130"/>
                    </a:lnTo>
                    <a:lnTo>
                      <a:pt x="52131" y="48688"/>
                    </a:lnTo>
                    <a:lnTo>
                      <a:pt x="243277" y="48688"/>
                    </a:lnTo>
                    <a:lnTo>
                      <a:pt x="243277"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9" name="Freeform 18">
                <a:extLst>
                  <a:ext uri="{FF2B5EF4-FFF2-40B4-BE49-F238E27FC236}">
                    <a16:creationId xmlns:a16="http://schemas.microsoft.com/office/drawing/2014/main" id="{4B491B5C-58E0-0794-6B9E-6687888A81A2}"/>
                  </a:ext>
                </a:extLst>
              </p:cNvPr>
              <p:cNvSpPr/>
              <p:nvPr/>
            </p:nvSpPr>
            <p:spPr>
              <a:xfrm>
                <a:off x="2350488" y="2111065"/>
                <a:ext cx="260489" cy="312620"/>
              </a:xfrm>
              <a:custGeom>
                <a:avLst/>
                <a:gdLst>
                  <a:gd name="connsiteX0" fmla="*/ 208359 w 260489"/>
                  <a:gd name="connsiteY0" fmla="*/ 69344 h 312620"/>
                  <a:gd name="connsiteX1" fmla="*/ 190982 w 260489"/>
                  <a:gd name="connsiteY1" fmla="*/ 48524 h 312620"/>
                  <a:gd name="connsiteX2" fmla="*/ 51967 w 260489"/>
                  <a:gd name="connsiteY2" fmla="*/ 48524 h 312620"/>
                  <a:gd name="connsiteX3" fmla="*/ 51967 w 260489"/>
                  <a:gd name="connsiteY3" fmla="*/ 159671 h 312620"/>
                  <a:gd name="connsiteX4" fmla="*/ 190982 w 260489"/>
                  <a:gd name="connsiteY4" fmla="*/ 159671 h 312620"/>
                  <a:gd name="connsiteX5" fmla="*/ 208359 w 260489"/>
                  <a:gd name="connsiteY5" fmla="*/ 138851 h 312620"/>
                  <a:gd name="connsiteX6" fmla="*/ 208359 w 260489"/>
                  <a:gd name="connsiteY6" fmla="*/ 69344 h 312620"/>
                  <a:gd name="connsiteX7" fmla="*/ 192785 w 260489"/>
                  <a:gd name="connsiteY7" fmla="*/ 208195 h 312620"/>
                  <a:gd name="connsiteX8" fmla="*/ 253604 w 260489"/>
                  <a:gd name="connsiteY8" fmla="*/ 312456 h 312620"/>
                  <a:gd name="connsiteX9" fmla="*/ 193277 w 260489"/>
                  <a:gd name="connsiteY9" fmla="*/ 312456 h 312620"/>
                  <a:gd name="connsiteX10" fmla="*/ 132458 w 260489"/>
                  <a:gd name="connsiteY10" fmla="*/ 208359 h 312620"/>
                  <a:gd name="connsiteX11" fmla="*/ 52131 w 260489"/>
                  <a:gd name="connsiteY11" fmla="*/ 208359 h 312620"/>
                  <a:gd name="connsiteX12" fmla="*/ 52131 w 260489"/>
                  <a:gd name="connsiteY12" fmla="*/ 312620 h 312620"/>
                  <a:gd name="connsiteX13" fmla="*/ 0 w 260489"/>
                  <a:gd name="connsiteY13" fmla="*/ 312620 h 312620"/>
                  <a:gd name="connsiteX14" fmla="*/ 0 w 260489"/>
                  <a:gd name="connsiteY14" fmla="*/ 0 h 312620"/>
                  <a:gd name="connsiteX15" fmla="*/ 190982 w 260489"/>
                  <a:gd name="connsiteY15" fmla="*/ 0 h 312620"/>
                  <a:gd name="connsiteX16" fmla="*/ 260490 w 260489"/>
                  <a:gd name="connsiteY16" fmla="*/ 69344 h 312620"/>
                  <a:gd name="connsiteX17" fmla="*/ 260490 w 260489"/>
                  <a:gd name="connsiteY17" fmla="*/ 138851 h 312620"/>
                  <a:gd name="connsiteX18" fmla="*/ 192785 w 260489"/>
                  <a:gd name="connsiteY18" fmla="*/ 208359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489" h="312620">
                    <a:moveTo>
                      <a:pt x="208359" y="69344"/>
                    </a:moveTo>
                    <a:cubicBezTo>
                      <a:pt x="208359" y="56393"/>
                      <a:pt x="204097" y="48524"/>
                      <a:pt x="190982" y="48524"/>
                    </a:cubicBezTo>
                    <a:lnTo>
                      <a:pt x="51967" y="48524"/>
                    </a:lnTo>
                    <a:cubicBezTo>
                      <a:pt x="51967" y="48524"/>
                      <a:pt x="51967" y="159671"/>
                      <a:pt x="51967" y="159671"/>
                    </a:cubicBezTo>
                    <a:lnTo>
                      <a:pt x="190982" y="159671"/>
                    </a:lnTo>
                    <a:cubicBezTo>
                      <a:pt x="203933" y="159671"/>
                      <a:pt x="208359" y="151802"/>
                      <a:pt x="208359" y="138851"/>
                    </a:cubicBezTo>
                    <a:lnTo>
                      <a:pt x="208359" y="69344"/>
                    </a:lnTo>
                    <a:close/>
                    <a:moveTo>
                      <a:pt x="192785" y="208195"/>
                    </a:moveTo>
                    <a:lnTo>
                      <a:pt x="253604" y="312456"/>
                    </a:lnTo>
                    <a:lnTo>
                      <a:pt x="193277" y="312456"/>
                    </a:lnTo>
                    <a:cubicBezTo>
                      <a:pt x="193277" y="312456"/>
                      <a:pt x="132458" y="208359"/>
                      <a:pt x="132458" y="208359"/>
                    </a:cubicBezTo>
                    <a:lnTo>
                      <a:pt x="52131" y="208359"/>
                    </a:lnTo>
                    <a:cubicBezTo>
                      <a:pt x="52131" y="208359"/>
                      <a:pt x="52131" y="312620"/>
                      <a:pt x="52131" y="312620"/>
                    </a:cubicBezTo>
                    <a:lnTo>
                      <a:pt x="0" y="312620"/>
                    </a:lnTo>
                    <a:cubicBezTo>
                      <a:pt x="0" y="312620"/>
                      <a:pt x="0" y="0"/>
                      <a:pt x="0" y="0"/>
                    </a:cubicBezTo>
                    <a:lnTo>
                      <a:pt x="190982" y="0"/>
                    </a:lnTo>
                    <a:cubicBezTo>
                      <a:pt x="238687" y="0"/>
                      <a:pt x="260490" y="21639"/>
                      <a:pt x="260490" y="69344"/>
                    </a:cubicBezTo>
                    <a:lnTo>
                      <a:pt x="260490" y="138851"/>
                    </a:lnTo>
                    <a:cubicBezTo>
                      <a:pt x="260490" y="186228"/>
                      <a:pt x="239178" y="207867"/>
                      <a:pt x="192785" y="208359"/>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20" name="Freeform 19">
                <a:extLst>
                  <a:ext uri="{FF2B5EF4-FFF2-40B4-BE49-F238E27FC236}">
                    <a16:creationId xmlns:a16="http://schemas.microsoft.com/office/drawing/2014/main" id="{9887B8C9-134A-1231-BA89-FAE4FB950DC8}"/>
                  </a:ext>
                </a:extLst>
              </p:cNvPr>
              <p:cNvSpPr/>
              <p:nvPr/>
            </p:nvSpPr>
            <p:spPr>
              <a:xfrm>
                <a:off x="1071975" y="2487128"/>
                <a:ext cx="1539003" cy="14753"/>
              </a:xfrm>
              <a:custGeom>
                <a:avLst/>
                <a:gdLst>
                  <a:gd name="connsiteX0" fmla="*/ 0 w 1539003"/>
                  <a:gd name="connsiteY0" fmla="*/ 0 h 14753"/>
                  <a:gd name="connsiteX1" fmla="*/ 1539004 w 1539003"/>
                  <a:gd name="connsiteY1" fmla="*/ 0 h 14753"/>
                  <a:gd name="connsiteX2" fmla="*/ 1539004 w 1539003"/>
                  <a:gd name="connsiteY2" fmla="*/ 14754 h 14753"/>
                  <a:gd name="connsiteX3" fmla="*/ 0 w 1539003"/>
                  <a:gd name="connsiteY3" fmla="*/ 14754 h 14753"/>
                </a:gdLst>
                <a:ahLst/>
                <a:cxnLst>
                  <a:cxn ang="0">
                    <a:pos x="connsiteX0" y="connsiteY0"/>
                  </a:cxn>
                  <a:cxn ang="0">
                    <a:pos x="connsiteX1" y="connsiteY1"/>
                  </a:cxn>
                  <a:cxn ang="0">
                    <a:pos x="connsiteX2" y="connsiteY2"/>
                  </a:cxn>
                  <a:cxn ang="0">
                    <a:pos x="connsiteX3" y="connsiteY3"/>
                  </a:cxn>
                </a:cxnLst>
                <a:rect l="l" t="t" r="r" b="b"/>
                <a:pathLst>
                  <a:path w="1539003" h="14753">
                    <a:moveTo>
                      <a:pt x="0" y="0"/>
                    </a:moveTo>
                    <a:lnTo>
                      <a:pt x="1539004" y="0"/>
                    </a:lnTo>
                    <a:lnTo>
                      <a:pt x="1539004" y="14754"/>
                    </a:lnTo>
                    <a:lnTo>
                      <a:pt x="0" y="14754"/>
                    </a:lnTo>
                    <a:close/>
                  </a:path>
                </a:pathLst>
              </a:custGeom>
              <a:solidFill>
                <a:srgbClr val="C11F4A"/>
              </a:solidFill>
              <a:ln w="16391" cap="flat">
                <a:noFill/>
                <a:prstDash val="solid"/>
                <a:miter/>
              </a:ln>
            </p:spPr>
            <p:txBody>
              <a:bodyPr rtlCol="0" anchor="ctr"/>
              <a:lstStyle/>
              <a:p>
                <a:endParaRPr lang="en-US" b="0" i="0" dirty="0">
                  <a:latin typeface="Montserrat" pitchFamily="2" charset="77"/>
                </a:endParaRPr>
              </a:p>
            </p:txBody>
          </p:sp>
          <p:sp>
            <p:nvSpPr>
              <p:cNvPr id="21" name="Freeform 20">
                <a:extLst>
                  <a:ext uri="{FF2B5EF4-FFF2-40B4-BE49-F238E27FC236}">
                    <a16:creationId xmlns:a16="http://schemas.microsoft.com/office/drawing/2014/main" id="{36DA8D02-B506-C012-2D0B-F77AD40D7C64}"/>
                  </a:ext>
                </a:extLst>
              </p:cNvPr>
              <p:cNvSpPr/>
              <p:nvPr/>
            </p:nvSpPr>
            <p:spPr>
              <a:xfrm>
                <a:off x="3132777" y="2110902"/>
                <a:ext cx="9835" cy="589175"/>
              </a:xfrm>
              <a:custGeom>
                <a:avLst/>
                <a:gdLst>
                  <a:gd name="connsiteX0" fmla="*/ 0 w 9835"/>
                  <a:gd name="connsiteY0" fmla="*/ 0 h 589175"/>
                  <a:gd name="connsiteX1" fmla="*/ 9836 w 9835"/>
                  <a:gd name="connsiteY1" fmla="*/ 0 h 589175"/>
                  <a:gd name="connsiteX2" fmla="*/ 9836 w 9835"/>
                  <a:gd name="connsiteY2" fmla="*/ 589175 h 589175"/>
                  <a:gd name="connsiteX3" fmla="*/ 0 w 9835"/>
                  <a:gd name="connsiteY3" fmla="*/ 589175 h 589175"/>
                </a:gdLst>
                <a:ahLst/>
                <a:cxnLst>
                  <a:cxn ang="0">
                    <a:pos x="connsiteX0" y="connsiteY0"/>
                  </a:cxn>
                  <a:cxn ang="0">
                    <a:pos x="connsiteX1" y="connsiteY1"/>
                  </a:cxn>
                  <a:cxn ang="0">
                    <a:pos x="connsiteX2" y="connsiteY2"/>
                  </a:cxn>
                  <a:cxn ang="0">
                    <a:pos x="connsiteX3" y="connsiteY3"/>
                  </a:cxn>
                </a:cxnLst>
                <a:rect l="l" t="t" r="r" b="b"/>
                <a:pathLst>
                  <a:path w="9835" h="589175">
                    <a:moveTo>
                      <a:pt x="0" y="0"/>
                    </a:moveTo>
                    <a:lnTo>
                      <a:pt x="9836" y="0"/>
                    </a:lnTo>
                    <a:lnTo>
                      <a:pt x="9836" y="589175"/>
                    </a:lnTo>
                    <a:lnTo>
                      <a:pt x="0" y="589175"/>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pic>
            <p:nvPicPr>
              <p:cNvPr id="22" name="Graphic 21">
                <a:extLst>
                  <a:ext uri="{FF2B5EF4-FFF2-40B4-BE49-F238E27FC236}">
                    <a16:creationId xmlns:a16="http://schemas.microsoft.com/office/drawing/2014/main" id="{D8602FE8-CB4E-44D3-F171-38B03DF78D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7526" y="2034145"/>
                <a:ext cx="4328372" cy="725057"/>
              </a:xfrm>
              <a:prstGeom prst="rect">
                <a:avLst/>
              </a:prstGeom>
            </p:spPr>
          </p:pic>
        </p:grpSp>
      </p:grpSp>
      <p:grpSp>
        <p:nvGrpSpPr>
          <p:cNvPr id="6" name="Group 5">
            <a:extLst>
              <a:ext uri="{FF2B5EF4-FFF2-40B4-BE49-F238E27FC236}">
                <a16:creationId xmlns:a16="http://schemas.microsoft.com/office/drawing/2014/main" id="{87766E65-F886-3D34-34BC-6F3E0C1C3760}"/>
              </a:ext>
            </a:extLst>
          </p:cNvPr>
          <p:cNvGrpSpPr/>
          <p:nvPr/>
        </p:nvGrpSpPr>
        <p:grpSpPr>
          <a:xfrm>
            <a:off x="677156" y="5155589"/>
            <a:ext cx="7396036" cy="458379"/>
            <a:chOff x="621921" y="5155589"/>
            <a:chExt cx="7396036" cy="458379"/>
          </a:xfrm>
        </p:grpSpPr>
        <p:sp>
          <p:nvSpPr>
            <p:cNvPr id="3" name="Rectangle: Rounded Corners 2">
              <a:hlinkClick r:id="rId6"/>
              <a:extLst>
                <a:ext uri="{FF2B5EF4-FFF2-40B4-BE49-F238E27FC236}">
                  <a16:creationId xmlns:a16="http://schemas.microsoft.com/office/drawing/2014/main" id="{38645CF5-AAEE-93F4-41BE-2EF22ADED7AA}"/>
                </a:ext>
              </a:extLst>
            </p:cNvPr>
            <p:cNvSpPr/>
            <p:nvPr/>
          </p:nvSpPr>
          <p:spPr>
            <a:xfrm>
              <a:off x="621921" y="5155589"/>
              <a:ext cx="3801784"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www.dickerdata.com.au</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sp>
          <p:nvSpPr>
            <p:cNvPr id="5" name="Rectangle: Rounded Corners 2">
              <a:hlinkClick r:id="rId6"/>
              <a:extLst>
                <a:ext uri="{FF2B5EF4-FFF2-40B4-BE49-F238E27FC236}">
                  <a16:creationId xmlns:a16="http://schemas.microsoft.com/office/drawing/2014/main" id="{196998F6-D98C-A647-2CA7-BB01C7C712E2}"/>
                </a:ext>
              </a:extLst>
            </p:cNvPr>
            <p:cNvSpPr/>
            <p:nvPr/>
          </p:nvSpPr>
          <p:spPr>
            <a:xfrm>
              <a:off x="4423705" y="5155589"/>
              <a:ext cx="3594252"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www.dickerdata.co.nz</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grpSp>
    </p:spTree>
    <p:extLst>
      <p:ext uri="{BB962C8B-B14F-4D97-AF65-F5344CB8AC3E}">
        <p14:creationId xmlns:p14="http://schemas.microsoft.com/office/powerpoint/2010/main" val="3661149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7690-F22C-9032-97D1-FA54CF2CC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5327-3A41-9017-6C44-60D3FE2DD4FD}"/>
              </a:ext>
            </a:extLst>
          </p:cNvPr>
          <p:cNvSpPr>
            <a:spLocks noGrp="1"/>
          </p:cNvSpPr>
          <p:nvPr>
            <p:ph type="title"/>
          </p:nvPr>
        </p:nvSpPr>
        <p:spPr/>
        <p:txBody>
          <a:bodyPr/>
          <a:lstStyle/>
          <a:p>
            <a:r>
              <a:rPr lang="en-US" b="1" dirty="0">
                <a:latin typeface="Montserrat" pitchFamily="2" charset="77"/>
              </a:rPr>
              <a:t>Win over IT Leaders</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C3619937-9DE5-D247-269D-DA762D01BABC}"/>
              </a:ext>
            </a:extLst>
          </p:cNvPr>
          <p:cNvGraphicFramePr>
            <a:graphicFrameLocks noGrp="1"/>
          </p:cNvGraphicFramePr>
          <p:nvPr>
            <p:extLst>
              <p:ext uri="{D42A27DB-BD31-4B8C-83A1-F6EECF244321}">
                <p14:modId xmlns:p14="http://schemas.microsoft.com/office/powerpoint/2010/main" val="3839813538"/>
              </p:ext>
            </p:extLst>
          </p:nvPr>
        </p:nvGraphicFramePr>
        <p:xfrm>
          <a:off x="515938" y="1265037"/>
          <a:ext cx="11160124" cy="4929530"/>
        </p:xfrm>
        <a:graphic>
          <a:graphicData uri="http://schemas.openxmlformats.org/drawingml/2006/table">
            <a:tbl>
              <a:tblPr firstRow="1" firstCol="1" bandRow="1">
                <a:tableStyleId>{5C22544A-7EE6-4342-B048-85BDC9FD1C3A}</a:tableStyleId>
              </a:tblPr>
              <a:tblGrid>
                <a:gridCol w="5580062">
                  <a:extLst>
                    <a:ext uri="{9D8B030D-6E8A-4147-A177-3AD203B41FA5}">
                      <a16:colId xmlns:a16="http://schemas.microsoft.com/office/drawing/2014/main" val="466818093"/>
                    </a:ext>
                  </a:extLst>
                </a:gridCol>
                <a:gridCol w="5580062">
                  <a:extLst>
                    <a:ext uri="{9D8B030D-6E8A-4147-A177-3AD203B41FA5}">
                      <a16:colId xmlns:a16="http://schemas.microsoft.com/office/drawing/2014/main" val="1862802685"/>
                    </a:ext>
                  </a:extLst>
                </a:gridCol>
              </a:tblGrid>
              <a:tr h="475638">
                <a:tc>
                  <a:txBody>
                    <a:bodyPr/>
                    <a:lstStyle/>
                    <a:p>
                      <a:pPr algn="l" rtl="0" fontAlgn="base">
                        <a:lnSpc>
                          <a:spcPts val="1406"/>
                        </a:lnSpc>
                        <a:spcAft>
                          <a:spcPts val="600"/>
                        </a:spcAft>
                        <a:buNone/>
                      </a:pPr>
                      <a:r>
                        <a:rPr lang="en-AU" sz="1600" b="0" i="0" dirty="0">
                          <a:effectLst/>
                          <a:latin typeface="Montserrat" pitchFamily="2" charset="77"/>
                        </a:rPr>
                        <a:t>What IT leaders need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ase">
                        <a:lnSpc>
                          <a:spcPts val="1406"/>
                        </a:lnSpc>
                        <a:spcAft>
                          <a:spcPts val="600"/>
                        </a:spcAft>
                        <a:buNone/>
                      </a:pPr>
                      <a:r>
                        <a:rPr lang="en-AU" sz="1600" b="0" i="0" dirty="0">
                          <a:effectLst/>
                          <a:latin typeface="Montserrat" pitchFamily="2" charset="77"/>
                        </a:rPr>
                        <a:t>How you can deliver with AVD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920682">
                <a:tc>
                  <a:txBody>
                    <a:bodyPr/>
                    <a:lstStyle/>
                    <a:p>
                      <a:pPr algn="l" rtl="0" fontAlgn="base">
                        <a:lnSpc>
                          <a:spcPct val="100000"/>
                        </a:lnSpc>
                        <a:spcAft>
                          <a:spcPts val="600"/>
                        </a:spcAft>
                        <a:buNone/>
                      </a:pPr>
                      <a:r>
                        <a:rPr lang="en-US" sz="1400" b="1" i="0" dirty="0">
                          <a:solidFill>
                            <a:schemeClr val="tx1"/>
                          </a:solidFill>
                          <a:effectLst/>
                          <a:latin typeface="Montserrat" pitchFamily="2" charset="77"/>
                        </a:rPr>
                        <a:t>Secure access from anywhere</a:t>
                      </a:r>
                      <a:r>
                        <a:rPr lang="en-US" sz="1400" b="0" i="0" dirty="0">
                          <a:solidFill>
                            <a:schemeClr val="tx1"/>
                          </a:solidFill>
                          <a:effectLst/>
                          <a:latin typeface="Montserrat" pitchFamily="2" charset="77"/>
                        </a:rPr>
                        <a:t> </a:t>
                      </a:r>
                      <a:br>
                        <a:rPr lang="en-US" sz="1400" b="0" i="0" dirty="0">
                          <a:solidFill>
                            <a:schemeClr val="tx1"/>
                          </a:solidFill>
                          <a:effectLst/>
                          <a:latin typeface="Montserrat" pitchFamily="2" charset="77"/>
                        </a:rPr>
                      </a:br>
                      <a:r>
                        <a:rPr lang="en-US" sz="1400" b="0" i="0" dirty="0">
                          <a:solidFill>
                            <a:schemeClr val="tx1"/>
                          </a:solidFill>
                          <a:effectLst/>
                          <a:latin typeface="Montserrat" pitchFamily="2" charset="77"/>
                        </a:rPr>
                        <a:t>Deliver Windows desktops and apps to any device while maintaining control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Familiar Windows 11, 10 and Server 2022 experiences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Roaming user profiles for personalisation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Full desktop or individual apps from any location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Seamless M365 and Teams integration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920682">
                <a:tc>
                  <a:txBody>
                    <a:bodyPr/>
                    <a:lstStyle/>
                    <a:p>
                      <a:pPr algn="l" rtl="0" fontAlgn="base">
                        <a:lnSpc>
                          <a:spcPct val="100000"/>
                        </a:lnSpc>
                        <a:spcAft>
                          <a:spcPts val="600"/>
                        </a:spcAft>
                        <a:buNone/>
                      </a:pPr>
                      <a:r>
                        <a:rPr lang="en-US" sz="1400" b="1" i="0" dirty="0">
                          <a:solidFill>
                            <a:schemeClr val="tx1"/>
                          </a:solidFill>
                          <a:effectLst/>
                          <a:latin typeface="Montserrat" pitchFamily="2" charset="77"/>
                        </a:rPr>
                        <a:t>Cost </a:t>
                      </a:r>
                      <a:r>
                        <a:rPr lang="en-US" sz="1400" b="1" i="0" dirty="0" err="1">
                          <a:solidFill>
                            <a:schemeClr val="tx1"/>
                          </a:solidFill>
                          <a:effectLst/>
                          <a:latin typeface="Montserrat" pitchFamily="2" charset="77"/>
                        </a:rPr>
                        <a:t>optimisation</a:t>
                      </a:r>
                      <a:r>
                        <a:rPr lang="en-US" sz="1400" b="1" i="0" dirty="0">
                          <a:solidFill>
                            <a:schemeClr val="tx1"/>
                          </a:solidFill>
                          <a:effectLst/>
                          <a:latin typeface="Montserrat" pitchFamily="2" charset="77"/>
                        </a:rPr>
                        <a:t> with flexibility</a:t>
                      </a:r>
                      <a:r>
                        <a:rPr lang="en-US" sz="1400" b="0" i="0" dirty="0">
                          <a:solidFill>
                            <a:schemeClr val="tx1"/>
                          </a:solidFill>
                          <a:effectLst/>
                          <a:latin typeface="Montserrat" pitchFamily="2" charset="77"/>
                        </a:rPr>
                        <a:t> </a:t>
                      </a:r>
                      <a:br>
                        <a:rPr lang="en-US" sz="1400" b="0" i="0" dirty="0">
                          <a:solidFill>
                            <a:schemeClr val="tx1"/>
                          </a:solidFill>
                          <a:effectLst/>
                          <a:latin typeface="Montserrat" pitchFamily="2" charset="77"/>
                        </a:rPr>
                      </a:br>
                      <a:r>
                        <a:rPr lang="en-US" sz="1400" b="0" i="0" dirty="0">
                          <a:solidFill>
                            <a:schemeClr val="tx1"/>
                          </a:solidFill>
                          <a:effectLst/>
                          <a:latin typeface="Montserrat" pitchFamily="2" charset="77"/>
                        </a:rPr>
                        <a:t>Reduce infrastructure costs without long-term commitments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Use existing eligible M365 or Windows licenses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Windows 10 and 11 multi-session capabilities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Move from on-prem to cloud and reduce licensing costs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Pay-as-you-go with no upfront payments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16692023"/>
                  </a:ext>
                </a:extLst>
              </a:tr>
              <a:tr h="954770">
                <a:tc>
                  <a:txBody>
                    <a:bodyPr/>
                    <a:lstStyle/>
                    <a:p>
                      <a:pPr algn="l" rtl="0" fontAlgn="base">
                        <a:lnSpc>
                          <a:spcPct val="100000"/>
                        </a:lnSpc>
                        <a:spcAft>
                          <a:spcPts val="600"/>
                        </a:spcAft>
                        <a:buNone/>
                      </a:pPr>
                      <a:r>
                        <a:rPr lang="en-US" sz="1400" b="1" i="0">
                          <a:solidFill>
                            <a:schemeClr val="tx1"/>
                          </a:solidFill>
                          <a:effectLst/>
                          <a:latin typeface="Montserrat" pitchFamily="2" charset="77"/>
                        </a:rPr>
                        <a:t>Built-in intelligent security</a:t>
                      </a:r>
                      <a:r>
                        <a:rPr lang="en-US" sz="1400" b="0" i="0">
                          <a:solidFill>
                            <a:schemeClr val="tx1"/>
                          </a:solidFill>
                          <a:effectLst/>
                          <a:latin typeface="Montserrat" pitchFamily="2" charset="77"/>
                        </a:rPr>
                        <a:t> </a:t>
                      </a:r>
                      <a:br>
                        <a:rPr lang="en-US" sz="1400" b="0" i="0">
                          <a:solidFill>
                            <a:schemeClr val="tx1"/>
                          </a:solidFill>
                          <a:effectLst/>
                          <a:latin typeface="Montserrat" pitchFamily="2" charset="77"/>
                        </a:rPr>
                      </a:br>
                      <a:r>
                        <a:rPr lang="en-US" sz="1400" b="0" i="0">
                          <a:solidFill>
                            <a:schemeClr val="tx1"/>
                          </a:solidFill>
                          <a:effectLst/>
                          <a:latin typeface="Montserrat" pitchFamily="2" charset="77"/>
                        </a:rPr>
                        <a:t>Secure access across networks, devices, identities and data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Microsoft Entra ID and multi-factor authentication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Single sign-on and </a:t>
                      </a:r>
                      <a:r>
                        <a:rPr lang="en-AU" sz="1100" b="0" i="0" kern="1200" dirty="0" err="1">
                          <a:solidFill>
                            <a:schemeClr val="tx1"/>
                          </a:solidFill>
                          <a:effectLst/>
                          <a:latin typeface="Montserrat" pitchFamily="2" charset="77"/>
                          <a:ea typeface="+mn-ea"/>
                          <a:cs typeface="+mn-cs"/>
                        </a:rPr>
                        <a:t>passwordless</a:t>
                      </a:r>
                      <a:r>
                        <a:rPr lang="en-AU" sz="1100" b="0" i="0" kern="1200" dirty="0">
                          <a:solidFill>
                            <a:schemeClr val="tx1"/>
                          </a:solidFill>
                          <a:effectLst/>
                          <a:latin typeface="Montserrat" pitchFamily="2" charset="77"/>
                          <a:ea typeface="+mn-ea"/>
                          <a:cs typeface="+mn-cs"/>
                        </a:rPr>
                        <a:t> options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Private Link and RDP </a:t>
                      </a:r>
                      <a:r>
                        <a:rPr lang="en-AU" sz="1100" b="0" i="0" kern="1200" dirty="0" err="1">
                          <a:solidFill>
                            <a:schemeClr val="tx1"/>
                          </a:solidFill>
                          <a:effectLst/>
                          <a:latin typeface="Montserrat" pitchFamily="2" charset="77"/>
                          <a:ea typeface="+mn-ea"/>
                          <a:cs typeface="+mn-cs"/>
                        </a:rPr>
                        <a:t>Shortpath</a:t>
                      </a:r>
                      <a:r>
                        <a:rPr lang="en-AU" sz="1100" b="0" i="0" kern="1200" dirty="0">
                          <a:solidFill>
                            <a:schemeClr val="tx1"/>
                          </a:solidFill>
                          <a:effectLst/>
                          <a:latin typeface="Montserrat" pitchFamily="2" charset="77"/>
                          <a:ea typeface="+mn-ea"/>
                          <a:cs typeface="+mn-cs"/>
                        </a:rPr>
                        <a:t> for added security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Screen capture protection and watermarking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6704936"/>
                  </a:ext>
                </a:extLst>
              </a:tr>
              <a:tr h="1223913">
                <a:tc>
                  <a:txBody>
                    <a:bodyPr/>
                    <a:lstStyle/>
                    <a:p>
                      <a:pPr algn="l" rtl="0" fontAlgn="base">
                        <a:lnSpc>
                          <a:spcPct val="100000"/>
                        </a:lnSpc>
                        <a:spcAft>
                          <a:spcPts val="600"/>
                        </a:spcAft>
                        <a:buNone/>
                      </a:pPr>
                      <a:r>
                        <a:rPr lang="en-AU" sz="1400" b="1" i="0" dirty="0">
                          <a:solidFill>
                            <a:schemeClr val="tx1"/>
                          </a:solidFill>
                          <a:effectLst/>
                          <a:latin typeface="Montserrat" pitchFamily="2" charset="77"/>
                        </a:rPr>
                        <a:t>Full management and control</a:t>
                      </a:r>
                      <a:r>
                        <a:rPr lang="en-AU" sz="1400" b="0" i="0" dirty="0">
                          <a:solidFill>
                            <a:schemeClr val="tx1"/>
                          </a:solidFill>
                          <a:effectLst/>
                          <a:latin typeface="Montserrat" pitchFamily="2" charset="77"/>
                        </a:rPr>
                        <a:t> </a:t>
                      </a:r>
                      <a:br>
                        <a:rPr lang="en-AU" sz="1400" b="0" i="0" dirty="0">
                          <a:solidFill>
                            <a:schemeClr val="tx1"/>
                          </a:solidFill>
                          <a:effectLst/>
                          <a:latin typeface="Montserrat" pitchFamily="2" charset="77"/>
                        </a:rPr>
                      </a:br>
                      <a:r>
                        <a:rPr lang="en-AU" sz="1400" b="0" i="0" dirty="0">
                          <a:solidFill>
                            <a:schemeClr val="tx1"/>
                          </a:solidFill>
                          <a:effectLst/>
                          <a:latin typeface="Montserrat" pitchFamily="2" charset="77"/>
                        </a:rPr>
                        <a:t>Configure and deliver working experiences with full control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Specify how and where desktops are distributed globally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Azure Portal as a centralised management hub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Easy scaling by adding hosts as needed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Automate deployment with tooling that suits workflows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Azure Virtual Desktop Insights for monitoring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374885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B458-E053-F70C-3BCB-596EBA282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DA7C5-4AFF-21A6-F2E9-2D5E1B34F382}"/>
              </a:ext>
            </a:extLst>
          </p:cNvPr>
          <p:cNvSpPr>
            <a:spLocks noGrp="1"/>
          </p:cNvSpPr>
          <p:nvPr>
            <p:ph type="title"/>
          </p:nvPr>
        </p:nvSpPr>
        <p:spPr/>
        <p:txBody>
          <a:bodyPr/>
          <a:lstStyle/>
          <a:p>
            <a:r>
              <a:rPr lang="en-AU" b="1" dirty="0"/>
              <a:t>AVD in action: Industry applications </a:t>
            </a:r>
            <a:br>
              <a:rPr lang="en-AU" b="1" dirty="0"/>
            </a:br>
            <a:endParaRPr lang="en-AU" b="1" dirty="0"/>
          </a:p>
        </p:txBody>
      </p:sp>
      <p:sp>
        <p:nvSpPr>
          <p:cNvPr id="8" name="Rectangle: Rounded Corners 1">
            <a:extLst>
              <a:ext uri="{FF2B5EF4-FFF2-40B4-BE49-F238E27FC236}">
                <a16:creationId xmlns:a16="http://schemas.microsoft.com/office/drawing/2014/main" id="{8166F3A5-115E-51CC-29CF-BB56A21A846F}"/>
              </a:ext>
            </a:extLst>
          </p:cNvPr>
          <p:cNvSpPr/>
          <p:nvPr/>
        </p:nvSpPr>
        <p:spPr>
          <a:xfrm>
            <a:off x="515938"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2">
            <a:extLst>
              <a:ext uri="{FF2B5EF4-FFF2-40B4-BE49-F238E27FC236}">
                <a16:creationId xmlns:a16="http://schemas.microsoft.com/office/drawing/2014/main" id="{730C64CE-F4EA-E9A2-9E8F-91B14C003381}"/>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13DDED33-A7F8-3529-C2AC-6F89F6425E15}"/>
              </a:ext>
            </a:extLst>
          </p:cNvPr>
          <p:cNvSpPr txBox="1">
            <a:spLocks/>
          </p:cNvSpPr>
          <p:nvPr/>
        </p:nvSpPr>
        <p:spPr>
          <a:xfrm>
            <a:off x="775397" y="2501118"/>
            <a:ext cx="2863375" cy="355530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Permanent staff and visiting specialists struggled with complex login processes due to strict data security, wasting valuable patient care time. </a:t>
            </a:r>
          </a:p>
          <a:p>
            <a:pPr marL="0" indent="0">
              <a:spcAft>
                <a:spcPts val="600"/>
              </a:spcAft>
              <a:buNone/>
            </a:pPr>
            <a:r>
              <a:rPr lang="en-US" sz="1100" b="1" dirty="0">
                <a:latin typeface="Montserrat" pitchFamily="2" charset="77"/>
              </a:rPr>
              <a:t>Solution: </a:t>
            </a:r>
            <a:r>
              <a:rPr lang="en-US" sz="1100" dirty="0">
                <a:latin typeface="Montserrat" pitchFamily="2" charset="77"/>
              </a:rPr>
              <a:t>AVD provides instant secure workstation access. With custom profiles, clinicians can log in from any device to access integrated patient systems within compliance guardrails.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Compliant: </a:t>
            </a:r>
            <a:r>
              <a:rPr lang="en-US" sz="1100" dirty="0">
                <a:latin typeface="Montserrat" pitchFamily="2" charset="77"/>
              </a:rPr>
              <a:t>Meets HIPAA, ISO and PCI-DSS security standards </a:t>
            </a:r>
          </a:p>
          <a:p>
            <a:pPr>
              <a:spcAft>
                <a:spcPts val="600"/>
              </a:spcAft>
            </a:pPr>
            <a:r>
              <a:rPr lang="en-US" sz="1100" b="1" dirty="0">
                <a:latin typeface="Montserrat" pitchFamily="2" charset="77"/>
              </a:rPr>
              <a:t>Speed: </a:t>
            </a:r>
            <a:r>
              <a:rPr lang="en-US" sz="1100" dirty="0">
                <a:latin typeface="Montserrat" pitchFamily="2" charset="77"/>
              </a:rPr>
              <a:t>Clinicians log in quickly with roaming profiles </a:t>
            </a:r>
          </a:p>
          <a:p>
            <a:pPr>
              <a:spcAft>
                <a:spcPts val="600"/>
              </a:spcAft>
            </a:pPr>
            <a:r>
              <a:rPr lang="en-US" sz="1100" b="1" dirty="0">
                <a:latin typeface="Montserrat" pitchFamily="2" charset="77"/>
              </a:rPr>
              <a:t>Integrated: </a:t>
            </a:r>
            <a:r>
              <a:rPr lang="en-US" sz="1100" dirty="0">
                <a:latin typeface="Montserrat" pitchFamily="2" charset="77"/>
              </a:rPr>
              <a:t>Works with dictation systems, tap-to-login and EMR platforms </a:t>
            </a:r>
          </a:p>
        </p:txBody>
      </p:sp>
      <p:sp>
        <p:nvSpPr>
          <p:cNvPr id="14" name="Rectangle: Rounded Corners 1">
            <a:extLst>
              <a:ext uri="{FF2B5EF4-FFF2-40B4-BE49-F238E27FC236}">
                <a16:creationId xmlns:a16="http://schemas.microsoft.com/office/drawing/2014/main" id="{C29257A3-2C5B-AA54-955F-7D6080E3AE1C}"/>
              </a:ext>
            </a:extLst>
          </p:cNvPr>
          <p:cNvSpPr/>
          <p:nvPr/>
        </p:nvSpPr>
        <p:spPr>
          <a:xfrm>
            <a:off x="4404853"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5" name="Text Placeholder 2">
            <a:extLst>
              <a:ext uri="{FF2B5EF4-FFF2-40B4-BE49-F238E27FC236}">
                <a16:creationId xmlns:a16="http://schemas.microsoft.com/office/drawing/2014/main" id="{28E9DAE3-04F9-F2DA-FA25-401981E494F3}"/>
              </a:ext>
            </a:extLst>
          </p:cNvPr>
          <p:cNvSpPr txBox="1">
            <a:spLocks/>
          </p:cNvSpPr>
          <p:nvPr/>
        </p:nvSpPr>
        <p:spPr>
          <a:xfrm>
            <a:off x="4664312" y="2500125"/>
            <a:ext cx="2863375" cy="3556292"/>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A complex environment with teachers, relief staff, management, students and BYOD devices, requiring </a:t>
            </a:r>
            <a:r>
              <a:rPr lang="en-US" sz="1100" dirty="0" err="1">
                <a:latin typeface="Montserrat" pitchFamily="2" charset="77"/>
              </a:rPr>
              <a:t>personalised</a:t>
            </a:r>
            <a:r>
              <a:rPr lang="en-US" sz="1100" dirty="0">
                <a:latin typeface="Montserrat" pitchFamily="2" charset="77"/>
              </a:rPr>
              <a:t> access levels. </a:t>
            </a:r>
          </a:p>
          <a:p>
            <a:pPr marL="0" indent="0">
              <a:spcAft>
                <a:spcPts val="600"/>
              </a:spcAft>
              <a:buNone/>
            </a:pPr>
            <a:r>
              <a:rPr lang="en-US" sz="1100" b="1" dirty="0">
                <a:latin typeface="Montserrat" pitchFamily="2" charset="77"/>
              </a:rPr>
              <a:t>Solution: </a:t>
            </a:r>
            <a:r>
              <a:rPr lang="en-US" sz="1100" dirty="0">
                <a:latin typeface="Montserrat" pitchFamily="2" charset="77"/>
              </a:rPr>
              <a:t>AVD creates secure profiles for every user type with appropriate access permissions, delivering a seamless experience across the entire school ecosystem.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Cost control: </a:t>
            </a:r>
            <a:r>
              <a:rPr lang="en-US" sz="1100" dirty="0">
                <a:latin typeface="Montserrat" pitchFamily="2" charset="77"/>
              </a:rPr>
              <a:t>Multi-session Windows reduces infrastructure costs </a:t>
            </a:r>
          </a:p>
          <a:p>
            <a:pPr>
              <a:spcAft>
                <a:spcPts val="600"/>
              </a:spcAft>
            </a:pPr>
            <a:r>
              <a:rPr lang="en-US" sz="1100" b="1" dirty="0">
                <a:latin typeface="Montserrat" pitchFamily="2" charset="77"/>
              </a:rPr>
              <a:t>Rapid deployment</a:t>
            </a:r>
            <a:r>
              <a:rPr lang="en-US" sz="1100" dirty="0">
                <a:latin typeface="Montserrat" pitchFamily="2" charset="77"/>
              </a:rPr>
              <a:t>: IT provisions desktops in minutes without physical setup </a:t>
            </a:r>
          </a:p>
          <a:p>
            <a:pPr>
              <a:spcAft>
                <a:spcPts val="600"/>
              </a:spcAft>
            </a:pPr>
            <a:r>
              <a:rPr lang="en-US" sz="1100" b="1" dirty="0">
                <a:latin typeface="Montserrat" pitchFamily="2" charset="77"/>
              </a:rPr>
              <a:t>Security: </a:t>
            </a:r>
            <a:r>
              <a:rPr lang="en-US" sz="1100" dirty="0">
                <a:latin typeface="Montserrat" pitchFamily="2" charset="77"/>
              </a:rPr>
              <a:t>Protects sensitive data across all locations and devices </a:t>
            </a:r>
          </a:p>
        </p:txBody>
      </p:sp>
      <p:sp>
        <p:nvSpPr>
          <p:cNvPr id="16" name="Rectangle: Rounded Corners 1">
            <a:extLst>
              <a:ext uri="{FF2B5EF4-FFF2-40B4-BE49-F238E27FC236}">
                <a16:creationId xmlns:a16="http://schemas.microsoft.com/office/drawing/2014/main" id="{F24C7934-36FC-FAC9-8880-4431DDCBFA89}"/>
              </a:ext>
            </a:extLst>
          </p:cNvPr>
          <p:cNvSpPr/>
          <p:nvPr/>
        </p:nvSpPr>
        <p:spPr>
          <a:xfrm>
            <a:off x="8289813"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7" name="Text Placeholder 2">
            <a:extLst>
              <a:ext uri="{FF2B5EF4-FFF2-40B4-BE49-F238E27FC236}">
                <a16:creationId xmlns:a16="http://schemas.microsoft.com/office/drawing/2014/main" id="{B3297895-2831-F061-F88D-D7FAA51E16DE}"/>
              </a:ext>
            </a:extLst>
          </p:cNvPr>
          <p:cNvSpPr txBox="1">
            <a:spLocks/>
          </p:cNvSpPr>
          <p:nvPr/>
        </p:nvSpPr>
        <p:spPr>
          <a:xfrm>
            <a:off x="8549272" y="2499132"/>
            <a:ext cx="2863375" cy="3557286"/>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Shared terminals accessed by different roles across multiple shifts needed flexible access while protecting sensitive operational data. </a:t>
            </a:r>
          </a:p>
          <a:p>
            <a:pPr marL="0" indent="0">
              <a:spcAft>
                <a:spcPts val="600"/>
              </a:spcAft>
              <a:buNone/>
            </a:pPr>
            <a:r>
              <a:rPr lang="en-US" sz="1100" b="1" dirty="0">
                <a:latin typeface="Montserrat" pitchFamily="2" charset="77"/>
              </a:rPr>
              <a:t>Solution</a:t>
            </a:r>
            <a:r>
              <a:rPr lang="en-US" sz="1100" dirty="0">
                <a:latin typeface="Montserrat" pitchFamily="2" charset="77"/>
              </a:rPr>
              <a:t>: Role-based profiles mean any worker can use any terminal with pre-set access levels and functionality. Auto-logout protects unattended workstations.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Device consolidation: </a:t>
            </a:r>
            <a:r>
              <a:rPr lang="en-US" sz="1100" dirty="0">
                <a:latin typeface="Montserrat" pitchFamily="2" charset="77"/>
              </a:rPr>
              <a:t>Reduces hardware footprint and costs </a:t>
            </a:r>
          </a:p>
          <a:p>
            <a:pPr>
              <a:spcAft>
                <a:spcPts val="600"/>
              </a:spcAft>
            </a:pPr>
            <a:r>
              <a:rPr lang="en-US" sz="1100" b="1" dirty="0">
                <a:latin typeface="Montserrat" pitchFamily="2" charset="77"/>
              </a:rPr>
              <a:t>Secure access</a:t>
            </a:r>
            <a:r>
              <a:rPr lang="en-US" sz="1100" dirty="0">
                <a:latin typeface="Montserrat" pitchFamily="2" charset="77"/>
              </a:rPr>
              <a:t>: Protects IP and operational data on shared endpoints </a:t>
            </a:r>
          </a:p>
          <a:p>
            <a:pPr>
              <a:spcAft>
                <a:spcPts val="600"/>
              </a:spcAft>
            </a:pPr>
            <a:r>
              <a:rPr lang="en-US" sz="1100" b="1" dirty="0">
                <a:latin typeface="Montserrat" pitchFamily="2" charset="77"/>
              </a:rPr>
              <a:t>Scalability</a:t>
            </a:r>
            <a:r>
              <a:rPr lang="en-US" sz="1100" dirty="0">
                <a:latin typeface="Montserrat" pitchFamily="2" charset="77"/>
              </a:rPr>
              <a:t>: Supports fluctuating workforce across shifts and sites </a:t>
            </a:r>
          </a:p>
        </p:txBody>
      </p:sp>
      <p:pic>
        <p:nvPicPr>
          <p:cNvPr id="4" name="Graphic 3">
            <a:extLst>
              <a:ext uri="{FF2B5EF4-FFF2-40B4-BE49-F238E27FC236}">
                <a16:creationId xmlns:a16="http://schemas.microsoft.com/office/drawing/2014/main" id="{0F6C2913-C0CF-F81A-8071-9F19F223716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664311" y="1485040"/>
            <a:ext cx="760749" cy="760749"/>
          </a:xfrm>
          <a:prstGeom prst="rect">
            <a:avLst/>
          </a:prstGeom>
        </p:spPr>
      </p:pic>
      <p:sp>
        <p:nvSpPr>
          <p:cNvPr id="6" name="TextBox 5">
            <a:extLst>
              <a:ext uri="{FF2B5EF4-FFF2-40B4-BE49-F238E27FC236}">
                <a16:creationId xmlns:a16="http://schemas.microsoft.com/office/drawing/2014/main" id="{99A943D8-D204-A296-EC90-71A789F11684}"/>
              </a:ext>
            </a:extLst>
          </p:cNvPr>
          <p:cNvSpPr txBox="1"/>
          <p:nvPr/>
        </p:nvSpPr>
        <p:spPr>
          <a:xfrm>
            <a:off x="5458945" y="1485040"/>
            <a:ext cx="2294316" cy="738664"/>
          </a:xfrm>
          <a:prstGeom prst="rect">
            <a:avLst/>
          </a:prstGeom>
          <a:noFill/>
        </p:spPr>
        <p:txBody>
          <a:bodyPr wrap="square">
            <a:spAutoFit/>
          </a:bodyPr>
          <a:lstStyle/>
          <a:p>
            <a:pPr marL="0" indent="0">
              <a:spcAft>
                <a:spcPts val="600"/>
              </a:spcAft>
              <a:buNone/>
            </a:pPr>
            <a:r>
              <a:rPr lang="en-US" sz="1400" b="1" dirty="0">
                <a:latin typeface="Montserrat" pitchFamily="2" charset="77"/>
              </a:rPr>
              <a:t>Education</a:t>
            </a:r>
            <a:r>
              <a:rPr lang="en-US" sz="1400" dirty="0">
                <a:latin typeface="Montserrat" pitchFamily="2" charset="77"/>
              </a:rPr>
              <a:t>: School supports diverse users securely </a:t>
            </a:r>
          </a:p>
        </p:txBody>
      </p:sp>
      <p:pic>
        <p:nvPicPr>
          <p:cNvPr id="7" name="Graphic 6">
            <a:extLst>
              <a:ext uri="{FF2B5EF4-FFF2-40B4-BE49-F238E27FC236}">
                <a16:creationId xmlns:a16="http://schemas.microsoft.com/office/drawing/2014/main" id="{F8742F3B-0860-544A-A48D-A2022BDBB7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8271" y="1485040"/>
            <a:ext cx="760749" cy="760749"/>
          </a:xfrm>
          <a:prstGeom prst="rect">
            <a:avLst/>
          </a:prstGeom>
        </p:spPr>
      </p:pic>
      <p:sp>
        <p:nvSpPr>
          <p:cNvPr id="9" name="TextBox 8">
            <a:extLst>
              <a:ext uri="{FF2B5EF4-FFF2-40B4-BE49-F238E27FC236}">
                <a16:creationId xmlns:a16="http://schemas.microsoft.com/office/drawing/2014/main" id="{A7FC0548-7E95-4A8A-BFE8-3D81C6F5F3D5}"/>
              </a:ext>
            </a:extLst>
          </p:cNvPr>
          <p:cNvSpPr txBox="1"/>
          <p:nvPr/>
        </p:nvSpPr>
        <p:spPr>
          <a:xfrm>
            <a:off x="1555844" y="1485040"/>
            <a:ext cx="2294316" cy="738664"/>
          </a:xfrm>
          <a:prstGeom prst="rect">
            <a:avLst/>
          </a:prstGeom>
          <a:noFill/>
        </p:spPr>
        <p:txBody>
          <a:bodyPr wrap="square">
            <a:spAutoFit/>
          </a:bodyPr>
          <a:lstStyle/>
          <a:p>
            <a:pPr>
              <a:spcAft>
                <a:spcPts val="600"/>
              </a:spcAft>
            </a:pPr>
            <a:r>
              <a:rPr lang="en-US" sz="1400" b="1" dirty="0">
                <a:latin typeface="Montserrat" pitchFamily="2" charset="77"/>
              </a:rPr>
              <a:t>Healthcare: </a:t>
            </a:r>
            <a:r>
              <a:rPr lang="en-US" sz="1400" dirty="0">
                <a:latin typeface="Montserrat" pitchFamily="2" charset="77"/>
              </a:rPr>
              <a:t>Medical </a:t>
            </a:r>
            <a:r>
              <a:rPr lang="en-US" sz="1400" dirty="0" err="1">
                <a:latin typeface="Montserrat" pitchFamily="2" charset="77"/>
              </a:rPr>
              <a:t>centre</a:t>
            </a:r>
            <a:r>
              <a:rPr lang="en-US" sz="1400" dirty="0">
                <a:latin typeface="Montserrat" pitchFamily="2" charset="77"/>
              </a:rPr>
              <a:t> streamlines clinician access </a:t>
            </a:r>
          </a:p>
        </p:txBody>
      </p:sp>
      <p:pic>
        <p:nvPicPr>
          <p:cNvPr id="11" name="Graphic 10">
            <a:extLst>
              <a:ext uri="{FF2B5EF4-FFF2-40B4-BE49-F238E27FC236}">
                <a16:creationId xmlns:a16="http://schemas.microsoft.com/office/drawing/2014/main" id="{211043D2-019A-8737-376A-B5B3FC192C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56867" y="1485040"/>
            <a:ext cx="760749" cy="760749"/>
          </a:xfrm>
          <a:prstGeom prst="rect">
            <a:avLst/>
          </a:prstGeom>
        </p:spPr>
      </p:pic>
      <p:sp>
        <p:nvSpPr>
          <p:cNvPr id="18" name="TextBox 17">
            <a:extLst>
              <a:ext uri="{FF2B5EF4-FFF2-40B4-BE49-F238E27FC236}">
                <a16:creationId xmlns:a16="http://schemas.microsoft.com/office/drawing/2014/main" id="{622B922F-F91B-C173-3E76-F9E2CA1DB215}"/>
              </a:ext>
            </a:extLst>
          </p:cNvPr>
          <p:cNvSpPr txBox="1"/>
          <p:nvPr/>
        </p:nvSpPr>
        <p:spPr>
          <a:xfrm>
            <a:off x="9338088" y="1485040"/>
            <a:ext cx="2294316" cy="738664"/>
          </a:xfrm>
          <a:prstGeom prst="rect">
            <a:avLst/>
          </a:prstGeom>
          <a:noFill/>
        </p:spPr>
        <p:txBody>
          <a:bodyPr wrap="square">
            <a:spAutoFit/>
          </a:bodyPr>
          <a:lstStyle/>
          <a:p>
            <a:pPr>
              <a:spcAft>
                <a:spcPts val="600"/>
              </a:spcAft>
            </a:pPr>
            <a:r>
              <a:rPr lang="en-US" sz="1400" b="1" dirty="0">
                <a:latin typeface="Montserrat" pitchFamily="2" charset="77"/>
              </a:rPr>
              <a:t>Manufacturing: </a:t>
            </a:r>
            <a:r>
              <a:rPr lang="en-US" sz="1400" dirty="0">
                <a:latin typeface="Montserrat" pitchFamily="2" charset="77"/>
              </a:rPr>
              <a:t>Factory floor </a:t>
            </a:r>
            <a:r>
              <a:rPr lang="en-US" sz="1400" dirty="0" err="1">
                <a:latin typeface="Montserrat" pitchFamily="2" charset="77"/>
              </a:rPr>
              <a:t>maximises</a:t>
            </a:r>
            <a:r>
              <a:rPr lang="en-US" sz="1400" dirty="0">
                <a:latin typeface="Montserrat" pitchFamily="2" charset="77"/>
              </a:rPr>
              <a:t> uptime </a:t>
            </a:r>
          </a:p>
        </p:txBody>
      </p:sp>
    </p:spTree>
    <p:extLst>
      <p:ext uri="{BB962C8B-B14F-4D97-AF65-F5344CB8AC3E}">
        <p14:creationId xmlns:p14="http://schemas.microsoft.com/office/powerpoint/2010/main" val="376616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902E-82FD-A296-7229-3B505FE87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7F08F-5ABA-9955-53C1-67E0303A4AD6}"/>
              </a:ext>
            </a:extLst>
          </p:cNvPr>
          <p:cNvSpPr>
            <a:spLocks noGrp="1"/>
          </p:cNvSpPr>
          <p:nvPr>
            <p:ph type="title"/>
          </p:nvPr>
        </p:nvSpPr>
        <p:spPr/>
        <p:txBody>
          <a:bodyPr/>
          <a:lstStyle/>
          <a:p>
            <a:r>
              <a:rPr lang="en-US" b="1" dirty="0">
                <a:latin typeface="Montserrat" pitchFamily="2" charset="77"/>
              </a:rPr>
              <a:t>Common objections and how to respond </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DE6D73E8-2218-0E39-000E-CFA110798879}"/>
              </a:ext>
            </a:extLst>
          </p:cNvPr>
          <p:cNvGraphicFramePr>
            <a:graphicFrameLocks noGrp="1"/>
          </p:cNvGraphicFramePr>
          <p:nvPr>
            <p:extLst>
              <p:ext uri="{D42A27DB-BD31-4B8C-83A1-F6EECF244321}">
                <p14:modId xmlns:p14="http://schemas.microsoft.com/office/powerpoint/2010/main" val="3207825175"/>
              </p:ext>
            </p:extLst>
          </p:nvPr>
        </p:nvGraphicFramePr>
        <p:xfrm>
          <a:off x="515938" y="1222527"/>
          <a:ext cx="11074379" cy="5193570"/>
        </p:xfrm>
        <a:graphic>
          <a:graphicData uri="http://schemas.openxmlformats.org/drawingml/2006/table">
            <a:tbl>
              <a:tblPr firstRow="1" firstCol="1" bandRow="1">
                <a:tableStyleId>{5C22544A-7EE6-4342-B048-85BDC9FD1C3A}</a:tableStyleId>
              </a:tblPr>
              <a:tblGrid>
                <a:gridCol w="3306942">
                  <a:extLst>
                    <a:ext uri="{9D8B030D-6E8A-4147-A177-3AD203B41FA5}">
                      <a16:colId xmlns:a16="http://schemas.microsoft.com/office/drawing/2014/main" val="466818093"/>
                    </a:ext>
                  </a:extLst>
                </a:gridCol>
                <a:gridCol w="7767437">
                  <a:extLst>
                    <a:ext uri="{9D8B030D-6E8A-4147-A177-3AD203B41FA5}">
                      <a16:colId xmlns:a16="http://schemas.microsoft.com/office/drawing/2014/main" val="1862802685"/>
                    </a:ext>
                  </a:extLst>
                </a:gridCol>
              </a:tblGrid>
              <a:tr h="472071">
                <a:tc>
                  <a:txBody>
                    <a:bodyPr/>
                    <a:lstStyle/>
                    <a:p>
                      <a:pPr algn="l" rtl="0" fontAlgn="base">
                        <a:lnSpc>
                          <a:spcPts val="858"/>
                        </a:lnSpc>
                        <a:spcBef>
                          <a:spcPts val="600"/>
                        </a:spcBef>
                        <a:spcAft>
                          <a:spcPts val="800"/>
                        </a:spcAft>
                        <a:buNone/>
                      </a:pPr>
                      <a:r>
                        <a:rPr lang="en-AU" sz="1600" b="0" i="0" dirty="0">
                          <a:effectLst/>
                          <a:latin typeface="Montserrat" pitchFamily="2" charset="77"/>
                        </a:rPr>
                        <a:t>Objection  </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ase">
                        <a:lnSpc>
                          <a:spcPts val="858"/>
                        </a:lnSpc>
                        <a:spcBef>
                          <a:spcPts val="600"/>
                        </a:spcBef>
                        <a:spcAft>
                          <a:spcPts val="800"/>
                        </a:spcAft>
                        <a:buNone/>
                      </a:pPr>
                      <a:r>
                        <a:rPr lang="en-AU" sz="1600" b="0" i="0" dirty="0">
                          <a:effectLst/>
                          <a:latin typeface="Montserrat" pitchFamily="2" charset="77"/>
                        </a:rPr>
                        <a:t>Response  </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 don't want to manage more infrastructure.”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That's exactly why AVD works. It's a fully managed PaaS service with auto-scaling – Microsoft handles the infrastructure while you maintain control through Azure Portal.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408974">
                <a:tc>
                  <a:txBody>
                    <a:bodyPr/>
                    <a:lstStyle/>
                    <a:p>
                      <a:pPr algn="l" rtl="0" fontAlgn="base">
                        <a:lnSpc>
                          <a:spcPts val="1406"/>
                        </a:lnSpc>
                        <a:spcAft>
                          <a:spcPts val="600"/>
                        </a:spcAft>
                        <a:buNone/>
                      </a:pPr>
                      <a:r>
                        <a:rPr lang="en-US" sz="1400" b="1" i="1" dirty="0">
                          <a:solidFill>
                            <a:schemeClr val="tx1"/>
                          </a:solidFill>
                          <a:effectLst/>
                          <a:latin typeface="Montserrat" pitchFamily="2" charset="77"/>
                        </a:rPr>
                        <a:t>“We have already deployed Remote Desktop Service (RDS).”</a:t>
                      </a:r>
                      <a:r>
                        <a:rPr lang="en-US"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US" sz="1400" b="0" i="0" dirty="0">
                          <a:effectLst/>
                          <a:latin typeface="Montserrat" pitchFamily="2" charset="77"/>
                        </a:rPr>
                        <a:t>AVD reduces infrastructure overhead, improves security and supports modern work scenarios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565993">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 currently use Citrix or VMware.”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AVD offers native M365 integration, Windows multi-session and lower total cost of ownership. Plus, AVD can coexist with your current infrastructure – you can start with a pilot.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40472216"/>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“We're locked into VMware infrastructure.”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AU" sz="1400" b="0" i="0" dirty="0">
                          <a:effectLst/>
                          <a:latin typeface="Montserrat" pitchFamily="2" charset="77"/>
                        </a:rPr>
                        <a:t>AVD can coexist with VMware. Start with hybrid deployments or pilot workloads, then migrate at your own pace. We offer funded assessments to map your path forward.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8466379"/>
                  </a:ext>
                </a:extLst>
              </a:tr>
              <a:tr h="402803">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“Citrix has better performance.”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AVD now supports GPU workloads, auto-scaling and </a:t>
                      </a:r>
                      <a:r>
                        <a:rPr lang="en-US" sz="1400" b="0" i="0" dirty="0" err="1">
                          <a:effectLst/>
                          <a:latin typeface="Montserrat" pitchFamily="2" charset="77"/>
                        </a:rPr>
                        <a:t>optimised</a:t>
                      </a:r>
                      <a:r>
                        <a:rPr lang="en-US" sz="1400" b="0" i="0" dirty="0">
                          <a:effectLst/>
                          <a:latin typeface="Montserrat" pitchFamily="2" charset="77"/>
                        </a:rPr>
                        <a:t> Teams experience.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028871509"/>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“AWS Workspaces is cheaper.”</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US" sz="1400" b="0" i="0" dirty="0">
                          <a:effectLst/>
                          <a:latin typeface="Montserrat" pitchFamily="2" charset="77"/>
                        </a:rPr>
                        <a:t>AVD delivers richer features, seamless M365 integration and enterprise-grade security. For </a:t>
                      </a:r>
                      <a:r>
                        <a:rPr lang="en-US" sz="1400" b="0" i="0" dirty="0" err="1">
                          <a:effectLst/>
                          <a:latin typeface="Montserrat" pitchFamily="2" charset="77"/>
                        </a:rPr>
                        <a:t>organisations</a:t>
                      </a:r>
                      <a:r>
                        <a:rPr lang="en-US" sz="1400" b="0" i="0" dirty="0">
                          <a:effectLst/>
                          <a:latin typeface="Montserrat" pitchFamily="2" charset="77"/>
                        </a:rPr>
                        <a:t> already invested in Microsoft, AVD leverages existing licenses.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397273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B39B-998C-47A5-A9DC-FD5E45BE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B0CE6-AF28-268D-924F-426B462A5FF7}"/>
              </a:ext>
            </a:extLst>
          </p:cNvPr>
          <p:cNvSpPr>
            <a:spLocks noGrp="1"/>
          </p:cNvSpPr>
          <p:nvPr>
            <p:ph type="title"/>
          </p:nvPr>
        </p:nvSpPr>
        <p:spPr/>
        <p:txBody>
          <a:bodyPr/>
          <a:lstStyle/>
          <a:p>
            <a:r>
              <a:rPr lang="en-US" b="1" dirty="0">
                <a:latin typeface="Montserrat" pitchFamily="2" charset="77"/>
              </a:rPr>
              <a:t>Competitive comparison</a:t>
            </a:r>
            <a:br>
              <a:rPr lang="en-US" b="1" dirty="0">
                <a:latin typeface="Montserrat" pitchFamily="2" charset="77"/>
              </a:rPr>
            </a:br>
            <a:r>
              <a:rPr lang="en-US" b="1" dirty="0">
                <a:latin typeface="Montserrat" pitchFamily="2" charset="77"/>
              </a:rPr>
              <a:t> </a:t>
            </a: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6B50A544-A44F-9F35-2B87-7ED189C2EE8D}"/>
              </a:ext>
            </a:extLst>
          </p:cNvPr>
          <p:cNvGraphicFramePr>
            <a:graphicFrameLocks noGrp="1"/>
          </p:cNvGraphicFramePr>
          <p:nvPr>
            <p:extLst>
              <p:ext uri="{D42A27DB-BD31-4B8C-83A1-F6EECF244321}">
                <p14:modId xmlns:p14="http://schemas.microsoft.com/office/powerpoint/2010/main" val="4043794310"/>
              </p:ext>
            </p:extLst>
          </p:nvPr>
        </p:nvGraphicFramePr>
        <p:xfrm>
          <a:off x="515938" y="1198163"/>
          <a:ext cx="11098130" cy="5147072"/>
        </p:xfrm>
        <a:graphic>
          <a:graphicData uri="http://schemas.openxmlformats.org/drawingml/2006/table">
            <a:tbl>
              <a:tblPr firstRow="1" firstCol="1" bandRow="1">
                <a:tableStyleId>{5C22544A-7EE6-4342-B048-85BDC9FD1C3A}</a:tableStyleId>
              </a:tblPr>
              <a:tblGrid>
                <a:gridCol w="1787250">
                  <a:extLst>
                    <a:ext uri="{9D8B030D-6E8A-4147-A177-3AD203B41FA5}">
                      <a16:colId xmlns:a16="http://schemas.microsoft.com/office/drawing/2014/main" val="466818093"/>
                    </a:ext>
                  </a:extLst>
                </a:gridCol>
                <a:gridCol w="2516319">
                  <a:extLst>
                    <a:ext uri="{9D8B030D-6E8A-4147-A177-3AD203B41FA5}">
                      <a16:colId xmlns:a16="http://schemas.microsoft.com/office/drawing/2014/main" val="1862802685"/>
                    </a:ext>
                  </a:extLst>
                </a:gridCol>
                <a:gridCol w="2316938">
                  <a:extLst>
                    <a:ext uri="{9D8B030D-6E8A-4147-A177-3AD203B41FA5}">
                      <a16:colId xmlns:a16="http://schemas.microsoft.com/office/drawing/2014/main" val="2272340597"/>
                    </a:ext>
                  </a:extLst>
                </a:gridCol>
                <a:gridCol w="2365065">
                  <a:extLst>
                    <a:ext uri="{9D8B030D-6E8A-4147-A177-3AD203B41FA5}">
                      <a16:colId xmlns:a16="http://schemas.microsoft.com/office/drawing/2014/main" val="4178783970"/>
                    </a:ext>
                  </a:extLst>
                </a:gridCol>
                <a:gridCol w="2112558">
                  <a:extLst>
                    <a:ext uri="{9D8B030D-6E8A-4147-A177-3AD203B41FA5}">
                      <a16:colId xmlns:a16="http://schemas.microsoft.com/office/drawing/2014/main" val="3759539122"/>
                    </a:ext>
                  </a:extLst>
                </a:gridCol>
              </a:tblGrid>
              <a:tr h="643957">
                <a:tc>
                  <a:txBody>
                    <a:bodyPr/>
                    <a:lstStyle/>
                    <a:p>
                      <a:pPr algn="l" rtl="0" fontAlgn="base">
                        <a:lnSpc>
                          <a:spcPct val="80000"/>
                        </a:lnSpc>
                        <a:spcAft>
                          <a:spcPts val="800"/>
                        </a:spcAft>
                        <a:buNone/>
                      </a:pPr>
                      <a:r>
                        <a:rPr lang="en-AU" sz="1600" b="0" i="0" dirty="0">
                          <a:effectLst/>
                          <a:latin typeface="Montserrat" pitchFamily="2" charset="77"/>
                        </a:rPr>
                        <a:t>Feature / Benefit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ct val="80000"/>
                        </a:lnSpc>
                        <a:spcAft>
                          <a:spcPts val="800"/>
                        </a:spcAft>
                        <a:buNone/>
                      </a:pPr>
                      <a:r>
                        <a:rPr lang="en-AU" sz="1600" b="0" i="0" dirty="0">
                          <a:effectLst/>
                          <a:latin typeface="Montserrat" pitchFamily="2" charset="77"/>
                        </a:rPr>
                        <a:t>Azure Virtual Desktop (AVD)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Citrix DaaS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VMware Horizon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AWS Workspaces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Native Microsoft 365 Integration</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Full integration (Teams, OneDrive, Outlook)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US" sz="1100" b="0" i="0" dirty="0">
                          <a:effectLst/>
                          <a:latin typeface="Montserrat" pitchFamily="2" charset="77"/>
                        </a:rPr>
                        <a:t>Partial, add-ons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US" sz="1100" b="0" i="0" dirty="0">
                          <a:effectLst/>
                          <a:latin typeface="Montserrat" pitchFamily="2" charset="77"/>
                        </a:rPr>
                        <a:t>Partial, add-ons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Limited integration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479664">
                <a:tc>
                  <a:txBody>
                    <a:bodyPr/>
                    <a:lstStyle/>
                    <a:p>
                      <a:pPr algn="l" rtl="0" fontAlgn="base">
                        <a:lnSpc>
                          <a:spcPct val="110000"/>
                        </a:lnSpc>
                        <a:spcAft>
                          <a:spcPts val="800"/>
                        </a:spcAft>
                        <a:buNone/>
                      </a:pPr>
                      <a:r>
                        <a:rPr lang="en-US" sz="1100" b="1" i="0" dirty="0">
                          <a:solidFill>
                            <a:schemeClr val="tx1"/>
                          </a:solidFill>
                          <a:effectLst/>
                          <a:latin typeface="Montserrat" pitchFamily="2" charset="77"/>
                        </a:rPr>
                        <a:t>Windows 11 </a:t>
                      </a:r>
                      <a:br>
                        <a:rPr lang="en-US" sz="1100" b="1" i="0" dirty="0">
                          <a:solidFill>
                            <a:schemeClr val="tx1"/>
                          </a:solidFill>
                          <a:effectLst/>
                          <a:latin typeface="Montserrat" pitchFamily="2" charset="77"/>
                        </a:rPr>
                      </a:br>
                      <a:r>
                        <a:rPr lang="en-US" sz="1100" b="1" i="0" dirty="0">
                          <a:solidFill>
                            <a:schemeClr val="tx1"/>
                          </a:solidFill>
                          <a:effectLst/>
                          <a:latin typeface="Montserrat" pitchFamily="2" charset="77"/>
                        </a:rPr>
                        <a:t>Multi-Session</a:t>
                      </a:r>
                      <a:r>
                        <a:rPr lang="en-US"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Included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Not available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Not available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Not available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08289633"/>
                  </a:ext>
                </a:extLst>
              </a:tr>
              <a:tr h="479664">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Licensing Model</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Included in M365 BP/E3/E5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Separate Citrix licensing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Separate VMware licensing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Pay-as-you-go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486665"/>
                  </a:ext>
                </a:extLst>
              </a:tr>
              <a:tr h="479664">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Cloud Platform</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Azure-native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Hybrid/cloud-agnostic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Hybrid/cloud-agnostic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AWS-native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586847668"/>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Security &amp; Compliance</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Microsoft Entra ID, Defender, Conditional Access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Requires third-party tools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Requires third-party tools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AWS IAM, limited controls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394082"/>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Cost Efficiency</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Consumption-based, </a:t>
                      </a:r>
                      <a:br>
                        <a:rPr lang="en-AU" sz="1100" b="0" i="0" dirty="0">
                          <a:effectLst/>
                          <a:latin typeface="Montserrat" pitchFamily="2" charset="77"/>
                        </a:rPr>
                      </a:br>
                      <a:r>
                        <a:rPr lang="en-AU" sz="1100" b="0" i="0" dirty="0">
                          <a:effectLst/>
                          <a:latin typeface="Montserrat" pitchFamily="2" charset="77"/>
                        </a:rPr>
                        <a:t>multi-session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Higher infra &amp; licensing cost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Higher infra &amp; licensing cost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Simple pricing, but limited features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013388251"/>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Management &amp; Scalability</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Azure Portal, Intune, </a:t>
                      </a:r>
                      <a:br>
                        <a:rPr lang="en-AU" sz="1100" b="0" i="0" dirty="0">
                          <a:effectLst/>
                          <a:latin typeface="Montserrat" pitchFamily="2" charset="77"/>
                        </a:rPr>
                      </a:br>
                      <a:r>
                        <a:rPr lang="en-AU" sz="1100" b="0" i="0" dirty="0">
                          <a:effectLst/>
                          <a:latin typeface="Montserrat" pitchFamily="2" charset="77"/>
                        </a:rPr>
                        <a:t>Auto-scaling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Complex, requires Citrix Studio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Complex, requires Horizon Console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Simple, but less flexible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4045054"/>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User Experience</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US" sz="1100" b="0" i="0" dirty="0" err="1">
                          <a:effectLst/>
                          <a:latin typeface="Montserrat" pitchFamily="2" charset="77"/>
                        </a:rPr>
                        <a:t>Optimised</a:t>
                      </a:r>
                      <a:r>
                        <a:rPr lang="en-US" sz="1100" b="0" i="0" dirty="0">
                          <a:effectLst/>
                          <a:latin typeface="Montserrat" pitchFamily="2" charset="77"/>
                        </a:rPr>
                        <a:t> for Teams, Office apps </a:t>
                      </a:r>
                      <a:r>
                        <a:rPr lang="en-US" sz="1100" b="0" i="0" dirty="0">
                          <a:effectLst/>
                          <a:latin typeface="Montserrat" pitchFamily="2" charset="77"/>
                          <a:ea typeface="Arial Unicode MS" panose="020B0604020202020204" pitchFamily="34" charset="-128"/>
                        </a:rPr>
                        <a:t> </a:t>
                      </a:r>
                      <a:endParaRPr lang="en-US"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Good, but requires tuning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Good, but requires tuning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Basic experience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16692023"/>
                  </a:ext>
                </a:extLst>
              </a:tr>
              <a:tr h="552458">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Ideal Fit For</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US" sz="1100" b="0" i="0" dirty="0">
                          <a:effectLst/>
                          <a:latin typeface="Montserrat" pitchFamily="2" charset="77"/>
                        </a:rPr>
                        <a:t>M365 customers, hybrid and remote work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a:effectLst/>
                          <a:latin typeface="Montserrat" pitchFamily="2" charset="77"/>
                        </a:rPr>
                        <a:t>Large enterprises with legacy VDI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dirty="0">
                          <a:effectLst/>
                          <a:latin typeface="Montserrat" pitchFamily="2" charset="77"/>
                        </a:rPr>
                        <a:t>Enterprises with a VMware stack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dirty="0">
                          <a:effectLst/>
                          <a:latin typeface="Montserrat" pitchFamily="2" charset="77"/>
                        </a:rPr>
                        <a:t>SMBs needing basic remote desktops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126665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89C8-F47D-EC3E-B74F-66A0D228BB45}"/>
            </a:ext>
          </a:extLst>
        </p:cNvPr>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0D8D5EA3-5D7B-AD41-AA90-169F120F4535}"/>
              </a:ext>
            </a:extLst>
          </p:cNvPr>
          <p:cNvSpPr/>
          <p:nvPr/>
        </p:nvSpPr>
        <p:spPr>
          <a:xfrm>
            <a:off x="515937" y="1695637"/>
            <a:ext cx="10900665" cy="422824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4C887A60-F994-3C0B-00E9-D2C22FE931D6}"/>
              </a:ext>
            </a:extLst>
          </p:cNvPr>
          <p:cNvSpPr>
            <a:spLocks noGrp="1"/>
          </p:cNvSpPr>
          <p:nvPr>
            <p:ph type="title"/>
          </p:nvPr>
        </p:nvSpPr>
        <p:spPr/>
        <p:txBody>
          <a:bodyPr/>
          <a:lstStyle/>
          <a:p>
            <a:r>
              <a:rPr lang="en-AU" b="1" dirty="0"/>
              <a:t>Infrastructure and licensing costs</a:t>
            </a:r>
            <a:br>
              <a:rPr lang="en-AU" b="1" dirty="0"/>
            </a:br>
            <a:endParaRPr lang="en-AU" b="1" dirty="0"/>
          </a:p>
        </p:txBody>
      </p:sp>
      <p:sp>
        <p:nvSpPr>
          <p:cNvPr id="10" name="Text Placeholder 2">
            <a:extLst>
              <a:ext uri="{FF2B5EF4-FFF2-40B4-BE49-F238E27FC236}">
                <a16:creationId xmlns:a16="http://schemas.microsoft.com/office/drawing/2014/main" id="{F04CA841-D85B-457E-5F93-8D667B4EEF1A}"/>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3317F812-5592-9C08-AE92-117AE9D3C797}"/>
              </a:ext>
            </a:extLst>
          </p:cNvPr>
          <p:cNvSpPr txBox="1">
            <a:spLocks/>
          </p:cNvSpPr>
          <p:nvPr/>
        </p:nvSpPr>
        <p:spPr>
          <a:xfrm>
            <a:off x="775397" y="2479096"/>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b="1" dirty="0">
                <a:latin typeface="Montserrat" pitchFamily="2" charset="77"/>
              </a:rPr>
              <a:t>AVD solution (25 users)</a:t>
            </a:r>
            <a:r>
              <a:rPr lang="en-AU" sz="1400" dirty="0">
                <a:latin typeface="Montserrat" pitchFamily="2" charset="77"/>
              </a:rPr>
              <a:t> </a:t>
            </a:r>
          </a:p>
          <a:p>
            <a:pPr lvl="0" fontAlgn="base"/>
            <a:r>
              <a:rPr lang="en-AU" sz="1400" dirty="0">
                <a:latin typeface="Montserrat" pitchFamily="2" charset="77"/>
              </a:rPr>
              <a:t>2x Session Hosts </a:t>
            </a:r>
          </a:p>
          <a:p>
            <a:pPr lvl="1" fontAlgn="base">
              <a:buFont typeface="System Font Regular"/>
              <a:buChar char="–"/>
            </a:pPr>
            <a:r>
              <a:rPr lang="en-AU" sz="1400" dirty="0">
                <a:latin typeface="Montserrat" pitchFamily="2" charset="77"/>
              </a:rPr>
              <a:t>8 vCPU (1-2 users per vCPU) </a:t>
            </a:r>
          </a:p>
          <a:p>
            <a:pPr lvl="1" fontAlgn="base">
              <a:buFont typeface="System Font Regular"/>
              <a:buChar char="–"/>
            </a:pPr>
            <a:r>
              <a:rPr lang="en-AU" sz="1400" dirty="0">
                <a:latin typeface="Montserrat" pitchFamily="2" charset="77"/>
              </a:rPr>
              <a:t>64GB RAM </a:t>
            </a:r>
          </a:p>
          <a:p>
            <a:pPr lvl="1" fontAlgn="base">
              <a:buFont typeface="System Font Regular"/>
              <a:buChar char="–"/>
            </a:pPr>
            <a:r>
              <a:rPr lang="en-AU" sz="1400" dirty="0">
                <a:latin typeface="Montserrat" pitchFamily="2" charset="77"/>
              </a:rPr>
              <a:t>Windows 11 Enterprise Multi-Session </a:t>
            </a:r>
          </a:p>
          <a:p>
            <a:pPr lvl="1" fontAlgn="base">
              <a:buFont typeface="System Font Regular"/>
              <a:buChar char="–"/>
            </a:pPr>
            <a:r>
              <a:rPr lang="en-AU" sz="1400" dirty="0">
                <a:latin typeface="Montserrat" pitchFamily="2" charset="77"/>
              </a:rPr>
              <a:t>128GB OS Disk </a:t>
            </a:r>
          </a:p>
          <a:p>
            <a:pPr fontAlgn="base"/>
            <a:r>
              <a:rPr lang="en-AU" sz="1400" dirty="0">
                <a:latin typeface="Montserrat" pitchFamily="2" charset="77"/>
              </a:rPr>
              <a:t>15GB profile storage per user </a:t>
            </a:r>
          </a:p>
          <a:p>
            <a:pPr fontAlgn="base"/>
            <a:r>
              <a:rPr lang="en-AU" sz="1400" dirty="0">
                <a:latin typeface="Montserrat" pitchFamily="2" charset="77"/>
              </a:rPr>
              <a:t>15GB egress per user </a:t>
            </a:r>
          </a:p>
          <a:p>
            <a:pPr marL="0" indent="0" fontAlgn="base">
              <a:buNone/>
            </a:pPr>
            <a:endParaRPr lang="en-AU" sz="1400" b="1" dirty="0">
              <a:latin typeface="Montserrat" pitchFamily="2" charset="77"/>
            </a:endParaRPr>
          </a:p>
          <a:p>
            <a:pPr marL="0" indent="0" fontAlgn="base">
              <a:buNone/>
            </a:pPr>
            <a:r>
              <a:rPr lang="en-AU" sz="1400" b="1" dirty="0">
                <a:latin typeface="Montserrat" pitchFamily="2" charset="77"/>
              </a:rPr>
              <a:t>Active Directory (IaaS)</a:t>
            </a:r>
            <a:r>
              <a:rPr lang="en-AU" sz="1400" dirty="0">
                <a:latin typeface="Montserrat" pitchFamily="2" charset="77"/>
              </a:rPr>
              <a:t>  </a:t>
            </a:r>
          </a:p>
          <a:p>
            <a:pPr lvl="0" fontAlgn="base"/>
            <a:r>
              <a:rPr lang="en-AU" sz="1400" dirty="0">
                <a:latin typeface="Montserrat" pitchFamily="2" charset="77"/>
              </a:rPr>
              <a:t>2 vCPU </a:t>
            </a:r>
          </a:p>
          <a:p>
            <a:pPr fontAlgn="base"/>
            <a:r>
              <a:rPr lang="en-AU" sz="1400" dirty="0">
                <a:latin typeface="Montserrat" pitchFamily="2" charset="77"/>
              </a:rPr>
              <a:t>8GB RAM </a:t>
            </a:r>
          </a:p>
          <a:p>
            <a:pPr fontAlgn="base"/>
            <a:r>
              <a:rPr lang="en-AU" sz="1400" dirty="0">
                <a:latin typeface="Montserrat" pitchFamily="2" charset="77"/>
              </a:rPr>
              <a:t>Windows Server Standard </a:t>
            </a:r>
          </a:p>
          <a:p>
            <a:pPr lvl="0" fontAlgn="base"/>
            <a:r>
              <a:rPr lang="en-AU" sz="1400" dirty="0">
                <a:latin typeface="Montserrat" pitchFamily="2" charset="77"/>
              </a:rPr>
              <a:t>128GB OS Disk </a:t>
            </a:r>
          </a:p>
        </p:txBody>
      </p:sp>
      <p:sp>
        <p:nvSpPr>
          <p:cNvPr id="4" name="Text Placeholder 2">
            <a:extLst>
              <a:ext uri="{FF2B5EF4-FFF2-40B4-BE49-F238E27FC236}">
                <a16:creationId xmlns:a16="http://schemas.microsoft.com/office/drawing/2014/main" id="{B6E5A85F-0FBD-E126-0F40-23BF68C9CA58}"/>
              </a:ext>
            </a:extLst>
          </p:cNvPr>
          <p:cNvSpPr txBox="1">
            <a:spLocks/>
          </p:cNvSpPr>
          <p:nvPr/>
        </p:nvSpPr>
        <p:spPr>
          <a:xfrm>
            <a:off x="8318183" y="2479096"/>
            <a:ext cx="2941083" cy="3203354"/>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b="1" dirty="0">
                <a:latin typeface="Montserrat" pitchFamily="2" charset="77"/>
              </a:rPr>
              <a:t>Application Server</a:t>
            </a:r>
            <a:r>
              <a:rPr lang="en-AU" sz="1400" dirty="0">
                <a:latin typeface="Montserrat" pitchFamily="2" charset="77"/>
              </a:rPr>
              <a:t>  </a:t>
            </a:r>
          </a:p>
          <a:p>
            <a:pPr lvl="0" fontAlgn="base"/>
            <a:r>
              <a:rPr lang="en-AU" sz="1400" dirty="0">
                <a:latin typeface="Montserrat" pitchFamily="2" charset="77"/>
              </a:rPr>
              <a:t>4 vCPU </a:t>
            </a:r>
          </a:p>
          <a:p>
            <a:pPr fontAlgn="base"/>
            <a:r>
              <a:rPr lang="en-AU" sz="1400" dirty="0">
                <a:latin typeface="Montserrat" pitchFamily="2" charset="77"/>
              </a:rPr>
              <a:t>16GB RAM </a:t>
            </a:r>
          </a:p>
          <a:p>
            <a:pPr fontAlgn="base"/>
            <a:r>
              <a:rPr lang="en-AU" sz="1400" dirty="0">
                <a:latin typeface="Montserrat" pitchFamily="2" charset="77"/>
              </a:rPr>
              <a:t>Windows Server Standard </a:t>
            </a:r>
          </a:p>
          <a:p>
            <a:pPr fontAlgn="base"/>
            <a:r>
              <a:rPr lang="en-AU" sz="1400" dirty="0">
                <a:latin typeface="Montserrat" pitchFamily="2" charset="77"/>
              </a:rPr>
              <a:t>128GB OS Disk</a:t>
            </a:r>
          </a:p>
          <a:p>
            <a:pPr fontAlgn="base"/>
            <a:endParaRPr lang="en-AU" sz="1400" b="1" dirty="0">
              <a:latin typeface="Montserrat" pitchFamily="2" charset="77"/>
            </a:endParaRPr>
          </a:p>
          <a:p>
            <a:pPr marL="0" indent="0" fontAlgn="base">
              <a:buNone/>
            </a:pPr>
            <a:r>
              <a:rPr lang="en-AU" sz="1400" b="1" dirty="0">
                <a:latin typeface="Montserrat" pitchFamily="2" charset="77"/>
              </a:rPr>
              <a:t>Database Server</a:t>
            </a:r>
            <a:r>
              <a:rPr lang="en-AU" sz="1400" dirty="0">
                <a:latin typeface="Montserrat" pitchFamily="2" charset="77"/>
              </a:rPr>
              <a:t>  </a:t>
            </a:r>
          </a:p>
          <a:p>
            <a:pPr fontAlgn="base"/>
            <a:r>
              <a:rPr lang="en-AU" sz="1400" dirty="0">
                <a:latin typeface="Montserrat" pitchFamily="2" charset="77"/>
              </a:rPr>
              <a:t>4 vCPU </a:t>
            </a:r>
          </a:p>
          <a:p>
            <a:pPr lvl="0" fontAlgn="base"/>
            <a:r>
              <a:rPr lang="en-AU" sz="1400" dirty="0">
                <a:latin typeface="Montserrat" pitchFamily="2" charset="77"/>
              </a:rPr>
              <a:t>16GB RAM </a:t>
            </a:r>
          </a:p>
          <a:p>
            <a:pPr fontAlgn="base"/>
            <a:r>
              <a:rPr lang="en-AU" sz="1400" dirty="0">
                <a:latin typeface="Montserrat" pitchFamily="2" charset="77"/>
              </a:rPr>
              <a:t>Windows Server Standard </a:t>
            </a:r>
          </a:p>
          <a:p>
            <a:pPr fontAlgn="base"/>
            <a:r>
              <a:rPr lang="en-AU" sz="1400" dirty="0">
                <a:latin typeface="Montserrat" pitchFamily="2" charset="77"/>
              </a:rPr>
              <a:t>SQL Server Standard </a:t>
            </a:r>
          </a:p>
          <a:p>
            <a:pPr fontAlgn="base"/>
            <a:r>
              <a:rPr lang="en-AU" sz="1400" dirty="0">
                <a:latin typeface="Montserrat" pitchFamily="2" charset="77"/>
              </a:rPr>
              <a:t>128GB OS Disk </a:t>
            </a:r>
          </a:p>
          <a:p>
            <a:pPr fontAlgn="base"/>
            <a:r>
              <a:rPr lang="en-AU" sz="1400" dirty="0">
                <a:latin typeface="Montserrat" pitchFamily="2" charset="77"/>
              </a:rPr>
              <a:t>256GB Data Disk</a:t>
            </a:r>
          </a:p>
        </p:txBody>
      </p:sp>
      <p:sp>
        <p:nvSpPr>
          <p:cNvPr id="5" name="Text Placeholder 2">
            <a:extLst>
              <a:ext uri="{FF2B5EF4-FFF2-40B4-BE49-F238E27FC236}">
                <a16:creationId xmlns:a16="http://schemas.microsoft.com/office/drawing/2014/main" id="{329AAC96-064E-A1BC-E458-2D81E1F4864D}"/>
              </a:ext>
            </a:extLst>
          </p:cNvPr>
          <p:cNvSpPr txBox="1">
            <a:spLocks/>
          </p:cNvSpPr>
          <p:nvPr/>
        </p:nvSpPr>
        <p:spPr>
          <a:xfrm>
            <a:off x="4591037" y="2479096"/>
            <a:ext cx="3569811" cy="3203354"/>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400" b="1" dirty="0">
                <a:latin typeface="Montserrat" pitchFamily="2" charset="77"/>
              </a:rPr>
              <a:t>Firewall</a:t>
            </a:r>
            <a:r>
              <a:rPr lang="en-AU" sz="1400" dirty="0">
                <a:latin typeface="Montserrat" pitchFamily="2" charset="77"/>
              </a:rPr>
              <a:t>  </a:t>
            </a:r>
          </a:p>
          <a:p>
            <a:pPr fontAlgn="base"/>
            <a:r>
              <a:rPr lang="en-AU" sz="1400" dirty="0">
                <a:latin typeface="Montserrat" pitchFamily="2" charset="77"/>
              </a:rPr>
              <a:t>2 vCPU </a:t>
            </a:r>
          </a:p>
          <a:p>
            <a:pPr marL="179388" lvl="1" indent="-179388" fontAlgn="base"/>
            <a:r>
              <a:rPr lang="en-AU" sz="1400" dirty="0">
                <a:latin typeface="Montserrat" pitchFamily="2" charset="77"/>
              </a:rPr>
              <a:t>8GB RAM </a:t>
            </a:r>
          </a:p>
          <a:p>
            <a:pPr marL="179388" lvl="1" indent="-179388" fontAlgn="base"/>
            <a:r>
              <a:rPr lang="en-AU" sz="1400" dirty="0">
                <a:latin typeface="Montserrat" pitchFamily="2" charset="77"/>
              </a:rPr>
              <a:t>BYOL Third Party Vendor of Choice </a:t>
            </a:r>
          </a:p>
          <a:p>
            <a:pPr marL="179388" lvl="1" indent="-179388" fontAlgn="base"/>
            <a:r>
              <a:rPr lang="en-AU" sz="1400" dirty="0">
                <a:latin typeface="Montserrat" pitchFamily="2" charset="77"/>
              </a:rPr>
              <a:t>4GB OS Disk </a:t>
            </a:r>
          </a:p>
          <a:p>
            <a:pPr marL="179388" lvl="1" indent="-179388" fontAlgn="base"/>
            <a:r>
              <a:rPr lang="en-AU" sz="1400" dirty="0">
                <a:latin typeface="Montserrat" pitchFamily="2" charset="77"/>
              </a:rPr>
              <a:t>12.5Gb/s networking</a:t>
            </a:r>
          </a:p>
          <a:p>
            <a:pPr lvl="0" fontAlgn="base"/>
            <a:endParaRPr lang="en-AU" sz="1400" dirty="0">
              <a:latin typeface="Montserrat" pitchFamily="2" charset="77"/>
            </a:endParaRPr>
          </a:p>
          <a:p>
            <a:pPr marL="0" indent="0" fontAlgn="base">
              <a:buNone/>
            </a:pPr>
            <a:r>
              <a:rPr lang="en-AU" sz="1400" b="1" dirty="0">
                <a:latin typeface="Montserrat" pitchFamily="2" charset="77"/>
              </a:rPr>
              <a:t>General</a:t>
            </a:r>
            <a:r>
              <a:rPr lang="en-AU" sz="1400" dirty="0">
                <a:latin typeface="Montserrat" pitchFamily="2" charset="77"/>
              </a:rPr>
              <a:t>  </a:t>
            </a:r>
          </a:p>
          <a:p>
            <a:pPr lvl="0" fontAlgn="base"/>
            <a:r>
              <a:rPr lang="en-AU" sz="1400" dirty="0">
                <a:latin typeface="Montserrat" pitchFamily="2" charset="77"/>
              </a:rPr>
              <a:t>Backup (Zone Redundant) </a:t>
            </a:r>
          </a:p>
          <a:p>
            <a:pPr lvl="1" fontAlgn="base">
              <a:buFont typeface="System Font Regular"/>
              <a:buChar char="–"/>
            </a:pPr>
            <a:r>
              <a:rPr lang="en-US" sz="1400" dirty="0">
                <a:latin typeface="Montserrat" pitchFamily="2" charset="77"/>
              </a:rPr>
              <a:t>30 day</a:t>
            </a:r>
            <a:r>
              <a:rPr lang="en-AU" sz="1400" dirty="0">
                <a:latin typeface="Montserrat" pitchFamily="2" charset="77"/>
              </a:rPr>
              <a:t> </a:t>
            </a:r>
          </a:p>
          <a:p>
            <a:pPr lvl="1" fontAlgn="base">
              <a:buFont typeface="System Font Regular"/>
              <a:buChar char="–"/>
            </a:pPr>
            <a:r>
              <a:rPr lang="en-US" sz="1400" dirty="0">
                <a:latin typeface="Montserrat" pitchFamily="2" charset="77"/>
              </a:rPr>
              <a:t>4 week</a:t>
            </a:r>
            <a:r>
              <a:rPr lang="en-AU" sz="1400" dirty="0">
                <a:latin typeface="Montserrat" pitchFamily="2" charset="77"/>
              </a:rPr>
              <a:t> </a:t>
            </a:r>
          </a:p>
          <a:p>
            <a:pPr lvl="1" fontAlgn="base">
              <a:buFont typeface="System Font Regular"/>
              <a:buChar char="–"/>
            </a:pPr>
            <a:r>
              <a:rPr lang="en-US" sz="1400" dirty="0">
                <a:latin typeface="Montserrat" pitchFamily="2" charset="77"/>
              </a:rPr>
              <a:t>6 month</a:t>
            </a:r>
            <a:r>
              <a:rPr lang="en-AU" sz="1400" dirty="0">
                <a:latin typeface="Montserrat" pitchFamily="2" charset="77"/>
              </a:rPr>
              <a:t> </a:t>
            </a:r>
          </a:p>
          <a:p>
            <a:pPr lvl="1" fontAlgn="base">
              <a:buFont typeface="System Font Regular"/>
              <a:buChar char="–"/>
            </a:pPr>
            <a:r>
              <a:rPr lang="en-AU" sz="1400" dirty="0">
                <a:latin typeface="Montserrat" pitchFamily="2" charset="77"/>
              </a:rPr>
              <a:t>1 year </a:t>
            </a:r>
          </a:p>
          <a:p>
            <a:pPr lvl="1" fontAlgn="base">
              <a:buFont typeface="System Font Regular"/>
              <a:buChar char="–"/>
            </a:pPr>
            <a:r>
              <a:rPr lang="en-AU" sz="1400" dirty="0">
                <a:latin typeface="Montserrat" pitchFamily="2" charset="77"/>
              </a:rPr>
              <a:t>1 instant </a:t>
            </a:r>
          </a:p>
          <a:p>
            <a:pPr lvl="0" fontAlgn="base"/>
            <a:endParaRPr lang="en-AU" sz="1400" dirty="0">
              <a:latin typeface="Montserrat" pitchFamily="2" charset="77"/>
            </a:endParaRPr>
          </a:p>
        </p:txBody>
      </p:sp>
      <p:sp>
        <p:nvSpPr>
          <p:cNvPr id="7" name="Text Placeholder 2">
            <a:extLst>
              <a:ext uri="{FF2B5EF4-FFF2-40B4-BE49-F238E27FC236}">
                <a16:creationId xmlns:a16="http://schemas.microsoft.com/office/drawing/2014/main" id="{D46BF424-CC2E-5D94-0493-FB554C08215B}"/>
              </a:ext>
            </a:extLst>
          </p:cNvPr>
          <p:cNvSpPr txBox="1">
            <a:spLocks/>
          </p:cNvSpPr>
          <p:nvPr/>
        </p:nvSpPr>
        <p:spPr>
          <a:xfrm>
            <a:off x="515937" y="1135106"/>
            <a:ext cx="7162060" cy="63890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a:t>
            </a:r>
          </a:p>
        </p:txBody>
      </p:sp>
      <p:sp>
        <p:nvSpPr>
          <p:cNvPr id="9" name="Text Placeholder 2">
            <a:extLst>
              <a:ext uri="{FF2B5EF4-FFF2-40B4-BE49-F238E27FC236}">
                <a16:creationId xmlns:a16="http://schemas.microsoft.com/office/drawing/2014/main" id="{BACA46CE-4AAE-1651-DB78-627B5F462A2A}"/>
              </a:ext>
            </a:extLst>
          </p:cNvPr>
          <p:cNvSpPr txBox="1">
            <a:spLocks/>
          </p:cNvSpPr>
          <p:nvPr/>
        </p:nvSpPr>
        <p:spPr>
          <a:xfrm>
            <a:off x="775398" y="2039397"/>
            <a:ext cx="2424148" cy="29987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dirty="0">
                <a:latin typeface="Montserrat" pitchFamily="2" charset="77"/>
              </a:rPr>
              <a:t>$1,400 USD per month</a:t>
            </a:r>
          </a:p>
        </p:txBody>
      </p:sp>
      <p:sp>
        <p:nvSpPr>
          <p:cNvPr id="3" name="TextBox 2">
            <a:extLst>
              <a:ext uri="{FF2B5EF4-FFF2-40B4-BE49-F238E27FC236}">
                <a16:creationId xmlns:a16="http://schemas.microsoft.com/office/drawing/2014/main" id="{206C2F02-05C2-EDFB-D2DE-98F88035697F}"/>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3012942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D5FD-C771-D27A-A7D0-C2E0BBA0ED9C}"/>
            </a:ext>
          </a:extLst>
        </p:cNvPr>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E5F223C9-AA89-0FB8-C60E-5C2DE97AFCCA}"/>
              </a:ext>
            </a:extLst>
          </p:cNvPr>
          <p:cNvSpPr/>
          <p:nvPr/>
        </p:nvSpPr>
        <p:spPr>
          <a:xfrm>
            <a:off x="7635369" y="1302835"/>
            <a:ext cx="4040694" cy="485752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A4DB776-242B-A40C-2132-1FFDF47A81F6}"/>
              </a:ext>
            </a:extLst>
          </p:cNvPr>
          <p:cNvSpPr>
            <a:spLocks noGrp="1"/>
          </p:cNvSpPr>
          <p:nvPr>
            <p:ph type="title"/>
          </p:nvPr>
        </p:nvSpPr>
        <p:spPr/>
        <p:txBody>
          <a:bodyPr/>
          <a:lstStyle/>
          <a:p>
            <a:r>
              <a:rPr lang="en-AU" b="1" dirty="0"/>
              <a:t>Empowering digital learning with AVD</a:t>
            </a:r>
            <a:br>
              <a:rPr lang="en-AU" b="1" dirty="0"/>
            </a:br>
            <a:endParaRPr lang="en-AU" b="1" dirty="0"/>
          </a:p>
        </p:txBody>
      </p:sp>
      <p:sp>
        <p:nvSpPr>
          <p:cNvPr id="13" name="Text Placeholder 2">
            <a:extLst>
              <a:ext uri="{FF2B5EF4-FFF2-40B4-BE49-F238E27FC236}">
                <a16:creationId xmlns:a16="http://schemas.microsoft.com/office/drawing/2014/main" id="{2CDC00EE-BA9F-8D71-61EB-B41DB4DA8D10}"/>
              </a:ext>
            </a:extLst>
          </p:cNvPr>
          <p:cNvSpPr txBox="1">
            <a:spLocks/>
          </p:cNvSpPr>
          <p:nvPr/>
        </p:nvSpPr>
        <p:spPr>
          <a:xfrm>
            <a:off x="775397" y="2728891"/>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4" name="Text Placeholder 2">
            <a:extLst>
              <a:ext uri="{FF2B5EF4-FFF2-40B4-BE49-F238E27FC236}">
                <a16:creationId xmlns:a16="http://schemas.microsoft.com/office/drawing/2014/main" id="{2A041754-57C6-690A-3DD9-8F19D6FDB72D}"/>
              </a:ext>
            </a:extLst>
          </p:cNvPr>
          <p:cNvSpPr txBox="1">
            <a:spLocks/>
          </p:cNvSpPr>
          <p:nvPr/>
        </p:nvSpPr>
        <p:spPr>
          <a:xfrm>
            <a:off x="8475518" y="27288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5" name="Text Placeholder 2">
            <a:extLst>
              <a:ext uri="{FF2B5EF4-FFF2-40B4-BE49-F238E27FC236}">
                <a16:creationId xmlns:a16="http://schemas.microsoft.com/office/drawing/2014/main" id="{EA69F18E-6AB9-6529-DF5B-597FB01016DB}"/>
              </a:ext>
            </a:extLst>
          </p:cNvPr>
          <p:cNvSpPr txBox="1">
            <a:spLocks/>
          </p:cNvSpPr>
          <p:nvPr/>
        </p:nvSpPr>
        <p:spPr>
          <a:xfrm>
            <a:off x="4591037" y="2728890"/>
            <a:ext cx="3569811"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endParaRPr lang="en-AU" sz="1400" dirty="0">
              <a:latin typeface="Montserrat" pitchFamily="2" charset="77"/>
            </a:endParaRPr>
          </a:p>
        </p:txBody>
      </p:sp>
      <p:sp>
        <p:nvSpPr>
          <p:cNvPr id="18" name="TextBox 17">
            <a:extLst>
              <a:ext uri="{FF2B5EF4-FFF2-40B4-BE49-F238E27FC236}">
                <a16:creationId xmlns:a16="http://schemas.microsoft.com/office/drawing/2014/main" id="{84B089AA-F3B8-497C-9C27-AE42DA5A1DE1}"/>
              </a:ext>
            </a:extLst>
          </p:cNvPr>
          <p:cNvSpPr txBox="1"/>
          <p:nvPr/>
        </p:nvSpPr>
        <p:spPr>
          <a:xfrm>
            <a:off x="515937" y="1302835"/>
            <a:ext cx="6804762" cy="4524315"/>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challenge: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A regional school needed to replace its aging Remote Desktop Services (RDS) infrastructure with a more scalable, secure and cost-effective solution to support hybrid learning and administrative operations. </a:t>
            </a:r>
            <a:endParaRPr kumimoji="0" lang="en-US" altLang="en-US" sz="1400" b="0"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b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partner solution: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Working with strategic services partner </a:t>
            </a:r>
            <a:r>
              <a:rPr kumimoji="0" lang="en-US" altLang="en-US" sz="1400" u="none" strike="noStrike" cap="none" normalizeH="0" baseline="0" dirty="0" err="1">
                <a:ln>
                  <a:noFill/>
                </a:ln>
                <a:solidFill>
                  <a:schemeClr val="tx1"/>
                </a:solidFill>
                <a:effectLst/>
                <a:latin typeface="Montserrat" pitchFamily="2" charset="77"/>
                <a:cs typeface="Arial" panose="020B0604020202020204" pitchFamily="34" charset="0"/>
              </a:rPr>
              <a:t>TechClick</a:t>
            </a: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 Dicker Data supported the Microsoft partner to deliver: </a:t>
            </a:r>
            <a:endParaRPr kumimoji="0" lang="en-US" altLang="en-US" sz="1400" b="0" i="0" u="none" strike="noStrike" cap="none" normalizeH="0" baseline="0" dirty="0">
              <a:ln>
                <a:noFill/>
              </a:ln>
              <a:solidFill>
                <a:schemeClr val="tx1"/>
              </a:solidFill>
              <a:effectLst/>
              <a:latin typeface="Montserrat" pitchFamily="2" charset="77"/>
            </a:endParaRP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Pre-sales technical consulting and environment assessment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Licensing alignment with existing Microsoft 365 Business Premium entitlements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Commercial strategy, business case and pricing guidance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Access to Microsoft funding programs and partner incentives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Funded AVD deployment support with minimal disruption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Ongoing managed services including monitoring, security and user training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b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result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A seamless migration that gives educators and staff secure, anywhere access to school resources while reducing IT overhead and improving operational agility. </a:t>
            </a:r>
            <a:endParaRPr kumimoji="0" lang="en-US" altLang="en-US" sz="1400" b="0" i="0" u="none" strike="noStrike" cap="none" normalizeH="0" baseline="0" dirty="0">
              <a:ln>
                <a:noFill/>
              </a:ln>
              <a:solidFill>
                <a:schemeClr val="tx1"/>
              </a:solidFill>
              <a:effectLst/>
              <a:latin typeface="Montserrat" pitchFamily="2" charset="77"/>
            </a:endParaRPr>
          </a:p>
        </p:txBody>
      </p:sp>
      <p:sp>
        <p:nvSpPr>
          <p:cNvPr id="22" name="TextBox 21">
            <a:extLst>
              <a:ext uri="{FF2B5EF4-FFF2-40B4-BE49-F238E27FC236}">
                <a16:creationId xmlns:a16="http://schemas.microsoft.com/office/drawing/2014/main" id="{F1995EE2-07B6-0F4A-3ED9-7615EDB22705}"/>
              </a:ext>
            </a:extLst>
          </p:cNvPr>
          <p:cNvSpPr txBox="1"/>
          <p:nvPr/>
        </p:nvSpPr>
        <p:spPr>
          <a:xfrm>
            <a:off x="7878594" y="1520988"/>
            <a:ext cx="2908956" cy="430887"/>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Annual revenue example for this scenario (25 users)</a:t>
            </a:r>
            <a:endParaRPr kumimoji="0" lang="en-US" altLang="en-US" sz="1400" u="none" strike="noStrike" cap="none" normalizeH="0" baseline="0" dirty="0">
              <a:ln>
                <a:noFill/>
              </a:ln>
              <a:effectLst/>
              <a:latin typeface="Montserrat" pitchFamily="2" charset="77"/>
            </a:endParaRPr>
          </a:p>
        </p:txBody>
      </p:sp>
      <p:graphicFrame>
        <p:nvGraphicFramePr>
          <p:cNvPr id="24" name="Table 23">
            <a:extLst>
              <a:ext uri="{FF2B5EF4-FFF2-40B4-BE49-F238E27FC236}">
                <a16:creationId xmlns:a16="http://schemas.microsoft.com/office/drawing/2014/main" id="{E5C1A823-C1A0-B6E1-1633-EB1F19FE2B7D}"/>
              </a:ext>
            </a:extLst>
          </p:cNvPr>
          <p:cNvGraphicFramePr>
            <a:graphicFrameLocks noGrp="1"/>
          </p:cNvGraphicFramePr>
          <p:nvPr>
            <p:extLst>
              <p:ext uri="{D42A27DB-BD31-4B8C-83A1-F6EECF244321}">
                <p14:modId xmlns:p14="http://schemas.microsoft.com/office/powerpoint/2010/main" val="2809293643"/>
              </p:ext>
            </p:extLst>
          </p:nvPr>
        </p:nvGraphicFramePr>
        <p:xfrm>
          <a:off x="7878594" y="2028318"/>
          <a:ext cx="3569811" cy="3840480"/>
        </p:xfrm>
        <a:graphic>
          <a:graphicData uri="http://schemas.openxmlformats.org/drawingml/2006/table">
            <a:tbl>
              <a:tblPr firstRow="1" firstCol="1" bandRow="1">
                <a:tableStyleId>{5C22544A-7EE6-4342-B048-85BDC9FD1C3A}</a:tableStyleId>
              </a:tblPr>
              <a:tblGrid>
                <a:gridCol w="2461527">
                  <a:extLst>
                    <a:ext uri="{9D8B030D-6E8A-4147-A177-3AD203B41FA5}">
                      <a16:colId xmlns:a16="http://schemas.microsoft.com/office/drawing/2014/main" val="3947168417"/>
                    </a:ext>
                  </a:extLst>
                </a:gridCol>
                <a:gridCol w="1108284">
                  <a:extLst>
                    <a:ext uri="{9D8B030D-6E8A-4147-A177-3AD203B41FA5}">
                      <a16:colId xmlns:a16="http://schemas.microsoft.com/office/drawing/2014/main" val="2358149797"/>
                    </a:ext>
                  </a:extLst>
                </a:gridCol>
              </a:tblGrid>
              <a:tr h="180975">
                <a:tc>
                  <a:txBody>
                    <a:bodyPr/>
                    <a:lstStyle/>
                    <a:p>
                      <a:pPr fontAlgn="base">
                        <a:buNone/>
                      </a:pPr>
                      <a:r>
                        <a:rPr lang="en-US" sz="1100" kern="100" dirty="0">
                          <a:effectLst/>
                          <a:latin typeface="Montserrat" pitchFamily="2" charset="77"/>
                        </a:rPr>
                        <a:t>Component</a:t>
                      </a:r>
                      <a:r>
                        <a:rPr lang="en-AU" sz="1100" kern="100" dirty="0">
                          <a:effectLst/>
                          <a:latin typeface="Montserrat" pitchFamily="2" charset="77"/>
                        </a:rPr>
                        <a:t>: </a:t>
                      </a:r>
                      <a:endParaRPr lang="en-AU" sz="1100" kern="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US" sz="1100" kern="100" dirty="0">
                          <a:effectLst/>
                          <a:latin typeface="Montserrat" pitchFamily="2" charset="77"/>
                        </a:rPr>
                        <a:t>Annual Value </a:t>
                      </a:r>
                      <a:r>
                        <a:rPr lang="en-US" sz="1100" b="0" kern="100" dirty="0">
                          <a:effectLst/>
                          <a:latin typeface="Montserrat" pitchFamily="2" charset="77"/>
                        </a:rPr>
                        <a:t>(USD)</a:t>
                      </a:r>
                      <a:r>
                        <a:rPr lang="en-AU" sz="1100" b="0" kern="100" dirty="0">
                          <a:effectLst/>
                          <a:latin typeface="Montserrat" pitchFamily="2" charset="77"/>
                        </a:rPr>
                        <a:t>  </a:t>
                      </a:r>
                      <a:endParaRPr lang="en-US" sz="1100" b="0" dirty="0">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576893083"/>
                  </a:ext>
                </a:extLst>
              </a:tr>
              <a:tr h="180975">
                <a:tc>
                  <a:txBody>
                    <a:bodyPr/>
                    <a:lstStyle/>
                    <a:p>
                      <a:pPr fontAlgn="base">
                        <a:buNone/>
                      </a:pPr>
                      <a:r>
                        <a:rPr lang="en-US" sz="1100" dirty="0">
                          <a:solidFill>
                            <a:schemeClr val="tx1"/>
                          </a:solidFill>
                          <a:effectLst/>
                          <a:latin typeface="Montserrat" pitchFamily="2" charset="77"/>
                        </a:rPr>
                        <a:t>Microsoft 365 Business Premium Licensing</a:t>
                      </a:r>
                      <a:r>
                        <a:rPr lang="en-AU" sz="1100" dirty="0">
                          <a:solidFill>
                            <a:schemeClr val="tx1"/>
                          </a:solidFill>
                          <a:effectLst/>
                          <a:latin typeface="Montserrat" pitchFamily="2" charset="77"/>
                        </a:rPr>
                        <a:t> </a:t>
                      </a:r>
                      <a:endParaRPr lang="en-AU" sz="110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a:effectLst/>
                          <a:latin typeface="Montserrat" pitchFamily="2" charset="77"/>
                        </a:rPr>
                        <a:t>$8,250 </a:t>
                      </a:r>
                      <a:r>
                        <a:rPr lang="en-AU" sz="1100">
                          <a:effectLst/>
                          <a:latin typeface="Montserrat" pitchFamily="2" charset="77"/>
                        </a:rPr>
                        <a:t> </a:t>
                      </a:r>
                      <a:endParaRPr lang="en-AU" sz="110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60752"/>
                  </a:ext>
                </a:extLst>
              </a:tr>
              <a:tr h="182024">
                <a:tc>
                  <a:txBody>
                    <a:bodyPr/>
                    <a:lstStyle/>
                    <a:p>
                      <a:pPr fontAlgn="base">
                        <a:buNone/>
                      </a:pPr>
                      <a:r>
                        <a:rPr lang="en-US" sz="1100" dirty="0">
                          <a:solidFill>
                            <a:schemeClr val="tx1"/>
                          </a:solidFill>
                          <a:effectLst/>
                          <a:latin typeface="Montserrat" pitchFamily="2" charset="77"/>
                        </a:rPr>
                        <a:t>AVD Infrastructure Revenue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US" sz="1100" b="0" dirty="0">
                          <a:solidFill>
                            <a:schemeClr val="tx1"/>
                          </a:solidFill>
                          <a:effectLst/>
                          <a:latin typeface="Montserrat" pitchFamily="2" charset="77"/>
                        </a:rPr>
                        <a:t>(Compute, storage, networking)</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dirty="0">
                          <a:effectLst/>
                          <a:latin typeface="Montserrat" pitchFamily="2" charset="77"/>
                        </a:rPr>
                        <a:t>$16,500 </a:t>
                      </a:r>
                      <a:r>
                        <a:rPr lang="en-AU" sz="1100" dirty="0">
                          <a:effectLst/>
                          <a:latin typeface="Montserrat" pitchFamily="2" charset="77"/>
                        </a:rPr>
                        <a:t> </a:t>
                      </a: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9436135"/>
                  </a:ext>
                </a:extLst>
              </a:tr>
              <a:tr h="170651">
                <a:tc>
                  <a:txBody>
                    <a:bodyPr/>
                    <a:lstStyle/>
                    <a:p>
                      <a:pPr fontAlgn="base">
                        <a:buNone/>
                      </a:pPr>
                      <a:r>
                        <a:rPr lang="en-US" sz="1100" dirty="0">
                          <a:solidFill>
                            <a:schemeClr val="tx1"/>
                          </a:solidFill>
                          <a:effectLst/>
                          <a:latin typeface="Montserrat" pitchFamily="2" charset="77"/>
                        </a:rPr>
                        <a:t>Partner Services Revenue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US" sz="1100" b="0" dirty="0">
                          <a:solidFill>
                            <a:schemeClr val="tx1"/>
                          </a:solidFill>
                          <a:effectLst/>
                          <a:latin typeface="Montserrat" pitchFamily="2" charset="77"/>
                        </a:rPr>
                        <a:t>(Technical consulting, deployment, support)</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dirty="0">
                          <a:effectLst/>
                          <a:latin typeface="Montserrat" pitchFamily="2" charset="77"/>
                        </a:rPr>
                        <a:t>$</a:t>
                      </a:r>
                      <a:r>
                        <a:rPr lang="en-AU" sz="1100" dirty="0">
                          <a:effectLst/>
                          <a:latin typeface="Montserrat" pitchFamily="2" charset="77"/>
                        </a:rPr>
                        <a:t>4,950  </a:t>
                      </a: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2824390"/>
                  </a:ext>
                </a:extLst>
              </a:tr>
              <a:tr h="180975">
                <a:tc>
                  <a:txBody>
                    <a:bodyPr/>
                    <a:lstStyle/>
                    <a:p>
                      <a:pPr algn="r" fontAlgn="base">
                        <a:buNone/>
                      </a:pPr>
                      <a:r>
                        <a:rPr lang="en-US" sz="1100" dirty="0">
                          <a:solidFill>
                            <a:schemeClr val="bg1"/>
                          </a:solidFill>
                          <a:effectLst/>
                          <a:latin typeface="Montserrat" pitchFamily="2" charset="77"/>
                        </a:rPr>
                        <a:t>Total annual revenue</a:t>
                      </a:r>
                      <a:r>
                        <a:rPr lang="en-AU" sz="1100" dirty="0">
                          <a:solidFill>
                            <a:schemeClr val="bg1"/>
                          </a:solidFill>
                          <a:effectLst/>
                          <a:latin typeface="Montserrat" pitchFamily="2" charset="77"/>
                        </a:rPr>
                        <a:t> </a:t>
                      </a:r>
                      <a:endParaRPr lang="en-AU" sz="1100" dirty="0">
                        <a:solidFill>
                          <a:schemeClr val="bg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US" sz="1100" b="1" dirty="0">
                          <a:solidFill>
                            <a:schemeClr val="bg1"/>
                          </a:solidFill>
                          <a:effectLst/>
                          <a:latin typeface="Montserrat" pitchFamily="2" charset="77"/>
                        </a:rPr>
                        <a:t>$</a:t>
                      </a:r>
                      <a:r>
                        <a:rPr lang="en-AU" sz="1100" b="1" dirty="0">
                          <a:solidFill>
                            <a:schemeClr val="bg1"/>
                          </a:solidFill>
                          <a:effectLst/>
                          <a:latin typeface="Montserrat" pitchFamily="2" charset="77"/>
                        </a:rPr>
                        <a:t>29,700  </a:t>
                      </a:r>
                      <a:endParaRPr lang="en-US" sz="1100" b="1" dirty="0">
                        <a:solidFill>
                          <a:schemeClr val="bg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158285498"/>
                  </a:ext>
                </a:extLst>
              </a:tr>
              <a:tr h="180975">
                <a:tc>
                  <a:txBody>
                    <a:bodyPr/>
                    <a:lstStyle/>
                    <a:p>
                      <a:pPr fontAlgn="base">
                        <a:buNone/>
                      </a:pPr>
                      <a:r>
                        <a:rPr lang="en-US" sz="1100" dirty="0">
                          <a:solidFill>
                            <a:schemeClr val="tx1"/>
                          </a:solidFill>
                          <a:effectLst/>
                          <a:latin typeface="Montserrat" pitchFamily="2" charset="77"/>
                        </a:rPr>
                        <a:t>Est. Profitability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AU" sz="1100" b="0" dirty="0">
                          <a:solidFill>
                            <a:schemeClr val="tx1"/>
                          </a:solidFill>
                          <a:effectLst/>
                          <a:latin typeface="Montserrat" pitchFamily="2" charset="77"/>
                        </a:rPr>
                        <a:t>excl partner services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a:buNone/>
                      </a:pPr>
                      <a:r>
                        <a:rPr lang="en-US" sz="1100" b="1" dirty="0">
                          <a:solidFill>
                            <a:schemeClr val="tx1"/>
                          </a:solidFill>
                          <a:effectLst/>
                          <a:latin typeface="Montserrat" pitchFamily="2" charset="77"/>
                        </a:rPr>
                        <a:t>46%</a:t>
                      </a:r>
                      <a:r>
                        <a:rPr lang="en-AU" sz="1100" b="1" dirty="0">
                          <a:solidFill>
                            <a:schemeClr val="tx1"/>
                          </a:solidFill>
                          <a:effectLst/>
                          <a:latin typeface="Montserrat" pitchFamily="2" charset="77"/>
                        </a:rPr>
                        <a:t>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12671572"/>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AU" sz="1100" b="0" dirty="0">
                          <a:solidFill>
                            <a:schemeClr val="tx1"/>
                          </a:solidFill>
                          <a:effectLst/>
                          <a:latin typeface="Montserrat" pitchFamily="2" charset="77"/>
                        </a:rPr>
                        <a:t>excl partner services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a:buNone/>
                      </a:pPr>
                      <a:r>
                        <a:rPr lang="en-US" sz="1100" b="1" dirty="0">
                          <a:solidFill>
                            <a:schemeClr val="tx1"/>
                          </a:solidFill>
                          <a:effectLst/>
                          <a:latin typeface="Montserrat" pitchFamily="2" charset="77"/>
                        </a:rPr>
                        <a:t>11,408</a:t>
                      </a:r>
                      <a:r>
                        <a:rPr lang="en-AU" sz="1100" b="1" dirty="0">
                          <a:solidFill>
                            <a:schemeClr val="tx1"/>
                          </a:solidFill>
                          <a:effectLst/>
                          <a:latin typeface="Montserrat" pitchFamily="2" charset="77"/>
                        </a:rPr>
                        <a:t>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442522049"/>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US" sz="1100" b="0" dirty="0">
                          <a:solidFill>
                            <a:schemeClr val="tx1"/>
                          </a:solidFill>
                          <a:effectLst/>
                          <a:latin typeface="Montserrat" pitchFamily="2" charset="77"/>
                        </a:rPr>
                        <a:t>incl partner services</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a:buNone/>
                      </a:pPr>
                      <a:r>
                        <a:rPr lang="en-US" sz="1100" b="1">
                          <a:solidFill>
                            <a:schemeClr val="tx1"/>
                          </a:solidFill>
                          <a:effectLst/>
                          <a:latin typeface="Montserrat" pitchFamily="2" charset="77"/>
                        </a:rPr>
                        <a:t>66%</a:t>
                      </a:r>
                      <a:r>
                        <a:rPr lang="en-AU" sz="1100" b="1">
                          <a:solidFill>
                            <a:schemeClr val="tx1"/>
                          </a:solidFill>
                          <a:effectLst/>
                          <a:latin typeface="Montserrat" pitchFamily="2" charset="77"/>
                        </a:rPr>
                        <a:t>  </a:t>
                      </a:r>
                      <a:endParaRPr lang="en-US" sz="1100" b="1">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2638484571"/>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US" sz="1100" b="0" dirty="0">
                          <a:solidFill>
                            <a:schemeClr val="tx1"/>
                          </a:solidFill>
                          <a:effectLst/>
                          <a:latin typeface="Montserrat" pitchFamily="2" charset="77"/>
                        </a:rPr>
                        <a:t>incl partner services</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a:buNone/>
                      </a:pPr>
                      <a:r>
                        <a:rPr lang="en-US" sz="1100" b="1" dirty="0">
                          <a:solidFill>
                            <a:schemeClr val="tx1"/>
                          </a:solidFill>
                          <a:effectLst/>
                          <a:latin typeface="Montserrat" pitchFamily="2" charset="77"/>
                        </a:rPr>
                        <a:t>$</a:t>
                      </a:r>
                      <a:r>
                        <a:rPr lang="en-AU" sz="1100" b="1" dirty="0">
                          <a:solidFill>
                            <a:schemeClr val="tx1"/>
                          </a:solidFill>
                          <a:effectLst/>
                          <a:latin typeface="Montserrat" pitchFamily="2" charset="77"/>
                        </a:rPr>
                        <a:t>16,358 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310587194"/>
                  </a:ext>
                </a:extLst>
              </a:tr>
            </a:tbl>
          </a:graphicData>
        </a:graphic>
      </p:graphicFrame>
      <p:sp>
        <p:nvSpPr>
          <p:cNvPr id="6" name="TextBox 5">
            <a:extLst>
              <a:ext uri="{FF2B5EF4-FFF2-40B4-BE49-F238E27FC236}">
                <a16:creationId xmlns:a16="http://schemas.microsoft.com/office/drawing/2014/main" id="{308B27A7-1CAC-D624-F7C9-465378968018}"/>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Case study: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201747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E88C-DAD2-88E4-5DDD-FFDEADEDAE8F}"/>
            </a:ext>
          </a:extLst>
        </p:cNvPr>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2F69EA13-4962-4D7C-73AC-866512AD266C}"/>
              </a:ext>
            </a:extLst>
          </p:cNvPr>
          <p:cNvSpPr/>
          <p:nvPr/>
        </p:nvSpPr>
        <p:spPr>
          <a:xfrm>
            <a:off x="4386263" y="1515219"/>
            <a:ext cx="7353774" cy="465698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AEA8B107-0399-4B89-E238-7448513D8464}"/>
              </a:ext>
            </a:extLst>
          </p:cNvPr>
          <p:cNvSpPr>
            <a:spLocks noGrp="1"/>
          </p:cNvSpPr>
          <p:nvPr>
            <p:ph type="title"/>
          </p:nvPr>
        </p:nvSpPr>
        <p:spPr/>
        <p:txBody>
          <a:bodyPr/>
          <a:lstStyle/>
          <a:p>
            <a:r>
              <a:rPr lang="en-AU" b="1" dirty="0"/>
              <a:t>Partner opportunity breakdown</a:t>
            </a:r>
            <a:br>
              <a:rPr lang="en-AU" b="1" dirty="0"/>
            </a:br>
            <a:endParaRPr lang="en-AU" b="1" dirty="0"/>
          </a:p>
        </p:txBody>
      </p:sp>
      <p:sp>
        <p:nvSpPr>
          <p:cNvPr id="10" name="Text Placeholder 2">
            <a:extLst>
              <a:ext uri="{FF2B5EF4-FFF2-40B4-BE49-F238E27FC236}">
                <a16:creationId xmlns:a16="http://schemas.microsoft.com/office/drawing/2014/main" id="{56915078-4D50-3035-54B9-3CBDB62AB026}"/>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155BD547-9BE3-1E87-FE1E-E693FF0DF6C7}"/>
              </a:ext>
            </a:extLst>
          </p:cNvPr>
          <p:cNvSpPr txBox="1">
            <a:spLocks/>
          </p:cNvSpPr>
          <p:nvPr/>
        </p:nvSpPr>
        <p:spPr>
          <a:xfrm>
            <a:off x="775397" y="2728891"/>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4" name="Text Placeholder 2">
            <a:extLst>
              <a:ext uri="{FF2B5EF4-FFF2-40B4-BE49-F238E27FC236}">
                <a16:creationId xmlns:a16="http://schemas.microsoft.com/office/drawing/2014/main" id="{30AB9137-141E-65C7-0400-C63D46D0A2F3}"/>
              </a:ext>
            </a:extLst>
          </p:cNvPr>
          <p:cNvSpPr txBox="1">
            <a:spLocks/>
          </p:cNvSpPr>
          <p:nvPr/>
        </p:nvSpPr>
        <p:spPr>
          <a:xfrm>
            <a:off x="8475518" y="27288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5" name="Text Placeholder 2">
            <a:extLst>
              <a:ext uri="{FF2B5EF4-FFF2-40B4-BE49-F238E27FC236}">
                <a16:creationId xmlns:a16="http://schemas.microsoft.com/office/drawing/2014/main" id="{AAC1A5C2-9686-B33D-3231-FF5D1EC56CF8}"/>
              </a:ext>
            </a:extLst>
          </p:cNvPr>
          <p:cNvSpPr txBox="1">
            <a:spLocks/>
          </p:cNvSpPr>
          <p:nvPr/>
        </p:nvSpPr>
        <p:spPr>
          <a:xfrm>
            <a:off x="4591037" y="2728890"/>
            <a:ext cx="3569811"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endParaRPr lang="en-AU" sz="1400" dirty="0">
              <a:latin typeface="Montserrat" pitchFamily="2" charset="77"/>
            </a:endParaRPr>
          </a:p>
        </p:txBody>
      </p:sp>
      <p:sp>
        <p:nvSpPr>
          <p:cNvPr id="7" name="Text Placeholder 2">
            <a:extLst>
              <a:ext uri="{FF2B5EF4-FFF2-40B4-BE49-F238E27FC236}">
                <a16:creationId xmlns:a16="http://schemas.microsoft.com/office/drawing/2014/main" id="{A3ECCC61-8564-06D6-3B08-6DBBE16A407C}"/>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a:t>
            </a:r>
          </a:p>
        </p:txBody>
      </p:sp>
      <p:sp>
        <p:nvSpPr>
          <p:cNvPr id="6" name="TextBox 5">
            <a:extLst>
              <a:ext uri="{FF2B5EF4-FFF2-40B4-BE49-F238E27FC236}">
                <a16:creationId xmlns:a16="http://schemas.microsoft.com/office/drawing/2014/main" id="{9381D20D-BC00-20E3-29F1-050EC0158523}"/>
              </a:ext>
            </a:extLst>
          </p:cNvPr>
          <p:cNvSpPr txBox="1"/>
          <p:nvPr/>
        </p:nvSpPr>
        <p:spPr>
          <a:xfrm>
            <a:off x="515936" y="1783547"/>
            <a:ext cx="3313113" cy="1077218"/>
          </a:xfrm>
          <a:prstGeom prst="rect">
            <a:avLst/>
          </a:prstGeom>
          <a:noFill/>
        </p:spPr>
        <p:txBody>
          <a:bodyPr wrap="square" lIns="0" tIns="0" rIns="0" bIns="0">
            <a:spAutoFit/>
          </a:bodyPr>
          <a:lstStyle/>
          <a:p>
            <a:pPr fontAlgn="base">
              <a:buNone/>
            </a:pPr>
            <a:r>
              <a:rPr lang="en-US" sz="1400" kern="0" dirty="0">
                <a:effectLst/>
                <a:latin typeface="Montserrat" pitchFamily="2" charset="77"/>
                <a:ea typeface="Times New Roman" panose="02020603050405020304" pitchFamily="18" charset="0"/>
                <a:cs typeface="Arial" panose="020B0604020202020204" pitchFamily="34" charset="0"/>
              </a:rPr>
              <a:t>Here's how each component builds monthly recurring revenue per user, showing the value customers receive and your managed services opportunity. </a:t>
            </a:r>
            <a:r>
              <a:rPr lang="en-AU" sz="1400" kern="0" dirty="0">
                <a:effectLst/>
                <a:latin typeface="Montserrat" pitchFamily="2" charset="77"/>
                <a:ea typeface="Times New Roman" panose="02020603050405020304" pitchFamily="18" charset="0"/>
                <a:cs typeface="Arial" panose="020B0604020202020204" pitchFamily="34" charset="0"/>
              </a:rPr>
              <a:t>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49DED1E-07AE-34C7-7722-3BB821FA9162}"/>
              </a:ext>
            </a:extLst>
          </p:cNvPr>
          <p:cNvSpPr txBox="1"/>
          <p:nvPr/>
        </p:nvSpPr>
        <p:spPr>
          <a:xfrm>
            <a:off x="515937" y="3340400"/>
            <a:ext cx="3500936" cy="1282915"/>
          </a:xfrm>
          <a:prstGeom prst="rect">
            <a:avLst/>
          </a:prstGeom>
          <a:noFill/>
        </p:spPr>
        <p:txBody>
          <a:bodyPr wrap="square" lIns="0" tIns="0" rIns="0" bIns="0">
            <a:spAutoFit/>
          </a:bodyPr>
          <a:lstStyle/>
          <a:p>
            <a:pPr fontAlgn="base">
              <a:lnSpc>
                <a:spcPct val="80000"/>
              </a:lnSpc>
              <a:buNone/>
            </a:pPr>
            <a:r>
              <a:rPr lang="en-AU" sz="4400" kern="0" dirty="0">
                <a:solidFill>
                  <a:srgbClr val="F61B71"/>
                </a:solidFill>
                <a:effectLst/>
                <a:latin typeface="Montserrat" pitchFamily="2" charset="77"/>
                <a:ea typeface="Times New Roman" panose="02020603050405020304" pitchFamily="18" charset="0"/>
                <a:cs typeface="Arial" panose="020B0604020202020204" pitchFamily="34" charset="0"/>
              </a:rPr>
              <a:t>$29,700 </a:t>
            </a:r>
            <a:endParaRPr lang="en-AU" sz="2000" kern="0" dirty="0">
              <a:solidFill>
                <a:srgbClr val="F61B71"/>
              </a:solidFill>
              <a:latin typeface="Montserrat" pitchFamily="2" charset="77"/>
              <a:ea typeface="Times New Roman" panose="02020603050405020304" pitchFamily="18" charset="0"/>
              <a:cs typeface="Arial" panose="020B0604020202020204" pitchFamily="34" charset="0"/>
            </a:endParaRPr>
          </a:p>
          <a:p>
            <a:pPr fontAlgn="base">
              <a:lnSpc>
                <a:spcPct val="80000"/>
              </a:lnSpc>
              <a:buNone/>
            </a:pPr>
            <a:r>
              <a:rPr lang="en-AU" sz="2000" kern="0" dirty="0">
                <a:effectLst/>
                <a:latin typeface="Montserrat" pitchFamily="2" charset="77"/>
                <a:ea typeface="Times New Roman" panose="02020603050405020304" pitchFamily="18" charset="0"/>
                <a:cs typeface="Arial" panose="020B0604020202020204" pitchFamily="34" charset="0"/>
              </a:rPr>
              <a:t>annual recurring revenue </a:t>
            </a:r>
            <a:endParaRPr lang="en-AU" sz="1600" kern="100" dirty="0">
              <a:effectLst/>
              <a:latin typeface="Montserrat" pitchFamily="2" charset="77"/>
              <a:ea typeface="Aptos" panose="020B0004020202020204" pitchFamily="34" charset="0"/>
              <a:cs typeface="Times New Roman" panose="02020603050405020304" pitchFamily="18" charset="0"/>
            </a:endParaRPr>
          </a:p>
          <a:p>
            <a:pPr fontAlgn="base">
              <a:spcBef>
                <a:spcPts val="500"/>
              </a:spcBef>
              <a:buNone/>
            </a:pPr>
            <a:r>
              <a:rPr lang="en-US" sz="1400" kern="0" dirty="0">
                <a:effectLst/>
                <a:latin typeface="Montserrat" pitchFamily="2" charset="77"/>
                <a:ea typeface="Times New Roman" panose="02020603050405020304" pitchFamily="18" charset="0"/>
                <a:cs typeface="Arial" panose="020B0604020202020204" pitchFamily="34" charset="0"/>
              </a:rPr>
              <a:t>Full stack offer together with your managed services @ $99 </a:t>
            </a:r>
            <a:r>
              <a:rPr lang="en-US" sz="1400" kern="0" dirty="0" err="1">
                <a:effectLst/>
                <a:latin typeface="Montserrat" pitchFamily="2" charset="77"/>
                <a:ea typeface="Times New Roman" panose="02020603050405020304" pitchFamily="18" charset="0"/>
                <a:cs typeface="Arial" panose="020B0604020202020204" pitchFamily="34" charset="0"/>
              </a:rPr>
              <a:t>pu</a:t>
            </a:r>
            <a:r>
              <a:rPr lang="en-US" sz="1400" kern="0" dirty="0">
                <a:effectLst/>
                <a:latin typeface="Montserrat" pitchFamily="2" charset="77"/>
                <a:ea typeface="Times New Roman" panose="02020603050405020304" pitchFamily="18" charset="0"/>
                <a:cs typeface="Arial" panose="020B0604020202020204" pitchFamily="34" charset="0"/>
              </a:rPr>
              <a:t>/pm</a:t>
            </a:r>
            <a:r>
              <a:rPr lang="en-AU" sz="1400" kern="0" dirty="0">
                <a:effectLst/>
                <a:latin typeface="Montserrat" pitchFamily="2" charset="77"/>
                <a:ea typeface="Times New Roman" panose="02020603050405020304" pitchFamily="18" charset="0"/>
                <a:cs typeface="Arial" panose="020B0604020202020204" pitchFamily="34" charset="0"/>
              </a:rPr>
              <a:t>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46A0ACE7-F628-5EAF-74FC-73932BE1695B}"/>
              </a:ext>
            </a:extLst>
          </p:cNvPr>
          <p:cNvGraphicFramePr>
            <a:graphicFrameLocks noGrp="1"/>
          </p:cNvGraphicFramePr>
          <p:nvPr>
            <p:extLst>
              <p:ext uri="{D42A27DB-BD31-4B8C-83A1-F6EECF244321}">
                <p14:modId xmlns:p14="http://schemas.microsoft.com/office/powerpoint/2010/main" val="2358399371"/>
              </p:ext>
            </p:extLst>
          </p:nvPr>
        </p:nvGraphicFramePr>
        <p:xfrm>
          <a:off x="4728332" y="1793082"/>
          <a:ext cx="6642315" cy="3653709"/>
        </p:xfrm>
        <a:graphic>
          <a:graphicData uri="http://schemas.openxmlformats.org/drawingml/2006/table">
            <a:tbl>
              <a:tblPr firstRow="1" firstCol="1" bandRow="1">
                <a:tableStyleId>{5C22544A-7EE6-4342-B048-85BDC9FD1C3A}</a:tableStyleId>
              </a:tblPr>
              <a:tblGrid>
                <a:gridCol w="2243531">
                  <a:extLst>
                    <a:ext uri="{9D8B030D-6E8A-4147-A177-3AD203B41FA5}">
                      <a16:colId xmlns:a16="http://schemas.microsoft.com/office/drawing/2014/main" val="2126355728"/>
                    </a:ext>
                  </a:extLst>
                </a:gridCol>
                <a:gridCol w="4398784">
                  <a:extLst>
                    <a:ext uri="{9D8B030D-6E8A-4147-A177-3AD203B41FA5}">
                      <a16:colId xmlns:a16="http://schemas.microsoft.com/office/drawing/2014/main" val="2257848829"/>
                    </a:ext>
                  </a:extLst>
                </a:gridCol>
              </a:tblGrid>
              <a:tr h="309636">
                <a:tc>
                  <a:txBody>
                    <a:bodyPr/>
                    <a:lstStyle/>
                    <a:p>
                      <a:pPr indent="57150" fontAlgn="base">
                        <a:buNone/>
                      </a:pPr>
                      <a:r>
                        <a:rPr lang="en-US" sz="1400" b="0" kern="0" dirty="0">
                          <a:effectLst/>
                          <a:latin typeface="Montserrat" pitchFamily="2" charset="77"/>
                        </a:rPr>
                        <a:t>Component</a:t>
                      </a:r>
                      <a:r>
                        <a:rPr lang="en-AU" sz="1400" b="0" kern="0" dirty="0">
                          <a:effectLst/>
                          <a:latin typeface="Montserrat" pitchFamily="2" charset="77"/>
                        </a:rPr>
                        <a: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fontAlgn="base">
                        <a:buNone/>
                      </a:pPr>
                      <a:r>
                        <a:rPr lang="en-US" sz="1400" b="0" kern="0" dirty="0">
                          <a:effectLst/>
                          <a:latin typeface="Montserrat" pitchFamily="2" charset="77"/>
                        </a:rPr>
                        <a:t>What’s included</a:t>
                      </a:r>
                      <a:r>
                        <a:rPr lang="en-AU" sz="1400" b="0" kern="0" dirty="0">
                          <a:effectLst/>
                          <a:latin typeface="Montserrat" pitchFamily="2" charset="77"/>
                        </a:rPr>
                        <a: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708637798"/>
                  </a:ext>
                </a:extLst>
              </a:tr>
              <a:tr h="1795891">
                <a:tc>
                  <a:txBody>
                    <a:bodyPr/>
                    <a:lstStyle/>
                    <a:p>
                      <a:pPr fontAlgn="base">
                        <a:buNone/>
                      </a:pPr>
                      <a:r>
                        <a:rPr lang="en-US" sz="1100" kern="0" dirty="0">
                          <a:solidFill>
                            <a:schemeClr val="tx1"/>
                          </a:solidFill>
                          <a:effectLst/>
                          <a:latin typeface="Montserrat" pitchFamily="2" charset="77"/>
                        </a:rPr>
                        <a:t>Microsoft 365 Business Premium</a:t>
                      </a:r>
                      <a:r>
                        <a:rPr lang="en-AU" sz="1100" kern="0" dirty="0">
                          <a:solidFill>
                            <a:schemeClr val="tx1"/>
                          </a:solidFill>
                          <a:effectLst/>
                          <a:latin typeface="Montserrat" pitchFamily="2" charset="77"/>
                        </a:rPr>
                        <a:t> </a:t>
                      </a:r>
                      <a:br>
                        <a:rPr lang="en-AU" sz="1100" kern="0" dirty="0">
                          <a:solidFill>
                            <a:schemeClr val="tx1"/>
                          </a:solidFill>
                          <a:effectLst/>
                          <a:latin typeface="Montserrat" pitchFamily="2" charset="77"/>
                        </a:rPr>
                      </a:br>
                      <a:r>
                        <a:rPr lang="en-US" sz="1100" b="0" kern="0" dirty="0">
                          <a:solidFill>
                            <a:schemeClr val="tx1"/>
                          </a:solidFill>
                          <a:effectLst/>
                          <a:latin typeface="Montserrat" pitchFamily="2" charset="77"/>
                        </a:rPr>
                        <a:t>($27.50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r>
                        <a:rPr lang="en-AU" sz="1100" kern="0" dirty="0">
                          <a:solidFill>
                            <a:schemeClr val="tx1"/>
                          </a:solidFill>
                          <a:effectLst/>
                          <a:latin typeface="Montserrat" pitchFamily="2" charset="77"/>
                        </a:rPr>
                        <a:t> </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182563" lvl="0" indent="-182563" fontAlgn="base">
                        <a:buSzPts val="1000"/>
                        <a:buFont typeface="Symbol" pitchFamily="2" charset="2"/>
                        <a:buChar char=""/>
                        <a:tabLst>
                          <a:tab pos="457200" algn="l"/>
                        </a:tabLst>
                      </a:pPr>
                      <a:r>
                        <a:rPr lang="en-US" sz="1100" kern="0" dirty="0">
                          <a:effectLst/>
                          <a:latin typeface="Montserrat" pitchFamily="2" charset="77"/>
                        </a:rPr>
                        <a:t>Users &amp; Devices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Productivity Apps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Email Calendar &amp; scheduling</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Chat, Calling &amp; Meetings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AI Powered Assistance</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Insights &amp; Analytics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Identity &amp; Access Management</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Device &amp; App Management</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Cyber Threat Protection</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Data Security &amp; Governance</a:t>
                      </a:r>
                      <a:r>
                        <a:rPr lang="en-AU" sz="1100" kern="0" dirty="0">
                          <a:effectLst/>
                          <a:latin typeface="Montserrat" pitchFamily="2" charset="77"/>
                        </a:rPr>
                        <a:t> </a:t>
                      </a:r>
                      <a:endParaRPr lang="en-AU" sz="1100" kern="100" dirty="0">
                        <a:effectLst/>
                        <a:latin typeface="Montserrat" pitchFamily="2" charset="77"/>
                        <a:ea typeface="+mn-ea"/>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041435426"/>
                  </a:ext>
                </a:extLst>
              </a:tr>
              <a:tr h="774091">
                <a:tc>
                  <a:txBody>
                    <a:bodyPr/>
                    <a:lstStyle/>
                    <a:p>
                      <a:pPr fontAlgn="base">
                        <a:buNone/>
                      </a:pPr>
                      <a:r>
                        <a:rPr lang="en-US" sz="1100" kern="0" dirty="0">
                          <a:solidFill>
                            <a:schemeClr val="tx1"/>
                          </a:solidFill>
                          <a:effectLst/>
                          <a:latin typeface="Montserrat" pitchFamily="2" charset="77"/>
                        </a:rPr>
                        <a:t>AVD Infrastructure Costs </a:t>
                      </a:r>
                      <a:r>
                        <a:rPr lang="en-AU" sz="1100" kern="0" dirty="0">
                          <a:solidFill>
                            <a:schemeClr val="tx1"/>
                          </a:solidFill>
                          <a:effectLst/>
                          <a:latin typeface="Montserrat" pitchFamily="2" charset="77"/>
                        </a:rPr>
                        <a:t> </a:t>
                      </a:r>
                      <a:br>
                        <a:rPr lang="en-AU" sz="1100" kern="0" dirty="0">
                          <a:solidFill>
                            <a:schemeClr val="tx1"/>
                          </a:solidFill>
                          <a:effectLst/>
                          <a:latin typeface="Montserrat" pitchFamily="2" charset="77"/>
                        </a:rPr>
                      </a:br>
                      <a:r>
                        <a:rPr lang="en-US" sz="1100" b="0" kern="0" dirty="0">
                          <a:solidFill>
                            <a:schemeClr val="tx1"/>
                          </a:solidFill>
                          <a:effectLst/>
                          <a:latin typeface="Montserrat" pitchFamily="2" charset="77"/>
                        </a:rPr>
                        <a:t>($55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r>
                        <a:rPr lang="en-AU" sz="1100" b="0" kern="0" dirty="0">
                          <a:solidFill>
                            <a:schemeClr val="tx1"/>
                          </a:solidFill>
                          <a:effectLst/>
                          <a:latin typeface="Montserrat" pitchFamily="2" charset="77"/>
                        </a:rPr>
                        <a:t> </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5000"/>
                      </a:schemeClr>
                    </a:solidFill>
                  </a:tcPr>
                </a:tc>
                <a:tc>
                  <a:txBody>
                    <a:bodyPr/>
                    <a:lstStyle/>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Compute (VMs)</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Storage (</a:t>
                      </a:r>
                      <a:r>
                        <a:rPr lang="en-US" sz="1100" kern="0" dirty="0" err="1">
                          <a:solidFill>
                            <a:schemeClr val="dk1"/>
                          </a:solidFill>
                          <a:effectLst/>
                          <a:latin typeface="Montserrat" pitchFamily="2" charset="77"/>
                          <a:ea typeface="+mn-ea"/>
                          <a:cs typeface="+mn-cs"/>
                        </a:rPr>
                        <a:t>FSLogix</a:t>
                      </a:r>
                      <a:r>
                        <a:rPr lang="en-US" sz="1100" kern="0" dirty="0">
                          <a:solidFill>
                            <a:schemeClr val="dk1"/>
                          </a:solidFill>
                          <a:effectLst/>
                          <a:latin typeface="Montserrat" pitchFamily="2" charset="77"/>
                          <a:ea typeface="+mn-ea"/>
                          <a:cs typeface="+mn-cs"/>
                        </a:rPr>
                        <a:t> profiles, OS disks)</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Networking (bandwidth, VPN, </a:t>
                      </a:r>
                      <a:r>
                        <a:rPr lang="en-US" sz="1100" kern="0" dirty="0" err="1">
                          <a:solidFill>
                            <a:schemeClr val="dk1"/>
                          </a:solidFill>
                          <a:effectLst/>
                          <a:latin typeface="Montserrat" pitchFamily="2" charset="77"/>
                          <a:ea typeface="+mn-ea"/>
                          <a:cs typeface="+mn-cs"/>
                        </a:rPr>
                        <a:t>etc</a:t>
                      </a:r>
                      <a:r>
                        <a:rPr lang="en-US" sz="1100" kern="0" dirty="0">
                          <a:solidFill>
                            <a:schemeClr val="dk1"/>
                          </a:solidFill>
                          <a:effectLst/>
                          <a:latin typeface="Montserrat" pitchFamily="2" charset="77"/>
                          <a:ea typeface="+mn-ea"/>
                          <a:cs typeface="+mn-cs"/>
                        </a:rPr>
                        <a:t>)</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Licensing (Windows, RDS CALs, etc.)</a:t>
                      </a:r>
                      <a:r>
                        <a:rPr lang="en-AU" sz="1100" kern="0" dirty="0">
                          <a:solidFill>
                            <a:schemeClr val="dk1"/>
                          </a:solidFill>
                          <a:effectLst/>
                          <a:latin typeface="Montserrat" pitchFamily="2" charset="77"/>
                          <a:ea typeface="+mn-ea"/>
                          <a:cs typeface="+mn-cs"/>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553765745"/>
                  </a:ext>
                </a:extLst>
              </a:tr>
              <a:tr h="774091">
                <a:tc>
                  <a:txBody>
                    <a:bodyPr/>
                    <a:lstStyle/>
                    <a:p>
                      <a:pPr fontAlgn="base">
                        <a:buNone/>
                      </a:pPr>
                      <a:r>
                        <a:rPr lang="en-US" sz="1100" kern="0" dirty="0">
                          <a:solidFill>
                            <a:schemeClr val="tx1"/>
                          </a:solidFill>
                          <a:effectLst/>
                          <a:latin typeface="Montserrat" pitchFamily="2" charset="77"/>
                        </a:rPr>
                        <a:t>Partner Services</a:t>
                      </a:r>
                    </a:p>
                    <a:p>
                      <a:pPr fontAlgn="base">
                        <a:buNone/>
                      </a:pPr>
                      <a:r>
                        <a:rPr lang="en-US" sz="1100" b="0" kern="0" dirty="0">
                          <a:solidFill>
                            <a:schemeClr val="tx1"/>
                          </a:solidFill>
                          <a:effectLst/>
                          <a:latin typeface="Montserrat" pitchFamily="2" charset="77"/>
                        </a:rPr>
                        <a:t>($16.50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Technical consulting</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Professional Services</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Deployment Services</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Ongoing Managed &amp; Support services</a:t>
                      </a:r>
                      <a:endParaRPr lang="en-AU" sz="1100" kern="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4021255546"/>
                  </a:ext>
                </a:extLst>
              </a:tr>
            </a:tbl>
          </a:graphicData>
        </a:graphic>
      </p:graphicFrame>
      <p:sp>
        <p:nvSpPr>
          <p:cNvPr id="19" name="Rectangle 1">
            <a:extLst>
              <a:ext uri="{FF2B5EF4-FFF2-40B4-BE49-F238E27FC236}">
                <a16:creationId xmlns:a16="http://schemas.microsoft.com/office/drawing/2014/main" id="{49A251DC-6B12-AB7A-B564-884F1339BD4F}"/>
              </a:ext>
            </a:extLst>
          </p:cNvPr>
          <p:cNvSpPr>
            <a:spLocks noChangeArrowheads="1"/>
          </p:cNvSpPr>
          <p:nvPr/>
        </p:nvSpPr>
        <p:spPr bwMode="auto">
          <a:xfrm>
            <a:off x="4728333" y="5552986"/>
            <a:ext cx="45473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t>For 25 users: </a:t>
            </a:r>
            <a:b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br>
            <a: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t>$2,475 USD/month | $29,700 USD annually </a:t>
            </a:r>
            <a:endParaRPr kumimoji="0" lang="en-US" altLang="en-US" sz="1400" u="none" strike="noStrike" cap="none" normalizeH="0" baseline="0" dirty="0">
              <a:ln>
                <a:noFill/>
              </a:ln>
              <a:solidFill>
                <a:schemeClr val="tx1"/>
              </a:solidFill>
              <a:effectLst/>
              <a:latin typeface="Montserrat" pitchFamily="2" charset="77"/>
            </a:endParaRPr>
          </a:p>
        </p:txBody>
      </p:sp>
      <p:sp>
        <p:nvSpPr>
          <p:cNvPr id="3" name="TextBox 2">
            <a:extLst>
              <a:ext uri="{FF2B5EF4-FFF2-40B4-BE49-F238E27FC236}">
                <a16:creationId xmlns:a16="http://schemas.microsoft.com/office/drawing/2014/main" id="{E4F5ADFF-9BFC-52DB-6EB3-10E7096D849F}"/>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60824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4DD4C-4D1D-BAB7-3F4D-9ED948857CEF}"/>
            </a:ext>
          </a:extLst>
        </p:cNvPr>
        <p:cNvGrpSpPr/>
        <p:nvPr/>
      </p:nvGrpSpPr>
      <p:grpSpPr>
        <a:xfrm>
          <a:off x="0" y="0"/>
          <a:ext cx="0" cy="0"/>
          <a:chOff x="0" y="0"/>
          <a:chExt cx="0" cy="0"/>
        </a:xfrm>
      </p:grpSpPr>
      <p:sp>
        <p:nvSpPr>
          <p:cNvPr id="24" name="Rectangle: Rounded Corners 1">
            <a:extLst>
              <a:ext uri="{FF2B5EF4-FFF2-40B4-BE49-F238E27FC236}">
                <a16:creationId xmlns:a16="http://schemas.microsoft.com/office/drawing/2014/main" id="{D65AB155-81EC-80BA-D0C0-45042372925B}"/>
              </a:ext>
            </a:extLst>
          </p:cNvPr>
          <p:cNvSpPr/>
          <p:nvPr/>
        </p:nvSpPr>
        <p:spPr>
          <a:xfrm>
            <a:off x="3707605" y="1515218"/>
            <a:ext cx="8032433" cy="504274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CA55B46-1EFF-9765-FB7F-03CB0F410B98}"/>
              </a:ext>
            </a:extLst>
          </p:cNvPr>
          <p:cNvSpPr>
            <a:spLocks noGrp="1"/>
          </p:cNvSpPr>
          <p:nvPr>
            <p:ph type="title"/>
          </p:nvPr>
        </p:nvSpPr>
        <p:spPr>
          <a:xfrm>
            <a:off x="515937" y="512761"/>
            <a:ext cx="10486567"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50521B0D-7D22-5829-C089-86B1B553921E}"/>
              </a:ext>
            </a:extLst>
          </p:cNvPr>
          <p:cNvSpPr txBox="1">
            <a:spLocks/>
          </p:cNvSpPr>
          <p:nvPr/>
        </p:nvSpPr>
        <p:spPr>
          <a:xfrm>
            <a:off x="8475518" y="2428852"/>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9D49AF4A-C12D-4C2B-41AA-9EEFF477B424}"/>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 Year 1) </a:t>
            </a:r>
          </a:p>
        </p:txBody>
      </p:sp>
      <p:sp>
        <p:nvSpPr>
          <p:cNvPr id="6" name="TextBox 5">
            <a:extLst>
              <a:ext uri="{FF2B5EF4-FFF2-40B4-BE49-F238E27FC236}">
                <a16:creationId xmlns:a16="http://schemas.microsoft.com/office/drawing/2014/main" id="{D94F25B6-F794-45BE-FB62-D2836690B2AD}"/>
              </a:ext>
            </a:extLst>
          </p:cNvPr>
          <p:cNvSpPr txBox="1"/>
          <p:nvPr/>
        </p:nvSpPr>
        <p:spPr>
          <a:xfrm>
            <a:off x="515937" y="1772890"/>
            <a:ext cx="2928624" cy="1292662"/>
          </a:xfrm>
          <a:prstGeom prst="rect">
            <a:avLst/>
          </a:prstGeom>
          <a:noFill/>
        </p:spPr>
        <p:txBody>
          <a:bodyPr wrap="square" lIns="0" tIns="0" rIns="0" bIns="0">
            <a:spAutoFit/>
          </a:bodyPr>
          <a:lstStyle/>
          <a:p>
            <a:pPr fontAlgn="base">
              <a:buNone/>
            </a:pPr>
            <a:r>
              <a:rPr lang="en-US" sz="1400" kern="0" dirty="0">
                <a:effectLst/>
                <a:latin typeface="Montserrat" pitchFamily="2" charset="77"/>
                <a:ea typeface="Times New Roman" panose="02020603050405020304" pitchFamily="18" charset="0"/>
                <a:cs typeface="Arial" panose="020B0604020202020204" pitchFamily="34" charset="0"/>
              </a:rPr>
              <a:t>In addition to your managed services revenue, Azure consumption generates ongoing revenue supported by Microsoft funding programs and CSP incentives.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4F0C18B-1146-F7CA-7297-81C82131E470}"/>
              </a:ext>
            </a:extLst>
          </p:cNvPr>
          <p:cNvSpPr txBox="1"/>
          <p:nvPr/>
        </p:nvSpPr>
        <p:spPr>
          <a:xfrm>
            <a:off x="451961" y="3561724"/>
            <a:ext cx="2355533" cy="992131"/>
          </a:xfrm>
          <a:prstGeom prst="rect">
            <a:avLst/>
          </a:prstGeom>
          <a:noFill/>
        </p:spPr>
        <p:txBody>
          <a:bodyPr wrap="square" lIns="0" tIns="0" rIns="0" bIns="0">
            <a:spAutoFit/>
          </a:bodyPr>
          <a:lstStyle/>
          <a:p>
            <a:pPr fontAlgn="base">
              <a:lnSpc>
                <a:spcPct val="80000"/>
              </a:lnSpc>
              <a:buNone/>
            </a:pPr>
            <a:r>
              <a:rPr lang="en-AU" sz="8000" kern="0" dirty="0">
                <a:solidFill>
                  <a:srgbClr val="F61B71"/>
                </a:solidFill>
                <a:effectLst/>
                <a:latin typeface="Montserrat" pitchFamily="2" charset="77"/>
                <a:ea typeface="Times New Roman" panose="02020603050405020304" pitchFamily="18" charset="0"/>
                <a:cs typeface="Arial" panose="020B0604020202020204" pitchFamily="34" charset="0"/>
              </a:rPr>
              <a:t>66%</a:t>
            </a:r>
            <a:endParaRPr lang="en-AU" sz="4400" kern="0" dirty="0">
              <a:solidFill>
                <a:srgbClr val="F61B71"/>
              </a:solidFill>
              <a:latin typeface="Montserrat" pitchFamily="2" charset="77"/>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16401D46-BE89-AF9D-AF81-7B3BC2AEB0BD}"/>
              </a:ext>
            </a:extLst>
          </p:cNvPr>
          <p:cNvSpPr txBox="1"/>
          <p:nvPr/>
        </p:nvSpPr>
        <p:spPr>
          <a:xfrm>
            <a:off x="515936" y="4387774"/>
            <a:ext cx="2760001" cy="538609"/>
          </a:xfrm>
          <a:prstGeom prst="rect">
            <a:avLst/>
          </a:prstGeom>
          <a:noFill/>
        </p:spPr>
        <p:txBody>
          <a:bodyPr wrap="square" lIns="0" tIns="0" rIns="0" bIns="0">
            <a:spAutoFit/>
          </a:bodyPr>
          <a:lstStyle/>
          <a:p>
            <a:pPr fontAlgn="base">
              <a:buNone/>
            </a:pPr>
            <a:r>
              <a:rPr lang="en-AU" sz="2400" kern="0" dirty="0">
                <a:effectLst/>
                <a:latin typeface="Montserrat" pitchFamily="2" charset="77"/>
                <a:ea typeface="Times New Roman" panose="02020603050405020304" pitchFamily="18" charset="0"/>
                <a:cs typeface="Arial" panose="020B0604020202020204" pitchFamily="34" charset="0"/>
              </a:rPr>
              <a:t>profitability</a:t>
            </a:r>
            <a:r>
              <a:rPr lang="en-AU" kern="0" dirty="0">
                <a:solidFill>
                  <a:srgbClr val="F61B71"/>
                </a:solidFill>
                <a:effectLst/>
                <a:latin typeface="Montserrat" pitchFamily="2" charset="77"/>
                <a:ea typeface="Times New Roman" panose="02020603050405020304" pitchFamily="18" charset="0"/>
                <a:cs typeface="Arial" panose="020B0604020202020204" pitchFamily="34" charset="0"/>
              </a:rPr>
              <a:t> </a:t>
            </a:r>
          </a:p>
          <a:p>
            <a:pPr fontAlgn="base">
              <a:buNone/>
            </a:pPr>
            <a:r>
              <a:rPr lang="en-AU" sz="1100" kern="0" dirty="0">
                <a:effectLst/>
                <a:latin typeface="Montserrat" pitchFamily="2" charset="77"/>
                <a:ea typeface="Times New Roman" panose="02020603050405020304" pitchFamily="18" charset="0"/>
                <a:cs typeface="Arial" panose="020B0604020202020204" pitchFamily="34" charset="0"/>
              </a:rPr>
              <a:t>(including managed services) </a:t>
            </a:r>
            <a:endParaRPr lang="en-AU" sz="1100" kern="100" dirty="0">
              <a:effectLst/>
              <a:latin typeface="Montserrat" pitchFamily="2" charset="77"/>
              <a:ea typeface="Aptos" panose="020B0004020202020204" pitchFamily="34"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8BB24C37-53CC-4C66-7795-20EB671422B0}"/>
              </a:ext>
            </a:extLst>
          </p:cNvPr>
          <p:cNvGraphicFramePr>
            <a:graphicFrameLocks noGrp="1"/>
          </p:cNvGraphicFramePr>
          <p:nvPr>
            <p:extLst>
              <p:ext uri="{D42A27DB-BD31-4B8C-83A1-F6EECF244321}">
                <p14:modId xmlns:p14="http://schemas.microsoft.com/office/powerpoint/2010/main" val="3809700366"/>
              </p:ext>
            </p:extLst>
          </p:nvPr>
        </p:nvGraphicFramePr>
        <p:xfrm>
          <a:off x="3958429" y="1635208"/>
          <a:ext cx="7478810" cy="4585798"/>
        </p:xfrm>
        <a:graphic>
          <a:graphicData uri="http://schemas.openxmlformats.org/drawingml/2006/table">
            <a:tbl>
              <a:tblPr firstRow="1" firstCol="1" bandRow="1">
                <a:tableStyleId>{5C22544A-7EE6-4342-B048-85BDC9FD1C3A}</a:tableStyleId>
              </a:tblPr>
              <a:tblGrid>
                <a:gridCol w="61866">
                  <a:extLst>
                    <a:ext uri="{9D8B030D-6E8A-4147-A177-3AD203B41FA5}">
                      <a16:colId xmlns:a16="http://schemas.microsoft.com/office/drawing/2014/main" val="393157348"/>
                    </a:ext>
                  </a:extLst>
                </a:gridCol>
                <a:gridCol w="3366422">
                  <a:extLst>
                    <a:ext uri="{9D8B030D-6E8A-4147-A177-3AD203B41FA5}">
                      <a16:colId xmlns:a16="http://schemas.microsoft.com/office/drawing/2014/main" val="584218182"/>
                    </a:ext>
                  </a:extLst>
                </a:gridCol>
                <a:gridCol w="3386856">
                  <a:extLst>
                    <a:ext uri="{9D8B030D-6E8A-4147-A177-3AD203B41FA5}">
                      <a16:colId xmlns:a16="http://schemas.microsoft.com/office/drawing/2014/main" val="81220812"/>
                    </a:ext>
                  </a:extLst>
                </a:gridCol>
                <a:gridCol w="663666">
                  <a:extLst>
                    <a:ext uri="{9D8B030D-6E8A-4147-A177-3AD203B41FA5}">
                      <a16:colId xmlns:a16="http://schemas.microsoft.com/office/drawing/2014/main" val="309545015"/>
                    </a:ext>
                  </a:extLst>
                </a:gridCol>
              </a:tblGrid>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Revenue/Cost</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00" dirty="0">
                          <a:solidFill>
                            <a:schemeClr val="tx1"/>
                          </a:solidFill>
                          <a:effectLst/>
                          <a:latin typeface="Montserrat" pitchFamily="2" charset="77"/>
                        </a:rPr>
                        <a:t>Year 1</a:t>
                      </a:r>
                      <a:endParaRPr lang="en-AU" sz="900" b="1" kern="100" dirty="0">
                        <a:solidFill>
                          <a:schemeClr val="tx1"/>
                        </a:solidFill>
                        <a:effectLst/>
                        <a:latin typeface="Montserrat" pitchFamily="2" charset="77"/>
                        <a:ea typeface="Times New Roman" panose="02020603050405020304" pitchFamily="18" charset="0"/>
                      </a:endParaRPr>
                    </a:p>
                    <a:p>
                      <a:pPr>
                        <a:buNone/>
                      </a:pPr>
                      <a:r>
                        <a:rPr lang="en-AU" sz="900" b="0" kern="100" dirty="0">
                          <a:solidFill>
                            <a:schemeClr val="tx1"/>
                          </a:solidFill>
                          <a:effectLst/>
                          <a:latin typeface="Montserrat" pitchFamily="2" charset="77"/>
                        </a:rPr>
                        <a:t>Total</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6850416"/>
                  </a:ext>
                </a:extLst>
              </a:tr>
              <a:tr h="226973">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b="0" kern="100" dirty="0">
                          <a:solidFill>
                            <a:schemeClr val="tx1"/>
                          </a:solidFill>
                          <a:effectLst/>
                          <a:latin typeface="Montserrat" pitchFamily="2" charset="77"/>
                        </a:rPr>
                        <a:t>Microsoft 365 Business Premium Licensing</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endParaRPr lang="en-AU" sz="900" kern="100" dirty="0">
                        <a:solidFill>
                          <a:schemeClr val="tx1"/>
                        </a:solidFill>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$8,250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607544966"/>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b="0" kern="100" dirty="0">
                          <a:solidFill>
                            <a:schemeClr val="tx1"/>
                          </a:solidFill>
                          <a:effectLst/>
                          <a:latin typeface="Montserrat" pitchFamily="2" charset="77"/>
                        </a:rPr>
                        <a:t>Revenue (from AVD) USD</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Azure Consumed Revenue (ACR) USD</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4290106183"/>
                  </a:ext>
                </a:extLst>
              </a:tr>
              <a:tr h="257638">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b="0" kern="100" dirty="0">
                          <a:solidFill>
                            <a:schemeClr val="tx1"/>
                          </a:solidFill>
                          <a:effectLst/>
                          <a:latin typeface="Montserrat" pitchFamily="2" charset="77"/>
                        </a:rPr>
                        <a:t>Total Revenue/Cost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kern="100" dirty="0">
                          <a:effectLst/>
                          <a:latin typeface="Montserrat" pitchFamily="2" charset="77"/>
                        </a:rPr>
                        <a:t>$24,750</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44887173"/>
                  </a:ext>
                </a:extLst>
              </a:tr>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Profitability</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800" kern="100" dirty="0">
                          <a:effectLst/>
                          <a:latin typeface="Montserrat" pitchFamily="2" charset="77"/>
                        </a:rPr>
                        <a:t>Total</a:t>
                      </a:r>
                      <a:endParaRPr lang="en-AU" sz="8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70204807"/>
                  </a:ext>
                </a:extLst>
              </a:tr>
              <a:tr h="185409">
                <a:tc rowSpan="3">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rowSpan="3">
                  <a:txBody>
                    <a:bodyPr/>
                    <a:lstStyle/>
                    <a:p>
                      <a:pPr>
                        <a:buNone/>
                      </a:pPr>
                      <a:r>
                        <a:rPr lang="en-AU" sz="900" b="0" kern="100" dirty="0">
                          <a:solidFill>
                            <a:schemeClr val="tx1"/>
                          </a:solidFill>
                          <a:effectLst/>
                          <a:latin typeface="Montserrat" pitchFamily="2" charset="77"/>
                        </a:rPr>
                        <a:t>Microsoft 365 CSP Incentives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M365 CSP Core @3.75%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$309</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76665014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kern="100" dirty="0">
                          <a:solidFill>
                            <a:schemeClr val="tx1"/>
                          </a:solidFill>
                          <a:effectLst/>
                          <a:latin typeface="Montserrat" pitchFamily="2" charset="77"/>
                        </a:rPr>
                        <a:t>M365 CSP Global Strategic Accelerator @3%</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$248</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777244638"/>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kern="100" dirty="0">
                          <a:solidFill>
                            <a:schemeClr val="tx1"/>
                          </a:solidFill>
                          <a:effectLst/>
                          <a:latin typeface="Montserrat" pitchFamily="2" charset="77"/>
                        </a:rPr>
                        <a:t>M365 CSP Growth Accelerator @7.5%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$619</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2039690259"/>
                  </a:ext>
                </a:extLst>
              </a:tr>
              <a:tr h="185409">
                <a:tc rowSpan="3">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3">
                  <a:txBody>
                    <a:bodyPr/>
                    <a:lstStyle/>
                    <a:p>
                      <a:pPr>
                        <a:buNone/>
                      </a:pPr>
                      <a:r>
                        <a:rPr lang="en-AU" sz="900" b="0" kern="100" dirty="0">
                          <a:solidFill>
                            <a:schemeClr val="tx1"/>
                          </a:solidFill>
                          <a:effectLst/>
                          <a:latin typeface="Montserrat" pitchFamily="2" charset="77"/>
                        </a:rPr>
                        <a:t>Azure Funding Programs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Azure Credit Offer*</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1542230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a:solidFill>
                            <a:schemeClr val="tx1"/>
                          </a:solidFill>
                          <a:effectLst/>
                          <a:latin typeface="Montserrat" pitchFamily="2" charset="77"/>
                        </a:rPr>
                        <a:t>Dicker Data Proof of Concept</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$1,200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05017872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dirty="0">
                          <a:solidFill>
                            <a:schemeClr val="tx1"/>
                          </a:solidFill>
                          <a:effectLst/>
                          <a:latin typeface="Montserrat" pitchFamily="2" charset="77"/>
                        </a:rPr>
                        <a:t>Azure Accelerate Program Funds (Post Deployment)*</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$4,000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255588686"/>
                  </a:ext>
                </a:extLst>
              </a:tr>
              <a:tr h="185409">
                <a:tc rowSpan="2">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2">
                  <a:txBody>
                    <a:bodyPr/>
                    <a:lstStyle/>
                    <a:p>
                      <a:pPr>
                        <a:buNone/>
                      </a:pPr>
                      <a:r>
                        <a:rPr lang="en-AU" sz="900" b="0" kern="100" dirty="0">
                          <a:solidFill>
                            <a:schemeClr val="tx1"/>
                          </a:solidFill>
                          <a:effectLst/>
                          <a:latin typeface="Montserrat" pitchFamily="2" charset="77"/>
                        </a:rPr>
                        <a:t>Azure CSP Incentives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CSP Standard Incentive @3%</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$495</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660648176"/>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dirty="0">
                          <a:solidFill>
                            <a:schemeClr val="tx1"/>
                          </a:solidFill>
                          <a:effectLst/>
                          <a:latin typeface="Montserrat" pitchFamily="2" charset="77"/>
                        </a:rPr>
                        <a:t>CSP Growth Incentive* @7.5%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$1,238</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9018058"/>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b="0" kern="100" dirty="0">
                          <a:solidFill>
                            <a:schemeClr val="tx1"/>
                          </a:solidFill>
                          <a:effectLst/>
                          <a:latin typeface="Montserrat" pitchFamily="2" charset="77"/>
                        </a:rPr>
                        <a:t>CSP Margin</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Partner Earned Credits (PEC) @10%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8031121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Partner Earning Potential $</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$11,408</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20795875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Partner Earning Potential %</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46%</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868735993"/>
                  </a:ext>
                </a:extLst>
              </a:tr>
              <a:tr h="185409">
                <a:tc>
                  <a:txBody>
                    <a:bodyPr/>
                    <a:lstStyle/>
                    <a:p>
                      <a:pPr>
                        <a:buNone/>
                      </a:pPr>
                      <a:endParaRPr lang="en-AU" sz="900" b="0" kern="100" dirty="0">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buNone/>
                      </a:pPr>
                      <a:r>
                        <a:rPr lang="en-AU" sz="900" b="0" kern="100" dirty="0">
                          <a:solidFill>
                            <a:schemeClr val="tx1"/>
                          </a:solidFill>
                          <a:effectLst/>
                          <a:latin typeface="Montserrat" pitchFamily="2" charset="77"/>
                        </a:rPr>
                        <a:t>Partner Services (Managed &amp; support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Partner Services (Managed &amp; support services)* @20%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$4,950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173466750"/>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Partner Earning Potential $</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$16,358</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4065927753"/>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Partner Earning Potential %</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66%</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234170628"/>
                  </a:ext>
                </a:extLst>
              </a:tr>
            </a:tbl>
          </a:graphicData>
        </a:graphic>
      </p:graphicFrame>
      <p:sp>
        <p:nvSpPr>
          <p:cNvPr id="23" name="TextBox 22">
            <a:extLst>
              <a:ext uri="{FF2B5EF4-FFF2-40B4-BE49-F238E27FC236}">
                <a16:creationId xmlns:a16="http://schemas.microsoft.com/office/drawing/2014/main" id="{30FC9BB8-151D-DC58-8111-DD09A43AF47C}"/>
              </a:ext>
            </a:extLst>
          </p:cNvPr>
          <p:cNvSpPr txBox="1"/>
          <p:nvPr/>
        </p:nvSpPr>
        <p:spPr>
          <a:xfrm>
            <a:off x="3958429" y="6291976"/>
            <a:ext cx="6022930" cy="123111"/>
          </a:xfrm>
          <a:prstGeom prst="rect">
            <a:avLst/>
          </a:prstGeom>
          <a:noFill/>
        </p:spPr>
        <p:txBody>
          <a:bodyPr wrap="square" lIns="0" tIns="0" rIns="0" bIns="0">
            <a:spAutoFit/>
          </a:bodyPr>
          <a:lstStyle/>
          <a:p>
            <a:pPr>
              <a:buNone/>
            </a:pPr>
            <a:r>
              <a:rPr lang="en-AU" sz="800" kern="100" dirty="0">
                <a:solidFill>
                  <a:schemeClr val="tx1"/>
                </a:solidFill>
                <a:effectLst/>
                <a:latin typeface="Montserrat" pitchFamily="2" charset="77"/>
              </a:rPr>
              <a:t>* </a:t>
            </a:r>
            <a:r>
              <a:rPr lang="en-AU" sz="800" kern="100" dirty="0" err="1">
                <a:solidFill>
                  <a:schemeClr val="tx1"/>
                </a:solidFill>
                <a:effectLst/>
                <a:latin typeface="Montserrat" pitchFamily="2" charset="77"/>
              </a:rPr>
              <a:t>Eligibilty</a:t>
            </a:r>
            <a:r>
              <a:rPr lang="en-AU" sz="800" kern="100" dirty="0">
                <a:solidFill>
                  <a:schemeClr val="tx1"/>
                </a:solidFill>
                <a:effectLst/>
                <a:latin typeface="Montserrat" pitchFamily="2" charset="77"/>
              </a:rPr>
              <a:t> &amp; Approval subject to Terms &amp; Conditions</a:t>
            </a:r>
            <a:endParaRPr lang="en-AU" sz="800" kern="100" dirty="0">
              <a:solidFill>
                <a:schemeClr val="tx1"/>
              </a:solidFill>
              <a:effectLst/>
              <a:latin typeface="Montserrat" pitchFamily="2" charset="77"/>
              <a:ea typeface="Times New Roman" panose="02020603050405020304" pitchFamily="18" charset="0"/>
            </a:endParaRPr>
          </a:p>
        </p:txBody>
      </p:sp>
      <p:sp>
        <p:nvSpPr>
          <p:cNvPr id="3" name="TextBox 2">
            <a:extLst>
              <a:ext uri="{FF2B5EF4-FFF2-40B4-BE49-F238E27FC236}">
                <a16:creationId xmlns:a16="http://schemas.microsoft.com/office/drawing/2014/main" id="{18669109-EE2D-028E-CAAA-300DD39EEEE1}"/>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178896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33BD6-E7C0-9B31-1479-1E2502EC2C4C}"/>
            </a:ext>
          </a:extLst>
        </p:cNvPr>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9EB82262-1640-57AB-D801-F5C8A0262CFE}"/>
              </a:ext>
            </a:extLst>
          </p:cNvPr>
          <p:cNvSpPr/>
          <p:nvPr/>
        </p:nvSpPr>
        <p:spPr>
          <a:xfrm>
            <a:off x="3600450" y="1871663"/>
            <a:ext cx="7934652" cy="442260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034F3FA-BCE4-122A-4F9B-1E6778D21EEB}"/>
              </a:ext>
            </a:extLst>
          </p:cNvPr>
          <p:cNvSpPr>
            <a:spLocks noGrp="1"/>
          </p:cNvSpPr>
          <p:nvPr>
            <p:ph type="title"/>
          </p:nvPr>
        </p:nvSpPr>
        <p:spPr>
          <a:xfrm>
            <a:off x="515937" y="512761"/>
            <a:ext cx="10486567"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895E814E-2F9D-EFBE-B645-8EE7E8D334BF}"/>
              </a:ext>
            </a:extLst>
          </p:cNvPr>
          <p:cNvSpPr txBox="1">
            <a:spLocks/>
          </p:cNvSpPr>
          <p:nvPr/>
        </p:nvSpPr>
        <p:spPr>
          <a:xfrm>
            <a:off x="8475518" y="2428852"/>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D983D0F5-EC4B-7F6A-F082-E89977CFBE6D}"/>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Partner earning opportunity and profitability (including partner services)</a:t>
            </a:r>
          </a:p>
        </p:txBody>
      </p:sp>
      <p:pic>
        <p:nvPicPr>
          <p:cNvPr id="8" name="Graphic 7">
            <a:extLst>
              <a:ext uri="{FF2B5EF4-FFF2-40B4-BE49-F238E27FC236}">
                <a16:creationId xmlns:a16="http://schemas.microsoft.com/office/drawing/2014/main" id="{05FCBFD8-D2C8-58BA-6BEB-061D3691F32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78931" y="563732"/>
            <a:ext cx="10732122" cy="6191609"/>
          </a:xfrm>
          <a:prstGeom prst="rect">
            <a:avLst/>
          </a:prstGeom>
        </p:spPr>
      </p:pic>
      <p:sp>
        <p:nvSpPr>
          <p:cNvPr id="12" name="TextBox 11">
            <a:extLst>
              <a:ext uri="{FF2B5EF4-FFF2-40B4-BE49-F238E27FC236}">
                <a16:creationId xmlns:a16="http://schemas.microsoft.com/office/drawing/2014/main" id="{0F3EA4F3-F9C0-D250-8A8A-16FB79B79A12}"/>
              </a:ext>
            </a:extLst>
          </p:cNvPr>
          <p:cNvSpPr txBox="1"/>
          <p:nvPr/>
        </p:nvSpPr>
        <p:spPr>
          <a:xfrm>
            <a:off x="419695" y="1828687"/>
            <a:ext cx="2737843" cy="1600438"/>
          </a:xfrm>
          <a:prstGeom prst="rect">
            <a:avLst/>
          </a:prstGeom>
          <a:noFill/>
        </p:spPr>
        <p:txBody>
          <a:bodyPr wrap="square">
            <a:spAutoFit/>
          </a:bodyPr>
          <a:lstStyle/>
          <a:p>
            <a:pPr marL="0" indent="0" fontAlgn="base">
              <a:buNone/>
            </a:pPr>
            <a:r>
              <a:rPr lang="en-AU" sz="1400" dirty="0">
                <a:latin typeface="Montserrat" pitchFamily="2" charset="77"/>
              </a:rPr>
              <a:t>This chart provides an example of your annual earnings when you combine your partner services with all the Azure incentives, funding programs and credits on offer.</a:t>
            </a:r>
          </a:p>
        </p:txBody>
      </p:sp>
      <p:sp>
        <p:nvSpPr>
          <p:cNvPr id="3" name="TextBox 2">
            <a:extLst>
              <a:ext uri="{FF2B5EF4-FFF2-40B4-BE49-F238E27FC236}">
                <a16:creationId xmlns:a16="http://schemas.microsoft.com/office/drawing/2014/main" id="{01B17192-AB38-9CC4-413F-2643FEE6BDBB}"/>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51582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FF2FC4-1090-01D1-0D63-64AE70B6E01A}"/>
              </a:ext>
            </a:extLst>
          </p:cNvPr>
          <p:cNvSpPr/>
          <p:nvPr/>
        </p:nvSpPr>
        <p:spPr>
          <a:xfrm>
            <a:off x="0" y="5681382"/>
            <a:ext cx="7301753" cy="1176618"/>
          </a:xfrm>
          <a:prstGeom prst="rect">
            <a:avLst/>
          </a:prstGeom>
          <a:gradFill>
            <a:gsLst>
              <a:gs pos="0">
                <a:schemeClr val="bg2"/>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side Corner of Rectangle 29">
            <a:extLst>
              <a:ext uri="{FF2B5EF4-FFF2-40B4-BE49-F238E27FC236}">
                <a16:creationId xmlns:a16="http://schemas.microsoft.com/office/drawing/2014/main" id="{5A6422B4-1883-09D4-D471-1A8E0E9FFA94}"/>
              </a:ext>
            </a:extLst>
          </p:cNvPr>
          <p:cNvSpPr/>
          <p:nvPr/>
        </p:nvSpPr>
        <p:spPr>
          <a:xfrm rot="5400000">
            <a:off x="5725217" y="-4057140"/>
            <a:ext cx="481915" cy="10900479"/>
          </a:xfrm>
          <a:prstGeom prst="round2SameRect">
            <a:avLst>
              <a:gd name="adj1" fmla="val 50000"/>
              <a:gd name="adj2" fmla="val 0"/>
            </a:avLst>
          </a:prstGeom>
          <a:gradFill>
            <a:gsLst>
              <a:gs pos="0">
                <a:schemeClr val="accent2"/>
              </a:gs>
              <a:gs pos="37000">
                <a:schemeClr val="accent1"/>
              </a:gs>
              <a:gs pos="70000">
                <a:schemeClr val="accent3"/>
              </a:gs>
              <a:gs pos="100000">
                <a:schemeClr val="accent5"/>
              </a:gs>
            </a:gsLst>
            <a:lin ang="1620000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B2E4434-DCEA-729A-9A94-157B0BEBF233}"/>
              </a:ext>
            </a:extLst>
          </p:cNvPr>
          <p:cNvSpPr>
            <a:spLocks noGrp="1"/>
          </p:cNvSpPr>
          <p:nvPr>
            <p:ph type="title"/>
          </p:nvPr>
        </p:nvSpPr>
        <p:spPr/>
        <p:txBody>
          <a:bodyPr/>
          <a:lstStyle/>
          <a:p>
            <a:r>
              <a:rPr lang="en-US" dirty="0"/>
              <a:t>Funding and incentives at every stage</a:t>
            </a:r>
            <a:br>
              <a:rPr lang="en-US" dirty="0"/>
            </a:br>
            <a:endParaRPr lang="en-US" dirty="0"/>
          </a:p>
        </p:txBody>
      </p:sp>
      <p:sp>
        <p:nvSpPr>
          <p:cNvPr id="6" name="Round Same Side Corner Rectangle 2">
            <a:extLst>
              <a:ext uri="{FF2B5EF4-FFF2-40B4-BE49-F238E27FC236}">
                <a16:creationId xmlns:a16="http://schemas.microsoft.com/office/drawing/2014/main" id="{59B7F2C8-D36A-2716-E6CF-77DFB1D6E12A}"/>
              </a:ext>
            </a:extLst>
          </p:cNvPr>
          <p:cNvSpPr/>
          <p:nvPr/>
        </p:nvSpPr>
        <p:spPr>
          <a:xfrm rot="10800000">
            <a:off x="515933" y="1736468"/>
            <a:ext cx="2427895" cy="3275783"/>
          </a:xfrm>
          <a:prstGeom prst="round2SameRect">
            <a:avLst>
              <a:gd name="adj1" fmla="val 8350"/>
              <a:gd name="adj2" fmla="val 0"/>
            </a:avLst>
          </a:prstGeom>
          <a:solidFill>
            <a:schemeClr val="bg2"/>
          </a:solidFill>
          <a:ln w="22860">
            <a:solidFill>
              <a:schemeClr val="accent2"/>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ext Placeholder 62">
            <a:extLst>
              <a:ext uri="{FF2B5EF4-FFF2-40B4-BE49-F238E27FC236}">
                <a16:creationId xmlns:a16="http://schemas.microsoft.com/office/drawing/2014/main" id="{401EA9E5-963A-DC4B-E63A-41AC0191B502}"/>
              </a:ext>
            </a:extLst>
          </p:cNvPr>
          <p:cNvSpPr txBox="1">
            <a:spLocks/>
          </p:cNvSpPr>
          <p:nvPr/>
        </p:nvSpPr>
        <p:spPr>
          <a:xfrm>
            <a:off x="695035" y="1865821"/>
            <a:ext cx="2064443" cy="229305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rgbClr val="F61B71"/>
              </a:buClr>
              <a:defRPr/>
            </a:pPr>
            <a:r>
              <a:rPr lang="en-US" sz="1400" b="1" dirty="0">
                <a:solidFill>
                  <a:srgbClr val="000000"/>
                </a:solidFill>
                <a:latin typeface="Montserrat" pitchFamily="2" charset="77"/>
                <a:ea typeface="Roboto Light"/>
                <a:cs typeface="Roboto Light"/>
              </a:rPr>
              <a:t>Business Case Development &amp; Assessments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Build a solid foundation with expert assessment and planning.</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8" name="TextBox 7">
            <a:extLst>
              <a:ext uri="{FF2B5EF4-FFF2-40B4-BE49-F238E27FC236}">
                <a16:creationId xmlns:a16="http://schemas.microsoft.com/office/drawing/2014/main" id="{7E5B2B25-8E9D-11D9-AAC7-8688B02A77CE}"/>
              </a:ext>
            </a:extLst>
          </p:cNvPr>
          <p:cNvSpPr txBox="1"/>
          <p:nvPr/>
        </p:nvSpPr>
        <p:spPr>
          <a:xfrm>
            <a:off x="695036" y="1215225"/>
            <a:ext cx="1663496" cy="387602"/>
          </a:xfrm>
          <a:prstGeom prst="rect">
            <a:avLst/>
          </a:prstGeom>
          <a:noFill/>
        </p:spPr>
        <p:txBody>
          <a:bodyPr wrap="square" lIns="0" anchor="ctr" anchorCtr="0">
            <a:noAutofit/>
          </a:bodyPr>
          <a:lstStyle/>
          <a:p>
            <a:pPr marL="0" marR="0" lvl="0" indent="0" algn="l"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lang="en-US" sz="1600" dirty="0">
                <a:solidFill>
                  <a:schemeClr val="bg1"/>
                </a:solidFill>
                <a:latin typeface="Montserrat" pitchFamily="2" charset="77"/>
              </a:rPr>
              <a:t>Pre-Sales</a:t>
            </a:r>
          </a:p>
        </p:txBody>
      </p:sp>
      <p:sp>
        <p:nvSpPr>
          <p:cNvPr id="9" name="Round Same Side Corner Rectangle 25">
            <a:extLst>
              <a:ext uri="{FF2B5EF4-FFF2-40B4-BE49-F238E27FC236}">
                <a16:creationId xmlns:a16="http://schemas.microsoft.com/office/drawing/2014/main" id="{017E8AD9-72B5-7A3A-196F-00A494372FD4}"/>
              </a:ext>
            </a:extLst>
          </p:cNvPr>
          <p:cNvSpPr/>
          <p:nvPr/>
        </p:nvSpPr>
        <p:spPr>
          <a:xfrm rot="10800000">
            <a:off x="3352474" y="1736469"/>
            <a:ext cx="2427895" cy="3275783"/>
          </a:xfrm>
          <a:prstGeom prst="round2SameRect">
            <a:avLst>
              <a:gd name="adj1" fmla="val 8350"/>
              <a:gd name="adj2" fmla="val 0"/>
            </a:avLst>
          </a:prstGeom>
          <a:solidFill>
            <a:schemeClr val="bg2"/>
          </a:solidFill>
          <a:ln w="22860">
            <a:solidFill>
              <a:schemeClr val="accent1"/>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0" name="Text Placeholder 62">
            <a:extLst>
              <a:ext uri="{FF2B5EF4-FFF2-40B4-BE49-F238E27FC236}">
                <a16:creationId xmlns:a16="http://schemas.microsoft.com/office/drawing/2014/main" id="{A73EBD47-0E3B-EFBA-0298-B4FAE95795F1}"/>
              </a:ext>
            </a:extLst>
          </p:cNvPr>
          <p:cNvSpPr txBox="1">
            <a:spLocks/>
          </p:cNvSpPr>
          <p:nvPr/>
        </p:nvSpPr>
        <p:spPr>
          <a:xfrm>
            <a:off x="3524466" y="1865822"/>
            <a:ext cx="2092563" cy="1348026"/>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1"/>
              </a:buClr>
              <a:defRPr/>
            </a:pPr>
            <a:r>
              <a:rPr lang="en-US" sz="1400" b="1" dirty="0">
                <a:solidFill>
                  <a:srgbClr val="000000"/>
                </a:solidFill>
                <a:latin typeface="Montserrat" pitchFamily="2" charset="77"/>
                <a:ea typeface="Roboto Light"/>
                <a:cs typeface="Roboto Light"/>
              </a:rPr>
              <a:t>Azure Credit Offer – 10% of annual forecasted spend </a:t>
            </a:r>
            <a:r>
              <a:rPr lang="en-US" sz="1400" dirty="0">
                <a:solidFill>
                  <a:srgbClr val="000000"/>
                </a:solidFill>
                <a:latin typeface="Montserrat" pitchFamily="2" charset="77"/>
                <a:ea typeface="Roboto Light"/>
                <a:cs typeface="Roboto Light"/>
              </a:rPr>
              <a:t>Ease the budget for new SMB customers with a one-off credit. </a:t>
            </a:r>
          </a:p>
          <a:p>
            <a:pPr marL="177800" indent="-177800">
              <a:spcBef>
                <a:spcPts val="1200"/>
              </a:spcBef>
              <a:buClr>
                <a:schemeClr val="accent1"/>
              </a:buClr>
              <a:defRPr/>
            </a:pPr>
            <a:r>
              <a:rPr lang="en-US" sz="1400" b="1" dirty="0">
                <a:solidFill>
                  <a:srgbClr val="000000"/>
                </a:solidFill>
                <a:latin typeface="Montserrat" pitchFamily="2" charset="77"/>
                <a:ea typeface="Roboto Light"/>
                <a:cs typeface="Roboto Light"/>
              </a:rPr>
              <a:t>Proof of Concept </a:t>
            </a:r>
            <a:r>
              <a:rPr lang="en-US" sz="1400" dirty="0">
                <a:solidFill>
                  <a:srgbClr val="000000"/>
                </a:solidFill>
                <a:latin typeface="Montserrat" pitchFamily="2" charset="77"/>
                <a:ea typeface="Roboto Light"/>
                <a:cs typeface="Roboto Light"/>
              </a:rPr>
              <a:t>Funding – $1,000 to $2,500 AUD Validate your solution with funding during the testing phase.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1" name="TextBox 10">
            <a:extLst>
              <a:ext uri="{FF2B5EF4-FFF2-40B4-BE49-F238E27FC236}">
                <a16:creationId xmlns:a16="http://schemas.microsoft.com/office/drawing/2014/main" id="{6703D8CF-2C1F-213F-17A1-6B547F359F6B}"/>
              </a:ext>
            </a:extLst>
          </p:cNvPr>
          <p:cNvSpPr txBox="1"/>
          <p:nvPr/>
        </p:nvSpPr>
        <p:spPr>
          <a:xfrm>
            <a:off x="3524466" y="1206912"/>
            <a:ext cx="2344547"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POC/Pilot</a:t>
            </a:r>
          </a:p>
        </p:txBody>
      </p:sp>
      <p:sp>
        <p:nvSpPr>
          <p:cNvPr id="17" name="Round Same Side Corner Rectangle 25">
            <a:extLst>
              <a:ext uri="{FF2B5EF4-FFF2-40B4-BE49-F238E27FC236}">
                <a16:creationId xmlns:a16="http://schemas.microsoft.com/office/drawing/2014/main" id="{A311CDC1-0AAC-DCFD-86F2-AFD05292ACD8}"/>
              </a:ext>
            </a:extLst>
          </p:cNvPr>
          <p:cNvSpPr/>
          <p:nvPr/>
        </p:nvSpPr>
        <p:spPr>
          <a:xfrm rot="10800000">
            <a:off x="6170497" y="1736469"/>
            <a:ext cx="2427895" cy="3275783"/>
          </a:xfrm>
          <a:prstGeom prst="round2SameRect">
            <a:avLst>
              <a:gd name="adj1" fmla="val 8350"/>
              <a:gd name="adj2" fmla="val 0"/>
            </a:avLst>
          </a:prstGeom>
          <a:solidFill>
            <a:schemeClr val="bg2"/>
          </a:solidFill>
          <a:ln w="22860">
            <a:solidFill>
              <a:schemeClr val="accent3"/>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Text Placeholder 62">
            <a:extLst>
              <a:ext uri="{FF2B5EF4-FFF2-40B4-BE49-F238E27FC236}">
                <a16:creationId xmlns:a16="http://schemas.microsoft.com/office/drawing/2014/main" id="{D195F36A-5660-4065-F897-FCBD65CBB4ED}"/>
              </a:ext>
            </a:extLst>
          </p:cNvPr>
          <p:cNvSpPr txBox="1">
            <a:spLocks/>
          </p:cNvSpPr>
          <p:nvPr/>
        </p:nvSpPr>
        <p:spPr>
          <a:xfrm>
            <a:off x="6323729" y="1865821"/>
            <a:ext cx="2175560" cy="2883866"/>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3"/>
              </a:buClr>
              <a:defRPr/>
            </a:pPr>
            <a:r>
              <a:rPr lang="en-US" sz="1400" b="1" dirty="0">
                <a:solidFill>
                  <a:srgbClr val="000000"/>
                </a:solidFill>
                <a:latin typeface="Montserrat" pitchFamily="2" charset="77"/>
                <a:ea typeface="Roboto Light"/>
                <a:cs typeface="Roboto Light"/>
              </a:rPr>
              <a:t>Cloud Accelerate Factory – Zero-cost </a:t>
            </a:r>
            <a:r>
              <a:rPr lang="en-US" sz="1400" dirty="0">
                <a:solidFill>
                  <a:srgbClr val="000000"/>
                </a:solidFill>
                <a:latin typeface="Montserrat" pitchFamily="2" charset="77"/>
                <a:ea typeface="Roboto Light"/>
                <a:cs typeface="Roboto Light"/>
              </a:rPr>
              <a:t>Access Microsoft experts to move customer workloads to Azure. </a:t>
            </a:r>
          </a:p>
          <a:p>
            <a:pPr marL="177800" indent="-177800">
              <a:spcBef>
                <a:spcPts val="1200"/>
              </a:spcBef>
              <a:buClr>
                <a:schemeClr val="accent3"/>
              </a:buClr>
              <a:defRPr/>
            </a:pPr>
            <a:r>
              <a:rPr lang="en-US" sz="1400" b="1" dirty="0">
                <a:solidFill>
                  <a:srgbClr val="000000"/>
                </a:solidFill>
                <a:latin typeface="Montserrat" pitchFamily="2" charset="77"/>
                <a:ea typeface="Roboto Light"/>
                <a:cs typeface="Roboto Light"/>
              </a:rPr>
              <a:t>Azure Accelerate Post-Sales – $2,000-$12,000 USD per workload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Funding to support migration and deployment to AVD.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9" name="TextBox 18">
            <a:extLst>
              <a:ext uri="{FF2B5EF4-FFF2-40B4-BE49-F238E27FC236}">
                <a16:creationId xmlns:a16="http://schemas.microsoft.com/office/drawing/2014/main" id="{79AC2C81-D230-4DA5-A1E7-99E7AAEC5584}"/>
              </a:ext>
            </a:extLst>
          </p:cNvPr>
          <p:cNvSpPr txBox="1"/>
          <p:nvPr/>
        </p:nvSpPr>
        <p:spPr>
          <a:xfrm>
            <a:off x="6323729" y="1206912"/>
            <a:ext cx="2338915"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Post-Sales</a:t>
            </a:r>
          </a:p>
        </p:txBody>
      </p:sp>
      <p:sp>
        <p:nvSpPr>
          <p:cNvPr id="20" name="Round Same Side Corner Rectangle 25">
            <a:extLst>
              <a:ext uri="{FF2B5EF4-FFF2-40B4-BE49-F238E27FC236}">
                <a16:creationId xmlns:a16="http://schemas.microsoft.com/office/drawing/2014/main" id="{DEAF9A76-4C6F-215F-62F9-8F5A963A26A2}"/>
              </a:ext>
            </a:extLst>
          </p:cNvPr>
          <p:cNvSpPr/>
          <p:nvPr/>
        </p:nvSpPr>
        <p:spPr>
          <a:xfrm rot="10800000">
            <a:off x="8988518" y="1736469"/>
            <a:ext cx="2427895" cy="3275783"/>
          </a:xfrm>
          <a:prstGeom prst="round2SameRect">
            <a:avLst>
              <a:gd name="adj1" fmla="val 8350"/>
              <a:gd name="adj2" fmla="val 0"/>
            </a:avLst>
          </a:prstGeom>
          <a:solidFill>
            <a:schemeClr val="bg2"/>
          </a:solidFill>
          <a:ln w="22860">
            <a:solidFill>
              <a:schemeClr val="accent5"/>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1" name="Text Placeholder 62">
            <a:extLst>
              <a:ext uri="{FF2B5EF4-FFF2-40B4-BE49-F238E27FC236}">
                <a16:creationId xmlns:a16="http://schemas.microsoft.com/office/drawing/2014/main" id="{8B461EBE-E437-3B7E-9CEE-14DEF5C0C630}"/>
              </a:ext>
            </a:extLst>
          </p:cNvPr>
          <p:cNvSpPr txBox="1">
            <a:spLocks/>
          </p:cNvSpPr>
          <p:nvPr/>
        </p:nvSpPr>
        <p:spPr>
          <a:xfrm>
            <a:off x="9182956" y="1865821"/>
            <a:ext cx="2090057" cy="1463138"/>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5"/>
              </a:buClr>
              <a:defRPr/>
            </a:pPr>
            <a:r>
              <a:rPr lang="en-US" sz="1400" b="1" dirty="0">
                <a:solidFill>
                  <a:srgbClr val="000000"/>
                </a:solidFill>
                <a:latin typeface="Montserrat" pitchFamily="2" charset="77"/>
                <a:ea typeface="Roboto Light"/>
                <a:cs typeface="Roboto Light"/>
              </a:rPr>
              <a:t>CSP Discounts &amp; Incentives – Up to 7.5%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Earn partner credits and rebates based on consumption.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22" name="TextBox 21">
            <a:extLst>
              <a:ext uri="{FF2B5EF4-FFF2-40B4-BE49-F238E27FC236}">
                <a16:creationId xmlns:a16="http://schemas.microsoft.com/office/drawing/2014/main" id="{5F7D4941-04AE-5754-9FD8-C07DCE6A5643}"/>
              </a:ext>
            </a:extLst>
          </p:cNvPr>
          <p:cNvSpPr txBox="1"/>
          <p:nvPr/>
        </p:nvSpPr>
        <p:spPr>
          <a:xfrm>
            <a:off x="9182956" y="1206912"/>
            <a:ext cx="1876209" cy="387602"/>
          </a:xfrm>
          <a:prstGeom prst="rect">
            <a:avLst/>
          </a:prstGeom>
          <a:noFill/>
        </p:spPr>
        <p:txBody>
          <a:bodyPr wrap="square" lIns="0" anchor="ctr" anchorCtr="0">
            <a:noAutofit/>
          </a:bodyPr>
          <a:lstStyle/>
          <a:p>
            <a:pPr marL="11113">
              <a:buClr>
                <a:srgbClr val="F61B71"/>
              </a:buClr>
              <a:defRPr/>
            </a:pPr>
            <a:r>
              <a:rPr lang="en-US" sz="1600" dirty="0">
                <a:solidFill>
                  <a:schemeClr val="bg1"/>
                </a:solidFill>
                <a:latin typeface="Montserrat" pitchFamily="2" charset="77"/>
              </a:rPr>
              <a:t>Profitability</a:t>
            </a:r>
          </a:p>
        </p:txBody>
      </p:sp>
      <p:sp>
        <p:nvSpPr>
          <p:cNvPr id="25" name="Rectangle: Rounded Corners 1">
            <a:extLst>
              <a:ext uri="{FF2B5EF4-FFF2-40B4-BE49-F238E27FC236}">
                <a16:creationId xmlns:a16="http://schemas.microsoft.com/office/drawing/2014/main" id="{27573651-00D8-D07E-B60C-1371E9387B38}"/>
              </a:ext>
            </a:extLst>
          </p:cNvPr>
          <p:cNvSpPr/>
          <p:nvPr/>
        </p:nvSpPr>
        <p:spPr>
          <a:xfrm>
            <a:off x="-729841" y="5521619"/>
            <a:ext cx="7594566" cy="1139185"/>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EA0958A1-56DF-D96E-49AD-04ABD49DCF76}"/>
              </a:ext>
            </a:extLst>
          </p:cNvPr>
          <p:cNvSpPr txBox="1"/>
          <p:nvPr/>
        </p:nvSpPr>
        <p:spPr>
          <a:xfrm>
            <a:off x="2197499" y="5712582"/>
            <a:ext cx="4419136" cy="646331"/>
          </a:xfrm>
          <a:prstGeom prst="rect">
            <a:avLst/>
          </a:prstGeom>
          <a:noFill/>
        </p:spPr>
        <p:txBody>
          <a:bodyPr wrap="square">
            <a:spAutoFit/>
          </a:bodyPr>
          <a:lstStyle/>
          <a:p>
            <a:r>
              <a:rPr lang="en-AU" b="1" i="0" u="sng" dirty="0">
                <a:effectLst/>
                <a:latin typeface="Montserrat" pitchFamily="2" charset="77"/>
              </a:rPr>
              <a:t>Download the complete </a:t>
            </a:r>
            <a:br>
              <a:rPr lang="en-AU" b="1" i="0" u="sng" dirty="0">
                <a:effectLst/>
                <a:latin typeface="Montserrat" pitchFamily="2" charset="77"/>
              </a:rPr>
            </a:br>
            <a:r>
              <a:rPr lang="en-AU" b="1" i="0" u="sng" dirty="0">
                <a:effectLst/>
                <a:latin typeface="Montserrat" pitchFamily="2" charset="77"/>
              </a:rPr>
              <a:t>Microsoft Azure Incentives Guide</a:t>
            </a:r>
            <a:endParaRPr lang="en-US" dirty="0">
              <a:latin typeface="Montserrat" pitchFamily="2" charset="77"/>
            </a:endParaRPr>
          </a:p>
        </p:txBody>
      </p:sp>
      <p:sp>
        <p:nvSpPr>
          <p:cNvPr id="32" name="Cross 31">
            <a:extLst>
              <a:ext uri="{FF2B5EF4-FFF2-40B4-BE49-F238E27FC236}">
                <a16:creationId xmlns:a16="http://schemas.microsoft.com/office/drawing/2014/main" id="{62FC99B5-949C-9609-26B7-43E5A267BB55}"/>
              </a:ext>
            </a:extLst>
          </p:cNvPr>
          <p:cNvSpPr/>
          <p:nvPr/>
        </p:nvSpPr>
        <p:spPr>
          <a:xfrm>
            <a:off x="2857343" y="2996801"/>
            <a:ext cx="559188" cy="544484"/>
          </a:xfrm>
          <a:prstGeom prst="plus">
            <a:avLst>
              <a:gd name="adj" fmla="val 38379"/>
            </a:avLst>
          </a:prstGeom>
          <a:gradFill>
            <a:gsLst>
              <a:gs pos="0">
                <a:schemeClr val="accent2"/>
              </a:gs>
              <a:gs pos="100000">
                <a:schemeClr val="accent1"/>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3" name="Cross 32">
            <a:extLst>
              <a:ext uri="{FF2B5EF4-FFF2-40B4-BE49-F238E27FC236}">
                <a16:creationId xmlns:a16="http://schemas.microsoft.com/office/drawing/2014/main" id="{54B24FBB-B245-EC66-8FFD-F751A8B9FD19}"/>
              </a:ext>
            </a:extLst>
          </p:cNvPr>
          <p:cNvSpPr/>
          <p:nvPr/>
        </p:nvSpPr>
        <p:spPr>
          <a:xfrm>
            <a:off x="5700296" y="2996801"/>
            <a:ext cx="559188" cy="544484"/>
          </a:xfrm>
          <a:prstGeom prst="plus">
            <a:avLst>
              <a:gd name="adj" fmla="val 38379"/>
            </a:avLst>
          </a:prstGeom>
          <a:gradFill>
            <a:gsLst>
              <a:gs pos="0">
                <a:schemeClr val="accent1"/>
              </a:gs>
              <a:gs pos="100000">
                <a:schemeClr val="accent3"/>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4" name="Cross 33">
            <a:extLst>
              <a:ext uri="{FF2B5EF4-FFF2-40B4-BE49-F238E27FC236}">
                <a16:creationId xmlns:a16="http://schemas.microsoft.com/office/drawing/2014/main" id="{23CB80FF-4B2A-1917-4989-4775CABC5327}"/>
              </a:ext>
            </a:extLst>
          </p:cNvPr>
          <p:cNvSpPr/>
          <p:nvPr/>
        </p:nvSpPr>
        <p:spPr>
          <a:xfrm>
            <a:off x="8518311" y="2996801"/>
            <a:ext cx="559188" cy="544484"/>
          </a:xfrm>
          <a:prstGeom prst="plus">
            <a:avLst>
              <a:gd name="adj" fmla="val 38379"/>
            </a:avLst>
          </a:prstGeom>
          <a:gradFill>
            <a:gsLst>
              <a:gs pos="10000">
                <a:schemeClr val="accent3"/>
              </a:gs>
              <a:gs pos="100000">
                <a:schemeClr val="accent5"/>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grpSp>
        <p:nvGrpSpPr>
          <p:cNvPr id="14" name="Group 13">
            <a:extLst>
              <a:ext uri="{FF2B5EF4-FFF2-40B4-BE49-F238E27FC236}">
                <a16:creationId xmlns:a16="http://schemas.microsoft.com/office/drawing/2014/main" id="{B7BBF6F6-CD8B-725F-ECBC-46ECAF3768CE}"/>
              </a:ext>
            </a:extLst>
          </p:cNvPr>
          <p:cNvGrpSpPr>
            <a:grpSpLocks noChangeAspect="1"/>
          </p:cNvGrpSpPr>
          <p:nvPr/>
        </p:nvGrpSpPr>
        <p:grpSpPr>
          <a:xfrm>
            <a:off x="2884144" y="1120659"/>
            <a:ext cx="273273" cy="540000"/>
            <a:chOff x="2943829" y="1403509"/>
            <a:chExt cx="228074" cy="450685"/>
          </a:xfrm>
        </p:grpSpPr>
        <p:cxnSp>
          <p:nvCxnSpPr>
            <p:cNvPr id="5" name="Straight Connector 4">
              <a:extLst>
                <a:ext uri="{FF2B5EF4-FFF2-40B4-BE49-F238E27FC236}">
                  <a16:creationId xmlns:a16="http://schemas.microsoft.com/office/drawing/2014/main" id="{72F195ED-2D15-97D6-C925-53F4D074C7F1}"/>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53856E-EABF-9516-EFDA-C2FB302881F9}"/>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342FB2-5960-D595-CBEC-63D29C6D71A0}"/>
              </a:ext>
            </a:extLst>
          </p:cNvPr>
          <p:cNvGrpSpPr>
            <a:grpSpLocks noChangeAspect="1"/>
          </p:cNvGrpSpPr>
          <p:nvPr/>
        </p:nvGrpSpPr>
        <p:grpSpPr>
          <a:xfrm>
            <a:off x="5773394" y="1120659"/>
            <a:ext cx="273273" cy="540000"/>
            <a:chOff x="2943829" y="1403509"/>
            <a:chExt cx="228074" cy="450685"/>
          </a:xfrm>
        </p:grpSpPr>
        <p:cxnSp>
          <p:nvCxnSpPr>
            <p:cNvPr id="29" name="Straight Connector 28">
              <a:extLst>
                <a:ext uri="{FF2B5EF4-FFF2-40B4-BE49-F238E27FC236}">
                  <a16:creationId xmlns:a16="http://schemas.microsoft.com/office/drawing/2014/main" id="{42279E60-3EEB-1DC4-1AAD-026E1BC15DD0}"/>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459D1E-DC76-E35E-BAB0-A49671BCE5A4}"/>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5BD04B4-3C80-F071-ECCF-58D1D376523C}"/>
              </a:ext>
            </a:extLst>
          </p:cNvPr>
          <p:cNvGrpSpPr>
            <a:grpSpLocks noChangeAspect="1"/>
          </p:cNvGrpSpPr>
          <p:nvPr/>
        </p:nvGrpSpPr>
        <p:grpSpPr>
          <a:xfrm>
            <a:off x="8573744" y="1120659"/>
            <a:ext cx="273273" cy="540000"/>
            <a:chOff x="2943829" y="1403509"/>
            <a:chExt cx="228074" cy="450685"/>
          </a:xfrm>
        </p:grpSpPr>
        <p:cxnSp>
          <p:nvCxnSpPr>
            <p:cNvPr id="36" name="Straight Connector 35">
              <a:extLst>
                <a:ext uri="{FF2B5EF4-FFF2-40B4-BE49-F238E27FC236}">
                  <a16:creationId xmlns:a16="http://schemas.microsoft.com/office/drawing/2014/main" id="{C668F9DF-D57E-E5BD-D9C2-5BD2A0CF6565}"/>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FCCA18-AD0B-B729-1FF8-E9CD4A860BAC}"/>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descr="A white book with purple and blue text&#10;&#10;AI-generated content may be incorrect.">
            <a:extLst>
              <a:ext uri="{FF2B5EF4-FFF2-40B4-BE49-F238E27FC236}">
                <a16:creationId xmlns:a16="http://schemas.microsoft.com/office/drawing/2014/main" id="{2CB62788-0562-EEDC-C6F3-2B9AA442FBB8}"/>
              </a:ext>
            </a:extLst>
          </p:cNvPr>
          <p:cNvPicPr>
            <a:picLocks noChangeAspect="1"/>
          </p:cNvPicPr>
          <p:nvPr/>
        </p:nvPicPr>
        <p:blipFill>
          <a:blip r:embed="rId2">
            <a:extLst>
              <a:ext uri="{28A0092B-C50C-407E-A947-70E740481C1C}">
                <a14:useLocalDpi xmlns:a14="http://schemas.microsoft.com/office/drawing/2010/main" val="0"/>
              </a:ext>
            </a:extLst>
          </a:blip>
          <a:srcRect l="1" t="2239" r="-8915" b="27055"/>
          <a:stretch>
            <a:fillRect/>
          </a:stretch>
        </p:blipFill>
        <p:spPr>
          <a:xfrm>
            <a:off x="-396808" y="4961965"/>
            <a:ext cx="3489192" cy="1698839"/>
          </a:xfrm>
          <a:prstGeom prst="rect">
            <a:avLst/>
          </a:prstGeom>
          <a:effectLst>
            <a:outerShdw blurRad="124606" dist="63410" dir="10800000" algn="r" rotWithShape="0">
              <a:prstClr val="black">
                <a:alpha val="9667"/>
              </a:prstClr>
            </a:outerShdw>
          </a:effectLst>
        </p:spPr>
      </p:pic>
    </p:spTree>
    <p:extLst>
      <p:ext uri="{BB962C8B-B14F-4D97-AF65-F5344CB8AC3E}">
        <p14:creationId xmlns:p14="http://schemas.microsoft.com/office/powerpoint/2010/main" val="388013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4AB3EE-5C12-0000-DFC0-A4FE298CB5E2}"/>
              </a:ext>
            </a:extLst>
          </p:cNvPr>
          <p:cNvSpPr>
            <a:spLocks noGrp="1"/>
          </p:cNvSpPr>
          <p:nvPr>
            <p:ph type="title" idx="4294967295"/>
          </p:nvPr>
        </p:nvSpPr>
        <p:spPr>
          <a:xfrm>
            <a:off x="515938" y="441325"/>
            <a:ext cx="8702675" cy="468313"/>
          </a:xfrm>
          <a:prstGeom prst="rect">
            <a:avLst/>
          </a:prstGeom>
        </p:spPr>
        <p:txBody>
          <a:bodyPr lIns="0" tIns="0" rIns="0" bIns="0"/>
          <a:lstStyle/>
          <a:p>
            <a:br>
              <a:rPr lang="en-US" sz="3000" dirty="0"/>
            </a:br>
            <a:r>
              <a:rPr lang="en-US" sz="3000" dirty="0"/>
              <a:t>Your cloud and AI building blocks </a:t>
            </a:r>
            <a:endParaRPr lang="en-AU" sz="3000" dirty="0"/>
          </a:p>
        </p:txBody>
      </p:sp>
      <p:sp>
        <p:nvSpPr>
          <p:cNvPr id="14" name="TextBox 13">
            <a:extLst>
              <a:ext uri="{FF2B5EF4-FFF2-40B4-BE49-F238E27FC236}">
                <a16:creationId xmlns:a16="http://schemas.microsoft.com/office/drawing/2014/main" id="{DB81F573-CAC4-B825-E735-70A1E6D8C4D8}"/>
              </a:ext>
            </a:extLst>
          </p:cNvPr>
          <p:cNvSpPr txBox="1"/>
          <p:nvPr/>
        </p:nvSpPr>
        <p:spPr>
          <a:xfrm>
            <a:off x="522847" y="1556087"/>
            <a:ext cx="7773623" cy="430887"/>
          </a:xfrm>
          <a:prstGeom prst="rect">
            <a:avLst/>
          </a:prstGeom>
          <a:noFill/>
        </p:spPr>
        <p:txBody>
          <a:bodyPr wrap="square" lIns="0" tIns="0" rIns="0" bIns="0">
            <a:spAutoFit/>
          </a:bodyPr>
          <a:lstStyle/>
          <a:p>
            <a:pPr>
              <a:lnSpc>
                <a:spcPct val="100000"/>
              </a:lnSpc>
            </a:pPr>
            <a:r>
              <a:rPr lang="en-US" sz="1400" dirty="0">
                <a:latin typeface="Montserrat" pitchFamily="2" charset="77"/>
              </a:rPr>
              <a:t>These four sales plays create the intelligent cloud foundation your practice and customers need for AI success. Build systematically – each block strengthens the next. </a:t>
            </a:r>
          </a:p>
        </p:txBody>
      </p:sp>
      <p:sp>
        <p:nvSpPr>
          <p:cNvPr id="15" name="Rectangle: Rounded Corners 14">
            <a:extLst>
              <a:ext uri="{FF2B5EF4-FFF2-40B4-BE49-F238E27FC236}">
                <a16:creationId xmlns:a16="http://schemas.microsoft.com/office/drawing/2014/main" id="{BA1B7A03-E701-6B57-BDD7-775552424963}"/>
              </a:ext>
            </a:extLst>
          </p:cNvPr>
          <p:cNvSpPr/>
          <p:nvPr/>
        </p:nvSpPr>
        <p:spPr>
          <a:xfrm>
            <a:off x="57948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8" name="Text Placeholder 7">
            <a:extLst>
              <a:ext uri="{FF2B5EF4-FFF2-40B4-BE49-F238E27FC236}">
                <a16:creationId xmlns:a16="http://schemas.microsoft.com/office/drawing/2014/main" id="{5FF65F37-30D1-09A1-D0AD-8524CA6A27C4}"/>
              </a:ext>
            </a:extLst>
          </p:cNvPr>
          <p:cNvSpPr>
            <a:spLocks noGrp="1"/>
          </p:cNvSpPr>
          <p:nvPr>
            <p:ph type="body" sz="quarter" idx="4294967295"/>
          </p:nvPr>
        </p:nvSpPr>
        <p:spPr>
          <a:xfrm>
            <a:off x="764166" y="3580076"/>
            <a:ext cx="2247975" cy="702484"/>
          </a:xfrm>
          <a:prstGeom prst="rect">
            <a:avLst/>
          </a:prstGeom>
        </p:spPr>
        <p:txBody>
          <a:bodyPr lIns="0" tIns="0" rIns="0" bIns="0"/>
          <a:lstStyle/>
          <a:p>
            <a:pPr marL="0" indent="0">
              <a:buNone/>
            </a:pPr>
            <a:r>
              <a:rPr lang="en-AU" sz="1400" dirty="0">
                <a:solidFill>
                  <a:schemeClr val="accent2"/>
                </a:solidFill>
                <a:latin typeface="+mj-lt"/>
              </a:rPr>
              <a:t>Play 1: </a:t>
            </a:r>
          </a:p>
          <a:p>
            <a:pPr marL="0" indent="0">
              <a:buNone/>
            </a:pPr>
            <a:r>
              <a:rPr lang="en-AU" sz="1400" dirty="0">
                <a:latin typeface="+mj-lt"/>
              </a:rPr>
              <a:t>Power Hybrid Work </a:t>
            </a:r>
            <a:r>
              <a:rPr lang="en-AU" sz="1400" dirty="0">
                <a:latin typeface="Montserrat" pitchFamily="2" charset="77"/>
              </a:rPr>
              <a:t>Azure Virtual Desktop</a:t>
            </a:r>
          </a:p>
        </p:txBody>
      </p:sp>
      <p:sp>
        <p:nvSpPr>
          <p:cNvPr id="3" name="Rectangle: Rounded Corners 14">
            <a:extLst>
              <a:ext uri="{FF2B5EF4-FFF2-40B4-BE49-F238E27FC236}">
                <a16:creationId xmlns:a16="http://schemas.microsoft.com/office/drawing/2014/main" id="{BD8540E4-8D2D-861B-A34A-072A47998FA1}"/>
              </a:ext>
            </a:extLst>
          </p:cNvPr>
          <p:cNvSpPr/>
          <p:nvPr/>
        </p:nvSpPr>
        <p:spPr>
          <a:xfrm>
            <a:off x="335819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7">
            <a:extLst>
              <a:ext uri="{FF2B5EF4-FFF2-40B4-BE49-F238E27FC236}">
                <a16:creationId xmlns:a16="http://schemas.microsoft.com/office/drawing/2014/main" id="{DCC745EA-F932-0891-5687-ABE88AB8764C}"/>
              </a:ext>
            </a:extLst>
          </p:cNvPr>
          <p:cNvSpPr txBox="1">
            <a:spLocks/>
          </p:cNvSpPr>
          <p:nvPr/>
        </p:nvSpPr>
        <p:spPr>
          <a:xfrm>
            <a:off x="3542876"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2: </a:t>
            </a:r>
            <a:br>
              <a:rPr lang="en-AU" sz="1400" dirty="0">
                <a:solidFill>
                  <a:schemeClr val="accent2"/>
                </a:solidFill>
                <a:latin typeface="+mj-lt"/>
              </a:rPr>
            </a:br>
            <a:r>
              <a:rPr lang="en-AU" sz="1400" b="1" dirty="0">
                <a:latin typeface="Montserrat" pitchFamily="2" charset="77"/>
              </a:rPr>
              <a:t>Build Your Foundation </a:t>
            </a:r>
            <a:r>
              <a:rPr lang="en-AU" sz="1400" dirty="0">
                <a:latin typeface="Montserrat" pitchFamily="2" charset="77"/>
              </a:rPr>
              <a:t>Infrastructure, Apps and Security </a:t>
            </a:r>
          </a:p>
          <a:p>
            <a:pPr indent="0">
              <a:buFont typeface="Arial" panose="020B0604020202020204" pitchFamily="34" charset="0"/>
              <a:buNone/>
            </a:pPr>
            <a:endParaRPr lang="en-AU" sz="1400" dirty="0">
              <a:latin typeface="Montserrat" pitchFamily="2" charset="77"/>
            </a:endParaRPr>
          </a:p>
          <a:p>
            <a:pPr indent="0">
              <a:buFont typeface="Arial" panose="020B0604020202020204" pitchFamily="34" charset="0"/>
              <a:buNone/>
            </a:pPr>
            <a:r>
              <a:rPr lang="en-AU" sz="1400" dirty="0">
                <a:latin typeface="Montserrat" pitchFamily="2" charset="77"/>
              </a:rPr>
              <a:t>Move workloads to the cloud with confidence </a:t>
            </a:r>
          </a:p>
        </p:txBody>
      </p:sp>
      <p:sp>
        <p:nvSpPr>
          <p:cNvPr id="11" name="Rectangle: Rounded Corners 14">
            <a:extLst>
              <a:ext uri="{FF2B5EF4-FFF2-40B4-BE49-F238E27FC236}">
                <a16:creationId xmlns:a16="http://schemas.microsoft.com/office/drawing/2014/main" id="{A78FAA53-AA76-05EA-FA40-C317BC132ECC}"/>
              </a:ext>
            </a:extLst>
          </p:cNvPr>
          <p:cNvSpPr/>
          <p:nvPr/>
        </p:nvSpPr>
        <p:spPr>
          <a:xfrm>
            <a:off x="613690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2" name="Text Placeholder 7">
            <a:extLst>
              <a:ext uri="{FF2B5EF4-FFF2-40B4-BE49-F238E27FC236}">
                <a16:creationId xmlns:a16="http://schemas.microsoft.com/office/drawing/2014/main" id="{8CD01896-5BAA-51EC-09FC-57DA63D83D7E}"/>
              </a:ext>
            </a:extLst>
          </p:cNvPr>
          <p:cNvSpPr txBox="1">
            <a:spLocks/>
          </p:cNvSpPr>
          <p:nvPr/>
        </p:nvSpPr>
        <p:spPr>
          <a:xfrm>
            <a:off x="6330551"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3: </a:t>
            </a:r>
            <a:br>
              <a:rPr lang="en-AU" sz="1400" dirty="0">
                <a:solidFill>
                  <a:schemeClr val="accent2"/>
                </a:solidFill>
                <a:latin typeface="+mj-lt"/>
              </a:rPr>
            </a:br>
            <a:r>
              <a:rPr lang="en-AU" sz="1400" b="1" dirty="0">
                <a:latin typeface="Montserrat" pitchFamily="2" charset="77"/>
              </a:rPr>
              <a:t>Unify Your Data </a:t>
            </a:r>
            <a:r>
              <a:rPr lang="en-AU" sz="1400" dirty="0">
                <a:latin typeface="Montserrat" pitchFamily="2" charset="77"/>
              </a:rPr>
              <a:t>Analytics and Intelligence </a:t>
            </a:r>
          </a:p>
          <a:p>
            <a:pPr indent="0">
              <a:buFont typeface="Arial" panose="020B0604020202020204" pitchFamily="34" charset="0"/>
              <a:buNone/>
            </a:pPr>
            <a:endParaRPr lang="en-AU" sz="1400" b="1" dirty="0">
              <a:latin typeface="Montserrat" pitchFamily="2" charset="77"/>
            </a:endParaRPr>
          </a:p>
          <a:p>
            <a:pPr indent="0">
              <a:buFont typeface="Arial" panose="020B0604020202020204" pitchFamily="34" charset="0"/>
              <a:buNone/>
            </a:pPr>
            <a:r>
              <a:rPr lang="en-AU" sz="1400" dirty="0">
                <a:latin typeface="Montserrat" pitchFamily="2" charset="77"/>
              </a:rPr>
              <a:t>Connect data silos and turn insight into action</a:t>
            </a:r>
          </a:p>
        </p:txBody>
      </p:sp>
      <p:pic>
        <p:nvPicPr>
          <p:cNvPr id="39" name="Graphic 38">
            <a:extLst>
              <a:ext uri="{FF2B5EF4-FFF2-40B4-BE49-F238E27FC236}">
                <a16:creationId xmlns:a16="http://schemas.microsoft.com/office/drawing/2014/main" id="{0D79C47D-73D8-1DCA-DEDD-AE9D9603A7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1703" y="2798948"/>
            <a:ext cx="387218" cy="479688"/>
          </a:xfrm>
          <a:prstGeom prst="rect">
            <a:avLst/>
          </a:prstGeom>
        </p:spPr>
      </p:pic>
      <p:sp>
        <p:nvSpPr>
          <p:cNvPr id="19" name="Rectangle: Rounded Corners 14">
            <a:extLst>
              <a:ext uri="{FF2B5EF4-FFF2-40B4-BE49-F238E27FC236}">
                <a16:creationId xmlns:a16="http://schemas.microsoft.com/office/drawing/2014/main" id="{BBDCD435-51EA-859F-D3C1-975BB4BF60B9}"/>
              </a:ext>
            </a:extLst>
          </p:cNvPr>
          <p:cNvSpPr/>
          <p:nvPr/>
        </p:nvSpPr>
        <p:spPr>
          <a:xfrm>
            <a:off x="8915959"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0" name="Text Placeholder 7">
            <a:extLst>
              <a:ext uri="{FF2B5EF4-FFF2-40B4-BE49-F238E27FC236}">
                <a16:creationId xmlns:a16="http://schemas.microsoft.com/office/drawing/2014/main" id="{955EE305-48B0-856A-3073-F7EA66E8733C}"/>
              </a:ext>
            </a:extLst>
          </p:cNvPr>
          <p:cNvSpPr txBox="1">
            <a:spLocks/>
          </p:cNvSpPr>
          <p:nvPr/>
        </p:nvSpPr>
        <p:spPr>
          <a:xfrm>
            <a:off x="9109609" y="3580075"/>
            <a:ext cx="2247975" cy="702485"/>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4: </a:t>
            </a:r>
            <a:br>
              <a:rPr lang="en-AU" sz="1400" dirty="0">
                <a:solidFill>
                  <a:schemeClr val="accent2"/>
                </a:solidFill>
                <a:latin typeface="+mj-lt"/>
              </a:rPr>
            </a:br>
            <a:r>
              <a:rPr lang="en-AU" sz="1400" b="1" dirty="0">
                <a:latin typeface="Montserrat" pitchFamily="2" charset="77"/>
              </a:rPr>
              <a:t>Accelerate with AI </a:t>
            </a:r>
            <a:r>
              <a:rPr lang="en-AU" sz="1400" dirty="0">
                <a:latin typeface="Montserrat" pitchFamily="2" charset="77"/>
              </a:rPr>
              <a:t>Intelligent Automation </a:t>
            </a:r>
          </a:p>
        </p:txBody>
      </p:sp>
      <p:cxnSp>
        <p:nvCxnSpPr>
          <p:cNvPr id="42" name="Straight Connector 41">
            <a:extLst>
              <a:ext uri="{FF2B5EF4-FFF2-40B4-BE49-F238E27FC236}">
                <a16:creationId xmlns:a16="http://schemas.microsoft.com/office/drawing/2014/main" id="{B66806B0-FBCB-D88A-7A3C-92388B7DDCF5}"/>
              </a:ext>
            </a:extLst>
          </p:cNvPr>
          <p:cNvCxnSpPr>
            <a:cxnSpLocks/>
          </p:cNvCxnSpPr>
          <p:nvPr/>
        </p:nvCxnSpPr>
        <p:spPr>
          <a:xfrm flipH="1">
            <a:off x="1296775" y="3075293"/>
            <a:ext cx="7980236" cy="0"/>
          </a:xfrm>
          <a:prstGeom prst="line">
            <a:avLst/>
          </a:prstGeom>
          <a:ln w="38100" cap="rnd">
            <a:gradFill flip="none" rotWithShape="1">
              <a:gsLst>
                <a:gs pos="100000">
                  <a:schemeClr val="accent2"/>
                </a:gs>
                <a:gs pos="0">
                  <a:schemeClr val="accent5"/>
                </a:gs>
                <a:gs pos="25000">
                  <a:schemeClr val="accent4"/>
                </a:gs>
                <a:gs pos="51000">
                  <a:schemeClr val="accent3"/>
                </a:gs>
                <a:gs pos="75000">
                  <a:schemeClr val="accent1"/>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9351B20-0FAA-A57E-3346-3CA0766195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167" y="2725195"/>
            <a:ext cx="690390" cy="690390"/>
          </a:xfrm>
          <a:prstGeom prst="rect">
            <a:avLst/>
          </a:prstGeom>
        </p:spPr>
      </p:pic>
      <p:pic>
        <p:nvPicPr>
          <p:cNvPr id="9" name="Graphic 8">
            <a:extLst>
              <a:ext uri="{FF2B5EF4-FFF2-40B4-BE49-F238E27FC236}">
                <a16:creationId xmlns:a16="http://schemas.microsoft.com/office/drawing/2014/main" id="{C2FB676E-91E7-B4C6-F34B-2DBCB94FE4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524145" y="2725195"/>
            <a:ext cx="690390" cy="690390"/>
          </a:xfrm>
          <a:prstGeom prst="rect">
            <a:avLst/>
          </a:prstGeom>
        </p:spPr>
      </p:pic>
      <p:pic>
        <p:nvPicPr>
          <p:cNvPr id="13" name="Graphic 12">
            <a:extLst>
              <a:ext uri="{FF2B5EF4-FFF2-40B4-BE49-F238E27FC236}">
                <a16:creationId xmlns:a16="http://schemas.microsoft.com/office/drawing/2014/main" id="{227EA501-8010-CAAB-EB11-7CBA9AE38F9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26068" y="2725195"/>
            <a:ext cx="690390" cy="690390"/>
          </a:xfrm>
          <a:prstGeom prst="rect">
            <a:avLst/>
          </a:prstGeom>
        </p:spPr>
      </p:pic>
      <p:grpSp>
        <p:nvGrpSpPr>
          <p:cNvPr id="2" name="Graphic 15">
            <a:extLst>
              <a:ext uri="{FF2B5EF4-FFF2-40B4-BE49-F238E27FC236}">
                <a16:creationId xmlns:a16="http://schemas.microsoft.com/office/drawing/2014/main" id="{D89E90F4-5260-8CC1-00D6-1213B857A0B9}"/>
              </a:ext>
            </a:extLst>
          </p:cNvPr>
          <p:cNvGrpSpPr/>
          <p:nvPr/>
        </p:nvGrpSpPr>
        <p:grpSpPr>
          <a:xfrm>
            <a:off x="9111213" y="2725195"/>
            <a:ext cx="690616" cy="690616"/>
            <a:chOff x="9111213" y="2574120"/>
            <a:chExt cx="690616" cy="690616"/>
          </a:xfrm>
        </p:grpSpPr>
        <p:sp>
          <p:nvSpPr>
            <p:cNvPr id="4" name="Freeform 3">
              <a:extLst>
                <a:ext uri="{FF2B5EF4-FFF2-40B4-BE49-F238E27FC236}">
                  <a16:creationId xmlns:a16="http://schemas.microsoft.com/office/drawing/2014/main" id="{EFAB79BF-F922-848B-CD1A-A0672DC9C02C}"/>
                </a:ext>
              </a:extLst>
            </p:cNvPr>
            <p:cNvSpPr/>
            <p:nvPr/>
          </p:nvSpPr>
          <p:spPr>
            <a:xfrm>
              <a:off x="9111213" y="2574120"/>
              <a:ext cx="690616" cy="690616"/>
            </a:xfrm>
            <a:custGeom>
              <a:avLst/>
              <a:gdLst>
                <a:gd name="connsiteX0" fmla="*/ 89638 w 690616"/>
                <a:gd name="connsiteY0" fmla="*/ 690616 h 690616"/>
                <a:gd name="connsiteX1" fmla="*/ 600979 w 690616"/>
                <a:gd name="connsiteY1" fmla="*/ 690616 h 690616"/>
                <a:gd name="connsiteX2" fmla="*/ 690616 w 690616"/>
                <a:gd name="connsiteY2" fmla="*/ 600979 h 690616"/>
                <a:gd name="connsiteX3" fmla="*/ 690616 w 690616"/>
                <a:gd name="connsiteY3" fmla="*/ 89638 h 690616"/>
                <a:gd name="connsiteX4" fmla="*/ 600979 w 690616"/>
                <a:gd name="connsiteY4" fmla="*/ 0 h 690616"/>
                <a:gd name="connsiteX5" fmla="*/ 89638 w 690616"/>
                <a:gd name="connsiteY5" fmla="*/ 0 h 690616"/>
                <a:gd name="connsiteX6" fmla="*/ 0 w 690616"/>
                <a:gd name="connsiteY6" fmla="*/ 89638 h 690616"/>
                <a:gd name="connsiteX7" fmla="*/ 0 w 690616"/>
                <a:gd name="connsiteY7" fmla="*/ 600979 h 690616"/>
                <a:gd name="connsiteX8" fmla="*/ 89638 w 690616"/>
                <a:gd name="connsiteY8" fmla="*/ 690616 h 69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616" h="690616">
                  <a:moveTo>
                    <a:pt x="89638" y="690616"/>
                  </a:moveTo>
                  <a:lnTo>
                    <a:pt x="600979" y="690616"/>
                  </a:lnTo>
                  <a:cubicBezTo>
                    <a:pt x="650438" y="690616"/>
                    <a:pt x="690616" y="650438"/>
                    <a:pt x="690616" y="600979"/>
                  </a:cubicBezTo>
                  <a:lnTo>
                    <a:pt x="690616" y="89638"/>
                  </a:lnTo>
                  <a:cubicBezTo>
                    <a:pt x="690616" y="40178"/>
                    <a:pt x="650438" y="0"/>
                    <a:pt x="600979" y="0"/>
                  </a:cubicBezTo>
                  <a:lnTo>
                    <a:pt x="89638" y="0"/>
                  </a:lnTo>
                  <a:cubicBezTo>
                    <a:pt x="40178" y="0"/>
                    <a:pt x="0" y="40178"/>
                    <a:pt x="0" y="89638"/>
                  </a:cubicBezTo>
                  <a:lnTo>
                    <a:pt x="0" y="600979"/>
                  </a:lnTo>
                  <a:cubicBezTo>
                    <a:pt x="0" y="650438"/>
                    <a:pt x="40178" y="690616"/>
                    <a:pt x="89638" y="690616"/>
                  </a:cubicBezTo>
                </a:path>
              </a:pathLst>
            </a:custGeom>
            <a:solidFill>
              <a:schemeClr val="accent5"/>
            </a:solidFill>
            <a:ln w="11243" cap="flat">
              <a:noFill/>
              <a:prstDash val="solid"/>
              <a:miter/>
            </a:ln>
          </p:spPr>
          <p:txBody>
            <a:bodyPr rtlCol="0" anchor="ctr"/>
            <a:lstStyle/>
            <a:p>
              <a:endParaRPr lang="en-US" dirty="0">
                <a:latin typeface="Montserrat" pitchFamily="2" charset="77"/>
              </a:endParaRPr>
            </a:p>
          </p:txBody>
        </p:sp>
        <p:grpSp>
          <p:nvGrpSpPr>
            <p:cNvPr id="5" name="Graphic 15">
              <a:extLst>
                <a:ext uri="{FF2B5EF4-FFF2-40B4-BE49-F238E27FC236}">
                  <a16:creationId xmlns:a16="http://schemas.microsoft.com/office/drawing/2014/main" id="{6F2E16D8-C5BE-62C1-FC41-240300CD4A58}"/>
                </a:ext>
              </a:extLst>
            </p:cNvPr>
            <p:cNvGrpSpPr/>
            <p:nvPr/>
          </p:nvGrpSpPr>
          <p:grpSpPr>
            <a:xfrm>
              <a:off x="9240123" y="2661918"/>
              <a:ext cx="432795" cy="514991"/>
              <a:chOff x="9240123" y="2661918"/>
              <a:chExt cx="432795" cy="514991"/>
            </a:xfrm>
            <a:solidFill>
              <a:srgbClr val="FFFFFF"/>
            </a:solidFill>
          </p:grpSpPr>
          <p:grpSp>
            <p:nvGrpSpPr>
              <p:cNvPr id="17" name="Graphic 15">
                <a:extLst>
                  <a:ext uri="{FF2B5EF4-FFF2-40B4-BE49-F238E27FC236}">
                    <a16:creationId xmlns:a16="http://schemas.microsoft.com/office/drawing/2014/main" id="{C73B1A20-11E8-0CE2-6924-AD734DA851CC}"/>
                  </a:ext>
                </a:extLst>
              </p:cNvPr>
              <p:cNvGrpSpPr/>
              <p:nvPr/>
            </p:nvGrpSpPr>
            <p:grpSpPr>
              <a:xfrm>
                <a:off x="9392970" y="2803646"/>
                <a:ext cx="114707" cy="110009"/>
                <a:chOff x="9392970" y="2803646"/>
                <a:chExt cx="114707" cy="110009"/>
              </a:xfrm>
              <a:solidFill>
                <a:srgbClr val="FFFFFF"/>
              </a:solidFill>
            </p:grpSpPr>
            <p:grpSp>
              <p:nvGrpSpPr>
                <p:cNvPr id="18" name="Graphic 15">
                  <a:extLst>
                    <a:ext uri="{FF2B5EF4-FFF2-40B4-BE49-F238E27FC236}">
                      <a16:creationId xmlns:a16="http://schemas.microsoft.com/office/drawing/2014/main" id="{53D4A85F-3AB8-80E2-47C2-311CEEBC8FFD}"/>
                    </a:ext>
                  </a:extLst>
                </p:cNvPr>
                <p:cNvGrpSpPr/>
                <p:nvPr/>
              </p:nvGrpSpPr>
              <p:grpSpPr>
                <a:xfrm>
                  <a:off x="9392970" y="2803646"/>
                  <a:ext cx="84433" cy="110009"/>
                  <a:chOff x="9392970" y="2803646"/>
                  <a:chExt cx="84433" cy="110009"/>
                </a:xfrm>
                <a:solidFill>
                  <a:srgbClr val="FFFFFF"/>
                </a:solidFill>
              </p:grpSpPr>
              <p:sp>
                <p:nvSpPr>
                  <p:cNvPr id="22" name="Freeform 21">
                    <a:extLst>
                      <a:ext uri="{FF2B5EF4-FFF2-40B4-BE49-F238E27FC236}">
                        <a16:creationId xmlns:a16="http://schemas.microsoft.com/office/drawing/2014/main" id="{884DDCE6-5C7E-40B4-F4DD-E223C8F0ABBA}"/>
                      </a:ext>
                    </a:extLst>
                  </p:cNvPr>
                  <p:cNvSpPr/>
                  <p:nvPr/>
                </p:nvSpPr>
                <p:spPr>
                  <a:xfrm>
                    <a:off x="9392970" y="2803646"/>
                    <a:ext cx="84433" cy="110009"/>
                  </a:xfrm>
                  <a:custGeom>
                    <a:avLst/>
                    <a:gdLst>
                      <a:gd name="connsiteX0" fmla="*/ 78943 w 84433"/>
                      <a:gd name="connsiteY0" fmla="*/ 110010 h 110009"/>
                      <a:gd name="connsiteX1" fmla="*/ 73737 w 84433"/>
                      <a:gd name="connsiteY1" fmla="*/ 106388 h 110009"/>
                      <a:gd name="connsiteX2" fmla="*/ 40010 w 84433"/>
                      <a:gd name="connsiteY2" fmla="*/ 21164 h 110009"/>
                      <a:gd name="connsiteX3" fmla="*/ 10923 w 84433"/>
                      <a:gd name="connsiteY3" fmla="*/ 94504 h 110009"/>
                      <a:gd name="connsiteX4" fmla="*/ 3566 w 84433"/>
                      <a:gd name="connsiteY4" fmla="*/ 97673 h 110009"/>
                      <a:gd name="connsiteX5" fmla="*/ 397 w 84433"/>
                      <a:gd name="connsiteY5" fmla="*/ 90317 h 110009"/>
                      <a:gd name="connsiteX6" fmla="*/ 34690 w 84433"/>
                      <a:gd name="connsiteY6" fmla="*/ 3622 h 110009"/>
                      <a:gd name="connsiteX7" fmla="*/ 39897 w 84433"/>
                      <a:gd name="connsiteY7" fmla="*/ 0 h 110009"/>
                      <a:gd name="connsiteX8" fmla="*/ 39897 w 84433"/>
                      <a:gd name="connsiteY8" fmla="*/ 0 h 110009"/>
                      <a:gd name="connsiteX9" fmla="*/ 45103 w 84433"/>
                      <a:gd name="connsiteY9" fmla="*/ 3622 h 110009"/>
                      <a:gd name="connsiteX10" fmla="*/ 84036 w 84433"/>
                      <a:gd name="connsiteY10" fmla="*/ 102200 h 110009"/>
                      <a:gd name="connsiteX11" fmla="*/ 80867 w 84433"/>
                      <a:gd name="connsiteY11" fmla="*/ 109557 h 110009"/>
                      <a:gd name="connsiteX12" fmla="*/ 78830 w 84433"/>
                      <a:gd name="connsiteY12" fmla="*/ 110010 h 1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33" h="110009">
                        <a:moveTo>
                          <a:pt x="78943" y="110010"/>
                        </a:moveTo>
                        <a:cubicBezTo>
                          <a:pt x="76680" y="110010"/>
                          <a:pt x="74529" y="108652"/>
                          <a:pt x="73737" y="106388"/>
                        </a:cubicBezTo>
                        <a:lnTo>
                          <a:pt x="40010" y="21164"/>
                        </a:lnTo>
                        <a:lnTo>
                          <a:pt x="10923" y="94504"/>
                        </a:lnTo>
                        <a:cubicBezTo>
                          <a:pt x="9791" y="97447"/>
                          <a:pt x="6396" y="98805"/>
                          <a:pt x="3566" y="97673"/>
                        </a:cubicBezTo>
                        <a:cubicBezTo>
                          <a:pt x="624" y="96541"/>
                          <a:pt x="-735" y="93259"/>
                          <a:pt x="397" y="90317"/>
                        </a:cubicBezTo>
                        <a:lnTo>
                          <a:pt x="34690" y="3622"/>
                        </a:lnTo>
                        <a:cubicBezTo>
                          <a:pt x="35596" y="1471"/>
                          <a:pt x="37633" y="0"/>
                          <a:pt x="39897" y="0"/>
                        </a:cubicBezTo>
                        <a:lnTo>
                          <a:pt x="39897" y="0"/>
                        </a:lnTo>
                        <a:cubicBezTo>
                          <a:pt x="42273" y="0"/>
                          <a:pt x="44311" y="1471"/>
                          <a:pt x="45103" y="3622"/>
                        </a:cubicBezTo>
                        <a:lnTo>
                          <a:pt x="84036" y="102200"/>
                        </a:lnTo>
                        <a:cubicBezTo>
                          <a:pt x="85168" y="105143"/>
                          <a:pt x="83810" y="108425"/>
                          <a:pt x="80867" y="109557"/>
                        </a:cubicBezTo>
                        <a:cubicBezTo>
                          <a:pt x="80188" y="109783"/>
                          <a:pt x="79509" y="110010"/>
                          <a:pt x="78830" y="110010"/>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24" name="Freeform 23">
                    <a:extLst>
                      <a:ext uri="{FF2B5EF4-FFF2-40B4-BE49-F238E27FC236}">
                        <a16:creationId xmlns:a16="http://schemas.microsoft.com/office/drawing/2014/main" id="{DCBB6D3A-893A-3263-3352-D9407A13EB01}"/>
                      </a:ext>
                    </a:extLst>
                  </p:cNvPr>
                  <p:cNvSpPr/>
                  <p:nvPr/>
                </p:nvSpPr>
                <p:spPr>
                  <a:xfrm>
                    <a:off x="9402195" y="2867026"/>
                    <a:ext cx="61342" cy="11317"/>
                  </a:xfrm>
                  <a:custGeom>
                    <a:avLst/>
                    <a:gdLst>
                      <a:gd name="connsiteX0" fmla="*/ 55684 w 61342"/>
                      <a:gd name="connsiteY0" fmla="*/ 11318 h 11317"/>
                      <a:gd name="connsiteX1" fmla="*/ 5659 w 61342"/>
                      <a:gd name="connsiteY1" fmla="*/ 11318 h 11317"/>
                      <a:gd name="connsiteX2" fmla="*/ 0 w 61342"/>
                      <a:gd name="connsiteY2" fmla="*/ 5659 h 11317"/>
                      <a:gd name="connsiteX3" fmla="*/ 5659 w 61342"/>
                      <a:gd name="connsiteY3" fmla="*/ 0 h 11317"/>
                      <a:gd name="connsiteX4" fmla="*/ 55684 w 61342"/>
                      <a:gd name="connsiteY4" fmla="*/ 0 h 11317"/>
                      <a:gd name="connsiteX5" fmla="*/ 61343 w 61342"/>
                      <a:gd name="connsiteY5" fmla="*/ 5659 h 11317"/>
                      <a:gd name="connsiteX6" fmla="*/ 55684 w 61342"/>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2" h="11317">
                        <a:moveTo>
                          <a:pt x="55684" y="11318"/>
                        </a:moveTo>
                        <a:lnTo>
                          <a:pt x="5659" y="11318"/>
                        </a:lnTo>
                        <a:cubicBezTo>
                          <a:pt x="2490" y="11318"/>
                          <a:pt x="0" y="8828"/>
                          <a:pt x="0" y="5659"/>
                        </a:cubicBezTo>
                        <a:cubicBezTo>
                          <a:pt x="0" y="2490"/>
                          <a:pt x="2490" y="0"/>
                          <a:pt x="5659" y="0"/>
                        </a:cubicBezTo>
                        <a:lnTo>
                          <a:pt x="55684" y="0"/>
                        </a:lnTo>
                        <a:cubicBezTo>
                          <a:pt x="58853" y="0"/>
                          <a:pt x="61343" y="2490"/>
                          <a:pt x="61343" y="5659"/>
                        </a:cubicBezTo>
                        <a:cubicBezTo>
                          <a:pt x="61343" y="8828"/>
                          <a:pt x="58853" y="11318"/>
                          <a:pt x="55684"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sp>
              <p:nvSpPr>
                <p:cNvPr id="26" name="Freeform 25">
                  <a:extLst>
                    <a:ext uri="{FF2B5EF4-FFF2-40B4-BE49-F238E27FC236}">
                      <a16:creationId xmlns:a16="http://schemas.microsoft.com/office/drawing/2014/main" id="{D851EAA1-D63B-0AE3-EDFB-F90FDEE2E422}"/>
                    </a:ext>
                  </a:extLst>
                </p:cNvPr>
                <p:cNvSpPr/>
                <p:nvPr/>
              </p:nvSpPr>
              <p:spPr>
                <a:xfrm>
                  <a:off x="9496360" y="2810097"/>
                  <a:ext cx="11317" cy="101181"/>
                </a:xfrm>
                <a:custGeom>
                  <a:avLst/>
                  <a:gdLst>
                    <a:gd name="connsiteX0" fmla="*/ 5659 w 11317"/>
                    <a:gd name="connsiteY0" fmla="*/ 101182 h 101181"/>
                    <a:gd name="connsiteX1" fmla="*/ 0 w 11317"/>
                    <a:gd name="connsiteY1" fmla="*/ 95523 h 101181"/>
                    <a:gd name="connsiteX2" fmla="*/ 0 w 11317"/>
                    <a:gd name="connsiteY2" fmla="*/ 5659 h 101181"/>
                    <a:gd name="connsiteX3" fmla="*/ 5659 w 11317"/>
                    <a:gd name="connsiteY3" fmla="*/ 0 h 101181"/>
                    <a:gd name="connsiteX4" fmla="*/ 11318 w 11317"/>
                    <a:gd name="connsiteY4" fmla="*/ 5659 h 101181"/>
                    <a:gd name="connsiteX5" fmla="*/ 11318 w 11317"/>
                    <a:gd name="connsiteY5" fmla="*/ 95523 h 101181"/>
                    <a:gd name="connsiteX6" fmla="*/ 5659 w 11317"/>
                    <a:gd name="connsiteY6" fmla="*/ 101182 h 1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101181">
                      <a:moveTo>
                        <a:pt x="5659" y="101182"/>
                      </a:moveTo>
                      <a:cubicBezTo>
                        <a:pt x="2490" y="101182"/>
                        <a:pt x="0" y="98692"/>
                        <a:pt x="0" y="95523"/>
                      </a:cubicBezTo>
                      <a:lnTo>
                        <a:pt x="0" y="5659"/>
                      </a:lnTo>
                      <a:cubicBezTo>
                        <a:pt x="0" y="2490"/>
                        <a:pt x="2490" y="0"/>
                        <a:pt x="5659" y="0"/>
                      </a:cubicBezTo>
                      <a:cubicBezTo>
                        <a:pt x="8828" y="0"/>
                        <a:pt x="11318" y="2490"/>
                        <a:pt x="11318" y="5659"/>
                      </a:cubicBezTo>
                      <a:lnTo>
                        <a:pt x="11318" y="95523"/>
                      </a:lnTo>
                      <a:cubicBezTo>
                        <a:pt x="11318" y="98692"/>
                        <a:pt x="8828" y="101182"/>
                        <a:pt x="5659" y="101182"/>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grpSp>
            <p:nvGrpSpPr>
              <p:cNvPr id="28" name="Graphic 15">
                <a:extLst>
                  <a:ext uri="{FF2B5EF4-FFF2-40B4-BE49-F238E27FC236}">
                    <a16:creationId xmlns:a16="http://schemas.microsoft.com/office/drawing/2014/main" id="{8A9B8A0A-94A6-3A98-3B63-B69EAF7C505A}"/>
                  </a:ext>
                </a:extLst>
              </p:cNvPr>
              <p:cNvGrpSpPr/>
              <p:nvPr/>
            </p:nvGrpSpPr>
            <p:grpSpPr>
              <a:xfrm>
                <a:off x="9240123" y="2661918"/>
                <a:ext cx="432795" cy="514991"/>
                <a:chOff x="9240123" y="2661918"/>
                <a:chExt cx="432795" cy="514991"/>
              </a:xfrm>
              <a:solidFill>
                <a:srgbClr val="FFFFFF"/>
              </a:solidFill>
            </p:grpSpPr>
            <p:sp>
              <p:nvSpPr>
                <p:cNvPr id="30" name="Freeform 29">
                  <a:extLst>
                    <a:ext uri="{FF2B5EF4-FFF2-40B4-BE49-F238E27FC236}">
                      <a16:creationId xmlns:a16="http://schemas.microsoft.com/office/drawing/2014/main" id="{23A01C8C-D830-A3B2-C0A6-5A475969D93D}"/>
                    </a:ext>
                  </a:extLst>
                </p:cNvPr>
                <p:cNvSpPr/>
                <p:nvPr/>
              </p:nvSpPr>
              <p:spPr>
                <a:xfrm>
                  <a:off x="9357829" y="2661918"/>
                  <a:ext cx="197496" cy="344770"/>
                </a:xfrm>
                <a:custGeom>
                  <a:avLst/>
                  <a:gdLst>
                    <a:gd name="connsiteX0" fmla="*/ 155960 w 197496"/>
                    <a:gd name="connsiteY0" fmla="*/ 344771 h 344770"/>
                    <a:gd name="connsiteX1" fmla="*/ 41537 w 197496"/>
                    <a:gd name="connsiteY1" fmla="*/ 344771 h 344770"/>
                    <a:gd name="connsiteX2" fmla="*/ 36557 w 197496"/>
                    <a:gd name="connsiteY2" fmla="*/ 341828 h 344770"/>
                    <a:gd name="connsiteX3" fmla="*/ 0 w 197496"/>
                    <a:gd name="connsiteY3" fmla="*/ 211672 h 344770"/>
                    <a:gd name="connsiteX4" fmla="*/ 94731 w 197496"/>
                    <a:gd name="connsiteY4" fmla="*/ 1613 h 344770"/>
                    <a:gd name="connsiteX5" fmla="*/ 102653 w 197496"/>
                    <a:gd name="connsiteY5" fmla="*/ 1613 h 344770"/>
                    <a:gd name="connsiteX6" fmla="*/ 197497 w 197496"/>
                    <a:gd name="connsiteY6" fmla="*/ 211672 h 344770"/>
                    <a:gd name="connsiteX7" fmla="*/ 160940 w 197496"/>
                    <a:gd name="connsiteY7" fmla="*/ 341828 h 344770"/>
                    <a:gd name="connsiteX8" fmla="*/ 155960 w 197496"/>
                    <a:gd name="connsiteY8" fmla="*/ 344771 h 344770"/>
                    <a:gd name="connsiteX9" fmla="*/ 44819 w 197496"/>
                    <a:gd name="connsiteY9" fmla="*/ 333453 h 344770"/>
                    <a:gd name="connsiteX10" fmla="*/ 152565 w 197496"/>
                    <a:gd name="connsiteY10" fmla="*/ 333453 h 344770"/>
                    <a:gd name="connsiteX11" fmla="*/ 186179 w 197496"/>
                    <a:gd name="connsiteY11" fmla="*/ 211672 h 344770"/>
                    <a:gd name="connsiteX12" fmla="*/ 98692 w 197496"/>
                    <a:gd name="connsiteY12" fmla="*/ 13949 h 344770"/>
                    <a:gd name="connsiteX13" fmla="*/ 11318 w 197496"/>
                    <a:gd name="connsiteY13" fmla="*/ 211672 h 344770"/>
                    <a:gd name="connsiteX14" fmla="*/ 44932 w 197496"/>
                    <a:gd name="connsiteY14" fmla="*/ 333453 h 3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496" h="344770">
                      <a:moveTo>
                        <a:pt x="155960" y="344771"/>
                      </a:moveTo>
                      <a:lnTo>
                        <a:pt x="41537" y="344771"/>
                      </a:lnTo>
                      <a:cubicBezTo>
                        <a:pt x="39499" y="344771"/>
                        <a:pt x="37575" y="343639"/>
                        <a:pt x="36557" y="341828"/>
                      </a:cubicBezTo>
                      <a:cubicBezTo>
                        <a:pt x="12336" y="297575"/>
                        <a:pt x="0" y="253775"/>
                        <a:pt x="0" y="211672"/>
                      </a:cubicBezTo>
                      <a:cubicBezTo>
                        <a:pt x="0" y="96909"/>
                        <a:pt x="90882" y="5461"/>
                        <a:pt x="94731" y="1613"/>
                      </a:cubicBezTo>
                      <a:cubicBezTo>
                        <a:pt x="96881" y="-538"/>
                        <a:pt x="100503" y="-538"/>
                        <a:pt x="102653" y="1613"/>
                      </a:cubicBezTo>
                      <a:cubicBezTo>
                        <a:pt x="106501" y="5461"/>
                        <a:pt x="197497" y="96796"/>
                        <a:pt x="197497" y="211672"/>
                      </a:cubicBezTo>
                      <a:cubicBezTo>
                        <a:pt x="197497" y="253775"/>
                        <a:pt x="185160" y="297575"/>
                        <a:pt x="160940" y="341828"/>
                      </a:cubicBezTo>
                      <a:cubicBezTo>
                        <a:pt x="159921" y="343639"/>
                        <a:pt x="157997" y="344771"/>
                        <a:pt x="155960" y="344771"/>
                      </a:cubicBezTo>
                      <a:close/>
                      <a:moveTo>
                        <a:pt x="44819" y="333453"/>
                      </a:moveTo>
                      <a:lnTo>
                        <a:pt x="152565" y="333453"/>
                      </a:lnTo>
                      <a:cubicBezTo>
                        <a:pt x="174861" y="291803"/>
                        <a:pt x="186179" y="250945"/>
                        <a:pt x="186179" y="211672"/>
                      </a:cubicBezTo>
                      <a:cubicBezTo>
                        <a:pt x="186179" y="115018"/>
                        <a:pt x="116348" y="33076"/>
                        <a:pt x="98692" y="13949"/>
                      </a:cubicBezTo>
                      <a:cubicBezTo>
                        <a:pt x="81149" y="33076"/>
                        <a:pt x="11318" y="115131"/>
                        <a:pt x="11318" y="211672"/>
                      </a:cubicBezTo>
                      <a:cubicBezTo>
                        <a:pt x="11318" y="250945"/>
                        <a:pt x="22636" y="291916"/>
                        <a:pt x="44932" y="333453"/>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1" name="Freeform 30">
                  <a:extLst>
                    <a:ext uri="{FF2B5EF4-FFF2-40B4-BE49-F238E27FC236}">
                      <a16:creationId xmlns:a16="http://schemas.microsoft.com/office/drawing/2014/main" id="{D59D70F6-0D23-5E79-88DE-F33FB71A0E07}"/>
                    </a:ext>
                  </a:extLst>
                </p:cNvPr>
                <p:cNvSpPr/>
                <p:nvPr/>
              </p:nvSpPr>
              <p:spPr>
                <a:xfrm>
                  <a:off x="9321239" y="2880806"/>
                  <a:ext cx="71814" cy="124976"/>
                </a:xfrm>
                <a:custGeom>
                  <a:avLst/>
                  <a:gdLst>
                    <a:gd name="connsiteX0" fmla="*/ 6937 w 71814"/>
                    <a:gd name="connsiteY0" fmla="*/ 124977 h 124976"/>
                    <a:gd name="connsiteX1" fmla="*/ 1392 w 71814"/>
                    <a:gd name="connsiteY1" fmla="*/ 120223 h 124976"/>
                    <a:gd name="connsiteX2" fmla="*/ 23122 w 71814"/>
                    <a:gd name="connsiteY2" fmla="*/ 18476 h 124976"/>
                    <a:gd name="connsiteX3" fmla="*/ 38967 w 71814"/>
                    <a:gd name="connsiteY3" fmla="*/ 1386 h 124976"/>
                    <a:gd name="connsiteX4" fmla="*/ 47003 w 71814"/>
                    <a:gd name="connsiteY4" fmla="*/ 1952 h 124976"/>
                    <a:gd name="connsiteX5" fmla="*/ 46437 w 71814"/>
                    <a:gd name="connsiteY5" fmla="*/ 9987 h 124976"/>
                    <a:gd name="connsiteX6" fmla="*/ 32289 w 71814"/>
                    <a:gd name="connsiteY6" fmla="*/ 25153 h 124976"/>
                    <a:gd name="connsiteX7" fmla="*/ 12030 w 71814"/>
                    <a:gd name="connsiteY7" fmla="*/ 112640 h 124976"/>
                    <a:gd name="connsiteX8" fmla="*/ 63074 w 71814"/>
                    <a:gd name="connsiteY8" fmla="*/ 91476 h 124976"/>
                    <a:gd name="connsiteX9" fmla="*/ 70883 w 71814"/>
                    <a:gd name="connsiteY9" fmla="*/ 93060 h 124976"/>
                    <a:gd name="connsiteX10" fmla="*/ 69299 w 71814"/>
                    <a:gd name="connsiteY10" fmla="*/ 100870 h 124976"/>
                    <a:gd name="connsiteX11" fmla="*/ 7956 w 71814"/>
                    <a:gd name="connsiteY11" fmla="*/ 124864 h 124976"/>
                    <a:gd name="connsiteX12" fmla="*/ 7051 w 71814"/>
                    <a:gd name="connsiteY12" fmla="*/ 124864 h 12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14" h="124976">
                      <a:moveTo>
                        <a:pt x="6937" y="124977"/>
                      </a:moveTo>
                      <a:cubicBezTo>
                        <a:pt x="4221" y="124977"/>
                        <a:pt x="1844" y="122940"/>
                        <a:pt x="1392" y="120223"/>
                      </a:cubicBezTo>
                      <a:cubicBezTo>
                        <a:pt x="1052" y="117846"/>
                        <a:pt x="-7663" y="60352"/>
                        <a:pt x="23122" y="18476"/>
                      </a:cubicBezTo>
                      <a:cubicBezTo>
                        <a:pt x="27536" y="12364"/>
                        <a:pt x="32855" y="6705"/>
                        <a:pt x="38967" y="1386"/>
                      </a:cubicBezTo>
                      <a:cubicBezTo>
                        <a:pt x="41344" y="-652"/>
                        <a:pt x="44852" y="-425"/>
                        <a:pt x="47003" y="1952"/>
                      </a:cubicBezTo>
                      <a:cubicBezTo>
                        <a:pt x="49040" y="4328"/>
                        <a:pt x="48814" y="7837"/>
                        <a:pt x="46437" y="9987"/>
                      </a:cubicBezTo>
                      <a:cubicBezTo>
                        <a:pt x="41004" y="14741"/>
                        <a:pt x="36251" y="19834"/>
                        <a:pt x="32289" y="25153"/>
                      </a:cubicBezTo>
                      <a:cubicBezTo>
                        <a:pt x="9767" y="55825"/>
                        <a:pt x="10785" y="97361"/>
                        <a:pt x="12030" y="112640"/>
                      </a:cubicBezTo>
                      <a:cubicBezTo>
                        <a:pt x="21990" y="110377"/>
                        <a:pt x="43381" y="104491"/>
                        <a:pt x="63074" y="91476"/>
                      </a:cubicBezTo>
                      <a:cubicBezTo>
                        <a:pt x="65677" y="89778"/>
                        <a:pt x="69186" y="90457"/>
                        <a:pt x="70883" y="93060"/>
                      </a:cubicBezTo>
                      <a:cubicBezTo>
                        <a:pt x="72581" y="95663"/>
                        <a:pt x="71902" y="99172"/>
                        <a:pt x="69299" y="100870"/>
                      </a:cubicBezTo>
                      <a:cubicBezTo>
                        <a:pt x="40438" y="119884"/>
                        <a:pt x="9201" y="124637"/>
                        <a:pt x="7956" y="124864"/>
                      </a:cubicBezTo>
                      <a:cubicBezTo>
                        <a:pt x="7616" y="124864"/>
                        <a:pt x="7390" y="124864"/>
                        <a:pt x="7051" y="12486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2" name="Freeform 31">
                  <a:extLst>
                    <a:ext uri="{FF2B5EF4-FFF2-40B4-BE49-F238E27FC236}">
                      <a16:creationId xmlns:a16="http://schemas.microsoft.com/office/drawing/2014/main" id="{08B47D77-0A49-8C8A-7329-AD998E2BADEC}"/>
                    </a:ext>
                  </a:extLst>
                </p:cNvPr>
                <p:cNvSpPr/>
                <p:nvPr/>
              </p:nvSpPr>
              <p:spPr>
                <a:xfrm>
                  <a:off x="9520101" y="2880919"/>
                  <a:ext cx="71785" cy="124863"/>
                </a:xfrm>
                <a:custGeom>
                  <a:avLst/>
                  <a:gdLst>
                    <a:gd name="connsiteX0" fmla="*/ 64764 w 71785"/>
                    <a:gd name="connsiteY0" fmla="*/ 124864 h 124863"/>
                    <a:gd name="connsiteX1" fmla="*/ 63859 w 71785"/>
                    <a:gd name="connsiteY1" fmla="*/ 124864 h 124863"/>
                    <a:gd name="connsiteX2" fmla="*/ 2516 w 71785"/>
                    <a:gd name="connsiteY2" fmla="*/ 100870 h 124863"/>
                    <a:gd name="connsiteX3" fmla="*/ 931 w 71785"/>
                    <a:gd name="connsiteY3" fmla="*/ 93060 h 124863"/>
                    <a:gd name="connsiteX4" fmla="*/ 8741 w 71785"/>
                    <a:gd name="connsiteY4" fmla="*/ 91476 h 124863"/>
                    <a:gd name="connsiteX5" fmla="*/ 59784 w 71785"/>
                    <a:gd name="connsiteY5" fmla="*/ 112640 h 124863"/>
                    <a:gd name="connsiteX6" fmla="*/ 39525 w 71785"/>
                    <a:gd name="connsiteY6" fmla="*/ 25153 h 124863"/>
                    <a:gd name="connsiteX7" fmla="*/ 25378 w 71785"/>
                    <a:gd name="connsiteY7" fmla="*/ 9987 h 124863"/>
                    <a:gd name="connsiteX8" fmla="*/ 24812 w 71785"/>
                    <a:gd name="connsiteY8" fmla="*/ 1952 h 124863"/>
                    <a:gd name="connsiteX9" fmla="*/ 32848 w 71785"/>
                    <a:gd name="connsiteY9" fmla="*/ 1386 h 124863"/>
                    <a:gd name="connsiteX10" fmla="*/ 48693 w 71785"/>
                    <a:gd name="connsiteY10" fmla="*/ 18362 h 124863"/>
                    <a:gd name="connsiteX11" fmla="*/ 70423 w 71785"/>
                    <a:gd name="connsiteY11" fmla="*/ 120110 h 124863"/>
                    <a:gd name="connsiteX12" fmla="*/ 64877 w 71785"/>
                    <a:gd name="connsiteY12" fmla="*/ 124864 h 1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85" h="124863">
                      <a:moveTo>
                        <a:pt x="64764" y="124864"/>
                      </a:moveTo>
                      <a:cubicBezTo>
                        <a:pt x="64764" y="124864"/>
                        <a:pt x="64198" y="124864"/>
                        <a:pt x="63859" y="124864"/>
                      </a:cubicBezTo>
                      <a:cubicBezTo>
                        <a:pt x="62500" y="124637"/>
                        <a:pt x="31376" y="119884"/>
                        <a:pt x="2516" y="100870"/>
                      </a:cubicBezTo>
                      <a:cubicBezTo>
                        <a:pt x="-87" y="99172"/>
                        <a:pt x="-766" y="95663"/>
                        <a:pt x="931" y="93060"/>
                      </a:cubicBezTo>
                      <a:cubicBezTo>
                        <a:pt x="2629" y="90457"/>
                        <a:pt x="6137" y="89778"/>
                        <a:pt x="8741" y="91476"/>
                      </a:cubicBezTo>
                      <a:cubicBezTo>
                        <a:pt x="28434" y="104378"/>
                        <a:pt x="49824" y="110377"/>
                        <a:pt x="59784" y="112640"/>
                      </a:cubicBezTo>
                      <a:cubicBezTo>
                        <a:pt x="61029" y="97474"/>
                        <a:pt x="62048" y="55825"/>
                        <a:pt x="39525" y="25153"/>
                      </a:cubicBezTo>
                      <a:cubicBezTo>
                        <a:pt x="35564" y="19721"/>
                        <a:pt x="30810" y="14628"/>
                        <a:pt x="25378" y="9987"/>
                      </a:cubicBezTo>
                      <a:cubicBezTo>
                        <a:pt x="23001" y="7950"/>
                        <a:pt x="22775" y="4328"/>
                        <a:pt x="24812" y="1952"/>
                      </a:cubicBezTo>
                      <a:cubicBezTo>
                        <a:pt x="26849" y="-425"/>
                        <a:pt x="30471" y="-652"/>
                        <a:pt x="32848" y="1386"/>
                      </a:cubicBezTo>
                      <a:cubicBezTo>
                        <a:pt x="38846" y="6592"/>
                        <a:pt x="44165" y="12364"/>
                        <a:pt x="48693" y="18362"/>
                      </a:cubicBezTo>
                      <a:cubicBezTo>
                        <a:pt x="79364" y="60239"/>
                        <a:pt x="70762" y="117733"/>
                        <a:pt x="70423" y="120110"/>
                      </a:cubicBezTo>
                      <a:cubicBezTo>
                        <a:pt x="69970" y="122940"/>
                        <a:pt x="67593" y="124864"/>
                        <a:pt x="64877" y="12486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4" name="Freeform 33">
                  <a:extLst>
                    <a:ext uri="{FF2B5EF4-FFF2-40B4-BE49-F238E27FC236}">
                      <a16:creationId xmlns:a16="http://schemas.microsoft.com/office/drawing/2014/main" id="{36391F4B-404D-61F9-F012-CC6E8AA25BDB}"/>
                    </a:ext>
                  </a:extLst>
                </p:cNvPr>
                <p:cNvSpPr/>
                <p:nvPr/>
              </p:nvSpPr>
              <p:spPr>
                <a:xfrm>
                  <a:off x="9393706" y="3032154"/>
                  <a:ext cx="125741" cy="11317"/>
                </a:xfrm>
                <a:custGeom>
                  <a:avLst/>
                  <a:gdLst>
                    <a:gd name="connsiteX0" fmla="*/ 120083 w 125741"/>
                    <a:gd name="connsiteY0" fmla="*/ 11318 h 11317"/>
                    <a:gd name="connsiteX1" fmla="*/ 5659 w 125741"/>
                    <a:gd name="connsiteY1" fmla="*/ 11318 h 11317"/>
                    <a:gd name="connsiteX2" fmla="*/ 0 w 125741"/>
                    <a:gd name="connsiteY2" fmla="*/ 5659 h 11317"/>
                    <a:gd name="connsiteX3" fmla="*/ 5659 w 125741"/>
                    <a:gd name="connsiteY3" fmla="*/ 0 h 11317"/>
                    <a:gd name="connsiteX4" fmla="*/ 120083 w 125741"/>
                    <a:gd name="connsiteY4" fmla="*/ 0 h 11317"/>
                    <a:gd name="connsiteX5" fmla="*/ 125742 w 125741"/>
                    <a:gd name="connsiteY5" fmla="*/ 5659 h 11317"/>
                    <a:gd name="connsiteX6" fmla="*/ 120083 w 125741"/>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41" h="11317">
                      <a:moveTo>
                        <a:pt x="120083" y="11318"/>
                      </a:moveTo>
                      <a:lnTo>
                        <a:pt x="5659" y="11318"/>
                      </a:lnTo>
                      <a:cubicBezTo>
                        <a:pt x="2490" y="11318"/>
                        <a:pt x="0" y="8828"/>
                        <a:pt x="0" y="5659"/>
                      </a:cubicBezTo>
                      <a:cubicBezTo>
                        <a:pt x="0" y="2490"/>
                        <a:pt x="2490" y="0"/>
                        <a:pt x="5659" y="0"/>
                      </a:cubicBezTo>
                      <a:lnTo>
                        <a:pt x="120083" y="0"/>
                      </a:lnTo>
                      <a:cubicBezTo>
                        <a:pt x="123252" y="0"/>
                        <a:pt x="125742" y="2490"/>
                        <a:pt x="125742" y="5659"/>
                      </a:cubicBezTo>
                      <a:cubicBezTo>
                        <a:pt x="125742" y="8828"/>
                        <a:pt x="123252" y="11318"/>
                        <a:pt x="120083"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6" name="Freeform 35">
                  <a:extLst>
                    <a:ext uri="{FF2B5EF4-FFF2-40B4-BE49-F238E27FC236}">
                      <a16:creationId xmlns:a16="http://schemas.microsoft.com/office/drawing/2014/main" id="{2596113F-A8A3-59AD-0384-C4FB8F34DE71}"/>
                    </a:ext>
                  </a:extLst>
                </p:cNvPr>
                <p:cNvSpPr/>
                <p:nvPr/>
              </p:nvSpPr>
              <p:spPr>
                <a:xfrm>
                  <a:off x="9402195" y="2725666"/>
                  <a:ext cx="59305" cy="11317"/>
                </a:xfrm>
                <a:custGeom>
                  <a:avLst/>
                  <a:gdLst>
                    <a:gd name="connsiteX0" fmla="*/ 53647 w 59305"/>
                    <a:gd name="connsiteY0" fmla="*/ 11318 h 11317"/>
                    <a:gd name="connsiteX1" fmla="*/ 5659 w 59305"/>
                    <a:gd name="connsiteY1" fmla="*/ 11318 h 11317"/>
                    <a:gd name="connsiteX2" fmla="*/ 0 w 59305"/>
                    <a:gd name="connsiteY2" fmla="*/ 5659 h 11317"/>
                    <a:gd name="connsiteX3" fmla="*/ 5659 w 59305"/>
                    <a:gd name="connsiteY3" fmla="*/ 0 h 11317"/>
                    <a:gd name="connsiteX4" fmla="*/ 53647 w 59305"/>
                    <a:gd name="connsiteY4" fmla="*/ 0 h 11317"/>
                    <a:gd name="connsiteX5" fmla="*/ 59306 w 59305"/>
                    <a:gd name="connsiteY5" fmla="*/ 5659 h 11317"/>
                    <a:gd name="connsiteX6" fmla="*/ 53647 w 59305"/>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5" h="11317">
                      <a:moveTo>
                        <a:pt x="53647" y="11318"/>
                      </a:moveTo>
                      <a:lnTo>
                        <a:pt x="5659" y="11318"/>
                      </a:lnTo>
                      <a:cubicBezTo>
                        <a:pt x="2490" y="11318"/>
                        <a:pt x="0" y="8828"/>
                        <a:pt x="0" y="5659"/>
                      </a:cubicBezTo>
                      <a:cubicBezTo>
                        <a:pt x="0" y="2490"/>
                        <a:pt x="2490" y="0"/>
                        <a:pt x="5659" y="0"/>
                      </a:cubicBezTo>
                      <a:lnTo>
                        <a:pt x="53647" y="0"/>
                      </a:lnTo>
                      <a:cubicBezTo>
                        <a:pt x="56816" y="0"/>
                        <a:pt x="59306" y="2490"/>
                        <a:pt x="59306" y="5659"/>
                      </a:cubicBezTo>
                      <a:cubicBezTo>
                        <a:pt x="59306" y="8828"/>
                        <a:pt x="56816" y="11318"/>
                        <a:pt x="53647"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nvGrpSpPr>
                <p:cNvPr id="37" name="Graphic 15">
                  <a:extLst>
                    <a:ext uri="{FF2B5EF4-FFF2-40B4-BE49-F238E27FC236}">
                      <a16:creationId xmlns:a16="http://schemas.microsoft.com/office/drawing/2014/main" id="{6CE72391-971D-857E-64FB-7FA25C76A244}"/>
                    </a:ext>
                  </a:extLst>
                </p:cNvPr>
                <p:cNvGrpSpPr/>
                <p:nvPr/>
              </p:nvGrpSpPr>
              <p:grpSpPr>
                <a:xfrm>
                  <a:off x="9409438" y="3067465"/>
                  <a:ext cx="92919" cy="109443"/>
                  <a:chOff x="9409438" y="3067465"/>
                  <a:chExt cx="92919" cy="109443"/>
                </a:xfrm>
                <a:solidFill>
                  <a:srgbClr val="FFFFFF"/>
                </a:solidFill>
              </p:grpSpPr>
              <p:sp>
                <p:nvSpPr>
                  <p:cNvPr id="38" name="Freeform 37">
                    <a:extLst>
                      <a:ext uri="{FF2B5EF4-FFF2-40B4-BE49-F238E27FC236}">
                        <a16:creationId xmlns:a16="http://schemas.microsoft.com/office/drawing/2014/main" id="{DD22E805-D873-E3FC-FF2E-E9680E7FE97A}"/>
                      </a:ext>
                    </a:extLst>
                  </p:cNvPr>
                  <p:cNvSpPr/>
                  <p:nvPr/>
                </p:nvSpPr>
                <p:spPr>
                  <a:xfrm>
                    <a:off x="9450183" y="3067465"/>
                    <a:ext cx="11317" cy="56815"/>
                  </a:xfrm>
                  <a:custGeom>
                    <a:avLst/>
                    <a:gdLst>
                      <a:gd name="connsiteX0" fmla="*/ 5659 w 11317"/>
                      <a:gd name="connsiteY0" fmla="*/ 56816 h 56815"/>
                      <a:gd name="connsiteX1" fmla="*/ 0 w 11317"/>
                      <a:gd name="connsiteY1" fmla="*/ 51157 h 56815"/>
                      <a:gd name="connsiteX2" fmla="*/ 0 w 11317"/>
                      <a:gd name="connsiteY2" fmla="*/ 5659 h 56815"/>
                      <a:gd name="connsiteX3" fmla="*/ 5659 w 11317"/>
                      <a:gd name="connsiteY3" fmla="*/ 0 h 56815"/>
                      <a:gd name="connsiteX4" fmla="*/ 11318 w 11317"/>
                      <a:gd name="connsiteY4" fmla="*/ 5659 h 56815"/>
                      <a:gd name="connsiteX5" fmla="*/ 11318 w 11317"/>
                      <a:gd name="connsiteY5" fmla="*/ 51157 h 56815"/>
                      <a:gd name="connsiteX6" fmla="*/ 5659 w 11317"/>
                      <a:gd name="connsiteY6" fmla="*/ 56816 h 5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56815">
                        <a:moveTo>
                          <a:pt x="5659" y="56816"/>
                        </a:moveTo>
                        <a:cubicBezTo>
                          <a:pt x="2490" y="56816"/>
                          <a:pt x="0" y="54326"/>
                          <a:pt x="0" y="51157"/>
                        </a:cubicBezTo>
                        <a:lnTo>
                          <a:pt x="0" y="5659"/>
                        </a:lnTo>
                        <a:cubicBezTo>
                          <a:pt x="0" y="2490"/>
                          <a:pt x="2490" y="0"/>
                          <a:pt x="5659" y="0"/>
                        </a:cubicBezTo>
                        <a:cubicBezTo>
                          <a:pt x="8828" y="0"/>
                          <a:pt x="11318" y="2490"/>
                          <a:pt x="11318" y="5659"/>
                        </a:cubicBezTo>
                        <a:lnTo>
                          <a:pt x="11318" y="51157"/>
                        </a:lnTo>
                        <a:cubicBezTo>
                          <a:pt x="11318" y="54326"/>
                          <a:pt x="8828" y="56816"/>
                          <a:pt x="5659" y="56816"/>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3" name="Freeform 42">
                    <a:extLst>
                      <a:ext uri="{FF2B5EF4-FFF2-40B4-BE49-F238E27FC236}">
                        <a16:creationId xmlns:a16="http://schemas.microsoft.com/office/drawing/2014/main" id="{00D9ECA6-94C4-4A56-B3C5-BFB50BAE6313}"/>
                      </a:ext>
                    </a:extLst>
                  </p:cNvPr>
                  <p:cNvSpPr/>
                  <p:nvPr/>
                </p:nvSpPr>
                <p:spPr>
                  <a:xfrm>
                    <a:off x="9409438" y="3067465"/>
                    <a:ext cx="11317" cy="80583"/>
                  </a:xfrm>
                  <a:custGeom>
                    <a:avLst/>
                    <a:gdLst>
                      <a:gd name="connsiteX0" fmla="*/ 5659 w 11317"/>
                      <a:gd name="connsiteY0" fmla="*/ 80583 h 80583"/>
                      <a:gd name="connsiteX1" fmla="*/ 0 w 11317"/>
                      <a:gd name="connsiteY1" fmla="*/ 74924 h 80583"/>
                      <a:gd name="connsiteX2" fmla="*/ 0 w 11317"/>
                      <a:gd name="connsiteY2" fmla="*/ 5659 h 80583"/>
                      <a:gd name="connsiteX3" fmla="*/ 5659 w 11317"/>
                      <a:gd name="connsiteY3" fmla="*/ 0 h 80583"/>
                      <a:gd name="connsiteX4" fmla="*/ 11318 w 11317"/>
                      <a:gd name="connsiteY4" fmla="*/ 5659 h 80583"/>
                      <a:gd name="connsiteX5" fmla="*/ 11318 w 11317"/>
                      <a:gd name="connsiteY5" fmla="*/ 74924 h 80583"/>
                      <a:gd name="connsiteX6" fmla="*/ 5659 w 11317"/>
                      <a:gd name="connsiteY6" fmla="*/ 80583 h 8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80583">
                        <a:moveTo>
                          <a:pt x="5659" y="80583"/>
                        </a:moveTo>
                        <a:cubicBezTo>
                          <a:pt x="2490" y="80583"/>
                          <a:pt x="0" y="78093"/>
                          <a:pt x="0" y="74924"/>
                        </a:cubicBezTo>
                        <a:lnTo>
                          <a:pt x="0" y="5659"/>
                        </a:lnTo>
                        <a:cubicBezTo>
                          <a:pt x="0" y="2490"/>
                          <a:pt x="2490" y="0"/>
                          <a:pt x="5659" y="0"/>
                        </a:cubicBezTo>
                        <a:cubicBezTo>
                          <a:pt x="8828" y="0"/>
                          <a:pt x="11318" y="2490"/>
                          <a:pt x="11318" y="5659"/>
                        </a:cubicBezTo>
                        <a:lnTo>
                          <a:pt x="11318" y="74924"/>
                        </a:lnTo>
                        <a:cubicBezTo>
                          <a:pt x="11318" y="78093"/>
                          <a:pt x="8828" y="80583"/>
                          <a:pt x="5659" y="80583"/>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4" name="Freeform 43">
                    <a:extLst>
                      <a:ext uri="{FF2B5EF4-FFF2-40B4-BE49-F238E27FC236}">
                        <a16:creationId xmlns:a16="http://schemas.microsoft.com/office/drawing/2014/main" id="{70689FBB-31E7-3ADE-F9DE-A3F381882AD4}"/>
                      </a:ext>
                    </a:extLst>
                  </p:cNvPr>
                  <p:cNvSpPr/>
                  <p:nvPr/>
                </p:nvSpPr>
                <p:spPr>
                  <a:xfrm>
                    <a:off x="9491040" y="3067465"/>
                    <a:ext cx="11317" cy="109443"/>
                  </a:xfrm>
                  <a:custGeom>
                    <a:avLst/>
                    <a:gdLst>
                      <a:gd name="connsiteX0" fmla="*/ 5659 w 11317"/>
                      <a:gd name="connsiteY0" fmla="*/ 109444 h 109443"/>
                      <a:gd name="connsiteX1" fmla="*/ 0 w 11317"/>
                      <a:gd name="connsiteY1" fmla="*/ 103785 h 109443"/>
                      <a:gd name="connsiteX2" fmla="*/ 0 w 11317"/>
                      <a:gd name="connsiteY2" fmla="*/ 5659 h 109443"/>
                      <a:gd name="connsiteX3" fmla="*/ 5659 w 11317"/>
                      <a:gd name="connsiteY3" fmla="*/ 0 h 109443"/>
                      <a:gd name="connsiteX4" fmla="*/ 11318 w 11317"/>
                      <a:gd name="connsiteY4" fmla="*/ 5659 h 109443"/>
                      <a:gd name="connsiteX5" fmla="*/ 11318 w 11317"/>
                      <a:gd name="connsiteY5" fmla="*/ 103785 h 109443"/>
                      <a:gd name="connsiteX6" fmla="*/ 5659 w 11317"/>
                      <a:gd name="connsiteY6" fmla="*/ 109444 h 10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109443">
                        <a:moveTo>
                          <a:pt x="5659" y="109444"/>
                        </a:moveTo>
                        <a:cubicBezTo>
                          <a:pt x="2490" y="109444"/>
                          <a:pt x="0" y="106954"/>
                          <a:pt x="0" y="103785"/>
                        </a:cubicBezTo>
                        <a:lnTo>
                          <a:pt x="0" y="5659"/>
                        </a:lnTo>
                        <a:cubicBezTo>
                          <a:pt x="0" y="2490"/>
                          <a:pt x="2490" y="0"/>
                          <a:pt x="5659" y="0"/>
                        </a:cubicBezTo>
                        <a:cubicBezTo>
                          <a:pt x="8828" y="0"/>
                          <a:pt x="11318" y="2490"/>
                          <a:pt x="11318" y="5659"/>
                        </a:cubicBezTo>
                        <a:lnTo>
                          <a:pt x="11318" y="103785"/>
                        </a:lnTo>
                        <a:cubicBezTo>
                          <a:pt x="11318" y="106954"/>
                          <a:pt x="8828" y="109444"/>
                          <a:pt x="5659" y="10944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sp>
              <p:nvSpPr>
                <p:cNvPr id="45" name="Freeform 44">
                  <a:extLst>
                    <a:ext uri="{FF2B5EF4-FFF2-40B4-BE49-F238E27FC236}">
                      <a16:creationId xmlns:a16="http://schemas.microsoft.com/office/drawing/2014/main" id="{8BA64993-ECBF-E049-5590-7CCC6B913BCC}"/>
                    </a:ext>
                  </a:extLst>
                </p:cNvPr>
                <p:cNvSpPr/>
                <p:nvPr/>
              </p:nvSpPr>
              <p:spPr>
                <a:xfrm>
                  <a:off x="9306106" y="3061467"/>
                  <a:ext cx="62927" cy="96428"/>
                </a:xfrm>
                <a:custGeom>
                  <a:avLst/>
                  <a:gdLst>
                    <a:gd name="connsiteX0" fmla="*/ 18109 w 62927"/>
                    <a:gd name="connsiteY0" fmla="*/ 96428 h 96428"/>
                    <a:gd name="connsiteX1" fmla="*/ 13808 w 62927"/>
                    <a:gd name="connsiteY1" fmla="*/ 94504 h 96428"/>
                    <a:gd name="connsiteX2" fmla="*/ 0 w 62927"/>
                    <a:gd name="connsiteY2" fmla="*/ 57268 h 96428"/>
                    <a:gd name="connsiteX3" fmla="*/ 57268 w 62927"/>
                    <a:gd name="connsiteY3" fmla="*/ 0 h 96428"/>
                    <a:gd name="connsiteX4" fmla="*/ 62927 w 62927"/>
                    <a:gd name="connsiteY4" fmla="*/ 5659 h 96428"/>
                    <a:gd name="connsiteX5" fmla="*/ 57268 w 62927"/>
                    <a:gd name="connsiteY5" fmla="*/ 11318 h 96428"/>
                    <a:gd name="connsiteX6" fmla="*/ 11318 w 62927"/>
                    <a:gd name="connsiteY6" fmla="*/ 57268 h 96428"/>
                    <a:gd name="connsiteX7" fmla="*/ 22409 w 62927"/>
                    <a:gd name="connsiteY7" fmla="*/ 87148 h 96428"/>
                    <a:gd name="connsiteX8" fmla="*/ 21843 w 62927"/>
                    <a:gd name="connsiteY8" fmla="*/ 95070 h 96428"/>
                    <a:gd name="connsiteX9" fmla="*/ 18109 w 62927"/>
                    <a:gd name="connsiteY9" fmla="*/ 96428 h 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27" h="96428">
                      <a:moveTo>
                        <a:pt x="18109" y="96428"/>
                      </a:moveTo>
                      <a:cubicBezTo>
                        <a:pt x="16524" y="96428"/>
                        <a:pt x="14940" y="95749"/>
                        <a:pt x="13808" y="94504"/>
                      </a:cubicBezTo>
                      <a:cubicBezTo>
                        <a:pt x="4980" y="84205"/>
                        <a:pt x="0" y="70963"/>
                        <a:pt x="0" y="57268"/>
                      </a:cubicBezTo>
                      <a:cubicBezTo>
                        <a:pt x="0" y="25692"/>
                        <a:pt x="25692" y="0"/>
                        <a:pt x="57268" y="0"/>
                      </a:cubicBezTo>
                      <a:cubicBezTo>
                        <a:pt x="60437" y="0"/>
                        <a:pt x="62927" y="2490"/>
                        <a:pt x="62927" y="5659"/>
                      </a:cubicBezTo>
                      <a:cubicBezTo>
                        <a:pt x="62927" y="8828"/>
                        <a:pt x="60437" y="11318"/>
                        <a:pt x="57268" y="11318"/>
                      </a:cubicBezTo>
                      <a:cubicBezTo>
                        <a:pt x="31916" y="11318"/>
                        <a:pt x="11318" y="31916"/>
                        <a:pt x="11318" y="57268"/>
                      </a:cubicBezTo>
                      <a:cubicBezTo>
                        <a:pt x="11318" y="68247"/>
                        <a:pt x="15279" y="78886"/>
                        <a:pt x="22409" y="87148"/>
                      </a:cubicBezTo>
                      <a:cubicBezTo>
                        <a:pt x="24447" y="89524"/>
                        <a:pt x="24220" y="93033"/>
                        <a:pt x="21843" y="95070"/>
                      </a:cubicBezTo>
                      <a:cubicBezTo>
                        <a:pt x="20825" y="95976"/>
                        <a:pt x="19467" y="96428"/>
                        <a:pt x="18109" y="9642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6" name="Freeform 45">
                  <a:extLst>
                    <a:ext uri="{FF2B5EF4-FFF2-40B4-BE49-F238E27FC236}">
                      <a16:creationId xmlns:a16="http://schemas.microsoft.com/office/drawing/2014/main" id="{730C6C23-64EB-946A-6234-03EF7A0D7E1B}"/>
                    </a:ext>
                  </a:extLst>
                </p:cNvPr>
                <p:cNvSpPr/>
                <p:nvPr/>
              </p:nvSpPr>
              <p:spPr>
                <a:xfrm>
                  <a:off x="9240123" y="3108097"/>
                  <a:ext cx="77422" cy="62927"/>
                </a:xfrm>
                <a:custGeom>
                  <a:avLst/>
                  <a:gdLst>
                    <a:gd name="connsiteX0" fmla="*/ 5659 w 77422"/>
                    <a:gd name="connsiteY0" fmla="*/ 62927 h 62927"/>
                    <a:gd name="connsiteX1" fmla="*/ 0 w 77422"/>
                    <a:gd name="connsiteY1" fmla="*/ 57268 h 62927"/>
                    <a:gd name="connsiteX2" fmla="*/ 57268 w 77422"/>
                    <a:gd name="connsiteY2" fmla="*/ 0 h 62927"/>
                    <a:gd name="connsiteX3" fmla="*/ 73340 w 77422"/>
                    <a:gd name="connsiteY3" fmla="*/ 2264 h 62927"/>
                    <a:gd name="connsiteX4" fmla="*/ 77188 w 77422"/>
                    <a:gd name="connsiteY4" fmla="*/ 9281 h 62927"/>
                    <a:gd name="connsiteX5" fmla="*/ 70171 w 77422"/>
                    <a:gd name="connsiteY5" fmla="*/ 13129 h 62927"/>
                    <a:gd name="connsiteX6" fmla="*/ 57268 w 77422"/>
                    <a:gd name="connsiteY6" fmla="*/ 11318 h 62927"/>
                    <a:gd name="connsiteX7" fmla="*/ 11318 w 77422"/>
                    <a:gd name="connsiteY7" fmla="*/ 57268 h 62927"/>
                    <a:gd name="connsiteX8" fmla="*/ 5659 w 77422"/>
                    <a:gd name="connsiteY8" fmla="*/ 62927 h 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2" h="62927">
                      <a:moveTo>
                        <a:pt x="5659" y="62927"/>
                      </a:moveTo>
                      <a:cubicBezTo>
                        <a:pt x="2490" y="62927"/>
                        <a:pt x="0" y="60437"/>
                        <a:pt x="0" y="57268"/>
                      </a:cubicBezTo>
                      <a:cubicBezTo>
                        <a:pt x="0" y="25692"/>
                        <a:pt x="25692" y="0"/>
                        <a:pt x="57268" y="0"/>
                      </a:cubicBezTo>
                      <a:cubicBezTo>
                        <a:pt x="62701" y="0"/>
                        <a:pt x="68134" y="792"/>
                        <a:pt x="73340" y="2264"/>
                      </a:cubicBezTo>
                      <a:cubicBezTo>
                        <a:pt x="76282" y="3169"/>
                        <a:pt x="78093" y="6225"/>
                        <a:pt x="77188" y="9281"/>
                      </a:cubicBezTo>
                      <a:cubicBezTo>
                        <a:pt x="76282" y="12336"/>
                        <a:pt x="73227" y="14034"/>
                        <a:pt x="70171" y="13129"/>
                      </a:cubicBezTo>
                      <a:cubicBezTo>
                        <a:pt x="65983" y="11884"/>
                        <a:pt x="61569" y="11318"/>
                        <a:pt x="57268" y="11318"/>
                      </a:cubicBezTo>
                      <a:cubicBezTo>
                        <a:pt x="31916" y="11318"/>
                        <a:pt x="11318" y="31916"/>
                        <a:pt x="11318" y="57268"/>
                      </a:cubicBezTo>
                      <a:cubicBezTo>
                        <a:pt x="11318" y="60437"/>
                        <a:pt x="8828" y="62927"/>
                        <a:pt x="5659" y="62927"/>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7" name="Freeform 46">
                  <a:extLst>
                    <a:ext uri="{FF2B5EF4-FFF2-40B4-BE49-F238E27FC236}">
                      <a16:creationId xmlns:a16="http://schemas.microsoft.com/office/drawing/2014/main" id="{44B27B60-D88A-FB63-4194-D30738B1AFCB}"/>
                    </a:ext>
                  </a:extLst>
                </p:cNvPr>
                <p:cNvSpPr/>
                <p:nvPr/>
              </p:nvSpPr>
              <p:spPr>
                <a:xfrm>
                  <a:off x="9544008" y="3061467"/>
                  <a:ext cx="62927" cy="96428"/>
                </a:xfrm>
                <a:custGeom>
                  <a:avLst/>
                  <a:gdLst>
                    <a:gd name="connsiteX0" fmla="*/ 44819 w 62927"/>
                    <a:gd name="connsiteY0" fmla="*/ 96428 h 96428"/>
                    <a:gd name="connsiteX1" fmla="*/ 41084 w 62927"/>
                    <a:gd name="connsiteY1" fmla="*/ 95070 h 96428"/>
                    <a:gd name="connsiteX2" fmla="*/ 40518 w 62927"/>
                    <a:gd name="connsiteY2" fmla="*/ 87148 h 96428"/>
                    <a:gd name="connsiteX3" fmla="*/ 51609 w 62927"/>
                    <a:gd name="connsiteY3" fmla="*/ 57268 h 96428"/>
                    <a:gd name="connsiteX4" fmla="*/ 5659 w 62927"/>
                    <a:gd name="connsiteY4" fmla="*/ 11318 h 96428"/>
                    <a:gd name="connsiteX5" fmla="*/ 0 w 62927"/>
                    <a:gd name="connsiteY5" fmla="*/ 5659 h 96428"/>
                    <a:gd name="connsiteX6" fmla="*/ 5659 w 62927"/>
                    <a:gd name="connsiteY6" fmla="*/ 0 h 96428"/>
                    <a:gd name="connsiteX7" fmla="*/ 62927 w 62927"/>
                    <a:gd name="connsiteY7" fmla="*/ 57268 h 96428"/>
                    <a:gd name="connsiteX8" fmla="*/ 49120 w 62927"/>
                    <a:gd name="connsiteY8" fmla="*/ 94504 h 96428"/>
                    <a:gd name="connsiteX9" fmla="*/ 44819 w 62927"/>
                    <a:gd name="connsiteY9" fmla="*/ 96428 h 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27" h="96428">
                      <a:moveTo>
                        <a:pt x="44819" y="96428"/>
                      </a:moveTo>
                      <a:cubicBezTo>
                        <a:pt x="43461" y="96428"/>
                        <a:pt x="42216" y="95976"/>
                        <a:pt x="41084" y="95070"/>
                      </a:cubicBezTo>
                      <a:cubicBezTo>
                        <a:pt x="38707" y="93033"/>
                        <a:pt x="38481" y="89411"/>
                        <a:pt x="40518" y="87148"/>
                      </a:cubicBezTo>
                      <a:cubicBezTo>
                        <a:pt x="47648" y="78886"/>
                        <a:pt x="51609" y="68247"/>
                        <a:pt x="51609" y="57268"/>
                      </a:cubicBezTo>
                      <a:cubicBezTo>
                        <a:pt x="51609" y="31916"/>
                        <a:pt x="31011" y="11318"/>
                        <a:pt x="5659" y="11318"/>
                      </a:cubicBezTo>
                      <a:cubicBezTo>
                        <a:pt x="2490" y="11318"/>
                        <a:pt x="0" y="8828"/>
                        <a:pt x="0" y="5659"/>
                      </a:cubicBezTo>
                      <a:cubicBezTo>
                        <a:pt x="0" y="2490"/>
                        <a:pt x="2490" y="0"/>
                        <a:pt x="5659" y="0"/>
                      </a:cubicBezTo>
                      <a:cubicBezTo>
                        <a:pt x="37236" y="0"/>
                        <a:pt x="62927" y="25692"/>
                        <a:pt x="62927" y="57268"/>
                      </a:cubicBezTo>
                      <a:cubicBezTo>
                        <a:pt x="62927" y="70963"/>
                        <a:pt x="58061" y="84205"/>
                        <a:pt x="49120" y="94504"/>
                      </a:cubicBezTo>
                      <a:cubicBezTo>
                        <a:pt x="47988" y="95862"/>
                        <a:pt x="46403" y="96428"/>
                        <a:pt x="44819" y="9642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8" name="Freeform 47">
                  <a:extLst>
                    <a:ext uri="{FF2B5EF4-FFF2-40B4-BE49-F238E27FC236}">
                      <a16:creationId xmlns:a16="http://schemas.microsoft.com/office/drawing/2014/main" id="{42681F0B-76ED-8D86-0E25-FE9CB4B373CC}"/>
                    </a:ext>
                  </a:extLst>
                </p:cNvPr>
                <p:cNvSpPr/>
                <p:nvPr/>
              </p:nvSpPr>
              <p:spPr>
                <a:xfrm>
                  <a:off x="9595496" y="3108097"/>
                  <a:ext cx="77422" cy="62927"/>
                </a:xfrm>
                <a:custGeom>
                  <a:avLst/>
                  <a:gdLst>
                    <a:gd name="connsiteX0" fmla="*/ 71763 w 77422"/>
                    <a:gd name="connsiteY0" fmla="*/ 62927 h 62927"/>
                    <a:gd name="connsiteX1" fmla="*/ 66104 w 77422"/>
                    <a:gd name="connsiteY1" fmla="*/ 57268 h 62927"/>
                    <a:gd name="connsiteX2" fmla="*/ 20154 w 77422"/>
                    <a:gd name="connsiteY2" fmla="*/ 11318 h 62927"/>
                    <a:gd name="connsiteX3" fmla="*/ 7251 w 77422"/>
                    <a:gd name="connsiteY3" fmla="*/ 13129 h 62927"/>
                    <a:gd name="connsiteX4" fmla="*/ 234 w 77422"/>
                    <a:gd name="connsiteY4" fmla="*/ 9281 h 62927"/>
                    <a:gd name="connsiteX5" fmla="*/ 4082 w 77422"/>
                    <a:gd name="connsiteY5" fmla="*/ 2264 h 62927"/>
                    <a:gd name="connsiteX6" fmla="*/ 20154 w 77422"/>
                    <a:gd name="connsiteY6" fmla="*/ 0 h 62927"/>
                    <a:gd name="connsiteX7" fmla="*/ 77422 w 77422"/>
                    <a:gd name="connsiteY7" fmla="*/ 57268 h 62927"/>
                    <a:gd name="connsiteX8" fmla="*/ 71763 w 77422"/>
                    <a:gd name="connsiteY8" fmla="*/ 62927 h 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2" h="62927">
                      <a:moveTo>
                        <a:pt x="71763" y="62927"/>
                      </a:moveTo>
                      <a:cubicBezTo>
                        <a:pt x="68594" y="62927"/>
                        <a:pt x="66104" y="60437"/>
                        <a:pt x="66104" y="57268"/>
                      </a:cubicBezTo>
                      <a:cubicBezTo>
                        <a:pt x="66104" y="31916"/>
                        <a:pt x="45506" y="11318"/>
                        <a:pt x="20154" y="11318"/>
                      </a:cubicBezTo>
                      <a:cubicBezTo>
                        <a:pt x="15853" y="11318"/>
                        <a:pt x="11439" y="11884"/>
                        <a:pt x="7251" y="13129"/>
                      </a:cubicBezTo>
                      <a:cubicBezTo>
                        <a:pt x="4196" y="13921"/>
                        <a:pt x="1140" y="12223"/>
                        <a:pt x="234" y="9281"/>
                      </a:cubicBezTo>
                      <a:cubicBezTo>
                        <a:pt x="-671" y="6225"/>
                        <a:pt x="1140" y="3169"/>
                        <a:pt x="4082" y="2264"/>
                      </a:cubicBezTo>
                      <a:cubicBezTo>
                        <a:pt x="9289" y="792"/>
                        <a:pt x="14721" y="0"/>
                        <a:pt x="20154" y="0"/>
                      </a:cubicBezTo>
                      <a:cubicBezTo>
                        <a:pt x="51731" y="0"/>
                        <a:pt x="77422" y="25692"/>
                        <a:pt x="77422" y="57268"/>
                      </a:cubicBezTo>
                      <a:cubicBezTo>
                        <a:pt x="77422" y="60437"/>
                        <a:pt x="74932" y="62927"/>
                        <a:pt x="71763" y="62927"/>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grpSp>
      </p:grpSp>
      <p:sp>
        <p:nvSpPr>
          <p:cNvPr id="16" name="Text Placeholder 7">
            <a:extLst>
              <a:ext uri="{FF2B5EF4-FFF2-40B4-BE49-F238E27FC236}">
                <a16:creationId xmlns:a16="http://schemas.microsoft.com/office/drawing/2014/main" id="{4F33F6A9-D68E-7DA4-5701-97CC5F119693}"/>
              </a:ext>
            </a:extLst>
          </p:cNvPr>
          <p:cNvSpPr txBox="1">
            <a:spLocks/>
          </p:cNvSpPr>
          <p:nvPr/>
        </p:nvSpPr>
        <p:spPr>
          <a:xfrm>
            <a:off x="9109609" y="4657760"/>
            <a:ext cx="2247975" cy="702485"/>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AU" sz="1400" dirty="0">
                <a:latin typeface="Montserrat" pitchFamily="2" charset="77"/>
              </a:rPr>
              <a:t>Put AI to work across your business</a:t>
            </a:r>
          </a:p>
        </p:txBody>
      </p:sp>
      <p:sp>
        <p:nvSpPr>
          <p:cNvPr id="23" name="Text Placeholder 7">
            <a:extLst>
              <a:ext uri="{FF2B5EF4-FFF2-40B4-BE49-F238E27FC236}">
                <a16:creationId xmlns:a16="http://schemas.microsoft.com/office/drawing/2014/main" id="{21965EFB-FB63-0F9B-5BAD-1107BC1CC3D8}"/>
              </a:ext>
            </a:extLst>
          </p:cNvPr>
          <p:cNvSpPr txBox="1">
            <a:spLocks/>
          </p:cNvSpPr>
          <p:nvPr/>
        </p:nvSpPr>
        <p:spPr>
          <a:xfrm>
            <a:off x="764166" y="4657760"/>
            <a:ext cx="2247975" cy="702484"/>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AU" sz="1400" dirty="0">
                <a:latin typeface="Montserrat" pitchFamily="2" charset="77"/>
              </a:rPr>
              <a:t>Secure, anywhere access to desktops and apps</a:t>
            </a:r>
          </a:p>
        </p:txBody>
      </p:sp>
    </p:spTree>
    <p:extLst>
      <p:ext uri="{BB962C8B-B14F-4D97-AF65-F5344CB8AC3E}">
        <p14:creationId xmlns:p14="http://schemas.microsoft.com/office/powerpoint/2010/main" val="329551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E01E74-B7E6-B196-04C5-8C107D384A07}"/>
              </a:ext>
            </a:extLst>
          </p:cNvPr>
          <p:cNvSpPr/>
          <p:nvPr/>
        </p:nvSpPr>
        <p:spPr>
          <a:xfrm>
            <a:off x="7604493" y="526160"/>
            <a:ext cx="4040694" cy="446640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latin typeface="Montserrat" pitchFamily="2" charset="77"/>
              </a:rPr>
              <a:t>MSP-ninja.com/ContactUs</a:t>
            </a:r>
            <a:endParaRPr lang="en-AU" dirty="0">
              <a:latin typeface="Montserrat" pitchFamily="2" charset="77"/>
            </a:endParaRPr>
          </a:p>
        </p:txBody>
      </p:sp>
      <p:pic>
        <p:nvPicPr>
          <p:cNvPr id="3" name="Picture 2">
            <a:extLst>
              <a:ext uri="{FF2B5EF4-FFF2-40B4-BE49-F238E27FC236}">
                <a16:creationId xmlns:a16="http://schemas.microsoft.com/office/drawing/2014/main" id="{2F26A0D1-72BC-3684-E2F7-57D35623E2C5}"/>
              </a:ext>
            </a:extLst>
          </p:cNvPr>
          <p:cNvPicPr>
            <a:picLocks noChangeAspect="1"/>
          </p:cNvPicPr>
          <p:nvPr/>
        </p:nvPicPr>
        <p:blipFill>
          <a:blip r:embed="rId2"/>
          <a:stretch>
            <a:fillRect/>
          </a:stretch>
        </p:blipFill>
        <p:spPr>
          <a:xfrm>
            <a:off x="12947" y="-194237"/>
            <a:ext cx="2881504" cy="1964158"/>
          </a:xfrm>
          <a:prstGeom prst="rect">
            <a:avLst/>
          </a:prstGeom>
        </p:spPr>
      </p:pic>
      <p:sp>
        <p:nvSpPr>
          <p:cNvPr id="4" name="Title 1">
            <a:extLst>
              <a:ext uri="{FF2B5EF4-FFF2-40B4-BE49-F238E27FC236}">
                <a16:creationId xmlns:a16="http://schemas.microsoft.com/office/drawing/2014/main" id="{844CEAA9-2183-AE7D-31E9-D30128599611}"/>
              </a:ext>
            </a:extLst>
          </p:cNvPr>
          <p:cNvSpPr txBox="1">
            <a:spLocks/>
          </p:cNvSpPr>
          <p:nvPr/>
        </p:nvSpPr>
        <p:spPr>
          <a:xfrm>
            <a:off x="3234058" y="261678"/>
            <a:ext cx="2881504" cy="896265"/>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GB" sz="3600" b="1" dirty="0"/>
              <a:t>MSP-Ninja </a:t>
            </a:r>
          </a:p>
          <a:p>
            <a:r>
              <a:rPr lang="en-GB" sz="2400" dirty="0"/>
              <a:t>Channel‑only AVD expertise</a:t>
            </a:r>
            <a:endParaRPr lang="en-US" sz="2400" dirty="0"/>
          </a:p>
        </p:txBody>
      </p:sp>
      <p:sp>
        <p:nvSpPr>
          <p:cNvPr id="5" name="TextBox 4">
            <a:extLst>
              <a:ext uri="{FF2B5EF4-FFF2-40B4-BE49-F238E27FC236}">
                <a16:creationId xmlns:a16="http://schemas.microsoft.com/office/drawing/2014/main" id="{AE730E1E-AB7E-6DD4-3B0E-14904939B2CD}"/>
              </a:ext>
            </a:extLst>
          </p:cNvPr>
          <p:cNvSpPr txBox="1"/>
          <p:nvPr/>
        </p:nvSpPr>
        <p:spPr>
          <a:xfrm>
            <a:off x="444051" y="1724971"/>
            <a:ext cx="6729338" cy="3293209"/>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Montserrat" pitchFamily="2" charset="77"/>
              </a:rPr>
              <a:t>Need more help?</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Montserrat" pitchFamily="2" charset="77"/>
              </a:rPr>
              <a:t>MSP-Ninja provides specialised Azure Virtual Desktop (AVD) services exclusively for MSPs. We work behind the scenes, white‑labelled to your brand, to accelerate your AVD practice and margin.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Montserrat" pitchFamily="2" charset="77"/>
              </a:rPr>
              <a:t>What you get</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Pre‑sales support </a:t>
            </a:r>
            <a:r>
              <a:rPr kumimoji="0" lang="en-GB" altLang="en-US" sz="1400" b="0" i="0" u="none" strike="noStrike" cap="none" normalizeH="0" baseline="0" dirty="0">
                <a:ln>
                  <a:noFill/>
                </a:ln>
                <a:solidFill>
                  <a:schemeClr val="tx1"/>
                </a:solidFill>
                <a:effectLst/>
                <a:latin typeface="Montserrat" pitchFamily="2" charset="77"/>
              </a:rPr>
              <a:t>— technical consulting, environment assessment, and deal shaping</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Commercial guidance </a:t>
            </a:r>
            <a:r>
              <a:rPr kumimoji="0" lang="en-GB" altLang="en-US" sz="1400" b="0" i="0" u="none" strike="noStrike" cap="none" normalizeH="0" baseline="0" dirty="0">
                <a:ln>
                  <a:noFill/>
                </a:ln>
                <a:solidFill>
                  <a:schemeClr val="tx1"/>
                </a:solidFill>
                <a:effectLst/>
                <a:latin typeface="Montserrat" pitchFamily="2" charset="77"/>
              </a:rPr>
              <a:t>— business case, pricing, and funding pathways</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Funded deployment </a:t>
            </a:r>
            <a:r>
              <a:rPr kumimoji="0" lang="en-GB" altLang="en-US" sz="1400" b="0" i="0" u="none" strike="noStrike" cap="none" normalizeH="0" baseline="0" dirty="0">
                <a:ln>
                  <a:noFill/>
                </a:ln>
                <a:solidFill>
                  <a:schemeClr val="tx1"/>
                </a:solidFill>
                <a:effectLst/>
                <a:latin typeface="Montserrat" pitchFamily="2" charset="77"/>
              </a:rPr>
              <a:t>— expert build, onboarding, security alignment, cost optimisation</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AVD automation platform</a:t>
            </a:r>
            <a:r>
              <a:rPr kumimoji="0" lang="en-GB" altLang="en-US" sz="1400" b="0" i="0" u="none" strike="noStrike" cap="none" normalizeH="0" baseline="0" dirty="0">
                <a:ln>
                  <a:noFill/>
                </a:ln>
                <a:solidFill>
                  <a:schemeClr val="tx1"/>
                </a:solidFill>
                <a:effectLst/>
                <a:latin typeface="Montserrat" pitchFamily="2" charset="77"/>
              </a:rPr>
              <a:t> — reduce operational overhead, improve consistency, maximise margin</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Choose your operating model </a:t>
            </a:r>
            <a:r>
              <a:rPr kumimoji="0" lang="en-GB" altLang="en-US" sz="1400" b="0" i="0" u="none" strike="noStrike" cap="none" normalizeH="0" baseline="0" dirty="0">
                <a:ln>
                  <a:noFill/>
                </a:ln>
                <a:solidFill>
                  <a:schemeClr val="tx1"/>
                </a:solidFill>
                <a:effectLst/>
                <a:latin typeface="Montserrat" pitchFamily="2" charset="77"/>
              </a:rPr>
              <a:t>— </a:t>
            </a:r>
            <a:r>
              <a:rPr kumimoji="0" lang="en-GB" altLang="en-US" sz="1400" b="1" i="0" u="none" strike="noStrike" cap="none" normalizeH="0" baseline="0" dirty="0">
                <a:ln>
                  <a:noFill/>
                </a:ln>
                <a:solidFill>
                  <a:schemeClr val="tx1"/>
                </a:solidFill>
                <a:effectLst/>
                <a:latin typeface="Montserrat" pitchFamily="2" charset="77"/>
              </a:rPr>
              <a:t>self‑managed </a:t>
            </a:r>
            <a:r>
              <a:rPr kumimoji="0" lang="en-GB" altLang="en-US" sz="1400" b="0" i="0" u="none" strike="noStrike" cap="none" normalizeH="0" baseline="0" dirty="0">
                <a:ln>
                  <a:noFill/>
                </a:ln>
                <a:solidFill>
                  <a:schemeClr val="tx1"/>
                </a:solidFill>
                <a:effectLst/>
                <a:latin typeface="Montserrat" pitchFamily="2" charset="77"/>
              </a:rPr>
              <a:t>or </a:t>
            </a:r>
            <a:r>
              <a:rPr kumimoji="0" lang="en-GB" altLang="en-US" sz="1400" b="1" i="0" u="none" strike="noStrike" cap="none" normalizeH="0" baseline="0" dirty="0">
                <a:ln>
                  <a:noFill/>
                </a:ln>
                <a:solidFill>
                  <a:schemeClr val="tx1"/>
                </a:solidFill>
                <a:effectLst/>
                <a:latin typeface="Montserrat" pitchFamily="2" charset="77"/>
              </a:rPr>
              <a:t>fully managed </a:t>
            </a:r>
            <a:r>
              <a:rPr kumimoji="0" lang="en-GB" altLang="en-US" sz="1400" b="0" i="0" u="none" strike="noStrike" cap="none" normalizeH="0" baseline="0" dirty="0">
                <a:ln>
                  <a:noFill/>
                </a:ln>
                <a:solidFill>
                  <a:schemeClr val="tx1"/>
                </a:solidFill>
                <a:effectLst/>
                <a:latin typeface="Montserrat" pitchFamily="2" charset="77"/>
              </a:rPr>
              <a:t>(monitoring, security, training)</a:t>
            </a:r>
            <a:endParaRPr kumimoji="0" lang="en-US" altLang="en-US" sz="1400" b="0" i="0" u="none" strike="noStrike" cap="none" normalizeH="0" baseline="0" dirty="0">
              <a:ln>
                <a:noFill/>
              </a:ln>
              <a:solidFill>
                <a:schemeClr val="tx1"/>
              </a:solidFill>
              <a:effectLst/>
              <a:latin typeface="Montserrat" pitchFamily="2" charset="77"/>
            </a:endParaRPr>
          </a:p>
        </p:txBody>
      </p:sp>
      <p:sp>
        <p:nvSpPr>
          <p:cNvPr id="7" name="Rectangle 6">
            <a:extLst>
              <a:ext uri="{FF2B5EF4-FFF2-40B4-BE49-F238E27FC236}">
                <a16:creationId xmlns:a16="http://schemas.microsoft.com/office/drawing/2014/main" id="{F2EE1A56-CC60-9BFF-D7F1-54D1D0EC43C1}"/>
              </a:ext>
            </a:extLst>
          </p:cNvPr>
          <p:cNvSpPr/>
          <p:nvPr/>
        </p:nvSpPr>
        <p:spPr>
          <a:xfrm>
            <a:off x="-1" y="5249732"/>
            <a:ext cx="12231445" cy="1617283"/>
          </a:xfrm>
          <a:prstGeom prst="rect">
            <a:avLst/>
          </a:prstGeom>
          <a:solidFill>
            <a:schemeClr val="accent6">
              <a:lumMod val="10000"/>
            </a:schemeClr>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 name="Picture 7" descr="A black and white logo&#10;&#10;AI-generated content may be incorrect.">
            <a:extLst>
              <a:ext uri="{FF2B5EF4-FFF2-40B4-BE49-F238E27FC236}">
                <a16:creationId xmlns:a16="http://schemas.microsoft.com/office/drawing/2014/main" id="{987CF7CD-8E20-C4F1-C437-6B5CD5C487C1}"/>
              </a:ext>
            </a:extLst>
          </p:cNvPr>
          <p:cNvPicPr>
            <a:picLocks noChangeAspect="1"/>
          </p:cNvPicPr>
          <p:nvPr/>
        </p:nvPicPr>
        <p:blipFill>
          <a:blip r:embed="rId3"/>
          <a:stretch>
            <a:fillRect/>
          </a:stretch>
        </p:blipFill>
        <p:spPr>
          <a:xfrm>
            <a:off x="1752581" y="5383682"/>
            <a:ext cx="8725962" cy="1559528"/>
          </a:xfrm>
          <a:prstGeom prst="rect">
            <a:avLst/>
          </a:prstGeom>
        </p:spPr>
      </p:pic>
      <p:sp>
        <p:nvSpPr>
          <p:cNvPr id="9" name="TextBox 8">
            <a:extLst>
              <a:ext uri="{FF2B5EF4-FFF2-40B4-BE49-F238E27FC236}">
                <a16:creationId xmlns:a16="http://schemas.microsoft.com/office/drawing/2014/main" id="{D9B3C50B-AB34-5FB7-028A-BA86367F3EFF}"/>
              </a:ext>
            </a:extLst>
          </p:cNvPr>
          <p:cNvSpPr txBox="1"/>
          <p:nvPr/>
        </p:nvSpPr>
        <p:spPr>
          <a:xfrm>
            <a:off x="7839935" y="714530"/>
            <a:ext cx="3569811" cy="430887"/>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Sample Scenario for </a:t>
            </a:r>
            <a:r>
              <a:rPr kumimoji="0" lang="en-US" altLang="en-US" sz="1400" b="1"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25</a:t>
            </a: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 typical knowledge workers </a:t>
            </a:r>
            <a:endParaRPr kumimoji="0" lang="en-US" altLang="en-US" sz="1400" u="none" strike="noStrike" cap="none" normalizeH="0" baseline="0" dirty="0">
              <a:ln>
                <a:noFill/>
              </a:ln>
              <a:effectLst/>
              <a:latin typeface="Montserrat" pitchFamily="2" charset="77"/>
            </a:endParaRPr>
          </a:p>
        </p:txBody>
      </p:sp>
      <p:graphicFrame>
        <p:nvGraphicFramePr>
          <p:cNvPr id="10" name="Table 9">
            <a:extLst>
              <a:ext uri="{FF2B5EF4-FFF2-40B4-BE49-F238E27FC236}">
                <a16:creationId xmlns:a16="http://schemas.microsoft.com/office/drawing/2014/main" id="{62A9E912-7FCF-D163-2F67-69D45EFB08F0}"/>
              </a:ext>
            </a:extLst>
          </p:cNvPr>
          <p:cNvGraphicFramePr>
            <a:graphicFrameLocks noGrp="1"/>
          </p:cNvGraphicFramePr>
          <p:nvPr>
            <p:extLst>
              <p:ext uri="{D42A27DB-BD31-4B8C-83A1-F6EECF244321}">
                <p14:modId xmlns:p14="http://schemas.microsoft.com/office/powerpoint/2010/main" val="3250315604"/>
              </p:ext>
            </p:extLst>
          </p:nvPr>
        </p:nvGraphicFramePr>
        <p:xfrm>
          <a:off x="7839935" y="1354679"/>
          <a:ext cx="3569811" cy="2659380"/>
        </p:xfrm>
        <a:graphic>
          <a:graphicData uri="http://schemas.openxmlformats.org/drawingml/2006/table">
            <a:tbl>
              <a:tblPr firstRow="1" firstCol="1" bandRow="1">
                <a:tableStyleId>{5C22544A-7EE6-4342-B048-85BDC9FD1C3A}</a:tableStyleId>
              </a:tblPr>
              <a:tblGrid>
                <a:gridCol w="2461527">
                  <a:extLst>
                    <a:ext uri="{9D8B030D-6E8A-4147-A177-3AD203B41FA5}">
                      <a16:colId xmlns:a16="http://schemas.microsoft.com/office/drawing/2014/main" val="3947168417"/>
                    </a:ext>
                  </a:extLst>
                </a:gridCol>
                <a:gridCol w="1108284">
                  <a:extLst>
                    <a:ext uri="{9D8B030D-6E8A-4147-A177-3AD203B41FA5}">
                      <a16:colId xmlns:a16="http://schemas.microsoft.com/office/drawing/2014/main" val="2358149797"/>
                    </a:ext>
                  </a:extLst>
                </a:gridCol>
              </a:tblGrid>
              <a:tr h="0">
                <a:tc>
                  <a:txBody>
                    <a:bodyPr/>
                    <a:lstStyle/>
                    <a:p>
                      <a:pPr fontAlgn="base">
                        <a:buNone/>
                      </a:pPr>
                      <a:r>
                        <a:rPr lang="en-US" sz="1100" kern="100" dirty="0">
                          <a:effectLst/>
                          <a:latin typeface="Montserrat" pitchFamily="2" charset="77"/>
                        </a:rPr>
                        <a:t>Self-Managed</a:t>
                      </a:r>
                      <a:r>
                        <a:rPr lang="en-AU" sz="1100" kern="100" dirty="0">
                          <a:effectLst/>
                          <a:latin typeface="Montserrat" pitchFamily="2" charset="77"/>
                        </a:rPr>
                        <a:t>: </a:t>
                      </a:r>
                      <a:endParaRPr lang="en-AU" sz="1100" kern="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buNone/>
                      </a:pPr>
                      <a:r>
                        <a:rPr lang="en-US" sz="1100" b="0" dirty="0">
                          <a:latin typeface="Montserrat" pitchFamily="2" charset="77"/>
                        </a:rPr>
                        <a:t>25 users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76893083"/>
                  </a:ext>
                </a:extLst>
              </a:tr>
              <a:tr h="180975">
                <a:tc>
                  <a:txBody>
                    <a:bodyPr/>
                    <a:lstStyle/>
                    <a:p>
                      <a:pPr fontAlgn="base">
                        <a:buNone/>
                      </a:pPr>
                      <a:r>
                        <a:rPr lang="en-US" sz="1100" dirty="0">
                          <a:solidFill>
                            <a:schemeClr val="tx1"/>
                          </a:solidFill>
                          <a:effectLst/>
                          <a:latin typeface="Montserrat" pitchFamily="2" charset="77"/>
                        </a:rPr>
                        <a:t>AVD </a:t>
                      </a:r>
                      <a:r>
                        <a:rPr lang="en-AU" sz="1100" dirty="0">
                          <a:solidFill>
                            <a:schemeClr val="tx1"/>
                          </a:solidFill>
                          <a:effectLst/>
                          <a:latin typeface="Montserrat" pitchFamily="2" charset="77"/>
                        </a:rPr>
                        <a:t>Self-Managed </a:t>
                      </a:r>
                      <a:br>
                        <a:rPr lang="en-AU" sz="1100" dirty="0">
                          <a:solidFill>
                            <a:schemeClr val="tx1"/>
                          </a:solidFill>
                          <a:effectLst/>
                          <a:latin typeface="Montserrat" pitchFamily="2" charset="77"/>
                        </a:rPr>
                      </a:br>
                      <a:r>
                        <a:rPr lang="en-US" sz="1050" b="0" dirty="0">
                          <a:solidFill>
                            <a:schemeClr val="tx1"/>
                          </a:solidFill>
                          <a:effectLst/>
                          <a:latin typeface="Montserrat" pitchFamily="2" charset="77"/>
                        </a:rPr>
                        <a:t>(AVD automation platform only)</a:t>
                      </a:r>
                      <a:r>
                        <a:rPr lang="en-AU" sz="105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rowSpan="2">
                  <a:txBody>
                    <a:bodyPr/>
                    <a:lstStyle/>
                    <a:p>
                      <a:pPr algn="ctr" fontAlgn="base">
                        <a:buNone/>
                      </a:pPr>
                      <a:r>
                        <a:rPr lang="en-US" sz="1100" dirty="0">
                          <a:effectLst/>
                          <a:latin typeface="Montserrat" pitchFamily="2" charset="77"/>
                        </a:rPr>
                        <a:t>$375</a:t>
                      </a:r>
                      <a:endParaRPr lang="en-AU" sz="1100" dirty="0">
                        <a:effectLst/>
                        <a:latin typeface="Montserrat" pitchFamily="2" charset="77"/>
                        <a:ea typeface="Times New Roman" panose="02020603050405020304" pitchFamily="18" charset="0"/>
                      </a:endParaRP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60752"/>
                  </a:ext>
                </a:extLst>
              </a:tr>
              <a:tr h="248274">
                <a:tc>
                  <a:txBody>
                    <a:bodyPr/>
                    <a:lstStyle/>
                    <a:p>
                      <a:pPr algn="r" fontAlgn="base">
                        <a:buNone/>
                      </a:pPr>
                      <a:r>
                        <a:rPr lang="en-AU" sz="1100" b="0" dirty="0">
                          <a:solidFill>
                            <a:schemeClr val="tx1"/>
                          </a:solidFill>
                          <a:effectLst/>
                          <a:latin typeface="Montserrat" pitchFamily="2" charset="77"/>
                          <a:ea typeface="Times New Roman" panose="02020603050405020304" pitchFamily="18" charset="0"/>
                        </a:rPr>
                        <a:t>We leave the rest to you …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vMerge="1">
                  <a:txBody>
                    <a:bodyPr/>
                    <a:lstStyle/>
                    <a:p>
                      <a:pPr fontAlgn="base">
                        <a:buNone/>
                      </a:pP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4336570"/>
                  </a:ext>
                </a:extLst>
              </a:tr>
              <a:tr h="180975">
                <a:tc>
                  <a:txBody>
                    <a:bodyPr/>
                    <a:lstStyle/>
                    <a:p>
                      <a:pPr algn="l" fontAlgn="base">
                        <a:buNone/>
                      </a:pPr>
                      <a:r>
                        <a:rPr lang="en-AU" sz="1100" dirty="0">
                          <a:solidFill>
                            <a:schemeClr val="bg1"/>
                          </a:solidFill>
                          <a:effectLst/>
                          <a:latin typeface="Montserrat" pitchFamily="2" charset="77"/>
                        </a:rPr>
                        <a:t>MSP-Ninja Managed: </a:t>
                      </a:r>
                      <a:endParaRPr lang="en-AU" sz="1100" dirty="0">
                        <a:solidFill>
                          <a:schemeClr val="bg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buNone/>
                      </a:pPr>
                      <a:r>
                        <a:rPr lang="en-US" sz="1100" b="0" dirty="0">
                          <a:solidFill>
                            <a:schemeClr val="bg1"/>
                          </a:solidFill>
                          <a:latin typeface="Montserrat" pitchFamily="2" charset="77"/>
                        </a:rPr>
                        <a:t>25 users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158285498"/>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AVD Automation Platform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rowSpan="5">
                  <a:txBody>
                    <a:bodyPr/>
                    <a:lstStyle/>
                    <a:p>
                      <a:pPr algn="ctr">
                        <a:buNone/>
                      </a:pPr>
                      <a:r>
                        <a:rPr lang="en-US" sz="1100" b="0" dirty="0">
                          <a:solidFill>
                            <a:schemeClr val="tx1"/>
                          </a:solidFill>
                          <a:latin typeface="Montserrat" pitchFamily="2" charset="77"/>
                        </a:rPr>
                        <a:t>$2,375</a:t>
                      </a: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12671572"/>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Maintenance &amp; Optimisation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442522049"/>
                  </a:ext>
                </a:extLst>
              </a:tr>
              <a:tr h="18097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dirty="0">
                          <a:solidFill>
                            <a:schemeClr val="tx1"/>
                          </a:solidFill>
                          <a:effectLst/>
                          <a:latin typeface="Montserrat" pitchFamily="2" charset="77"/>
                          <a:ea typeface="Times New Roman" panose="02020603050405020304" pitchFamily="18" charset="0"/>
                        </a:rPr>
                        <a:t>IT-to-IT Support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2638484571"/>
                  </a:ext>
                </a:extLst>
              </a:tr>
              <a:tr h="18097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dirty="0">
                          <a:solidFill>
                            <a:schemeClr val="tx1"/>
                          </a:solidFill>
                          <a:effectLst/>
                          <a:latin typeface="Montserrat" pitchFamily="2" charset="77"/>
                          <a:ea typeface="Times New Roman" panose="02020603050405020304" pitchFamily="18" charset="0"/>
                        </a:rPr>
                        <a:t>Azure Compute &amp; Storage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vMerge="1">
                  <a:txBody>
                    <a:bodyPr/>
                    <a:lstStyle/>
                    <a:p>
                      <a:endParaRPr lang="en-AU"/>
                    </a:p>
                  </a:txBody>
                  <a:tcPr/>
                </a:tc>
                <a:extLst>
                  <a:ext uri="{0D108BD9-81ED-4DB2-BD59-A6C34878D82A}">
                    <a16:rowId xmlns:a16="http://schemas.microsoft.com/office/drawing/2014/main" val="3821125893"/>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Bring your own licencing &amp; add your standard services.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310587194"/>
                  </a:ext>
                </a:extLst>
              </a:tr>
            </a:tbl>
          </a:graphicData>
        </a:graphic>
      </p:graphicFrame>
      <p:sp>
        <p:nvSpPr>
          <p:cNvPr id="11" name="TextBox 10">
            <a:extLst>
              <a:ext uri="{FF2B5EF4-FFF2-40B4-BE49-F238E27FC236}">
                <a16:creationId xmlns:a16="http://schemas.microsoft.com/office/drawing/2014/main" id="{44F0224E-8375-8843-BB53-077CDE65F1D2}"/>
              </a:ext>
            </a:extLst>
          </p:cNvPr>
          <p:cNvSpPr txBox="1"/>
          <p:nvPr/>
        </p:nvSpPr>
        <p:spPr>
          <a:xfrm>
            <a:off x="8479044" y="4190236"/>
            <a:ext cx="2492990" cy="523220"/>
          </a:xfrm>
          <a:prstGeom prst="rect">
            <a:avLst/>
          </a:prstGeom>
          <a:noFill/>
        </p:spPr>
        <p:txBody>
          <a:bodyPr wrap="none" rtlCol="0">
            <a:spAutoFit/>
          </a:bodyPr>
          <a:lstStyle/>
          <a:p>
            <a:pPr algn="ctr"/>
            <a:r>
              <a:rPr lang="en-AU" sz="1400" b="1" dirty="0"/>
              <a:t>Start a conversation at</a:t>
            </a:r>
            <a:br>
              <a:rPr lang="en-AU" sz="1400" b="1" dirty="0"/>
            </a:br>
            <a:r>
              <a:rPr lang="en-AU" sz="1400" b="1" dirty="0">
                <a:hlinkClick r:id="rId4"/>
              </a:rPr>
              <a:t>MSP-ninja.com/ContactUs</a:t>
            </a:r>
            <a:endParaRPr lang="en-AU" sz="1400" b="1" dirty="0"/>
          </a:p>
        </p:txBody>
      </p:sp>
    </p:spTree>
    <p:extLst>
      <p:ext uri="{BB962C8B-B14F-4D97-AF65-F5344CB8AC3E}">
        <p14:creationId xmlns:p14="http://schemas.microsoft.com/office/powerpoint/2010/main" val="163481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CC2C-D26A-4FD0-48AB-98FB74D57102}"/>
            </a:ext>
          </a:extLst>
        </p:cNvPr>
        <p:cNvGrpSpPr/>
        <p:nvPr/>
      </p:nvGrpSpPr>
      <p:grpSpPr>
        <a:xfrm>
          <a:off x="0" y="0"/>
          <a:ext cx="0" cy="0"/>
          <a:chOff x="0" y="0"/>
          <a:chExt cx="0" cy="0"/>
        </a:xfrm>
      </p:grpSpPr>
      <p:sp>
        <p:nvSpPr>
          <p:cNvPr id="6" name="Round Same Side Corner Rectangle 2">
            <a:extLst>
              <a:ext uri="{FF2B5EF4-FFF2-40B4-BE49-F238E27FC236}">
                <a16:creationId xmlns:a16="http://schemas.microsoft.com/office/drawing/2014/main" id="{2596DA23-2B4A-7395-A806-671CCCA34B94}"/>
              </a:ext>
            </a:extLst>
          </p:cNvPr>
          <p:cNvSpPr/>
          <p:nvPr/>
        </p:nvSpPr>
        <p:spPr>
          <a:xfrm rot="10800000">
            <a:off x="515924" y="1241483"/>
            <a:ext cx="3482489" cy="2234700"/>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Round Same Side Corner Rectangle 2">
            <a:extLst>
              <a:ext uri="{FF2B5EF4-FFF2-40B4-BE49-F238E27FC236}">
                <a16:creationId xmlns:a16="http://schemas.microsoft.com/office/drawing/2014/main" id="{4A2460E4-627F-A843-3044-DC9318F3FFC6}"/>
              </a:ext>
            </a:extLst>
          </p:cNvPr>
          <p:cNvSpPr/>
          <p:nvPr/>
        </p:nvSpPr>
        <p:spPr>
          <a:xfrm rot="10800000">
            <a:off x="4258068" y="1241483"/>
            <a:ext cx="3482489" cy="2234700"/>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Round Same Side Corner Rectangle 2">
            <a:extLst>
              <a:ext uri="{FF2B5EF4-FFF2-40B4-BE49-F238E27FC236}">
                <a16:creationId xmlns:a16="http://schemas.microsoft.com/office/drawing/2014/main" id="{0A7FC9F2-0A80-2A2E-A080-082C8D7CAE11}"/>
              </a:ext>
            </a:extLst>
          </p:cNvPr>
          <p:cNvSpPr/>
          <p:nvPr/>
        </p:nvSpPr>
        <p:spPr>
          <a:xfrm rot="10800000">
            <a:off x="8000211" y="1241483"/>
            <a:ext cx="3482489" cy="5103756"/>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Rounded Rectangle 16">
            <a:extLst>
              <a:ext uri="{FF2B5EF4-FFF2-40B4-BE49-F238E27FC236}">
                <a16:creationId xmlns:a16="http://schemas.microsoft.com/office/drawing/2014/main" id="{36800115-8EF4-D135-7685-EDF6B41F5FA8}"/>
              </a:ext>
            </a:extLst>
          </p:cNvPr>
          <p:cNvSpPr/>
          <p:nvPr/>
        </p:nvSpPr>
        <p:spPr>
          <a:xfrm>
            <a:off x="265819"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Rounded Rectangle 17">
            <a:extLst>
              <a:ext uri="{FF2B5EF4-FFF2-40B4-BE49-F238E27FC236}">
                <a16:creationId xmlns:a16="http://schemas.microsoft.com/office/drawing/2014/main" id="{4CBE2190-FBD7-4E1A-412A-7A24906CAF18}"/>
              </a:ext>
            </a:extLst>
          </p:cNvPr>
          <p:cNvSpPr/>
          <p:nvPr/>
        </p:nvSpPr>
        <p:spPr>
          <a:xfrm>
            <a:off x="4102013"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9" name="Rounded Rectangle 18">
            <a:extLst>
              <a:ext uri="{FF2B5EF4-FFF2-40B4-BE49-F238E27FC236}">
                <a16:creationId xmlns:a16="http://schemas.microsoft.com/office/drawing/2014/main" id="{337D3446-E34A-9B2A-FC47-88DCDC48E188}"/>
              </a:ext>
            </a:extLst>
          </p:cNvPr>
          <p:cNvSpPr/>
          <p:nvPr/>
        </p:nvSpPr>
        <p:spPr>
          <a:xfrm>
            <a:off x="7902488"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8749EB5F-D3FF-072D-7691-0093D75D198F}"/>
              </a:ext>
            </a:extLst>
          </p:cNvPr>
          <p:cNvSpPr>
            <a:spLocks noGrp="1"/>
          </p:cNvSpPr>
          <p:nvPr>
            <p:ph type="title"/>
          </p:nvPr>
        </p:nvSpPr>
        <p:spPr/>
        <p:txBody>
          <a:bodyPr/>
          <a:lstStyle/>
          <a:p>
            <a:r>
              <a:rPr lang="en-US" dirty="0"/>
              <a:t>Start winning AVD deals in three steps </a:t>
            </a:r>
            <a:br>
              <a:rPr lang="en-US" dirty="0"/>
            </a:br>
            <a:endParaRPr lang="en-US" dirty="0"/>
          </a:p>
        </p:txBody>
      </p:sp>
      <p:sp>
        <p:nvSpPr>
          <p:cNvPr id="7" name="Text Placeholder 62">
            <a:extLst>
              <a:ext uri="{FF2B5EF4-FFF2-40B4-BE49-F238E27FC236}">
                <a16:creationId xmlns:a16="http://schemas.microsoft.com/office/drawing/2014/main" id="{2363B724-B23D-711C-0521-510E3A04A78B}"/>
              </a:ext>
            </a:extLst>
          </p:cNvPr>
          <p:cNvSpPr txBox="1">
            <a:spLocks/>
          </p:cNvSpPr>
          <p:nvPr/>
        </p:nvSpPr>
        <p:spPr>
          <a:xfrm>
            <a:off x="1053203" y="1442280"/>
            <a:ext cx="2722105" cy="207400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cs typeface="Roboto Light"/>
              </a:rPr>
              <a:t>Find your customers </a:t>
            </a:r>
          </a:p>
          <a:p>
            <a:pPr marL="4763" indent="0">
              <a:spcBef>
                <a:spcPts val="1200"/>
              </a:spcBef>
              <a:buClr>
                <a:srgbClr val="F61B71"/>
              </a:buClr>
              <a:buNone/>
              <a:defRPr/>
            </a:pPr>
            <a:r>
              <a:rPr lang="en-US" sz="1400" dirty="0">
                <a:solidFill>
                  <a:srgbClr val="000000"/>
                </a:solidFill>
                <a:latin typeface="Montserrat" pitchFamily="2" charset="77"/>
                <a:ea typeface="Roboto Light"/>
                <a:cs typeface="Roboto Light"/>
              </a:rPr>
              <a:t>Use </a:t>
            </a:r>
            <a:r>
              <a:rPr lang="en-US" sz="1400" dirty="0" err="1">
                <a:solidFill>
                  <a:srgbClr val="000000"/>
                </a:solidFill>
                <a:latin typeface="Montserrat" pitchFamily="2" charset="77"/>
                <a:ea typeface="Roboto Light"/>
                <a:cs typeface="Roboto Light"/>
              </a:rPr>
              <a:t>CloudAscent</a:t>
            </a:r>
            <a:r>
              <a:rPr lang="en-US" sz="1400" dirty="0">
                <a:solidFill>
                  <a:srgbClr val="000000"/>
                </a:solidFill>
                <a:latin typeface="Montserrat" pitchFamily="2" charset="77"/>
                <a:ea typeface="Roboto Light"/>
                <a:cs typeface="Roboto Light"/>
              </a:rPr>
              <a:t> yourself or ask for our help to identify ready-to-buy prospects within your customer base.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25" name="Rectangle: Rounded Corners 1">
            <a:extLst>
              <a:ext uri="{FF2B5EF4-FFF2-40B4-BE49-F238E27FC236}">
                <a16:creationId xmlns:a16="http://schemas.microsoft.com/office/drawing/2014/main" id="{FAA56749-98FA-2C2D-838C-B7313286DAA5}"/>
              </a:ext>
            </a:extLst>
          </p:cNvPr>
          <p:cNvSpPr/>
          <p:nvPr/>
        </p:nvSpPr>
        <p:spPr>
          <a:xfrm>
            <a:off x="-1670858" y="4424999"/>
            <a:ext cx="9343505" cy="1920240"/>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8F595FC9-628A-496E-0454-8A50EE08E94D}"/>
              </a:ext>
            </a:extLst>
          </p:cNvPr>
          <p:cNvSpPr txBox="1"/>
          <p:nvPr/>
        </p:nvSpPr>
        <p:spPr>
          <a:xfrm>
            <a:off x="515936" y="4756173"/>
            <a:ext cx="3482478" cy="1077218"/>
          </a:xfrm>
          <a:prstGeom prst="rect">
            <a:avLst/>
          </a:prstGeom>
          <a:noFill/>
        </p:spPr>
        <p:txBody>
          <a:bodyPr wrap="square">
            <a:spAutoFit/>
          </a:bodyPr>
          <a:lstStyle/>
          <a:p>
            <a:r>
              <a:rPr lang="en-AU" sz="1600" b="1" i="0" dirty="0">
                <a:effectLst/>
                <a:latin typeface="Montserrat" pitchFamily="2" charset="77"/>
              </a:rPr>
              <a:t>Ready to go? </a:t>
            </a:r>
          </a:p>
          <a:p>
            <a:r>
              <a:rPr lang="en-AU" sz="1600" i="0" dirty="0">
                <a:effectLst/>
                <a:latin typeface="Montserrat" pitchFamily="2" charset="77"/>
              </a:rPr>
              <a:t>Download the </a:t>
            </a:r>
            <a:br>
              <a:rPr lang="en-AU" sz="1600" i="0" dirty="0">
                <a:effectLst/>
                <a:latin typeface="Montserrat" pitchFamily="2" charset="77"/>
              </a:rPr>
            </a:br>
            <a:r>
              <a:rPr lang="en-AU" sz="1600" b="1" i="0" u="sng" dirty="0">
                <a:solidFill>
                  <a:srgbClr val="F61B71"/>
                </a:solidFill>
                <a:effectLst/>
                <a:latin typeface="Montserrat" pitchFamily="2" charset="77"/>
              </a:rPr>
              <a:t>How to Sell AVD Guide</a:t>
            </a:r>
            <a:r>
              <a:rPr lang="en-AU" sz="1600" dirty="0">
                <a:latin typeface="Montserrat" pitchFamily="2" charset="77"/>
              </a:rPr>
              <a:t> </a:t>
            </a:r>
            <a:br>
              <a:rPr lang="en-AU" sz="1600" dirty="0">
                <a:latin typeface="Montserrat" pitchFamily="2" charset="77"/>
              </a:rPr>
            </a:br>
            <a:r>
              <a:rPr lang="en-AU" sz="1600" dirty="0">
                <a:latin typeface="Montserrat" pitchFamily="2" charset="77"/>
              </a:rPr>
              <a:t>for step-by-step support. </a:t>
            </a:r>
            <a:endParaRPr lang="en-US" sz="1600" dirty="0">
              <a:latin typeface="Montserrat" pitchFamily="2" charset="77"/>
            </a:endParaRPr>
          </a:p>
        </p:txBody>
      </p:sp>
      <p:sp>
        <p:nvSpPr>
          <p:cNvPr id="4" name="Text Placeholder 62">
            <a:extLst>
              <a:ext uri="{FF2B5EF4-FFF2-40B4-BE49-F238E27FC236}">
                <a16:creationId xmlns:a16="http://schemas.microsoft.com/office/drawing/2014/main" id="{5D6B73D3-001C-87C6-7C9D-92492636C526}"/>
              </a:ext>
            </a:extLst>
          </p:cNvPr>
          <p:cNvSpPr txBox="1">
            <a:spLocks/>
          </p:cNvSpPr>
          <p:nvPr/>
        </p:nvSpPr>
        <p:spPr>
          <a:xfrm>
            <a:off x="4893657" y="1442280"/>
            <a:ext cx="2753938" cy="186433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rPr>
              <a:t>Qualify and convert </a:t>
            </a:r>
          </a:p>
          <a:p>
            <a:pPr marL="4763" indent="0">
              <a:spcBef>
                <a:spcPts val="1200"/>
              </a:spcBef>
              <a:buClr>
                <a:srgbClr val="F61B71"/>
              </a:buClr>
              <a:buNone/>
              <a:defRPr/>
            </a:pPr>
            <a:r>
              <a:rPr lang="en-US" sz="1400" dirty="0">
                <a:solidFill>
                  <a:srgbClr val="000000"/>
                </a:solidFill>
                <a:latin typeface="Montserrat" pitchFamily="2" charset="77"/>
                <a:ea typeface="Roboto Light"/>
              </a:rPr>
              <a:t>Use the pitch guides, objection handling and segment resources in this playbook to convert prospects. </a:t>
            </a:r>
          </a:p>
        </p:txBody>
      </p:sp>
      <p:sp>
        <p:nvSpPr>
          <p:cNvPr id="13" name="Text Placeholder 62">
            <a:extLst>
              <a:ext uri="{FF2B5EF4-FFF2-40B4-BE49-F238E27FC236}">
                <a16:creationId xmlns:a16="http://schemas.microsoft.com/office/drawing/2014/main" id="{BF2272D6-0FBD-58A0-C345-ECCE19E9C02C}"/>
              </a:ext>
            </a:extLst>
          </p:cNvPr>
          <p:cNvSpPr txBox="1">
            <a:spLocks/>
          </p:cNvSpPr>
          <p:nvPr/>
        </p:nvSpPr>
        <p:spPr>
          <a:xfrm>
            <a:off x="8717848" y="1442280"/>
            <a:ext cx="2599418" cy="472576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rPr>
              <a:t>Pitch Quick Start offers to customers </a:t>
            </a:r>
          </a:p>
          <a:p>
            <a:pPr marL="223838" indent="-223838" fontAlgn="base">
              <a:spcBef>
                <a:spcPts val="600"/>
              </a:spcBef>
              <a:defRPr/>
            </a:pPr>
            <a:r>
              <a:rPr lang="en-US" sz="1400" b="1" dirty="0">
                <a:latin typeface="Montserrat" pitchFamily="2" charset="77"/>
              </a:rPr>
              <a:t>Pre-Sales Assessment </a:t>
            </a:r>
            <a:br>
              <a:rPr lang="en-US" sz="1400" dirty="0">
                <a:latin typeface="Montserrat" pitchFamily="2" charset="77"/>
              </a:rPr>
            </a:br>
            <a:r>
              <a:rPr lang="en-US" sz="1400" dirty="0">
                <a:latin typeface="Montserrat" pitchFamily="2" charset="77"/>
              </a:rPr>
              <a:t>Funded discovery to evaluate current environment, map workloads to AVD and build the business case. </a:t>
            </a:r>
          </a:p>
          <a:p>
            <a:pPr marL="223838" indent="-223838" fontAlgn="base">
              <a:spcBef>
                <a:spcPts val="600"/>
              </a:spcBef>
              <a:defRPr/>
            </a:pPr>
            <a:r>
              <a:rPr lang="en-US" sz="1400" b="1" dirty="0">
                <a:latin typeface="Montserrat" pitchFamily="2" charset="77"/>
              </a:rPr>
              <a:t>Proof of Concept </a:t>
            </a:r>
            <a:r>
              <a:rPr lang="en-US" sz="1400" dirty="0">
                <a:latin typeface="Montserrat" pitchFamily="2" charset="77"/>
              </a:rPr>
              <a:t> Demonstrate AVD's performance, security and cost benefits with real workloads to build stakeholder confidence. </a:t>
            </a:r>
          </a:p>
          <a:p>
            <a:pPr marL="223838" indent="-223838" fontAlgn="base">
              <a:spcBef>
                <a:spcPts val="600"/>
              </a:spcBef>
              <a:defRPr/>
            </a:pPr>
            <a:r>
              <a:rPr lang="en-US" sz="1400" b="1" dirty="0">
                <a:latin typeface="Montserrat" pitchFamily="2" charset="77"/>
              </a:rPr>
              <a:t>Migration &amp; Deployment </a:t>
            </a:r>
            <a:r>
              <a:rPr lang="en-US" sz="1400" dirty="0">
                <a:latin typeface="Montserrat" pitchFamily="2" charset="77"/>
              </a:rPr>
              <a:t>Funded offer including environment setup, user onboarding, security alignment and cost </a:t>
            </a:r>
            <a:r>
              <a:rPr lang="en-US" sz="1400" dirty="0" err="1">
                <a:latin typeface="Montserrat" pitchFamily="2" charset="77"/>
              </a:rPr>
              <a:t>optimisation</a:t>
            </a:r>
            <a:r>
              <a:rPr lang="en-US" sz="1400" dirty="0">
                <a:solidFill>
                  <a:srgbClr val="000000"/>
                </a:solidFill>
                <a:latin typeface="Montserrat" pitchFamily="2" charset="77"/>
                <a:ea typeface="Roboto Light"/>
              </a:rPr>
              <a:t>. </a:t>
            </a:r>
          </a:p>
        </p:txBody>
      </p:sp>
      <p:sp>
        <p:nvSpPr>
          <p:cNvPr id="8" name="Title 1">
            <a:extLst>
              <a:ext uri="{FF2B5EF4-FFF2-40B4-BE49-F238E27FC236}">
                <a16:creationId xmlns:a16="http://schemas.microsoft.com/office/drawing/2014/main" id="{410730E8-F94B-4DFA-5572-1ED7555BEC45}"/>
              </a:ext>
            </a:extLst>
          </p:cNvPr>
          <p:cNvSpPr txBox="1">
            <a:spLocks/>
          </p:cNvSpPr>
          <p:nvPr/>
        </p:nvSpPr>
        <p:spPr>
          <a:xfrm>
            <a:off x="276032"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1</a:t>
            </a:r>
          </a:p>
        </p:txBody>
      </p:sp>
      <p:sp>
        <p:nvSpPr>
          <p:cNvPr id="11" name="Title 1">
            <a:extLst>
              <a:ext uri="{FF2B5EF4-FFF2-40B4-BE49-F238E27FC236}">
                <a16:creationId xmlns:a16="http://schemas.microsoft.com/office/drawing/2014/main" id="{74BB74FA-0308-F8AE-357B-E545759A9F55}"/>
              </a:ext>
            </a:extLst>
          </p:cNvPr>
          <p:cNvSpPr txBox="1">
            <a:spLocks/>
          </p:cNvSpPr>
          <p:nvPr/>
        </p:nvSpPr>
        <p:spPr>
          <a:xfrm>
            <a:off x="4121522"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2</a:t>
            </a:r>
          </a:p>
        </p:txBody>
      </p:sp>
      <p:sp>
        <p:nvSpPr>
          <p:cNvPr id="14" name="Title 1">
            <a:extLst>
              <a:ext uri="{FF2B5EF4-FFF2-40B4-BE49-F238E27FC236}">
                <a16:creationId xmlns:a16="http://schemas.microsoft.com/office/drawing/2014/main" id="{933161C4-0273-BADB-699A-F5E87BF463B2}"/>
              </a:ext>
            </a:extLst>
          </p:cNvPr>
          <p:cNvSpPr txBox="1">
            <a:spLocks/>
          </p:cNvSpPr>
          <p:nvPr/>
        </p:nvSpPr>
        <p:spPr>
          <a:xfrm>
            <a:off x="7935697"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3</a:t>
            </a:r>
          </a:p>
        </p:txBody>
      </p:sp>
      <p:sp>
        <p:nvSpPr>
          <p:cNvPr id="15" name="Rectangle 14">
            <a:extLst>
              <a:ext uri="{FF2B5EF4-FFF2-40B4-BE49-F238E27FC236}">
                <a16:creationId xmlns:a16="http://schemas.microsoft.com/office/drawing/2014/main" id="{E5DAAC14-23FD-E853-49DB-52B5B10D30F7}"/>
              </a:ext>
            </a:extLst>
          </p:cNvPr>
          <p:cNvSpPr/>
          <p:nvPr/>
        </p:nvSpPr>
        <p:spPr>
          <a:xfrm>
            <a:off x="4096011" y="4715517"/>
            <a:ext cx="2167691" cy="127176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Tree>
    <p:extLst>
      <p:ext uri="{BB962C8B-B14F-4D97-AF65-F5344CB8AC3E}">
        <p14:creationId xmlns:p14="http://schemas.microsoft.com/office/powerpoint/2010/main" val="239168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9370-97A4-B723-F764-369C54D92AD9}"/>
            </a:ext>
          </a:extLst>
        </p:cNvPr>
        <p:cNvGrpSpPr/>
        <p:nvPr/>
      </p:nvGrpSpPr>
      <p:grpSpPr>
        <a:xfrm>
          <a:off x="0" y="0"/>
          <a:ext cx="0" cy="0"/>
          <a:chOff x="0" y="0"/>
          <a:chExt cx="0" cy="0"/>
        </a:xfrm>
      </p:grpSpPr>
      <p:sp>
        <p:nvSpPr>
          <p:cNvPr id="25" name="Rectangle: Rounded Corners 1">
            <a:extLst>
              <a:ext uri="{FF2B5EF4-FFF2-40B4-BE49-F238E27FC236}">
                <a16:creationId xmlns:a16="http://schemas.microsoft.com/office/drawing/2014/main" id="{F930951A-F9C0-921F-BDC4-32DCB54EEEA3}"/>
              </a:ext>
            </a:extLst>
          </p:cNvPr>
          <p:cNvSpPr/>
          <p:nvPr/>
        </p:nvSpPr>
        <p:spPr>
          <a:xfrm>
            <a:off x="-1670858" y="4424999"/>
            <a:ext cx="13288618" cy="2137682"/>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7" name="Text Placeholder 62">
            <a:extLst>
              <a:ext uri="{FF2B5EF4-FFF2-40B4-BE49-F238E27FC236}">
                <a16:creationId xmlns:a16="http://schemas.microsoft.com/office/drawing/2014/main" id="{B4A8EA43-F714-8AED-E81C-7D99EF465AAD}"/>
              </a:ext>
            </a:extLst>
          </p:cNvPr>
          <p:cNvSpPr txBox="1">
            <a:spLocks/>
          </p:cNvSpPr>
          <p:nvPr/>
        </p:nvSpPr>
        <p:spPr>
          <a:xfrm>
            <a:off x="8487401" y="42212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057616D4-06FE-1BB9-CA86-EB4C0B2EDB7D}"/>
              </a:ext>
            </a:extLst>
          </p:cNvPr>
          <p:cNvSpPr txBox="1">
            <a:spLocks/>
          </p:cNvSpPr>
          <p:nvPr/>
        </p:nvSpPr>
        <p:spPr>
          <a:xfrm>
            <a:off x="515938" y="342772"/>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Meet your Azure specialists</a:t>
            </a:r>
          </a:p>
        </p:txBody>
      </p:sp>
      <p:sp>
        <p:nvSpPr>
          <p:cNvPr id="20" name="Title 12">
            <a:extLst>
              <a:ext uri="{FF2B5EF4-FFF2-40B4-BE49-F238E27FC236}">
                <a16:creationId xmlns:a16="http://schemas.microsoft.com/office/drawing/2014/main" id="{4F1D9D8C-5976-AB5F-95D8-422441D85BE2}"/>
              </a:ext>
            </a:extLst>
          </p:cNvPr>
          <p:cNvSpPr txBox="1">
            <a:spLocks/>
          </p:cNvSpPr>
          <p:nvPr/>
        </p:nvSpPr>
        <p:spPr>
          <a:xfrm>
            <a:off x="1527379" y="1043038"/>
            <a:ext cx="9127845" cy="503926"/>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lnSpc>
                <a:spcPct val="100000"/>
              </a:lnSpc>
            </a:pPr>
            <a:r>
              <a:rPr lang="en-US" sz="1600" dirty="0">
                <a:latin typeface="Montserrat" pitchFamily="2" charset="77"/>
              </a:rPr>
              <a:t>Our Azure specialists help you build and scale your cloud practice. From migration strategy to solution architecture, we help you deliver Azure solutions to your customers. </a:t>
            </a:r>
            <a:endParaRPr lang="en-AU" sz="1600" dirty="0">
              <a:latin typeface="Montserrat" pitchFamily="2" charset="77"/>
            </a:endParaRPr>
          </a:p>
        </p:txBody>
      </p:sp>
      <p:sp>
        <p:nvSpPr>
          <p:cNvPr id="21" name="Rounded Rectangle 20">
            <a:extLst>
              <a:ext uri="{FF2B5EF4-FFF2-40B4-BE49-F238E27FC236}">
                <a16:creationId xmlns:a16="http://schemas.microsoft.com/office/drawing/2014/main" id="{7FB22EE9-57F1-AD55-E13C-F8136E2A6B2A}"/>
              </a:ext>
            </a:extLst>
          </p:cNvPr>
          <p:cNvSpPr/>
          <p:nvPr/>
        </p:nvSpPr>
        <p:spPr>
          <a:xfrm>
            <a:off x="711896"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2" name="Rounded Rectangle 21">
            <a:extLst>
              <a:ext uri="{FF2B5EF4-FFF2-40B4-BE49-F238E27FC236}">
                <a16:creationId xmlns:a16="http://schemas.microsoft.com/office/drawing/2014/main" id="{1F614AB0-AA7B-74FA-086E-ED133A5957A9}"/>
              </a:ext>
            </a:extLst>
          </p:cNvPr>
          <p:cNvSpPr/>
          <p:nvPr/>
        </p:nvSpPr>
        <p:spPr>
          <a:xfrm>
            <a:off x="2919608"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3" name="Rounded Rectangle 22">
            <a:extLst>
              <a:ext uri="{FF2B5EF4-FFF2-40B4-BE49-F238E27FC236}">
                <a16:creationId xmlns:a16="http://schemas.microsoft.com/office/drawing/2014/main" id="{A810C455-44CE-5346-61CF-C6F08C5A54CD}"/>
              </a:ext>
            </a:extLst>
          </p:cNvPr>
          <p:cNvSpPr/>
          <p:nvPr/>
        </p:nvSpPr>
        <p:spPr>
          <a:xfrm>
            <a:off x="5127321"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6" name="TextBox 25">
            <a:extLst>
              <a:ext uri="{FF2B5EF4-FFF2-40B4-BE49-F238E27FC236}">
                <a16:creationId xmlns:a16="http://schemas.microsoft.com/office/drawing/2014/main" id="{64B81A6C-D1E0-7614-9802-726D095116C9}"/>
              </a:ext>
            </a:extLst>
          </p:cNvPr>
          <p:cNvSpPr txBox="1"/>
          <p:nvPr/>
        </p:nvSpPr>
        <p:spPr>
          <a:xfrm>
            <a:off x="2910214" y="3126572"/>
            <a:ext cx="194361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Denham Williams, </a:t>
            </a:r>
            <a:r>
              <a:rPr lang="en-US" sz="1400" dirty="0">
                <a:solidFill>
                  <a:srgbClr val="000000"/>
                </a:solidFill>
                <a:latin typeface="Montserrat" pitchFamily="2" charset="77"/>
                <a:ea typeface="Roboto Light"/>
                <a:cs typeface="Roboto Light"/>
              </a:rPr>
              <a:t>Cloud &amp; AI Partner Solutions Specialist </a:t>
            </a:r>
            <a:r>
              <a:rPr lang="en-US" sz="1400" dirty="0">
                <a:solidFill>
                  <a:srgbClr val="000000"/>
                </a:solidFill>
                <a:latin typeface="Montserrat" pitchFamily="2" charset="77"/>
                <a:ea typeface="Roboto Light"/>
              </a:rPr>
              <a:t>(AU)</a:t>
            </a:r>
          </a:p>
        </p:txBody>
      </p:sp>
      <p:sp>
        <p:nvSpPr>
          <p:cNvPr id="29" name="TextBox 28">
            <a:extLst>
              <a:ext uri="{FF2B5EF4-FFF2-40B4-BE49-F238E27FC236}">
                <a16:creationId xmlns:a16="http://schemas.microsoft.com/office/drawing/2014/main" id="{78EC7CDC-1985-77EB-925E-0A088BF75240}"/>
              </a:ext>
            </a:extLst>
          </p:cNvPr>
          <p:cNvSpPr txBox="1"/>
          <p:nvPr/>
        </p:nvSpPr>
        <p:spPr>
          <a:xfrm>
            <a:off x="711893" y="3126572"/>
            <a:ext cx="1946753"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Daniel Janicki, </a:t>
            </a:r>
            <a:r>
              <a:rPr lang="en-US" sz="1400" dirty="0">
                <a:solidFill>
                  <a:srgbClr val="000000"/>
                </a:solidFill>
                <a:latin typeface="Montserrat" pitchFamily="2" charset="77"/>
                <a:ea typeface="Roboto Light"/>
              </a:rPr>
              <a:t>Practice Lead – Microsoft Azure (A/NZ) </a:t>
            </a:r>
          </a:p>
        </p:txBody>
      </p:sp>
      <p:sp>
        <p:nvSpPr>
          <p:cNvPr id="32" name="Rounded Rectangle 31">
            <a:extLst>
              <a:ext uri="{FF2B5EF4-FFF2-40B4-BE49-F238E27FC236}">
                <a16:creationId xmlns:a16="http://schemas.microsoft.com/office/drawing/2014/main" id="{F926B249-1AE9-9820-2541-E697171E637F}"/>
              </a:ext>
            </a:extLst>
          </p:cNvPr>
          <p:cNvSpPr/>
          <p:nvPr/>
        </p:nvSpPr>
        <p:spPr>
          <a:xfrm>
            <a:off x="7331901"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3" name="Oval 32">
            <a:extLst>
              <a:ext uri="{FF2B5EF4-FFF2-40B4-BE49-F238E27FC236}">
                <a16:creationId xmlns:a16="http://schemas.microsoft.com/office/drawing/2014/main" id="{091A2576-D5DB-FBB5-0E61-B2C41A47C764}"/>
              </a:ext>
            </a:extLst>
          </p:cNvPr>
          <p:cNvSpPr/>
          <p:nvPr/>
        </p:nvSpPr>
        <p:spPr>
          <a:xfrm>
            <a:off x="7783880" y="1940058"/>
            <a:ext cx="1045923" cy="104592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4" name="TextBox 33">
            <a:extLst>
              <a:ext uri="{FF2B5EF4-FFF2-40B4-BE49-F238E27FC236}">
                <a16:creationId xmlns:a16="http://schemas.microsoft.com/office/drawing/2014/main" id="{5DB0B202-83BF-75FF-88C0-80FF56D1C5B8}"/>
              </a:ext>
            </a:extLst>
          </p:cNvPr>
          <p:cNvSpPr txBox="1"/>
          <p:nvPr/>
        </p:nvSpPr>
        <p:spPr>
          <a:xfrm>
            <a:off x="7338161" y="3126572"/>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Mikki Chopra, </a:t>
            </a:r>
            <a:br>
              <a:rPr lang="en-US" sz="1400" b="1"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Cloud Solution Architect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(A/NZ) </a:t>
            </a:r>
          </a:p>
        </p:txBody>
      </p:sp>
      <p:sp>
        <p:nvSpPr>
          <p:cNvPr id="35" name="Rounded Rectangle 34">
            <a:extLst>
              <a:ext uri="{FF2B5EF4-FFF2-40B4-BE49-F238E27FC236}">
                <a16:creationId xmlns:a16="http://schemas.microsoft.com/office/drawing/2014/main" id="{4958DC92-4F52-741E-8564-73BCF2AB756B}"/>
              </a:ext>
            </a:extLst>
          </p:cNvPr>
          <p:cNvSpPr/>
          <p:nvPr/>
        </p:nvSpPr>
        <p:spPr>
          <a:xfrm>
            <a:off x="9542746"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8" name="TextBox 37">
            <a:extLst>
              <a:ext uri="{FF2B5EF4-FFF2-40B4-BE49-F238E27FC236}">
                <a16:creationId xmlns:a16="http://schemas.microsoft.com/office/drawing/2014/main" id="{3A896DDB-57D6-D874-566B-F6DBE0340558}"/>
              </a:ext>
            </a:extLst>
          </p:cNvPr>
          <p:cNvSpPr txBox="1"/>
          <p:nvPr/>
        </p:nvSpPr>
        <p:spPr>
          <a:xfrm>
            <a:off x="3625704" y="4754518"/>
            <a:ext cx="4026604"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Australia:</a:t>
            </a:r>
            <a:r>
              <a:rPr lang="en-US" altLang="en-US" sz="1400" dirty="0">
                <a:latin typeface="Montserrat" pitchFamily="2" charset="77"/>
              </a:rPr>
              <a:t> </a:t>
            </a:r>
            <a:endParaRPr lang="en-US" altLang="en-US" sz="800" dirty="0">
              <a:latin typeface="Montserrat"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2">
                  <a:extLst>
                    <a:ext uri="{A12FA001-AC4F-418D-AE19-62706E023703}">
                      <ahyp:hlinkClr xmlns:ahyp="http://schemas.microsoft.com/office/drawing/2018/hyperlinkcolor" val="tx"/>
                    </a:ext>
                  </a:extLst>
                </a:hlinkClick>
              </a:rPr>
              <a:t>Microsoft.sales@dickerdata.com.au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3">
                  <a:extLst>
                    <a:ext uri="{A12FA001-AC4F-418D-AE19-62706E023703}">
                      <ahyp:hlinkClr xmlns:ahyp="http://schemas.microsoft.com/office/drawing/2018/hyperlinkcolor" val="tx"/>
                    </a:ext>
                  </a:extLst>
                </a:hlinkClick>
              </a:rPr>
              <a:t>microsoft.presales@dickerdata.com.au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4">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p:txBody>
      </p:sp>
      <p:sp>
        <p:nvSpPr>
          <p:cNvPr id="40" name="TextBox 39">
            <a:extLst>
              <a:ext uri="{FF2B5EF4-FFF2-40B4-BE49-F238E27FC236}">
                <a16:creationId xmlns:a16="http://schemas.microsoft.com/office/drawing/2014/main" id="{D178A715-983A-029F-F313-6B79838ADEE6}"/>
              </a:ext>
            </a:extLst>
          </p:cNvPr>
          <p:cNvSpPr txBox="1"/>
          <p:nvPr/>
        </p:nvSpPr>
        <p:spPr>
          <a:xfrm>
            <a:off x="7693495" y="4764584"/>
            <a:ext cx="3858046"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New Zealand:</a:t>
            </a:r>
            <a:r>
              <a:rPr lang="en-US" altLang="en-US" sz="1400" dirty="0">
                <a:latin typeface="Montserrat" pitchFamily="2" charset="77"/>
              </a:rPr>
              <a:t> </a:t>
            </a:r>
            <a:endParaRPr lang="en-US" altLang="en-US" sz="1200" dirty="0">
              <a:latin typeface="Montserrat"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5">
                  <a:extLst>
                    <a:ext uri="{A12FA001-AC4F-418D-AE19-62706E023703}">
                      <ahyp:hlinkClr xmlns:ahyp="http://schemas.microsoft.com/office/drawing/2018/hyperlinkcolor" val="tx"/>
                    </a:ext>
                  </a:extLst>
                </a:hlinkClick>
              </a:rPr>
              <a:t>microsoft.sales@dickerdata.co.nz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r>
              <a:rPr lang="en-US" altLang="en-US" sz="1400" u="sng" dirty="0">
                <a:latin typeface="Montserrat Medium" pitchFamily="2" charset="77"/>
                <a:cs typeface="Arial" panose="020B0604020202020204" pitchFamily="34" charset="0"/>
                <a:hlinkClick r:id="rId6">
                  <a:extLst>
                    <a:ext uri="{A12FA001-AC4F-418D-AE19-62706E023703}">
                      <ahyp:hlinkClr xmlns:ahyp="http://schemas.microsoft.com/office/drawing/2018/hyperlinkcolor" val="tx"/>
                    </a:ext>
                  </a:extLst>
                </a:hlinkClick>
              </a:rPr>
              <a:t>microsoft.presales@dickerdata.co.nz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7">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p:txBody>
      </p:sp>
      <p:sp>
        <p:nvSpPr>
          <p:cNvPr id="42" name="TextBox 41">
            <a:extLst>
              <a:ext uri="{FF2B5EF4-FFF2-40B4-BE49-F238E27FC236}">
                <a16:creationId xmlns:a16="http://schemas.microsoft.com/office/drawing/2014/main" id="{83A56620-3CFD-4C01-0057-B08901815F27}"/>
              </a:ext>
            </a:extLst>
          </p:cNvPr>
          <p:cNvSpPr txBox="1"/>
          <p:nvPr/>
        </p:nvSpPr>
        <p:spPr>
          <a:xfrm>
            <a:off x="711894" y="4600090"/>
            <a:ext cx="2744668" cy="461665"/>
          </a:xfrm>
          <a:prstGeom prst="rect">
            <a:avLst/>
          </a:prstGeom>
          <a:noFill/>
        </p:spPr>
        <p:txBody>
          <a:bodyPr wrap="square" lIns="0" tIns="0" rIns="0" bIns="0">
            <a:spAutoFit/>
          </a:bodyPr>
          <a:lstStyle/>
          <a:p>
            <a:pPr>
              <a:lnSpc>
                <a:spcPct val="100000"/>
              </a:lnSpc>
            </a:pPr>
            <a:r>
              <a:rPr lang="en-US" sz="3000" dirty="0">
                <a:latin typeface="+mj-lt"/>
                <a:ea typeface="+mj-ea"/>
                <a:cs typeface="+mj-cs"/>
              </a:rPr>
              <a:t>Get in touch</a:t>
            </a:r>
          </a:p>
        </p:txBody>
      </p:sp>
      <p:pic>
        <p:nvPicPr>
          <p:cNvPr id="4" name="Picture 3" descr="A person in a blue suit&#10;&#10;AI-generated content may be incorrect.">
            <a:extLst>
              <a:ext uri="{FF2B5EF4-FFF2-40B4-BE49-F238E27FC236}">
                <a16:creationId xmlns:a16="http://schemas.microsoft.com/office/drawing/2014/main" id="{2D427A92-3918-DE3A-BF0E-AAE9318B13A1}"/>
              </a:ext>
            </a:extLst>
          </p:cNvPr>
          <p:cNvPicPr>
            <a:picLocks noChangeAspect="1"/>
          </p:cNvPicPr>
          <p:nvPr/>
        </p:nvPicPr>
        <p:blipFill>
          <a:blip r:embed="rId8">
            <a:extLst>
              <a:ext uri="{28A0092B-C50C-407E-A947-70E740481C1C}">
                <a14:useLocalDpi xmlns:a14="http://schemas.microsoft.com/office/drawing/2010/main" val="0"/>
              </a:ext>
            </a:extLst>
          </a:blip>
          <a:srcRect r="6167" b="6167"/>
          <a:stretch>
            <a:fillRect/>
          </a:stretch>
        </p:blipFill>
        <p:spPr>
          <a:xfrm>
            <a:off x="1114131" y="1903588"/>
            <a:ext cx="1132887" cy="1132887"/>
          </a:xfrm>
          <a:prstGeom prst="ellipse">
            <a:avLst/>
          </a:prstGeom>
        </p:spPr>
      </p:pic>
      <p:pic>
        <p:nvPicPr>
          <p:cNvPr id="6" name="Picture 5">
            <a:extLst>
              <a:ext uri="{FF2B5EF4-FFF2-40B4-BE49-F238E27FC236}">
                <a16:creationId xmlns:a16="http://schemas.microsoft.com/office/drawing/2014/main" id="{D2C44759-ACE2-3FFD-E74C-8B7EB1ABF7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21549" y="1906938"/>
            <a:ext cx="1132887" cy="1132887"/>
          </a:xfrm>
          <a:prstGeom prst="ellipse">
            <a:avLst/>
          </a:prstGeom>
        </p:spPr>
      </p:pic>
      <p:pic>
        <p:nvPicPr>
          <p:cNvPr id="10" name="Picture 9">
            <a:extLst>
              <a:ext uri="{FF2B5EF4-FFF2-40B4-BE49-F238E27FC236}">
                <a16:creationId xmlns:a16="http://schemas.microsoft.com/office/drawing/2014/main" id="{DEBFEAE3-4C2B-39F6-7F71-110FE227D4B3}"/>
              </a:ext>
            </a:extLst>
          </p:cNvPr>
          <p:cNvPicPr>
            <a:picLocks noChangeAspect="1"/>
          </p:cNvPicPr>
          <p:nvPr/>
        </p:nvPicPr>
        <p:blipFill>
          <a:blip r:embed="rId10">
            <a:extLst>
              <a:ext uri="{28A0092B-C50C-407E-A947-70E740481C1C}">
                <a14:useLocalDpi xmlns:a14="http://schemas.microsoft.com/office/drawing/2010/main" val="0"/>
              </a:ext>
            </a:extLst>
          </a:blip>
          <a:srcRect l="3408" t="2821" r="6575" b="7163"/>
          <a:stretch>
            <a:fillRect/>
          </a:stretch>
        </p:blipFill>
        <p:spPr>
          <a:xfrm>
            <a:off x="7734136" y="1903588"/>
            <a:ext cx="1132887" cy="1132887"/>
          </a:xfrm>
          <a:prstGeom prst="ellipse">
            <a:avLst/>
          </a:prstGeom>
        </p:spPr>
      </p:pic>
      <p:sp>
        <p:nvSpPr>
          <p:cNvPr id="31" name="TextBox 30">
            <a:extLst>
              <a:ext uri="{FF2B5EF4-FFF2-40B4-BE49-F238E27FC236}">
                <a16:creationId xmlns:a16="http://schemas.microsoft.com/office/drawing/2014/main" id="{B4E37366-DA6C-B23E-80B6-72550432541C}"/>
              </a:ext>
            </a:extLst>
          </p:cNvPr>
          <p:cNvSpPr txBox="1"/>
          <p:nvPr/>
        </p:nvSpPr>
        <p:spPr>
          <a:xfrm>
            <a:off x="9526485" y="3126572"/>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Saeed Nouri, </a:t>
            </a:r>
          </a:p>
          <a:p>
            <a:pPr indent="0" algn="ctr">
              <a:buClr>
                <a:srgbClr val="F61B71"/>
              </a:buClr>
              <a:buNone/>
              <a:defRPr/>
            </a:pPr>
            <a:r>
              <a:rPr lang="en-US" sz="1400" dirty="0">
                <a:solidFill>
                  <a:srgbClr val="000000"/>
                </a:solidFill>
                <a:latin typeface="Montserrat" pitchFamily="2" charset="77"/>
                <a:ea typeface="Roboto Light"/>
              </a:rPr>
              <a:t>Cloud Solution Architect </a:t>
            </a:r>
            <a:br>
              <a:rPr lang="en-US" sz="1400" dirty="0">
                <a:solidFill>
                  <a:srgbClr val="000000"/>
                </a:solidFill>
                <a:latin typeface="Montserrat" pitchFamily="2" charset="77"/>
                <a:ea typeface="Roboto Light"/>
              </a:rPr>
            </a:br>
            <a:r>
              <a:rPr lang="en-US" sz="1400" dirty="0">
                <a:solidFill>
                  <a:srgbClr val="000000"/>
                </a:solidFill>
                <a:latin typeface="Montserrat" pitchFamily="2" charset="77"/>
                <a:ea typeface="Roboto Light"/>
              </a:rPr>
              <a:t>(A/NZ) </a:t>
            </a:r>
          </a:p>
        </p:txBody>
      </p:sp>
      <p:pic>
        <p:nvPicPr>
          <p:cNvPr id="9" name="Picture 8">
            <a:extLst>
              <a:ext uri="{FF2B5EF4-FFF2-40B4-BE49-F238E27FC236}">
                <a16:creationId xmlns:a16="http://schemas.microsoft.com/office/drawing/2014/main" id="{DF3E10CF-B2BF-5379-2AF0-07385B1C2173}"/>
              </a:ext>
            </a:extLst>
          </p:cNvPr>
          <p:cNvPicPr>
            <a:picLocks noChangeAspect="1"/>
          </p:cNvPicPr>
          <p:nvPr/>
        </p:nvPicPr>
        <p:blipFill>
          <a:blip r:embed="rId11">
            <a:extLst>
              <a:ext uri="{28A0092B-C50C-407E-A947-70E740481C1C}">
                <a14:useLocalDpi xmlns:a14="http://schemas.microsoft.com/office/drawing/2010/main" val="0"/>
              </a:ext>
            </a:extLst>
          </a:blip>
          <a:srcRect l="9536" t="3642" r="8588" b="14481"/>
          <a:stretch>
            <a:fillRect/>
          </a:stretch>
        </p:blipFill>
        <p:spPr>
          <a:xfrm>
            <a:off x="9959271" y="1903588"/>
            <a:ext cx="1132887" cy="1132887"/>
          </a:xfrm>
          <a:prstGeom prst="ellipse">
            <a:avLst/>
          </a:prstGeom>
        </p:spPr>
      </p:pic>
      <p:sp>
        <p:nvSpPr>
          <p:cNvPr id="2" name="TextBox 1">
            <a:extLst>
              <a:ext uri="{FF2B5EF4-FFF2-40B4-BE49-F238E27FC236}">
                <a16:creationId xmlns:a16="http://schemas.microsoft.com/office/drawing/2014/main" id="{619D835B-B051-BC8F-0FFB-DFC21345A641}"/>
              </a:ext>
            </a:extLst>
          </p:cNvPr>
          <p:cNvSpPr txBox="1"/>
          <p:nvPr/>
        </p:nvSpPr>
        <p:spPr>
          <a:xfrm>
            <a:off x="5124189" y="3126572"/>
            <a:ext cx="1934226"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Troy Stairmand, </a:t>
            </a:r>
            <a:r>
              <a:rPr lang="en-US" sz="1400" dirty="0">
                <a:solidFill>
                  <a:srgbClr val="000000"/>
                </a:solidFill>
                <a:latin typeface="Montserrat" pitchFamily="2" charset="77"/>
                <a:ea typeface="Roboto Light"/>
                <a:cs typeface="Roboto Light"/>
              </a:rPr>
              <a:t>Cloud &amp; AI Partner Solutions Specialist (NZ) </a:t>
            </a:r>
            <a:endParaRPr lang="en-US" sz="1400" dirty="0">
              <a:solidFill>
                <a:srgbClr val="1F1F1F"/>
              </a:solidFill>
              <a:latin typeface="Montserrat" pitchFamily="2" charset="77"/>
              <a:ea typeface="Roboto Light"/>
              <a:cs typeface="Roboto Light"/>
            </a:endParaRPr>
          </a:p>
        </p:txBody>
      </p:sp>
      <p:pic>
        <p:nvPicPr>
          <p:cNvPr id="3" name="Picture 2">
            <a:extLst>
              <a:ext uri="{FF2B5EF4-FFF2-40B4-BE49-F238E27FC236}">
                <a16:creationId xmlns:a16="http://schemas.microsoft.com/office/drawing/2014/main" id="{303829DB-B0DE-C6D5-88DA-A0D72E232E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526423" y="1903588"/>
            <a:ext cx="1132887" cy="1132887"/>
          </a:xfrm>
          <a:prstGeom prst="ellipse">
            <a:avLst/>
          </a:prstGeom>
        </p:spPr>
      </p:pic>
    </p:spTree>
    <p:extLst>
      <p:ext uri="{BB962C8B-B14F-4D97-AF65-F5344CB8AC3E}">
        <p14:creationId xmlns:p14="http://schemas.microsoft.com/office/powerpoint/2010/main" val="242609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3845-E8FD-74B1-CC69-125B9D155D9F}"/>
            </a:ext>
          </a:extLst>
        </p:cNvPr>
        <p:cNvGrpSpPr/>
        <p:nvPr/>
      </p:nvGrpSpPr>
      <p:grpSpPr>
        <a:xfrm>
          <a:off x="0" y="0"/>
          <a:ext cx="0" cy="0"/>
          <a:chOff x="0" y="0"/>
          <a:chExt cx="0" cy="0"/>
        </a:xfrm>
      </p:grpSpPr>
      <p:sp>
        <p:nvSpPr>
          <p:cNvPr id="7" name="Text Placeholder 62">
            <a:extLst>
              <a:ext uri="{FF2B5EF4-FFF2-40B4-BE49-F238E27FC236}">
                <a16:creationId xmlns:a16="http://schemas.microsoft.com/office/drawing/2014/main" id="{43DA9BD7-9679-CB4C-CB9D-A9A579CDFA24}"/>
              </a:ext>
            </a:extLst>
          </p:cNvPr>
          <p:cNvSpPr txBox="1">
            <a:spLocks/>
          </p:cNvSpPr>
          <p:nvPr/>
        </p:nvSpPr>
        <p:spPr>
          <a:xfrm>
            <a:off x="8487401" y="39926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73EC5CBD-BBCE-B192-8E0D-1F65E72EECA5}"/>
              </a:ext>
            </a:extLst>
          </p:cNvPr>
          <p:cNvSpPr txBox="1">
            <a:spLocks/>
          </p:cNvSpPr>
          <p:nvPr/>
        </p:nvSpPr>
        <p:spPr>
          <a:xfrm>
            <a:off x="515938" y="342772"/>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Comprehensive AVD resources </a:t>
            </a:r>
          </a:p>
        </p:txBody>
      </p:sp>
      <p:sp>
        <p:nvSpPr>
          <p:cNvPr id="23" name="Rounded Rectangle 22">
            <a:extLst>
              <a:ext uri="{FF2B5EF4-FFF2-40B4-BE49-F238E27FC236}">
                <a16:creationId xmlns:a16="http://schemas.microsoft.com/office/drawing/2014/main" id="{B646F29B-FF75-A2CD-F4D8-15D10AAD05B2}"/>
              </a:ext>
            </a:extLst>
          </p:cNvPr>
          <p:cNvSpPr/>
          <p:nvPr/>
        </p:nvSpPr>
        <p:spPr>
          <a:xfrm>
            <a:off x="6269831" y="1328738"/>
            <a:ext cx="5326856" cy="4786311"/>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TextBox 2">
            <a:extLst>
              <a:ext uri="{FF2B5EF4-FFF2-40B4-BE49-F238E27FC236}">
                <a16:creationId xmlns:a16="http://schemas.microsoft.com/office/drawing/2014/main" id="{163F193F-40BB-44E5-5A4F-CDD20579C897}"/>
              </a:ext>
            </a:extLst>
          </p:cNvPr>
          <p:cNvSpPr txBox="1"/>
          <p:nvPr/>
        </p:nvSpPr>
        <p:spPr>
          <a:xfrm>
            <a:off x="6543675" y="1653661"/>
            <a:ext cx="4779169" cy="4201150"/>
          </a:xfrm>
          <a:prstGeom prst="rect">
            <a:avLst/>
          </a:prstGeom>
          <a:noFill/>
        </p:spPr>
        <p:txBody>
          <a:bodyPr wrap="square">
            <a:spAutoFit/>
          </a:bodyPr>
          <a:lstStyle/>
          <a:p>
            <a:pPr fontAlgn="base">
              <a:spcBef>
                <a:spcPts val="600"/>
              </a:spcBef>
              <a:buNone/>
            </a:pPr>
            <a:r>
              <a:rPr lang="en-AU" sz="2000" b="1" dirty="0">
                <a:effectLst/>
                <a:latin typeface="Montserrat" pitchFamily="2" charset="77"/>
                <a:ea typeface="Times New Roman" panose="02020603050405020304" pitchFamily="18" charset="0"/>
              </a:rPr>
              <a:t>Dicker Data Resources</a:t>
            </a:r>
            <a:r>
              <a:rPr lang="en-AU" sz="2000" dirty="0">
                <a:effectLst/>
                <a:latin typeface="Montserrat" pitchFamily="2" charset="77"/>
                <a:ea typeface="Times New Roman" panose="02020603050405020304" pitchFamily="18" charset="0"/>
              </a:rPr>
              <a:t> </a:t>
            </a:r>
          </a:p>
          <a:p>
            <a:pPr fontAlgn="base">
              <a:spcBef>
                <a:spcPts val="600"/>
              </a:spcBef>
              <a:buNone/>
            </a:pPr>
            <a:r>
              <a:rPr lang="en-AU" sz="1400" b="1" dirty="0">
                <a:effectLst/>
                <a:latin typeface="Montserrat" pitchFamily="2" charset="77"/>
                <a:ea typeface="Times New Roman" panose="02020603050405020304" pitchFamily="18" charset="0"/>
              </a:rPr>
              <a:t>Video Overviews (2-3 mins)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Lst>
            </a:pPr>
            <a:r>
              <a:rPr lang="en-US" sz="1400" u="sng" dirty="0">
                <a:effectLst/>
                <a:latin typeface="Montserrat" pitchFamily="2" charset="77"/>
                <a:ea typeface="Times New Roman" panose="02020603050405020304" pitchFamily="18" charset="0"/>
              </a:rPr>
              <a:t>Intent Leads via </a:t>
            </a:r>
            <a:r>
              <a:rPr lang="en-AU" sz="1400" u="sng" dirty="0" err="1">
                <a:effectLst/>
                <a:latin typeface="Montserrat" pitchFamily="2" charset="77"/>
                <a:ea typeface="Times New Roman" panose="02020603050405020304" pitchFamily="18" charset="0"/>
              </a:rPr>
              <a:t>CloudAscent</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Lst>
            </a:pPr>
            <a:r>
              <a:rPr lang="en-AU" sz="1400" u="sng" dirty="0">
                <a:effectLst/>
                <a:latin typeface="Montserrat" pitchFamily="2" charset="77"/>
                <a:ea typeface="Times New Roman" panose="02020603050405020304" pitchFamily="18" charset="0"/>
              </a:rPr>
              <a:t>AVD Pitch</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Lst>
            </a:pPr>
            <a:r>
              <a:rPr lang="en-AU" sz="1400" u="sng" dirty="0">
                <a:effectLst/>
                <a:latin typeface="Montserrat" pitchFamily="2" charset="77"/>
                <a:ea typeface="Times New Roman" panose="02020603050405020304" pitchFamily="18" charset="0"/>
              </a:rPr>
              <a:t>Understand AVD incentives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vs. Competitors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Intro to How to Sell AVD pack</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Lst>
            </a:pPr>
            <a:r>
              <a:rPr lang="en-AU" sz="1400" b="1" dirty="0">
                <a:effectLst/>
                <a:latin typeface="Montserrat" pitchFamily="2" charset="77"/>
                <a:ea typeface="Times New Roman" panose="02020603050405020304" pitchFamily="18" charset="0"/>
              </a:rPr>
              <a:t>Handy Guides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Incentives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How to Sell AVD</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 pos="457200" algn="l"/>
                <a:tab pos="457200" algn="l"/>
              </a:tabLst>
            </a:pPr>
            <a:r>
              <a:rPr lang="en-AU" sz="1400" b="1" dirty="0">
                <a:effectLst/>
                <a:latin typeface="Montserrat" pitchFamily="2" charset="77"/>
                <a:ea typeface="Times New Roman" panose="02020603050405020304" pitchFamily="18" charset="0"/>
              </a:rPr>
              <a:t>Go-to-Market Assets</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 pos="457200" algn="l"/>
                <a:tab pos="457200" algn="l"/>
              </a:tabLst>
            </a:pPr>
            <a:r>
              <a:rPr lang="en-AU" sz="1400" dirty="0">
                <a:effectLst/>
                <a:latin typeface="Montserrat" pitchFamily="2" charset="77"/>
                <a:ea typeface="Times New Roman" panose="02020603050405020304" pitchFamily="18" charset="0"/>
              </a:rPr>
              <a:t>Easily cobrand with your logo and company details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To Customer AVD Pitch Deck</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Solution Brochure</a:t>
            </a:r>
            <a:r>
              <a:rPr lang="en-AU" sz="1400" dirty="0">
                <a:effectLst/>
                <a:latin typeface="Montserrat" pitchFamily="2" charset="77"/>
                <a:ea typeface="Times New Roman" panose="02020603050405020304" pitchFamily="18" charset="0"/>
              </a:rPr>
              <a:t>  </a:t>
            </a:r>
          </a:p>
        </p:txBody>
      </p:sp>
      <p:sp>
        <p:nvSpPr>
          <p:cNvPr id="4" name="Rounded Rectangle 3">
            <a:extLst>
              <a:ext uri="{FF2B5EF4-FFF2-40B4-BE49-F238E27FC236}">
                <a16:creationId xmlns:a16="http://schemas.microsoft.com/office/drawing/2014/main" id="{0B3A97F4-FD2D-02A7-E6E3-4AA332D9BEEA}"/>
              </a:ext>
            </a:extLst>
          </p:cNvPr>
          <p:cNvSpPr/>
          <p:nvPr/>
        </p:nvSpPr>
        <p:spPr>
          <a:xfrm>
            <a:off x="492823" y="1328738"/>
            <a:ext cx="5326856" cy="4786311"/>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TextBox 4">
            <a:extLst>
              <a:ext uri="{FF2B5EF4-FFF2-40B4-BE49-F238E27FC236}">
                <a16:creationId xmlns:a16="http://schemas.microsoft.com/office/drawing/2014/main" id="{E18E2895-4C32-CE7E-7899-6E919A7E9E82}"/>
              </a:ext>
            </a:extLst>
          </p:cNvPr>
          <p:cNvSpPr txBox="1"/>
          <p:nvPr/>
        </p:nvSpPr>
        <p:spPr>
          <a:xfrm>
            <a:off x="771526" y="1653661"/>
            <a:ext cx="4700588" cy="3031599"/>
          </a:xfrm>
          <a:prstGeom prst="rect">
            <a:avLst/>
          </a:prstGeom>
          <a:noFill/>
        </p:spPr>
        <p:txBody>
          <a:bodyPr wrap="square">
            <a:spAutoFit/>
          </a:bodyPr>
          <a:lstStyle/>
          <a:p>
            <a:pPr fontAlgn="base">
              <a:spcBef>
                <a:spcPts val="600"/>
              </a:spcBef>
            </a:pPr>
            <a:r>
              <a:rPr lang="en-AU" sz="2000" b="1" dirty="0">
                <a:latin typeface="Montserrat" pitchFamily="2" charset="77"/>
              </a:rPr>
              <a:t>Microsoft Resources  </a:t>
            </a:r>
          </a:p>
          <a:p>
            <a:pPr fontAlgn="base">
              <a:spcBef>
                <a:spcPts val="600"/>
              </a:spcBef>
              <a:buSzPts val="1000"/>
              <a:tabLst>
                <a:tab pos="457200" algn="l"/>
                <a:tab pos="457200" algn="l"/>
                <a:tab pos="457200" algn="l"/>
                <a:tab pos="457200" algn="l"/>
                <a:tab pos="457200" algn="l"/>
              </a:tabLst>
            </a:pPr>
            <a:r>
              <a:rPr lang="en-AU" sz="1400" b="1" dirty="0">
                <a:latin typeface="Montserrat" pitchFamily="2" charset="77"/>
              </a:rPr>
              <a:t>Training &amp; Enablement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2">
                  <a:extLst>
                    <a:ext uri="{A12FA001-AC4F-418D-AE19-62706E023703}">
                      <ahyp:hlinkClr xmlns:ahyp="http://schemas.microsoft.com/office/drawing/2018/hyperlinkcolor" val="tx"/>
                    </a:ext>
                  </a:extLst>
                </a:hlinkClick>
              </a:rPr>
              <a:t>Azure Virtual Desktop video intro / virtual tour</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3">
                  <a:extLst>
                    <a:ext uri="{A12FA001-AC4F-418D-AE19-62706E023703}">
                      <ahyp:hlinkClr xmlns:ahyp="http://schemas.microsoft.com/office/drawing/2018/hyperlinkcolor" val="tx"/>
                    </a:ext>
                  </a:extLst>
                </a:hlinkClick>
              </a:rPr>
              <a:t>Microsoft Virtual Training Days</a:t>
            </a:r>
            <a:r>
              <a:rPr lang="en-AU" sz="1400" u="sng" dirty="0">
                <a:latin typeface="Montserrat" pitchFamily="2" charset="77"/>
              </a:rPr>
              <a:t>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4">
                  <a:extLst>
                    <a:ext uri="{A12FA001-AC4F-418D-AE19-62706E023703}">
                      <ahyp:hlinkClr xmlns:ahyp="http://schemas.microsoft.com/office/drawing/2018/hyperlinkcolor" val="tx"/>
                    </a:ext>
                  </a:extLst>
                </a:hlinkClick>
              </a:rPr>
              <a:t>Azure Virtual Desktop Partner Resources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5">
                  <a:extLst>
                    <a:ext uri="{A12FA001-AC4F-418D-AE19-62706E023703}">
                      <ahyp:hlinkClr xmlns:ahyp="http://schemas.microsoft.com/office/drawing/2018/hyperlinkcolor" val="tx"/>
                    </a:ext>
                  </a:extLst>
                </a:hlinkClick>
              </a:rPr>
              <a:t>Azure Virtual Desktop Learning Paths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6">
                  <a:extLst>
                    <a:ext uri="{A12FA001-AC4F-418D-AE19-62706E023703}">
                      <ahyp:hlinkClr xmlns:ahyp="http://schemas.microsoft.com/office/drawing/2018/hyperlinkcolor" val="tx"/>
                    </a:ext>
                  </a:extLst>
                </a:hlinkClick>
              </a:rPr>
              <a:t>Azure Virtual Desktop Assessment</a:t>
            </a:r>
            <a:endParaRPr lang="en-AU" sz="1400" u="sng" dirty="0">
              <a:latin typeface="Montserrat" pitchFamily="2" charset="77"/>
            </a:endParaRPr>
          </a:p>
          <a:p>
            <a:pPr fontAlgn="base">
              <a:spcBef>
                <a:spcPts val="600"/>
              </a:spcBef>
              <a:buSzPts val="1000"/>
              <a:tabLst>
                <a:tab pos="457200" algn="l"/>
                <a:tab pos="457200" algn="l"/>
                <a:tab pos="457200" algn="l"/>
                <a:tab pos="457200" algn="l"/>
                <a:tab pos="457200" algn="l"/>
              </a:tabLst>
            </a:pPr>
            <a:r>
              <a:rPr lang="en-AU" sz="1400" b="1" dirty="0">
                <a:latin typeface="Montserrat" pitchFamily="2" charset="77"/>
              </a:rPr>
              <a:t>Marketing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7">
                  <a:extLst>
                    <a:ext uri="{A12FA001-AC4F-418D-AE19-62706E023703}">
                      <ahyp:hlinkClr xmlns:ahyp="http://schemas.microsoft.com/office/drawing/2018/hyperlinkcolor" val="tx"/>
                    </a:ext>
                  </a:extLst>
                </a:hlinkClick>
              </a:rPr>
              <a:t>Microsoft Commerce Incentive Resources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8">
                  <a:extLst>
                    <a:ext uri="{A12FA001-AC4F-418D-AE19-62706E023703}">
                      <ahyp:hlinkClr xmlns:ahyp="http://schemas.microsoft.com/office/drawing/2018/hyperlinkcolor" val="tx"/>
                    </a:ext>
                  </a:extLst>
                </a:hlinkClick>
              </a:rPr>
              <a:t>Grow Your AVD Business Slide Deck</a:t>
            </a:r>
            <a:endParaRPr lang="en-AU" sz="1400" u="sng" dirty="0">
              <a:latin typeface="Montserrat" pitchFamily="2" charset="77"/>
            </a:endParaRPr>
          </a:p>
        </p:txBody>
      </p:sp>
    </p:spTree>
    <p:extLst>
      <p:ext uri="{BB962C8B-B14F-4D97-AF65-F5344CB8AC3E}">
        <p14:creationId xmlns:p14="http://schemas.microsoft.com/office/powerpoint/2010/main" val="329195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4CE14-E9C4-701F-204A-3819312999F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pic>
        <p:nvPicPr>
          <p:cNvPr id="5" name="Picture 4">
            <a:extLst>
              <a:ext uri="{FF2B5EF4-FFF2-40B4-BE49-F238E27FC236}">
                <a16:creationId xmlns:a16="http://schemas.microsoft.com/office/drawing/2014/main" id="{B4D49D82-5EF0-CC00-69EF-B14147FADF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9" y="18998"/>
            <a:ext cx="12191999" cy="6839002"/>
          </a:xfrm>
          <a:prstGeom prst="rect">
            <a:avLst/>
          </a:prstGeom>
        </p:spPr>
      </p:pic>
      <p:sp>
        <p:nvSpPr>
          <p:cNvPr id="6" name="TextBox 5">
            <a:extLst>
              <a:ext uri="{FF2B5EF4-FFF2-40B4-BE49-F238E27FC236}">
                <a16:creationId xmlns:a16="http://schemas.microsoft.com/office/drawing/2014/main" id="{DAD6712C-84FC-9F53-5FD2-92EECEF20544}"/>
              </a:ext>
            </a:extLst>
          </p:cNvPr>
          <p:cNvSpPr txBox="1"/>
          <p:nvPr/>
        </p:nvSpPr>
        <p:spPr>
          <a:xfrm>
            <a:off x="885028" y="2431084"/>
            <a:ext cx="10421944" cy="1446550"/>
          </a:xfrm>
          <a:prstGeom prst="rect">
            <a:avLst/>
          </a:prstGeom>
          <a:noFill/>
        </p:spPr>
        <p:txBody>
          <a:bodyPr wrap="square">
            <a:spAutoFit/>
          </a:bodyPr>
          <a:lstStyle/>
          <a:p>
            <a:pPr algn="ctr">
              <a:lnSpc>
                <a:spcPct val="100000"/>
              </a:lnSpc>
            </a:pPr>
            <a:r>
              <a:rPr lang="en-US" sz="8800" dirty="0">
                <a:gradFill>
                  <a:gsLst>
                    <a:gs pos="0">
                      <a:schemeClr val="accent2"/>
                    </a:gs>
                    <a:gs pos="100000">
                      <a:schemeClr val="accent1"/>
                    </a:gs>
                  </a:gsLst>
                  <a:path path="circle">
                    <a:fillToRect r="100000" b="100000"/>
                  </a:path>
                </a:gradFill>
                <a:latin typeface="Humming" pitchFamily="50" charset="0"/>
              </a:rPr>
              <a:t>Let’s grow together</a:t>
            </a:r>
          </a:p>
        </p:txBody>
      </p:sp>
      <p:pic>
        <p:nvPicPr>
          <p:cNvPr id="7" name="Graphic 6">
            <a:extLst>
              <a:ext uri="{FF2B5EF4-FFF2-40B4-BE49-F238E27FC236}">
                <a16:creationId xmlns:a16="http://schemas.microsoft.com/office/drawing/2014/main" id="{C426D96E-EC34-A30F-1C74-3C4A7F8D8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5808" y="1181831"/>
            <a:ext cx="5380384" cy="594152"/>
          </a:xfrm>
          <a:prstGeom prst="rect">
            <a:avLst/>
          </a:prstGeom>
        </p:spPr>
      </p:pic>
      <p:sp>
        <p:nvSpPr>
          <p:cNvPr id="2" name="Rectangle 1">
            <a:extLst>
              <a:ext uri="{FF2B5EF4-FFF2-40B4-BE49-F238E27FC236}">
                <a16:creationId xmlns:a16="http://schemas.microsoft.com/office/drawing/2014/main" id="{62D260C0-8D68-642B-5CA1-AC5B154C6DED}"/>
              </a:ext>
            </a:extLst>
          </p:cNvPr>
          <p:cNvSpPr>
            <a:spLocks noChangeArrowheads="1"/>
          </p:cNvSpPr>
          <p:nvPr/>
        </p:nvSpPr>
        <p:spPr bwMode="auto">
          <a:xfrm>
            <a:off x="2514920" y="3999508"/>
            <a:ext cx="31739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6">
                  <a:extLst>
                    <a:ext uri="{A12FA001-AC4F-418D-AE19-62706E023703}">
                      <ahyp:hlinkClr xmlns:ahyp="http://schemas.microsoft.com/office/drawing/2018/hyperlinkcolor" val="tx"/>
                    </a:ext>
                  </a:extLst>
                </a:hlinkClick>
              </a:rPr>
              <a:t>www.dickerdata.com.au/Microsoft </a:t>
            </a:r>
            <a:endParaRPr kumimoji="0" lang="en-US" altLang="en-US" sz="500" b="0" i="0" u="none" strike="noStrike" cap="none" normalizeH="0" baseline="0" dirty="0">
              <a:ln>
                <a:noFill/>
              </a:ln>
              <a:effectLst/>
              <a:latin typeface="Montserrat" pitchFamily="2" charset="77"/>
            </a:endParaRPr>
          </a:p>
        </p:txBody>
      </p:sp>
      <p:sp>
        <p:nvSpPr>
          <p:cNvPr id="9" name="Rectangle 8">
            <a:extLst>
              <a:ext uri="{FF2B5EF4-FFF2-40B4-BE49-F238E27FC236}">
                <a16:creationId xmlns:a16="http://schemas.microsoft.com/office/drawing/2014/main" id="{A0BF5582-9E3A-3DA7-0AB2-D439C7A132E4}"/>
              </a:ext>
            </a:extLst>
          </p:cNvPr>
          <p:cNvSpPr>
            <a:spLocks noChangeArrowheads="1"/>
          </p:cNvSpPr>
          <p:nvPr/>
        </p:nvSpPr>
        <p:spPr bwMode="auto">
          <a:xfrm>
            <a:off x="6740379" y="3999508"/>
            <a:ext cx="29367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7">
                  <a:extLst>
                    <a:ext uri="{A12FA001-AC4F-418D-AE19-62706E023703}">
                      <ahyp:hlinkClr xmlns:ahyp="http://schemas.microsoft.com/office/drawing/2018/hyperlinkcolor" val="tx"/>
                    </a:ext>
                  </a:extLst>
                </a:hlinkClick>
              </a:rPr>
              <a:t>www.dickerdata.co.nz/Microsoft</a:t>
            </a:r>
            <a:endParaRPr kumimoji="0" lang="en-US" altLang="en-US" sz="500" b="0" i="0" u="none" strike="noStrike" cap="none" normalizeH="0" baseline="0" dirty="0">
              <a:ln>
                <a:noFill/>
              </a:ln>
              <a:effectLst/>
              <a:latin typeface="Montserrat" pitchFamily="2" charset="77"/>
            </a:endParaRPr>
          </a:p>
        </p:txBody>
      </p:sp>
    </p:spTree>
    <p:extLst>
      <p:ext uri="{BB962C8B-B14F-4D97-AF65-F5344CB8AC3E}">
        <p14:creationId xmlns:p14="http://schemas.microsoft.com/office/powerpoint/2010/main" val="3158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986A0B-B935-76B4-2C75-CE98A82C32C8}"/>
              </a:ext>
            </a:extLst>
          </p:cNvPr>
          <p:cNvPicPr>
            <a:picLocks noChangeAspect="1"/>
          </p:cNvPicPr>
          <p:nvPr/>
        </p:nvPicPr>
        <p:blipFill>
          <a:blip r:embed="rId2" cstate="screen">
            <a:extLst>
              <a:ext uri="{28A0092B-C50C-407E-A947-70E740481C1C}">
                <a14:useLocalDpi xmlns:a14="http://schemas.microsoft.com/office/drawing/2010/main"/>
              </a:ext>
            </a:extLst>
          </a:blip>
          <a:srcRect l="-1927" b="-2724"/>
          <a:stretch>
            <a:fillRect/>
          </a:stretch>
        </p:blipFill>
        <p:spPr>
          <a:xfrm>
            <a:off x="1984197" y="-1"/>
            <a:ext cx="10207804" cy="5527965"/>
          </a:xfrm>
          <a:prstGeom prst="rect">
            <a:avLst/>
          </a:prstGeom>
        </p:spPr>
      </p:pic>
      <p:sp>
        <p:nvSpPr>
          <p:cNvPr id="2" name="Title 1">
            <a:extLst>
              <a:ext uri="{FF2B5EF4-FFF2-40B4-BE49-F238E27FC236}">
                <a16:creationId xmlns:a16="http://schemas.microsoft.com/office/drawing/2014/main" id="{FF692457-7AAE-7BC9-50CD-4D5B8DC09775}"/>
              </a:ext>
            </a:extLst>
          </p:cNvPr>
          <p:cNvSpPr>
            <a:spLocks noGrp="1"/>
          </p:cNvSpPr>
          <p:nvPr>
            <p:ph type="title" idx="4294967295"/>
          </p:nvPr>
        </p:nvSpPr>
        <p:spPr>
          <a:xfrm>
            <a:off x="515937" y="2180767"/>
            <a:ext cx="7735433" cy="895350"/>
          </a:xfrm>
          <a:prstGeom prst="rect">
            <a:avLst/>
          </a:prstGeom>
        </p:spPr>
        <p:txBody>
          <a:bodyPr lIns="0" tIns="0" rIns="0" bIns="0"/>
          <a:lstStyle/>
          <a:p>
            <a:pPr>
              <a:lnSpc>
                <a:spcPct val="90000"/>
              </a:lnSpc>
            </a:pPr>
            <a:r>
              <a:rPr lang="en-US" sz="3600" dirty="0"/>
              <a:t>Power your hybrid workforce</a:t>
            </a:r>
            <a:br>
              <a:rPr lang="en-US" sz="3600" dirty="0"/>
            </a:br>
            <a:r>
              <a:rPr lang="en-US" sz="3600" dirty="0">
                <a:latin typeface="Montserrat" pitchFamily="2" charset="77"/>
              </a:rPr>
              <a:t>with Azure Virtual Desktop</a:t>
            </a:r>
          </a:p>
        </p:txBody>
      </p:sp>
      <p:sp>
        <p:nvSpPr>
          <p:cNvPr id="3" name="Text Placeholder 2">
            <a:extLst>
              <a:ext uri="{FF2B5EF4-FFF2-40B4-BE49-F238E27FC236}">
                <a16:creationId xmlns:a16="http://schemas.microsoft.com/office/drawing/2014/main" id="{8DC20022-4508-8D9A-8122-F6B0A8F16521}"/>
              </a:ext>
            </a:extLst>
          </p:cNvPr>
          <p:cNvSpPr>
            <a:spLocks noGrp="1"/>
          </p:cNvSpPr>
          <p:nvPr>
            <p:ph type="body" sz="quarter" idx="4294967295"/>
          </p:nvPr>
        </p:nvSpPr>
        <p:spPr>
          <a:xfrm>
            <a:off x="515938" y="3356483"/>
            <a:ext cx="10401444" cy="3237634"/>
          </a:xfrm>
          <a:prstGeom prst="rect">
            <a:avLst/>
          </a:prstGeom>
        </p:spPr>
        <p:txBody>
          <a:bodyPr lIns="0" tIns="0" rIns="0" bIns="0"/>
          <a:lstStyle/>
          <a:p>
            <a:pPr marL="0" indent="0">
              <a:buNone/>
            </a:pPr>
            <a:r>
              <a:rPr lang="en-US" sz="1400" dirty="0">
                <a:latin typeface="Montserrat" pitchFamily="2" charset="77"/>
              </a:rPr>
              <a:t>This playbook focuses on Play 1 – enabling secure, flexible work from </a:t>
            </a:r>
            <a:br>
              <a:rPr lang="en-US" sz="1400" dirty="0">
                <a:latin typeface="Montserrat" pitchFamily="2" charset="77"/>
              </a:rPr>
            </a:br>
            <a:r>
              <a:rPr lang="en-US" sz="1400" dirty="0">
                <a:latin typeface="Montserrat" pitchFamily="2" charset="77"/>
              </a:rPr>
              <a:t>anywhere. Inside, you'll find all you need to identify AVD opportunities, </a:t>
            </a:r>
            <a:br>
              <a:rPr lang="en-US" sz="1400" dirty="0">
                <a:latin typeface="Montserrat" pitchFamily="2" charset="77"/>
              </a:rPr>
            </a:br>
            <a:r>
              <a:rPr lang="en-US" sz="1400" dirty="0">
                <a:latin typeface="Montserrat" pitchFamily="2" charset="77"/>
              </a:rPr>
              <a:t>pitch confidently and close deals: </a:t>
            </a:r>
          </a:p>
          <a:p>
            <a:pPr marL="0" indent="0">
              <a:buNone/>
            </a:pPr>
            <a:endParaRPr lang="en-US" sz="1400" dirty="0">
              <a:latin typeface="Montserrat" pitchFamily="2" charset="77"/>
            </a:endParaRPr>
          </a:p>
          <a:p>
            <a:r>
              <a:rPr lang="en-US" sz="1400" dirty="0">
                <a:latin typeface="Montserrat" pitchFamily="2" charset="77"/>
              </a:rPr>
              <a:t>Market context and ready-to-buy prospects </a:t>
            </a:r>
          </a:p>
          <a:p>
            <a:r>
              <a:rPr lang="en-US" sz="1400" dirty="0">
                <a:latin typeface="Montserrat" pitchFamily="2" charset="77"/>
              </a:rPr>
              <a:t>Pitch guidance by customer segment </a:t>
            </a:r>
          </a:p>
          <a:p>
            <a:r>
              <a:rPr lang="en-US" sz="1400" dirty="0">
                <a:latin typeface="Montserrat" pitchFamily="2" charset="77"/>
              </a:rPr>
              <a:t>Objection handling and competitor comparisons </a:t>
            </a:r>
          </a:p>
          <a:p>
            <a:r>
              <a:rPr lang="en-US" sz="1400" dirty="0">
                <a:latin typeface="Montserrat" pitchFamily="2" charset="77"/>
              </a:rPr>
              <a:t>Revenue models, incentives and funding programs </a:t>
            </a:r>
          </a:p>
          <a:p>
            <a:r>
              <a:rPr lang="en-US" sz="1400" dirty="0">
                <a:latin typeface="Montserrat" pitchFamily="2" charset="77"/>
              </a:rPr>
              <a:t>Customer-facing assets – just add your branding </a:t>
            </a:r>
          </a:p>
          <a:p>
            <a:pPr marL="0" indent="0">
              <a:buNone/>
            </a:pPr>
            <a:endParaRPr lang="en-US" sz="1400" dirty="0">
              <a:latin typeface="Montserrat" pitchFamily="2" charset="77"/>
            </a:endParaRPr>
          </a:p>
          <a:p>
            <a:pPr marL="0" indent="0">
              <a:buNone/>
            </a:pPr>
            <a:r>
              <a:rPr lang="en-US" sz="1400" dirty="0">
                <a:latin typeface="Montserrat" pitchFamily="2" charset="77"/>
              </a:rPr>
              <a:t>Plus, our expert Azure team is here to help you identify leads, win deals and scale your AVD practice. </a:t>
            </a:r>
          </a:p>
        </p:txBody>
      </p:sp>
      <p:sp>
        <p:nvSpPr>
          <p:cNvPr id="5" name="TextBox 4">
            <a:extLst>
              <a:ext uri="{FF2B5EF4-FFF2-40B4-BE49-F238E27FC236}">
                <a16:creationId xmlns:a16="http://schemas.microsoft.com/office/drawing/2014/main" id="{8209943B-731B-7D64-3B73-9502737AE1B9}"/>
              </a:ext>
            </a:extLst>
          </p:cNvPr>
          <p:cNvSpPr txBox="1"/>
          <p:nvPr/>
        </p:nvSpPr>
        <p:spPr>
          <a:xfrm>
            <a:off x="444688" y="1080996"/>
            <a:ext cx="2744668" cy="923330"/>
          </a:xfrm>
          <a:prstGeom prst="rect">
            <a:avLst/>
          </a:prstGeom>
          <a:noFill/>
        </p:spPr>
        <p:txBody>
          <a:bodyPr wrap="square" lIns="0" tIns="0" rIns="0" bIns="0">
            <a:spAutoFit/>
          </a:bodyPr>
          <a:lstStyle/>
          <a:p>
            <a:pPr>
              <a:lnSpc>
                <a:spcPct val="100000"/>
              </a:lnSpc>
            </a:pPr>
            <a:r>
              <a:rPr lang="en-US" sz="6000" b="1" dirty="0">
                <a:gradFill>
                  <a:gsLst>
                    <a:gs pos="0">
                      <a:schemeClr val="accent2"/>
                    </a:gs>
                    <a:gs pos="100000">
                      <a:schemeClr val="accent1"/>
                    </a:gs>
                  </a:gsLst>
                  <a:path path="circle">
                    <a:fillToRect r="100000" b="100000"/>
                  </a:path>
                </a:gradFill>
                <a:latin typeface="Montserrat" pitchFamily="2" charset="77"/>
              </a:rPr>
              <a:t>Play 1</a:t>
            </a:r>
          </a:p>
        </p:txBody>
      </p:sp>
    </p:spTree>
    <p:extLst>
      <p:ext uri="{BB962C8B-B14F-4D97-AF65-F5344CB8AC3E}">
        <p14:creationId xmlns:p14="http://schemas.microsoft.com/office/powerpoint/2010/main" val="285210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375C-88FC-353F-8B53-D1E61BA1E598}"/>
            </a:ext>
          </a:extLst>
        </p:cNvPr>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70104040-E5E9-3E79-D5C3-43A38044F956}"/>
              </a:ext>
            </a:extLst>
          </p:cNvPr>
          <p:cNvSpPr/>
          <p:nvPr/>
        </p:nvSpPr>
        <p:spPr>
          <a:xfrm>
            <a:off x="6276814" y="1684885"/>
            <a:ext cx="5153186" cy="382476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FFC20147-F8AE-DEB6-823C-CBBF02E84C29}"/>
              </a:ext>
            </a:extLst>
          </p:cNvPr>
          <p:cNvSpPr>
            <a:spLocks noGrp="1"/>
          </p:cNvSpPr>
          <p:nvPr>
            <p:ph type="title"/>
          </p:nvPr>
        </p:nvSpPr>
        <p:spPr/>
        <p:txBody>
          <a:bodyPr/>
          <a:lstStyle/>
          <a:p>
            <a:r>
              <a:rPr lang="en-US" dirty="0"/>
              <a:t>The opportunity is here and growing </a:t>
            </a:r>
            <a:br>
              <a:rPr lang="en-US" dirty="0"/>
            </a:br>
            <a:r>
              <a:rPr lang="en-US" dirty="0">
                <a:latin typeface="Montserrat" pitchFamily="2" charset="77"/>
              </a:rPr>
              <a:t>Market drivers creating demand for AVD </a:t>
            </a:r>
          </a:p>
        </p:txBody>
      </p:sp>
      <p:sp>
        <p:nvSpPr>
          <p:cNvPr id="3" name="Text Placeholder 2">
            <a:extLst>
              <a:ext uri="{FF2B5EF4-FFF2-40B4-BE49-F238E27FC236}">
                <a16:creationId xmlns:a16="http://schemas.microsoft.com/office/drawing/2014/main" id="{8992E9DA-1D7E-1812-D1ED-6AF73C5126E9}"/>
              </a:ext>
            </a:extLst>
          </p:cNvPr>
          <p:cNvSpPr>
            <a:spLocks noGrp="1"/>
          </p:cNvSpPr>
          <p:nvPr>
            <p:ph type="body" sz="quarter" idx="18"/>
          </p:nvPr>
        </p:nvSpPr>
        <p:spPr>
          <a:xfrm>
            <a:off x="515938" y="1690426"/>
            <a:ext cx="5140943" cy="3482689"/>
          </a:xfrm>
        </p:spPr>
        <p:txBody>
          <a:bodyPr/>
          <a:lstStyle/>
          <a:p>
            <a:pPr>
              <a:spcAft>
                <a:spcPts val="600"/>
              </a:spcAft>
            </a:pPr>
            <a:r>
              <a:rPr lang="en-US" sz="1400" b="1" dirty="0">
                <a:latin typeface="Montserrat" pitchFamily="2" charset="77"/>
              </a:rPr>
              <a:t>Hybrid work is locked in </a:t>
            </a:r>
            <a:r>
              <a:rPr lang="en-US" sz="1400" dirty="0">
                <a:latin typeface="Montserrat" pitchFamily="2" charset="77"/>
              </a:rPr>
              <a:t>– with 3 days a week in the office commonplace, 82% of employers expect it to remain or increase over the next two years</a:t>
            </a:r>
            <a:r>
              <a:rPr lang="en-US" sz="1400" baseline="30000" dirty="0">
                <a:latin typeface="Montserrat" pitchFamily="2" charset="77"/>
              </a:rPr>
              <a:t>1</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AI investment is surging</a:t>
            </a:r>
            <a:r>
              <a:rPr lang="en-US" sz="1400" dirty="0">
                <a:latin typeface="Montserrat" pitchFamily="2" charset="77"/>
              </a:rPr>
              <a:t> – 88% of Australian companies and 90% in NZ plan to invest in AI in the coming year</a:t>
            </a:r>
            <a:r>
              <a:rPr lang="en-US" sz="1400" baseline="30000" dirty="0">
                <a:latin typeface="Montserrat" pitchFamily="2" charset="77"/>
              </a:rPr>
              <a:t>2</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Cloud investment continues </a:t>
            </a:r>
            <a:r>
              <a:rPr lang="en-US" sz="1400" dirty="0">
                <a:latin typeface="Montserrat" pitchFamily="2" charset="77"/>
              </a:rPr>
              <a:t>– </a:t>
            </a:r>
            <a:r>
              <a:rPr lang="en-US" sz="1400" dirty="0" err="1">
                <a:latin typeface="Montserrat" pitchFamily="2" charset="77"/>
              </a:rPr>
              <a:t>Organisations</a:t>
            </a:r>
            <a:r>
              <a:rPr lang="en-US" sz="1400" dirty="0">
                <a:latin typeface="Montserrat" pitchFamily="2" charset="77"/>
              </a:rPr>
              <a:t> are </a:t>
            </a:r>
            <a:r>
              <a:rPr lang="en-US" sz="1400" dirty="0" err="1">
                <a:latin typeface="Montserrat" pitchFamily="2" charset="77"/>
              </a:rPr>
              <a:t>prioritising</a:t>
            </a:r>
            <a:r>
              <a:rPr lang="en-US" sz="1400" dirty="0">
                <a:latin typeface="Montserrat" pitchFamily="2" charset="77"/>
              </a:rPr>
              <a:t> data security, scalability and cost optimisation</a:t>
            </a:r>
            <a:r>
              <a:rPr lang="en-US" sz="1400" baseline="30000" dirty="0">
                <a:latin typeface="Montserrat" pitchFamily="2" charset="77"/>
              </a:rPr>
              <a:t>2</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Customers buy on value</a:t>
            </a:r>
            <a:r>
              <a:rPr lang="en-US" sz="1400" dirty="0">
                <a:latin typeface="Montserrat" pitchFamily="2" charset="77"/>
              </a:rPr>
              <a:t> – 56% choose partners based on overall business impact, not just price</a:t>
            </a:r>
            <a:r>
              <a:rPr lang="en-US" sz="1400" baseline="30000" dirty="0">
                <a:latin typeface="Montserrat" pitchFamily="2" charset="77"/>
              </a:rPr>
              <a:t>2</a:t>
            </a:r>
            <a:r>
              <a:rPr lang="en-US" sz="1400" dirty="0">
                <a:latin typeface="Montserrat" pitchFamily="2" charset="77"/>
              </a:rPr>
              <a:t> </a:t>
            </a:r>
          </a:p>
        </p:txBody>
      </p:sp>
      <p:sp>
        <p:nvSpPr>
          <p:cNvPr id="4" name="Text Placeholder 2">
            <a:extLst>
              <a:ext uri="{FF2B5EF4-FFF2-40B4-BE49-F238E27FC236}">
                <a16:creationId xmlns:a16="http://schemas.microsoft.com/office/drawing/2014/main" id="{629BC5BA-B7B8-B7DF-A292-2AD98EF06876}"/>
              </a:ext>
            </a:extLst>
          </p:cNvPr>
          <p:cNvSpPr txBox="1">
            <a:spLocks/>
          </p:cNvSpPr>
          <p:nvPr/>
        </p:nvSpPr>
        <p:spPr>
          <a:xfrm>
            <a:off x="6628111" y="2667699"/>
            <a:ext cx="4662404" cy="3403206"/>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ontserrat" pitchFamily="2" charset="77"/>
              </a:rPr>
              <a:t>AI could add $115 billion to Australia's GDP by 2030, with 70 per cent of that gain coming from greater productivity.”</a:t>
            </a:r>
            <a:r>
              <a:rPr lang="en-US" sz="1800" baseline="30000" dirty="0">
                <a:latin typeface="Montserrat" pitchFamily="2" charset="77"/>
              </a:rPr>
              <a:t>3</a:t>
            </a:r>
            <a:r>
              <a:rPr lang="en-US" sz="2400" dirty="0">
                <a:latin typeface="Montserrat" pitchFamily="2" charset="77"/>
              </a:rPr>
              <a:t> </a:t>
            </a:r>
          </a:p>
          <a:p>
            <a:pPr marL="268288" indent="-261938">
              <a:spcBef>
                <a:spcPts val="1200"/>
              </a:spcBef>
              <a:buNone/>
            </a:pPr>
            <a:r>
              <a:rPr lang="en-US" sz="1400" dirty="0">
                <a:latin typeface="Montserrat" pitchFamily="2" charset="77"/>
              </a:rPr>
              <a:t>–  	</a:t>
            </a:r>
            <a:r>
              <a:rPr lang="en-US" sz="1400" b="1" dirty="0">
                <a:latin typeface="Montserrat" pitchFamily="2" charset="77"/>
              </a:rPr>
              <a:t>Steven Worrall</a:t>
            </a:r>
            <a:r>
              <a:rPr lang="en-US" sz="1400" dirty="0">
                <a:latin typeface="Montserrat" pitchFamily="2" charset="77"/>
              </a:rPr>
              <a:t>, former Managing Director, Microsoft ANZ </a:t>
            </a:r>
          </a:p>
        </p:txBody>
      </p:sp>
      <p:sp>
        <p:nvSpPr>
          <p:cNvPr id="10" name="Rectangle 2">
            <a:extLst>
              <a:ext uri="{FF2B5EF4-FFF2-40B4-BE49-F238E27FC236}">
                <a16:creationId xmlns:a16="http://schemas.microsoft.com/office/drawing/2014/main" id="{E7D63944-5B73-F810-F988-D2C558E87860}"/>
              </a:ext>
            </a:extLst>
          </p:cNvPr>
          <p:cNvSpPr>
            <a:spLocks noChangeArrowheads="1"/>
          </p:cNvSpPr>
          <p:nvPr/>
        </p:nvSpPr>
        <p:spPr bwMode="auto">
          <a:xfrm>
            <a:off x="515937" y="5454515"/>
            <a:ext cx="54705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latin typeface="Montserrat" pitchFamily="2" charset="77"/>
              </a:rPr>
              <a:t>References: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1. 	Human Resources Director (HRD), 2025,</a:t>
            </a:r>
            <a:r>
              <a:rPr lang="en-US" altLang="en-US" sz="900" dirty="0">
                <a:latin typeface="Montserrat" pitchFamily="2" charset="77"/>
                <a:hlinkClick r:id="rId2">
                  <a:extLst>
                    <a:ext uri="{A12FA001-AC4F-418D-AE19-62706E023703}">
                      <ahyp:hlinkClr xmlns:ahyp="http://schemas.microsoft.com/office/drawing/2018/hyperlinkcolor" val="tx"/>
                    </a:ext>
                  </a:extLst>
                </a:hlinkClick>
              </a:rPr>
              <a:t> Hybrid work enters 'stabilisation phase' in Australia</a:t>
            </a:r>
            <a:r>
              <a:rPr lang="en-US" altLang="en-US" sz="900" dirty="0">
                <a:latin typeface="Montserrat" pitchFamily="2" charset="77"/>
              </a:rPr>
              <a:t>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2. 	Tech Research Asia, Dicker Data &amp; Microsoft,</a:t>
            </a:r>
            <a:r>
              <a:rPr lang="en-US" altLang="en-US" sz="900" dirty="0">
                <a:latin typeface="Montserrat" pitchFamily="2" charset="77"/>
                <a:hlinkClick r:id="rId3">
                  <a:extLst>
                    <a:ext uri="{A12FA001-AC4F-418D-AE19-62706E023703}">
                      <ahyp:hlinkClr xmlns:ahyp="http://schemas.microsoft.com/office/drawing/2018/hyperlinkcolor" val="tx"/>
                    </a:ext>
                  </a:extLst>
                </a:hlinkClick>
              </a:rPr>
              <a:t> The Strategic Partner Shift</a:t>
            </a:r>
            <a:r>
              <a:rPr lang="en-US" altLang="en-US" sz="900" dirty="0">
                <a:latin typeface="Montserrat" pitchFamily="2" charset="77"/>
              </a:rPr>
              <a:t>, 2025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3. 	AFR, </a:t>
            </a:r>
            <a:r>
              <a:rPr lang="en-US" altLang="en-US" sz="900" dirty="0">
                <a:latin typeface="Montserrat" pitchFamily="2" charset="77"/>
                <a:hlinkClick r:id="rId4">
                  <a:extLst>
                    <a:ext uri="{A12FA001-AC4F-418D-AE19-62706E023703}">
                      <ahyp:hlinkClr xmlns:ahyp="http://schemas.microsoft.com/office/drawing/2018/hyperlinkcolor" val="tx"/>
                    </a:ext>
                  </a:extLst>
                </a:hlinkClick>
              </a:rPr>
              <a:t>Economic summit can be AI’s ‘Team Australia’ moment</a:t>
            </a:r>
            <a:r>
              <a:rPr lang="en-US" altLang="en-US" sz="900" dirty="0">
                <a:latin typeface="Montserrat" pitchFamily="2" charset="77"/>
              </a:rPr>
              <a:t>, 2025  </a:t>
            </a:r>
          </a:p>
        </p:txBody>
      </p:sp>
      <p:pic>
        <p:nvPicPr>
          <p:cNvPr id="7" name="Graphic 6">
            <a:extLst>
              <a:ext uri="{FF2B5EF4-FFF2-40B4-BE49-F238E27FC236}">
                <a16:creationId xmlns:a16="http://schemas.microsoft.com/office/drawing/2014/main" id="{C435B61A-F500-B991-2507-DD873E901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8111" y="1927510"/>
            <a:ext cx="602260" cy="602260"/>
          </a:xfrm>
          <a:prstGeom prst="rect">
            <a:avLst/>
          </a:prstGeom>
        </p:spPr>
      </p:pic>
    </p:spTree>
    <p:extLst>
      <p:ext uri="{BB962C8B-B14F-4D97-AF65-F5344CB8AC3E}">
        <p14:creationId xmlns:p14="http://schemas.microsoft.com/office/powerpoint/2010/main" val="260636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5764-25D7-E8ED-E0A8-A20F5A1126A1}"/>
            </a:ext>
          </a:extLst>
        </p:cNvPr>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CBD494FC-BF56-424E-A2CF-BC2E27718043}"/>
              </a:ext>
            </a:extLst>
          </p:cNvPr>
          <p:cNvSpPr/>
          <p:nvPr/>
        </p:nvSpPr>
        <p:spPr>
          <a:xfrm>
            <a:off x="5774499" y="1684885"/>
            <a:ext cx="5228006" cy="382476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CD4BFC5-CB53-DEC4-B1B9-08BC99AC57A0}"/>
              </a:ext>
            </a:extLst>
          </p:cNvPr>
          <p:cNvSpPr>
            <a:spLocks noGrp="1"/>
          </p:cNvSpPr>
          <p:nvPr>
            <p:ph type="title"/>
          </p:nvPr>
        </p:nvSpPr>
        <p:spPr/>
        <p:txBody>
          <a:bodyPr/>
          <a:lstStyle/>
          <a:p>
            <a:br>
              <a:rPr lang="en-US" dirty="0"/>
            </a:br>
            <a:r>
              <a:rPr lang="en-US" dirty="0"/>
              <a:t>3,206 customers are ready to start! </a:t>
            </a:r>
          </a:p>
        </p:txBody>
      </p:sp>
      <p:sp>
        <p:nvSpPr>
          <p:cNvPr id="3" name="Text Placeholder 2">
            <a:extLst>
              <a:ext uri="{FF2B5EF4-FFF2-40B4-BE49-F238E27FC236}">
                <a16:creationId xmlns:a16="http://schemas.microsoft.com/office/drawing/2014/main" id="{79D62804-C81C-776F-DE05-287B20488C7C}"/>
              </a:ext>
            </a:extLst>
          </p:cNvPr>
          <p:cNvSpPr>
            <a:spLocks noGrp="1"/>
          </p:cNvSpPr>
          <p:nvPr>
            <p:ph type="body" sz="quarter" idx="18"/>
          </p:nvPr>
        </p:nvSpPr>
        <p:spPr>
          <a:xfrm>
            <a:off x="501203" y="1901821"/>
            <a:ext cx="4689218" cy="3875474"/>
          </a:xfrm>
        </p:spPr>
        <p:txBody>
          <a:bodyPr/>
          <a:lstStyle/>
          <a:p>
            <a:pPr marL="0" indent="0">
              <a:spcAft>
                <a:spcPts val="600"/>
              </a:spcAft>
              <a:buNone/>
            </a:pPr>
            <a:r>
              <a:rPr lang="en-US" sz="1400" dirty="0" err="1">
                <a:latin typeface="Montserrat" pitchFamily="2" charset="77"/>
              </a:rPr>
              <a:t>CloudAscent</a:t>
            </a:r>
            <a:r>
              <a:rPr lang="en-US" sz="1400" dirty="0">
                <a:latin typeface="Montserrat" pitchFamily="2" charset="77"/>
              </a:rPr>
              <a:t> – Microsoft’s tool that analyses data signals to identify buying patterns – reveals that 3,206 Australian </a:t>
            </a:r>
            <a:r>
              <a:rPr lang="en-US" sz="1400" dirty="0" err="1">
                <a:latin typeface="Montserrat" pitchFamily="2" charset="77"/>
              </a:rPr>
              <a:t>organisations</a:t>
            </a:r>
            <a:r>
              <a:rPr lang="en-US" sz="1400" dirty="0">
                <a:latin typeface="Montserrat" pitchFamily="2" charset="77"/>
              </a:rPr>
              <a:t> within Dicker Data’s partner ecosystem are prepared to begin their Azure journey by migrating their Remote Desktop Services (RDS) environments to Azure Virtual Desktop (AVD). How many of those are your customers? </a:t>
            </a:r>
          </a:p>
          <a:p>
            <a:pPr marL="0" indent="0">
              <a:spcAft>
                <a:spcPts val="600"/>
              </a:spcAft>
              <a:buNone/>
            </a:pPr>
            <a:r>
              <a:rPr lang="en-US" sz="1400" b="1" dirty="0">
                <a:latin typeface="Montserrat" pitchFamily="2" charset="77"/>
              </a:rPr>
              <a:t>Plus, 60% are ready to ACT NOW based on their existing Microsoft usage investments, business needs and technical fit. </a:t>
            </a:r>
          </a:p>
          <a:p>
            <a:pPr marL="0" indent="0">
              <a:spcAft>
                <a:spcPts val="600"/>
              </a:spcAft>
              <a:buNone/>
            </a:pPr>
            <a:r>
              <a:rPr lang="en-US" sz="1400" dirty="0">
                <a:latin typeface="Montserrat" pitchFamily="2" charset="77"/>
              </a:rPr>
              <a:t>We can train you to use </a:t>
            </a:r>
            <a:r>
              <a:rPr lang="en-US" sz="1400" dirty="0" err="1">
                <a:latin typeface="Montserrat" pitchFamily="2" charset="77"/>
              </a:rPr>
              <a:t>CloudAscent</a:t>
            </a:r>
            <a:r>
              <a:rPr lang="en-US" sz="1400" dirty="0">
                <a:latin typeface="Montserrat" pitchFamily="2" charset="77"/>
              </a:rPr>
              <a:t> to identify opportunities in your own customer base, or we can help you find ready-to-go prospects. </a:t>
            </a:r>
          </a:p>
        </p:txBody>
      </p:sp>
      <p:sp>
        <p:nvSpPr>
          <p:cNvPr id="4" name="Text Placeholder 2">
            <a:extLst>
              <a:ext uri="{FF2B5EF4-FFF2-40B4-BE49-F238E27FC236}">
                <a16:creationId xmlns:a16="http://schemas.microsoft.com/office/drawing/2014/main" id="{68040142-6CCC-7D9A-7442-B3834EC4A8CB}"/>
              </a:ext>
            </a:extLst>
          </p:cNvPr>
          <p:cNvSpPr txBox="1">
            <a:spLocks/>
          </p:cNvSpPr>
          <p:nvPr/>
        </p:nvSpPr>
        <p:spPr>
          <a:xfrm>
            <a:off x="5165766" y="1901821"/>
            <a:ext cx="6025625" cy="41031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US" sz="2400" b="1" dirty="0">
                <a:latin typeface="Montserrat" pitchFamily="2" charset="77"/>
              </a:rPr>
              <a:t>AVD Readiness </a:t>
            </a:r>
          </a:p>
        </p:txBody>
      </p:sp>
      <p:sp>
        <p:nvSpPr>
          <p:cNvPr id="8" name="Oval 7">
            <a:extLst>
              <a:ext uri="{FF2B5EF4-FFF2-40B4-BE49-F238E27FC236}">
                <a16:creationId xmlns:a16="http://schemas.microsoft.com/office/drawing/2014/main" id="{AF621DF9-6F18-BFC0-8A54-25EE2AA845AA}"/>
              </a:ext>
            </a:extLst>
          </p:cNvPr>
          <p:cNvSpPr/>
          <p:nvPr/>
        </p:nvSpPr>
        <p:spPr>
          <a:xfrm>
            <a:off x="7278152" y="2968465"/>
            <a:ext cx="2082204" cy="2084074"/>
          </a:xfrm>
          <a:prstGeom prst="ellipse">
            <a:avLst/>
          </a:prstGeom>
          <a:solidFill>
            <a:srgbClr val="F61B71"/>
          </a:solidFill>
          <a:ln w="13571" cap="flat">
            <a:noFill/>
            <a:prstDash val="solid"/>
            <a:miter/>
          </a:ln>
        </p:spPr>
        <p:txBody>
          <a:bodyPr/>
          <a:lstStyle/>
          <a:p>
            <a:endParaRPr lang="en-US"/>
          </a:p>
        </p:txBody>
      </p:sp>
      <p:sp>
        <p:nvSpPr>
          <p:cNvPr id="9" name="Freeform 8">
            <a:extLst>
              <a:ext uri="{FF2B5EF4-FFF2-40B4-BE49-F238E27FC236}">
                <a16:creationId xmlns:a16="http://schemas.microsoft.com/office/drawing/2014/main" id="{755B3C1E-A6A4-4A67-C06F-F160714CFE70}"/>
              </a:ext>
            </a:extLst>
          </p:cNvPr>
          <p:cNvSpPr/>
          <p:nvPr/>
        </p:nvSpPr>
        <p:spPr>
          <a:xfrm>
            <a:off x="7278152" y="2968465"/>
            <a:ext cx="1071003" cy="1305218"/>
          </a:xfrm>
          <a:custGeom>
            <a:avLst/>
            <a:gdLst>
              <a:gd name="csX0" fmla="*/ 1071003 w 1071003"/>
              <a:gd name="csY0" fmla="*/ 0 h 1305218"/>
              <a:gd name="csX1" fmla="*/ 1041102 w 1071003"/>
              <a:gd name="csY1" fmla="*/ 0 h 1305218"/>
              <a:gd name="csX2" fmla="*/ 0 w 1071003"/>
              <a:gd name="csY2" fmla="*/ 1042037 h 1305218"/>
              <a:gd name="csX3" fmla="*/ 0 w 1071003"/>
              <a:gd name="csY3" fmla="*/ 1081488 h 1305218"/>
              <a:gd name="csX4" fmla="*/ 1039743 w 1071003"/>
              <a:gd name="csY4" fmla="*/ 1042037 h 1305218"/>
              <a:gd name="csX5" fmla="*/ 1069644 w 1071003"/>
              <a:gd name="csY5" fmla="*/ 0 h 1305218"/>
            </a:gdLst>
            <a:ahLst/>
            <a:cxnLst>
              <a:cxn ang="0">
                <a:pos x="csX0" y="csY0"/>
              </a:cxn>
              <a:cxn ang="0">
                <a:pos x="csX1" y="csY1"/>
              </a:cxn>
              <a:cxn ang="0">
                <a:pos x="csX2" y="csY2"/>
              </a:cxn>
              <a:cxn ang="0">
                <a:pos x="csX3" y="csY3"/>
              </a:cxn>
              <a:cxn ang="0">
                <a:pos x="csX4" y="csY4"/>
              </a:cxn>
              <a:cxn ang="0">
                <a:pos x="csX5" y="csY5"/>
              </a:cxn>
            </a:cxnLst>
            <a:rect l="l" t="t" r="r" b="b"/>
            <a:pathLst>
              <a:path w="1071003" h="1305218">
                <a:moveTo>
                  <a:pt x="1071003" y="0"/>
                </a:moveTo>
                <a:cubicBezTo>
                  <a:pt x="1061489" y="0"/>
                  <a:pt x="1050616" y="0"/>
                  <a:pt x="1041102" y="0"/>
                </a:cubicBezTo>
                <a:cubicBezTo>
                  <a:pt x="466185" y="0"/>
                  <a:pt x="0" y="466604"/>
                  <a:pt x="0" y="1042037"/>
                </a:cubicBezTo>
                <a:cubicBezTo>
                  <a:pt x="0" y="1617470"/>
                  <a:pt x="0" y="1067884"/>
                  <a:pt x="0" y="1081488"/>
                </a:cubicBezTo>
                <a:lnTo>
                  <a:pt x="1039743" y="1042037"/>
                </a:lnTo>
                <a:lnTo>
                  <a:pt x="1069644" y="0"/>
                </a:lnTo>
                <a:close/>
              </a:path>
            </a:pathLst>
          </a:custGeom>
          <a:solidFill>
            <a:schemeClr val="accent5"/>
          </a:solidFill>
          <a:ln w="13571" cap="flat">
            <a:noFill/>
            <a:prstDash val="solid"/>
            <a:miter/>
          </a:ln>
        </p:spPr>
        <p:txBody>
          <a:bodyPr/>
          <a:lstStyle/>
          <a:p>
            <a:endParaRPr lang="en-US"/>
          </a:p>
        </p:txBody>
      </p:sp>
      <p:sp>
        <p:nvSpPr>
          <p:cNvPr id="10" name="Freeform 9">
            <a:extLst>
              <a:ext uri="{FF2B5EF4-FFF2-40B4-BE49-F238E27FC236}">
                <a16:creationId xmlns:a16="http://schemas.microsoft.com/office/drawing/2014/main" id="{C5B07A01-35F2-7502-E125-57E9F3A58FFC}"/>
              </a:ext>
            </a:extLst>
          </p:cNvPr>
          <p:cNvSpPr/>
          <p:nvPr/>
        </p:nvSpPr>
        <p:spPr>
          <a:xfrm>
            <a:off x="7280871" y="4010502"/>
            <a:ext cx="1039743" cy="827100"/>
          </a:xfrm>
          <a:custGeom>
            <a:avLst/>
            <a:gdLst>
              <a:gd name="csX0" fmla="*/ 406383 w 1039743"/>
              <a:gd name="csY0" fmla="*/ 827100 h 827100"/>
              <a:gd name="csX1" fmla="*/ 1039743 w 1039743"/>
              <a:gd name="csY1" fmla="*/ 0 h 827100"/>
              <a:gd name="csX2" fmla="*/ 0 w 1039743"/>
              <a:gd name="csY2" fmla="*/ 39450 h 827100"/>
              <a:gd name="csX3" fmla="*/ 407742 w 1039743"/>
              <a:gd name="csY3" fmla="*/ 827100 h 827100"/>
            </a:gdLst>
            <a:ahLst/>
            <a:cxnLst>
              <a:cxn ang="0">
                <a:pos x="csX0" y="csY0"/>
              </a:cxn>
              <a:cxn ang="0">
                <a:pos x="csX1" y="csY1"/>
              </a:cxn>
              <a:cxn ang="0">
                <a:pos x="csX2" y="csY2"/>
              </a:cxn>
              <a:cxn ang="0">
                <a:pos x="csX3" y="csY3"/>
              </a:cxn>
            </a:cxnLst>
            <a:rect l="l" t="t" r="r" b="b"/>
            <a:pathLst>
              <a:path w="1039743" h="827100">
                <a:moveTo>
                  <a:pt x="406383" y="827100"/>
                </a:moveTo>
                <a:lnTo>
                  <a:pt x="1039743" y="0"/>
                </a:lnTo>
                <a:lnTo>
                  <a:pt x="0" y="39450"/>
                </a:lnTo>
                <a:cubicBezTo>
                  <a:pt x="12232" y="360496"/>
                  <a:pt x="168534" y="644811"/>
                  <a:pt x="407742" y="827100"/>
                </a:cubicBezTo>
                <a:close/>
              </a:path>
            </a:pathLst>
          </a:custGeom>
          <a:solidFill>
            <a:srgbClr val="590E91"/>
          </a:solidFill>
          <a:ln w="13571" cap="flat">
            <a:noFill/>
            <a:prstDash val="solid"/>
            <a:miter/>
          </a:ln>
        </p:spPr>
        <p:txBody>
          <a:bodyPr/>
          <a:lstStyle/>
          <a:p>
            <a:endParaRPr lang="en-US"/>
          </a:p>
        </p:txBody>
      </p:sp>
      <p:grpSp>
        <p:nvGrpSpPr>
          <p:cNvPr id="11" name="Picture 2">
            <a:extLst>
              <a:ext uri="{FF2B5EF4-FFF2-40B4-BE49-F238E27FC236}">
                <a16:creationId xmlns:a16="http://schemas.microsoft.com/office/drawing/2014/main" id="{D86A0BFD-8952-C29B-0D78-10FCA1D2FFFE}"/>
              </a:ext>
            </a:extLst>
          </p:cNvPr>
          <p:cNvGrpSpPr/>
          <p:nvPr/>
        </p:nvGrpSpPr>
        <p:grpSpPr>
          <a:xfrm>
            <a:off x="7109619" y="2703195"/>
            <a:ext cx="572198" cy="508775"/>
            <a:chOff x="5706704" y="2845726"/>
            <a:chExt cx="572198" cy="508775"/>
          </a:xfrm>
          <a:solidFill>
            <a:srgbClr val="000000"/>
          </a:solidFill>
        </p:grpSpPr>
        <p:sp>
          <p:nvSpPr>
            <p:cNvPr id="12" name="Freeform 11">
              <a:extLst>
                <a:ext uri="{FF2B5EF4-FFF2-40B4-BE49-F238E27FC236}">
                  <a16:creationId xmlns:a16="http://schemas.microsoft.com/office/drawing/2014/main" id="{F32A2087-9992-624F-976B-B82FA632DF37}"/>
                </a:ext>
              </a:extLst>
            </p:cNvPr>
            <p:cNvSpPr/>
            <p:nvPr/>
          </p:nvSpPr>
          <p:spPr>
            <a:xfrm>
              <a:off x="5723013" y="2845726"/>
              <a:ext cx="95139" cy="114270"/>
            </a:xfrm>
            <a:custGeom>
              <a:avLst/>
              <a:gdLst>
                <a:gd name="csX0" fmla="*/ 95140 w 95139"/>
                <a:gd name="csY0" fmla="*/ 0 h 114270"/>
                <a:gd name="csX1" fmla="*/ 95140 w 95139"/>
                <a:gd name="csY1" fmla="*/ 114270 h 114270"/>
                <a:gd name="csX2" fmla="*/ 85626 w 95139"/>
                <a:gd name="csY2" fmla="*/ 114270 h 114270"/>
                <a:gd name="csX3" fmla="*/ 12232 w 95139"/>
                <a:gd name="csY3" fmla="*/ 21766 h 114270"/>
                <a:gd name="csX4" fmla="*/ 12232 w 95139"/>
                <a:gd name="csY4" fmla="*/ 114270 h 114270"/>
                <a:gd name="csX5" fmla="*/ 0 w 95139"/>
                <a:gd name="csY5" fmla="*/ 114270 h 114270"/>
                <a:gd name="csX6" fmla="*/ 0 w 95139"/>
                <a:gd name="csY6" fmla="*/ 0 h 114270"/>
                <a:gd name="csX7" fmla="*/ 9514 w 95139"/>
                <a:gd name="csY7" fmla="*/ 0 h 114270"/>
                <a:gd name="csX8" fmla="*/ 82908 w 95139"/>
                <a:gd name="csY8" fmla="*/ 92505 h 114270"/>
                <a:gd name="csX9" fmla="*/ 82908 w 95139"/>
                <a:gd name="csY9" fmla="*/ 0 h 114270"/>
                <a:gd name="csX10" fmla="*/ 95140 w 95139"/>
                <a:gd name="csY10" fmla="*/ 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139" h="114270">
                  <a:moveTo>
                    <a:pt x="95140" y="0"/>
                  </a:moveTo>
                  <a:lnTo>
                    <a:pt x="95140" y="114270"/>
                  </a:lnTo>
                  <a:lnTo>
                    <a:pt x="85626" y="114270"/>
                  </a:lnTo>
                  <a:lnTo>
                    <a:pt x="12232" y="21766"/>
                  </a:lnTo>
                  <a:lnTo>
                    <a:pt x="12232" y="114270"/>
                  </a:lnTo>
                  <a:lnTo>
                    <a:pt x="0" y="114270"/>
                  </a:lnTo>
                  <a:lnTo>
                    <a:pt x="0" y="0"/>
                  </a:lnTo>
                  <a:lnTo>
                    <a:pt x="9514" y="0"/>
                  </a:lnTo>
                  <a:lnTo>
                    <a:pt x="82908" y="92505"/>
                  </a:lnTo>
                  <a:lnTo>
                    <a:pt x="82908" y="0"/>
                  </a:lnTo>
                  <a:lnTo>
                    <a:pt x="95140" y="0"/>
                  </a:lnTo>
                  <a:close/>
                </a:path>
              </a:pathLst>
            </a:custGeom>
            <a:solidFill>
              <a:srgbClr val="000000"/>
            </a:solidFill>
            <a:ln w="13571" cap="flat">
              <a:noFill/>
              <a:prstDash val="solid"/>
              <a:miter/>
            </a:ln>
          </p:spPr>
          <p:txBody>
            <a:bodyPr/>
            <a:lstStyle/>
            <a:p>
              <a:endParaRPr lang="en-US"/>
            </a:p>
          </p:txBody>
        </p:sp>
        <p:sp>
          <p:nvSpPr>
            <p:cNvPr id="13" name="Freeform 12">
              <a:extLst>
                <a:ext uri="{FF2B5EF4-FFF2-40B4-BE49-F238E27FC236}">
                  <a16:creationId xmlns:a16="http://schemas.microsoft.com/office/drawing/2014/main" id="{8B3E18AD-D9D6-EDA2-A5C2-026BCA25E61E}"/>
                </a:ext>
              </a:extLst>
            </p:cNvPr>
            <p:cNvSpPr/>
            <p:nvPr/>
          </p:nvSpPr>
          <p:spPr>
            <a:xfrm>
              <a:off x="5852132" y="2872933"/>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0"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14" name="Freeform 13">
              <a:extLst>
                <a:ext uri="{FF2B5EF4-FFF2-40B4-BE49-F238E27FC236}">
                  <a16:creationId xmlns:a16="http://schemas.microsoft.com/office/drawing/2014/main" id="{98E7B51A-0AA2-5A13-6CC7-8E32B62B9B06}"/>
                </a:ext>
              </a:extLst>
            </p:cNvPr>
            <p:cNvSpPr/>
            <p:nvPr/>
          </p:nvSpPr>
          <p:spPr>
            <a:xfrm>
              <a:off x="5951349" y="2855248"/>
              <a:ext cx="58443" cy="104747"/>
            </a:xfrm>
            <a:custGeom>
              <a:avLst/>
              <a:gdLst>
                <a:gd name="csX0" fmla="*/ 57084 w 58443"/>
                <a:gd name="csY0" fmla="*/ 99306 h 104747"/>
                <a:gd name="csX1" fmla="*/ 39415 w 58443"/>
                <a:gd name="csY1" fmla="*/ 104748 h 104747"/>
                <a:gd name="csX2" fmla="*/ 14951 w 58443"/>
                <a:gd name="csY2" fmla="*/ 80261 h 104747"/>
                <a:gd name="csX3" fmla="*/ 14951 w 58443"/>
                <a:gd name="csY3" fmla="*/ 28568 h 104747"/>
                <a:gd name="csX4" fmla="*/ 0 w 58443"/>
                <a:gd name="csY4" fmla="*/ 28568 h 104747"/>
                <a:gd name="csX5" fmla="*/ 0 w 58443"/>
                <a:gd name="csY5" fmla="*/ 19045 h 104747"/>
                <a:gd name="csX6" fmla="*/ 14951 w 58443"/>
                <a:gd name="csY6" fmla="*/ 19045 h 104747"/>
                <a:gd name="csX7" fmla="*/ 14951 w 58443"/>
                <a:gd name="csY7" fmla="*/ 0 h 104747"/>
                <a:gd name="csX8" fmla="*/ 27183 w 58443"/>
                <a:gd name="csY8" fmla="*/ 0 h 104747"/>
                <a:gd name="csX9" fmla="*/ 27183 w 58443"/>
                <a:gd name="csY9" fmla="*/ 19045 h 104747"/>
                <a:gd name="csX10" fmla="*/ 53007 w 58443"/>
                <a:gd name="csY10" fmla="*/ 19045 h 104747"/>
                <a:gd name="csX11" fmla="*/ 53007 w 58443"/>
                <a:gd name="csY11" fmla="*/ 28568 h 104747"/>
                <a:gd name="csX12" fmla="*/ 27183 w 58443"/>
                <a:gd name="csY12" fmla="*/ 28568 h 104747"/>
                <a:gd name="csX13" fmla="*/ 27183 w 58443"/>
                <a:gd name="csY13" fmla="*/ 80261 h 104747"/>
                <a:gd name="csX14" fmla="*/ 42133 w 58443"/>
                <a:gd name="csY14" fmla="*/ 96586 h 104747"/>
                <a:gd name="csX15" fmla="*/ 54366 w 58443"/>
                <a:gd name="csY15" fmla="*/ 92505 h 104747"/>
                <a:gd name="csX16" fmla="*/ 58443 w 58443"/>
                <a:gd name="csY16" fmla="*/ 100667 h 1047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7">
                  <a:moveTo>
                    <a:pt x="57084" y="99306"/>
                  </a:moveTo>
                  <a:cubicBezTo>
                    <a:pt x="53007" y="103388"/>
                    <a:pt x="46211" y="104748"/>
                    <a:pt x="39415" y="104748"/>
                  </a:cubicBezTo>
                  <a:cubicBezTo>
                    <a:pt x="23105" y="104748"/>
                    <a:pt x="14951" y="95225"/>
                    <a:pt x="14951" y="80261"/>
                  </a:cubicBezTo>
                  <a:lnTo>
                    <a:pt x="14951" y="28568"/>
                  </a:lnTo>
                  <a:lnTo>
                    <a:pt x="0" y="28568"/>
                  </a:lnTo>
                  <a:lnTo>
                    <a:pt x="0" y="19045"/>
                  </a:lnTo>
                  <a:lnTo>
                    <a:pt x="14951" y="19045"/>
                  </a:lnTo>
                  <a:lnTo>
                    <a:pt x="14951" y="0"/>
                  </a:lnTo>
                  <a:lnTo>
                    <a:pt x="27183" y="0"/>
                  </a:lnTo>
                  <a:lnTo>
                    <a:pt x="27183" y="19045"/>
                  </a:lnTo>
                  <a:lnTo>
                    <a:pt x="53007" y="19045"/>
                  </a:lnTo>
                  <a:lnTo>
                    <a:pt x="53007" y="28568"/>
                  </a:lnTo>
                  <a:lnTo>
                    <a:pt x="27183" y="28568"/>
                  </a:lnTo>
                  <a:lnTo>
                    <a:pt x="27183" y="80261"/>
                  </a:lnTo>
                  <a:cubicBezTo>
                    <a:pt x="27183" y="89784"/>
                    <a:pt x="32619" y="96586"/>
                    <a:pt x="42133" y="96586"/>
                  </a:cubicBezTo>
                  <a:cubicBezTo>
                    <a:pt x="51647" y="96586"/>
                    <a:pt x="51647" y="95225"/>
                    <a:pt x="54366" y="92505"/>
                  </a:cubicBezTo>
                  <a:lnTo>
                    <a:pt x="58443" y="100667"/>
                  </a:lnTo>
                  <a:close/>
                </a:path>
              </a:pathLst>
            </a:custGeom>
            <a:solidFill>
              <a:srgbClr val="000000"/>
            </a:solidFill>
            <a:ln w="13571" cap="flat">
              <a:noFill/>
              <a:prstDash val="solid"/>
              <a:miter/>
            </a:ln>
          </p:spPr>
          <p:txBody>
            <a:bodyPr/>
            <a:lstStyle/>
            <a:p>
              <a:endParaRPr lang="en-US"/>
            </a:p>
          </p:txBody>
        </p:sp>
        <p:sp>
          <p:nvSpPr>
            <p:cNvPr id="15" name="Freeform 14">
              <a:extLst>
                <a:ext uri="{FF2B5EF4-FFF2-40B4-BE49-F238E27FC236}">
                  <a16:creationId xmlns:a16="http://schemas.microsoft.com/office/drawing/2014/main" id="{CBBB159A-761E-121A-405E-D885D5C37BAE}"/>
                </a:ext>
              </a:extLst>
            </p:cNvPr>
            <p:cNvSpPr/>
            <p:nvPr/>
          </p:nvSpPr>
          <p:spPr>
            <a:xfrm>
              <a:off x="6027461" y="2872933"/>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0"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16" name="Freeform 15">
              <a:extLst>
                <a:ext uri="{FF2B5EF4-FFF2-40B4-BE49-F238E27FC236}">
                  <a16:creationId xmlns:a16="http://schemas.microsoft.com/office/drawing/2014/main" id="{5F6944EC-8D9B-971B-5263-C38CF4F40664}"/>
                </a:ext>
              </a:extLst>
            </p:cNvPr>
            <p:cNvSpPr/>
            <p:nvPr/>
          </p:nvSpPr>
          <p:spPr>
            <a:xfrm>
              <a:off x="6138911" y="2872933"/>
              <a:ext cx="43492" cy="87063"/>
            </a:xfrm>
            <a:custGeom>
              <a:avLst/>
              <a:gdLst>
                <a:gd name="csX0" fmla="*/ 43493 w 43492"/>
                <a:gd name="csY0" fmla="*/ 1360 h 87063"/>
                <a:gd name="csX1" fmla="*/ 43493 w 43492"/>
                <a:gd name="csY1" fmla="*/ 12243 h 87063"/>
                <a:gd name="csX2" fmla="*/ 40774 w 43492"/>
                <a:gd name="csY2" fmla="*/ 12243 h 87063"/>
                <a:gd name="csX3" fmla="*/ 12232 w 43492"/>
                <a:gd name="csY3" fmla="*/ 43532 h 87063"/>
                <a:gd name="csX4" fmla="*/ 12232 w 43492"/>
                <a:gd name="csY4" fmla="*/ 87063 h 87063"/>
                <a:gd name="csX5" fmla="*/ 0 w 43492"/>
                <a:gd name="csY5" fmla="*/ 87063 h 87063"/>
                <a:gd name="csX6" fmla="*/ 0 w 43492"/>
                <a:gd name="csY6" fmla="*/ 1360 h 87063"/>
                <a:gd name="csX7" fmla="*/ 10873 w 43492"/>
                <a:gd name="csY7" fmla="*/ 1360 h 87063"/>
                <a:gd name="csX8" fmla="*/ 10873 w 43492"/>
                <a:gd name="csY8" fmla="*/ 17685 h 87063"/>
                <a:gd name="csX9" fmla="*/ 43493 w 43492"/>
                <a:gd name="csY9"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492" h="87063">
                  <a:moveTo>
                    <a:pt x="43493" y="1360"/>
                  </a:moveTo>
                  <a:lnTo>
                    <a:pt x="43493" y="12243"/>
                  </a:lnTo>
                  <a:cubicBezTo>
                    <a:pt x="43493" y="12243"/>
                    <a:pt x="42133" y="12243"/>
                    <a:pt x="40774" y="12243"/>
                  </a:cubicBezTo>
                  <a:cubicBezTo>
                    <a:pt x="23105" y="12243"/>
                    <a:pt x="12232" y="23126"/>
                    <a:pt x="12232" y="43532"/>
                  </a:cubicBezTo>
                  <a:lnTo>
                    <a:pt x="12232" y="87063"/>
                  </a:lnTo>
                  <a:lnTo>
                    <a:pt x="0" y="87063"/>
                  </a:lnTo>
                  <a:lnTo>
                    <a:pt x="0" y="1360"/>
                  </a:lnTo>
                  <a:lnTo>
                    <a:pt x="10873" y="1360"/>
                  </a:lnTo>
                  <a:lnTo>
                    <a:pt x="10873" y="17685"/>
                  </a:lnTo>
                  <a:cubicBezTo>
                    <a:pt x="16310" y="6802"/>
                    <a:pt x="27183" y="0"/>
                    <a:pt x="43493" y="0"/>
                  </a:cubicBezTo>
                  <a:close/>
                </a:path>
              </a:pathLst>
            </a:custGeom>
            <a:solidFill>
              <a:srgbClr val="000000"/>
            </a:solidFill>
            <a:ln w="13571" cap="flat">
              <a:noFill/>
              <a:prstDash val="solid"/>
              <a:miter/>
            </a:ln>
          </p:spPr>
          <p:txBody>
            <a:bodyPr/>
            <a:lstStyle/>
            <a:p>
              <a:endParaRPr lang="en-US"/>
            </a:p>
          </p:txBody>
        </p:sp>
        <p:sp>
          <p:nvSpPr>
            <p:cNvPr id="17" name="Freeform 16">
              <a:extLst>
                <a:ext uri="{FF2B5EF4-FFF2-40B4-BE49-F238E27FC236}">
                  <a16:creationId xmlns:a16="http://schemas.microsoft.com/office/drawing/2014/main" id="{596DBE4D-2B62-0BC7-2AC5-95FD32A8210B}"/>
                </a:ext>
              </a:extLst>
            </p:cNvPr>
            <p:cNvSpPr/>
            <p:nvPr/>
          </p:nvSpPr>
          <p:spPr>
            <a:xfrm>
              <a:off x="6194635" y="2874293"/>
              <a:ext cx="84266" cy="87063"/>
            </a:xfrm>
            <a:custGeom>
              <a:avLst/>
              <a:gdLst>
                <a:gd name="csX0" fmla="*/ 82908 w 84266"/>
                <a:gd name="csY0" fmla="*/ 46252 h 87063"/>
                <a:gd name="csX1" fmla="*/ 10873 w 84266"/>
                <a:gd name="csY1" fmla="*/ 46252 h 87063"/>
                <a:gd name="csX2" fmla="*/ 44852 w 84266"/>
                <a:gd name="csY2" fmla="*/ 76180 h 87063"/>
                <a:gd name="csX3" fmla="*/ 70675 w 84266"/>
                <a:gd name="csY3" fmla="*/ 65297 h 87063"/>
                <a:gd name="csX4" fmla="*/ 77471 w 84266"/>
                <a:gd name="csY4" fmla="*/ 73460 h 87063"/>
                <a:gd name="csX5" fmla="*/ 44852 w 84266"/>
                <a:gd name="csY5" fmla="*/ 87063 h 87063"/>
                <a:gd name="csX6" fmla="*/ 0 w 84266"/>
                <a:gd name="csY6" fmla="*/ 43532 h 87063"/>
                <a:gd name="csX7" fmla="*/ 42133 w 84266"/>
                <a:gd name="csY7" fmla="*/ 0 h 87063"/>
                <a:gd name="csX8" fmla="*/ 84267 w 84266"/>
                <a:gd name="csY8" fmla="*/ 43532 h 87063"/>
                <a:gd name="csX9" fmla="*/ 84267 w 84266"/>
                <a:gd name="csY9" fmla="*/ 47613 h 87063"/>
                <a:gd name="csX10" fmla="*/ 10873 w 84266"/>
                <a:gd name="csY10" fmla="*/ 38090 h 87063"/>
                <a:gd name="csX11" fmla="*/ 72035 w 84266"/>
                <a:gd name="csY11" fmla="*/ 38090 h 87063"/>
                <a:gd name="csX12" fmla="*/ 42133 w 84266"/>
                <a:gd name="csY12" fmla="*/ 9523 h 87063"/>
                <a:gd name="csX13" fmla="*/ 12232 w 84266"/>
                <a:gd name="csY13" fmla="*/ 3809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87063">
                  <a:moveTo>
                    <a:pt x="82908" y="46252"/>
                  </a:moveTo>
                  <a:lnTo>
                    <a:pt x="10873" y="46252"/>
                  </a:lnTo>
                  <a:cubicBezTo>
                    <a:pt x="10873" y="63937"/>
                    <a:pt x="25824" y="76180"/>
                    <a:pt x="44852" y="76180"/>
                  </a:cubicBezTo>
                  <a:cubicBezTo>
                    <a:pt x="63880" y="76180"/>
                    <a:pt x="65239" y="72099"/>
                    <a:pt x="70675" y="65297"/>
                  </a:cubicBezTo>
                  <a:lnTo>
                    <a:pt x="77471" y="73460"/>
                  </a:lnTo>
                  <a:cubicBezTo>
                    <a:pt x="69316" y="82982"/>
                    <a:pt x="58443" y="87063"/>
                    <a:pt x="44852" y="87063"/>
                  </a:cubicBezTo>
                  <a:cubicBezTo>
                    <a:pt x="17669" y="87063"/>
                    <a:pt x="0" y="69378"/>
                    <a:pt x="0" y="43532"/>
                  </a:cubicBezTo>
                  <a:cubicBezTo>
                    <a:pt x="0" y="17685"/>
                    <a:pt x="17669" y="0"/>
                    <a:pt x="42133" y="0"/>
                  </a:cubicBezTo>
                  <a:cubicBezTo>
                    <a:pt x="66598" y="0"/>
                    <a:pt x="84267" y="17685"/>
                    <a:pt x="84267" y="43532"/>
                  </a:cubicBezTo>
                  <a:cubicBezTo>
                    <a:pt x="84267" y="69378"/>
                    <a:pt x="84267" y="46252"/>
                    <a:pt x="84267" y="47613"/>
                  </a:cubicBezTo>
                  <a:close/>
                  <a:moveTo>
                    <a:pt x="10873" y="38090"/>
                  </a:moveTo>
                  <a:lnTo>
                    <a:pt x="72035" y="38090"/>
                  </a:lnTo>
                  <a:cubicBezTo>
                    <a:pt x="70675" y="21766"/>
                    <a:pt x="58443" y="9523"/>
                    <a:pt x="42133" y="9523"/>
                  </a:cubicBezTo>
                  <a:cubicBezTo>
                    <a:pt x="25824" y="9523"/>
                    <a:pt x="13591" y="21766"/>
                    <a:pt x="12232" y="38090"/>
                  </a:cubicBezTo>
                  <a:close/>
                </a:path>
              </a:pathLst>
            </a:custGeom>
            <a:solidFill>
              <a:srgbClr val="000000"/>
            </a:solidFill>
            <a:ln w="13571" cap="flat">
              <a:noFill/>
              <a:prstDash val="solid"/>
              <a:miter/>
            </a:ln>
          </p:spPr>
          <p:txBody>
            <a:bodyPr/>
            <a:lstStyle/>
            <a:p>
              <a:endParaRPr lang="en-US"/>
            </a:p>
          </p:txBody>
        </p:sp>
        <p:sp>
          <p:nvSpPr>
            <p:cNvPr id="18" name="Freeform 17">
              <a:extLst>
                <a:ext uri="{FF2B5EF4-FFF2-40B4-BE49-F238E27FC236}">
                  <a16:creationId xmlns:a16="http://schemas.microsoft.com/office/drawing/2014/main" id="{5FCF567B-E6AF-4E8A-0291-0B3253C4DD91}"/>
                </a:ext>
              </a:extLst>
            </p:cNvPr>
            <p:cNvSpPr/>
            <p:nvPr/>
          </p:nvSpPr>
          <p:spPr>
            <a:xfrm>
              <a:off x="5712140" y="3041618"/>
              <a:ext cx="88344" cy="115630"/>
            </a:xfrm>
            <a:custGeom>
              <a:avLst/>
              <a:gdLst>
                <a:gd name="csX0" fmla="*/ 88344 w 88344"/>
                <a:gd name="csY0" fmla="*/ 82982 h 115630"/>
                <a:gd name="csX1" fmla="*/ 43493 w 88344"/>
                <a:gd name="csY1" fmla="*/ 115631 h 115630"/>
                <a:gd name="csX2" fmla="*/ 0 w 88344"/>
                <a:gd name="csY2" fmla="*/ 82982 h 115630"/>
                <a:gd name="csX3" fmla="*/ 21746 w 88344"/>
                <a:gd name="csY3" fmla="*/ 54414 h 115630"/>
                <a:gd name="csX4" fmla="*/ 4077 w 88344"/>
                <a:gd name="csY4" fmla="*/ 29928 h 115630"/>
                <a:gd name="csX5" fmla="*/ 43493 w 88344"/>
                <a:gd name="csY5" fmla="*/ 0 h 115630"/>
                <a:gd name="csX6" fmla="*/ 84267 w 88344"/>
                <a:gd name="csY6" fmla="*/ 29928 h 115630"/>
                <a:gd name="csX7" fmla="*/ 66598 w 88344"/>
                <a:gd name="csY7" fmla="*/ 54414 h 115630"/>
                <a:gd name="csX8" fmla="*/ 88344 w 88344"/>
                <a:gd name="csY8" fmla="*/ 82982 h 115630"/>
                <a:gd name="csX9" fmla="*/ 76112 w 88344"/>
                <a:gd name="csY9" fmla="*/ 82982 h 115630"/>
                <a:gd name="csX10" fmla="*/ 43493 w 88344"/>
                <a:gd name="csY10" fmla="*/ 59856 h 115630"/>
                <a:gd name="csX11" fmla="*/ 10873 w 88344"/>
                <a:gd name="csY11" fmla="*/ 82982 h 115630"/>
                <a:gd name="csX12" fmla="*/ 43493 w 88344"/>
                <a:gd name="csY12" fmla="*/ 106108 h 115630"/>
                <a:gd name="csX13" fmla="*/ 76112 w 88344"/>
                <a:gd name="csY13" fmla="*/ 82982 h 115630"/>
                <a:gd name="csX14" fmla="*/ 44852 w 88344"/>
                <a:gd name="csY14" fmla="*/ 50333 h 115630"/>
                <a:gd name="csX15" fmla="*/ 73394 w 88344"/>
                <a:gd name="csY15" fmla="*/ 29928 h 115630"/>
                <a:gd name="csX16" fmla="*/ 44852 w 88344"/>
                <a:gd name="csY16" fmla="*/ 9523 h 115630"/>
                <a:gd name="csX17" fmla="*/ 16310 w 88344"/>
                <a:gd name="csY17" fmla="*/ 29928 h 115630"/>
                <a:gd name="csX18" fmla="*/ 44852 w 88344"/>
                <a:gd name="csY18" fmla="*/ 50333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88344" h="115630">
                  <a:moveTo>
                    <a:pt x="88344" y="82982"/>
                  </a:moveTo>
                  <a:cubicBezTo>
                    <a:pt x="88344" y="103388"/>
                    <a:pt x="70675" y="115631"/>
                    <a:pt x="43493" y="115631"/>
                  </a:cubicBezTo>
                  <a:cubicBezTo>
                    <a:pt x="16310" y="115631"/>
                    <a:pt x="0" y="103388"/>
                    <a:pt x="0" y="82982"/>
                  </a:cubicBezTo>
                  <a:cubicBezTo>
                    <a:pt x="0" y="62577"/>
                    <a:pt x="8155" y="59856"/>
                    <a:pt x="21746" y="54414"/>
                  </a:cubicBezTo>
                  <a:cubicBezTo>
                    <a:pt x="9514" y="50333"/>
                    <a:pt x="4077" y="40811"/>
                    <a:pt x="4077" y="29928"/>
                  </a:cubicBezTo>
                  <a:cubicBezTo>
                    <a:pt x="4077" y="10883"/>
                    <a:pt x="20387" y="0"/>
                    <a:pt x="43493" y="0"/>
                  </a:cubicBezTo>
                  <a:cubicBezTo>
                    <a:pt x="66598" y="0"/>
                    <a:pt x="84267" y="12243"/>
                    <a:pt x="84267" y="29928"/>
                  </a:cubicBezTo>
                  <a:cubicBezTo>
                    <a:pt x="84267" y="47613"/>
                    <a:pt x="77471" y="50333"/>
                    <a:pt x="66598" y="54414"/>
                  </a:cubicBezTo>
                  <a:cubicBezTo>
                    <a:pt x="81548" y="58496"/>
                    <a:pt x="88344" y="69378"/>
                    <a:pt x="88344" y="82982"/>
                  </a:cubicBezTo>
                  <a:close/>
                  <a:moveTo>
                    <a:pt x="76112" y="82982"/>
                  </a:moveTo>
                  <a:cubicBezTo>
                    <a:pt x="76112" y="69378"/>
                    <a:pt x="63880" y="59856"/>
                    <a:pt x="43493" y="59856"/>
                  </a:cubicBezTo>
                  <a:cubicBezTo>
                    <a:pt x="23105" y="59856"/>
                    <a:pt x="10873" y="68018"/>
                    <a:pt x="10873" y="82982"/>
                  </a:cubicBezTo>
                  <a:cubicBezTo>
                    <a:pt x="10873" y="97946"/>
                    <a:pt x="23105" y="106108"/>
                    <a:pt x="43493" y="106108"/>
                  </a:cubicBezTo>
                  <a:cubicBezTo>
                    <a:pt x="63880" y="106108"/>
                    <a:pt x="76112" y="97946"/>
                    <a:pt x="76112" y="82982"/>
                  </a:cubicBezTo>
                  <a:close/>
                  <a:moveTo>
                    <a:pt x="44852" y="50333"/>
                  </a:moveTo>
                  <a:cubicBezTo>
                    <a:pt x="62520" y="50333"/>
                    <a:pt x="73394" y="42171"/>
                    <a:pt x="73394" y="29928"/>
                  </a:cubicBezTo>
                  <a:cubicBezTo>
                    <a:pt x="73394" y="17685"/>
                    <a:pt x="62520" y="9523"/>
                    <a:pt x="44852" y="9523"/>
                  </a:cubicBezTo>
                  <a:cubicBezTo>
                    <a:pt x="27183" y="9523"/>
                    <a:pt x="16310" y="17685"/>
                    <a:pt x="16310" y="29928"/>
                  </a:cubicBezTo>
                  <a:cubicBezTo>
                    <a:pt x="16310" y="42171"/>
                    <a:pt x="27183" y="50333"/>
                    <a:pt x="44852" y="50333"/>
                  </a:cubicBezTo>
                  <a:close/>
                </a:path>
              </a:pathLst>
            </a:custGeom>
            <a:solidFill>
              <a:srgbClr val="000000"/>
            </a:solidFill>
            <a:ln w="13571" cap="flat">
              <a:noFill/>
              <a:prstDash val="solid"/>
              <a:miter/>
            </a:ln>
          </p:spPr>
          <p:txBody>
            <a:bodyPr/>
            <a:lstStyle/>
            <a:p>
              <a:endParaRPr lang="en-US"/>
            </a:p>
          </p:txBody>
        </p:sp>
        <p:sp>
          <p:nvSpPr>
            <p:cNvPr id="19" name="Freeform 18">
              <a:extLst>
                <a:ext uri="{FF2B5EF4-FFF2-40B4-BE49-F238E27FC236}">
                  <a16:creationId xmlns:a16="http://schemas.microsoft.com/office/drawing/2014/main" id="{B1708014-E0D6-4A7A-E541-E7DEC573CD88}"/>
                </a:ext>
              </a:extLst>
            </p:cNvPr>
            <p:cNvSpPr/>
            <p:nvPr/>
          </p:nvSpPr>
          <p:spPr>
            <a:xfrm>
              <a:off x="5811358" y="3040257"/>
              <a:ext cx="84266" cy="115630"/>
            </a:xfrm>
            <a:custGeom>
              <a:avLst/>
              <a:gdLst>
                <a:gd name="csX0" fmla="*/ 84267 w 84266"/>
                <a:gd name="csY0" fmla="*/ 104748 h 115630"/>
                <a:gd name="csX1" fmla="*/ 84267 w 84266"/>
                <a:gd name="csY1" fmla="*/ 115631 h 115630"/>
                <a:gd name="csX2" fmla="*/ 4077 w 84266"/>
                <a:gd name="csY2" fmla="*/ 115631 h 115630"/>
                <a:gd name="csX3" fmla="*/ 4077 w 84266"/>
                <a:gd name="csY3" fmla="*/ 107469 h 115630"/>
                <a:gd name="csX4" fmla="*/ 51647 w 84266"/>
                <a:gd name="csY4" fmla="*/ 61216 h 115630"/>
                <a:gd name="csX5" fmla="*/ 66598 w 84266"/>
                <a:gd name="csY5" fmla="*/ 32649 h 115630"/>
                <a:gd name="csX6" fmla="*/ 39415 w 84266"/>
                <a:gd name="csY6" fmla="*/ 10883 h 115630"/>
                <a:gd name="csX7" fmla="*/ 8155 w 84266"/>
                <a:gd name="csY7" fmla="*/ 23126 h 115630"/>
                <a:gd name="csX8" fmla="*/ 0 w 84266"/>
                <a:gd name="csY8" fmla="*/ 16324 h 115630"/>
                <a:gd name="csX9" fmla="*/ 40774 w 84266"/>
                <a:gd name="csY9" fmla="*/ 0 h 115630"/>
                <a:gd name="csX10" fmla="*/ 78830 w 84266"/>
                <a:gd name="csY10" fmla="*/ 31288 h 115630"/>
                <a:gd name="csX11" fmla="*/ 59802 w 84266"/>
                <a:gd name="csY11" fmla="*/ 66658 h 115630"/>
                <a:gd name="csX12" fmla="*/ 20387 w 84266"/>
                <a:gd name="csY12" fmla="*/ 104748 h 115630"/>
                <a:gd name="csX13" fmla="*/ 82908 w 84266"/>
                <a:gd name="csY13" fmla="*/ 104748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115630">
                  <a:moveTo>
                    <a:pt x="84267" y="104748"/>
                  </a:moveTo>
                  <a:lnTo>
                    <a:pt x="84267" y="115631"/>
                  </a:lnTo>
                  <a:lnTo>
                    <a:pt x="4077" y="115631"/>
                  </a:lnTo>
                  <a:lnTo>
                    <a:pt x="4077" y="107469"/>
                  </a:lnTo>
                  <a:lnTo>
                    <a:pt x="51647" y="61216"/>
                  </a:lnTo>
                  <a:cubicBezTo>
                    <a:pt x="63880" y="48973"/>
                    <a:pt x="66598" y="40811"/>
                    <a:pt x="66598" y="32649"/>
                  </a:cubicBezTo>
                  <a:cubicBezTo>
                    <a:pt x="66598" y="19045"/>
                    <a:pt x="57084" y="10883"/>
                    <a:pt x="39415" y="10883"/>
                  </a:cubicBezTo>
                  <a:cubicBezTo>
                    <a:pt x="21746" y="10883"/>
                    <a:pt x="16310" y="14964"/>
                    <a:pt x="8155" y="23126"/>
                  </a:cubicBezTo>
                  <a:lnTo>
                    <a:pt x="0" y="16324"/>
                  </a:lnTo>
                  <a:cubicBezTo>
                    <a:pt x="8155" y="5441"/>
                    <a:pt x="23105" y="0"/>
                    <a:pt x="40774" y="0"/>
                  </a:cubicBezTo>
                  <a:cubicBezTo>
                    <a:pt x="58443" y="0"/>
                    <a:pt x="78830" y="12243"/>
                    <a:pt x="78830" y="31288"/>
                  </a:cubicBezTo>
                  <a:cubicBezTo>
                    <a:pt x="78830" y="50333"/>
                    <a:pt x="74753" y="51694"/>
                    <a:pt x="59802" y="66658"/>
                  </a:cubicBezTo>
                  <a:lnTo>
                    <a:pt x="20387" y="104748"/>
                  </a:lnTo>
                  <a:lnTo>
                    <a:pt x="82908" y="104748"/>
                  </a:lnTo>
                  <a:close/>
                </a:path>
              </a:pathLst>
            </a:custGeom>
            <a:solidFill>
              <a:srgbClr val="000000"/>
            </a:solidFill>
            <a:ln w="13571" cap="flat">
              <a:noFill/>
              <a:prstDash val="solid"/>
              <a:miter/>
            </a:ln>
          </p:spPr>
          <p:txBody>
            <a:bodyPr/>
            <a:lstStyle/>
            <a:p>
              <a:endParaRPr lang="en-US"/>
            </a:p>
          </p:txBody>
        </p:sp>
        <p:sp>
          <p:nvSpPr>
            <p:cNvPr id="20" name="Freeform 19">
              <a:extLst>
                <a:ext uri="{FF2B5EF4-FFF2-40B4-BE49-F238E27FC236}">
                  <a16:creationId xmlns:a16="http://schemas.microsoft.com/office/drawing/2014/main" id="{A27DA9CC-4C3D-7266-3201-5FA7220F1261}"/>
                </a:ext>
              </a:extLst>
            </p:cNvPr>
            <p:cNvSpPr/>
            <p:nvPr/>
          </p:nvSpPr>
          <p:spPr>
            <a:xfrm>
              <a:off x="5902420" y="3041618"/>
              <a:ext cx="39415" cy="114270"/>
            </a:xfrm>
            <a:custGeom>
              <a:avLst/>
              <a:gdLst>
                <a:gd name="csX0" fmla="*/ 39415 w 39415"/>
                <a:gd name="csY0" fmla="*/ 0 h 114270"/>
                <a:gd name="csX1" fmla="*/ 39415 w 39415"/>
                <a:gd name="csY1" fmla="*/ 114270 h 114270"/>
                <a:gd name="csX2" fmla="*/ 27183 w 39415"/>
                <a:gd name="csY2" fmla="*/ 114270 h 114270"/>
                <a:gd name="csX3" fmla="*/ 27183 w 39415"/>
                <a:gd name="csY3" fmla="*/ 10883 h 114270"/>
                <a:gd name="csX4" fmla="*/ 0 w 39415"/>
                <a:gd name="csY4" fmla="*/ 10883 h 114270"/>
                <a:gd name="csX5" fmla="*/ 0 w 39415"/>
                <a:gd name="csY5" fmla="*/ 0 h 114270"/>
                <a:gd name="csX6" fmla="*/ 38056 w 39415"/>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415" h="114270">
                  <a:moveTo>
                    <a:pt x="39415" y="0"/>
                  </a:moveTo>
                  <a:lnTo>
                    <a:pt x="39415" y="114270"/>
                  </a:lnTo>
                  <a:lnTo>
                    <a:pt x="27183" y="114270"/>
                  </a:lnTo>
                  <a:lnTo>
                    <a:pt x="27183" y="10883"/>
                  </a:lnTo>
                  <a:lnTo>
                    <a:pt x="0" y="10883"/>
                  </a:lnTo>
                  <a:lnTo>
                    <a:pt x="0" y="0"/>
                  </a:lnTo>
                  <a:lnTo>
                    <a:pt x="38056" y="0"/>
                  </a:lnTo>
                  <a:close/>
                </a:path>
              </a:pathLst>
            </a:custGeom>
            <a:solidFill>
              <a:srgbClr val="000000"/>
            </a:solidFill>
            <a:ln w="13571" cap="flat">
              <a:noFill/>
              <a:prstDash val="solid"/>
              <a:miter/>
            </a:ln>
          </p:spPr>
          <p:txBody>
            <a:bodyPr/>
            <a:lstStyle/>
            <a:p>
              <a:endParaRPr lang="en-US"/>
            </a:p>
          </p:txBody>
        </p:sp>
        <p:sp>
          <p:nvSpPr>
            <p:cNvPr id="21" name="Freeform 20">
              <a:extLst>
                <a:ext uri="{FF2B5EF4-FFF2-40B4-BE49-F238E27FC236}">
                  <a16:creationId xmlns:a16="http://schemas.microsoft.com/office/drawing/2014/main" id="{1718697F-1637-E3C6-0485-FD7F5EC007DD}"/>
                </a:ext>
              </a:extLst>
            </p:cNvPr>
            <p:cNvSpPr/>
            <p:nvPr/>
          </p:nvSpPr>
          <p:spPr>
            <a:xfrm>
              <a:off x="5706704" y="3234789"/>
              <a:ext cx="91062" cy="116991"/>
            </a:xfrm>
            <a:custGeom>
              <a:avLst/>
              <a:gdLst>
                <a:gd name="csX0" fmla="*/ 89703 w 91062"/>
                <a:gd name="csY0" fmla="*/ 95225 h 116991"/>
                <a:gd name="csX1" fmla="*/ 89703 w 91062"/>
                <a:gd name="csY1" fmla="*/ 116991 h 116991"/>
                <a:gd name="csX2" fmla="*/ 4077 w 91062"/>
                <a:gd name="csY2" fmla="*/ 116991 h 116991"/>
                <a:gd name="csX3" fmla="*/ 4077 w 91062"/>
                <a:gd name="csY3" fmla="*/ 99306 h 116991"/>
                <a:gd name="csX4" fmla="*/ 47570 w 91062"/>
                <a:gd name="csY4" fmla="*/ 57135 h 116991"/>
                <a:gd name="csX5" fmla="*/ 59802 w 91062"/>
                <a:gd name="csY5" fmla="*/ 36730 h 116991"/>
                <a:gd name="csX6" fmla="*/ 42133 w 91062"/>
                <a:gd name="csY6" fmla="*/ 23126 h 116991"/>
                <a:gd name="csX7" fmla="*/ 19028 w 91062"/>
                <a:gd name="csY7" fmla="*/ 34009 h 116991"/>
                <a:gd name="csX8" fmla="*/ 0 w 91062"/>
                <a:gd name="csY8" fmla="*/ 21766 h 116991"/>
                <a:gd name="csX9" fmla="*/ 44852 w 91062"/>
                <a:gd name="csY9" fmla="*/ 0 h 116991"/>
                <a:gd name="csX10" fmla="*/ 86985 w 91062"/>
                <a:gd name="csY10" fmla="*/ 34009 h 116991"/>
                <a:gd name="csX11" fmla="*/ 67957 w 91062"/>
                <a:gd name="csY11" fmla="*/ 70739 h 116991"/>
                <a:gd name="csX12" fmla="*/ 42133 w 91062"/>
                <a:gd name="csY12" fmla="*/ 95225 h 116991"/>
                <a:gd name="csX13" fmla="*/ 91062 w 91062"/>
                <a:gd name="csY13" fmla="*/ 95225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1062" h="116991">
                  <a:moveTo>
                    <a:pt x="89703" y="95225"/>
                  </a:moveTo>
                  <a:lnTo>
                    <a:pt x="89703" y="116991"/>
                  </a:lnTo>
                  <a:lnTo>
                    <a:pt x="4077" y="116991"/>
                  </a:lnTo>
                  <a:lnTo>
                    <a:pt x="4077" y="99306"/>
                  </a:lnTo>
                  <a:lnTo>
                    <a:pt x="47570" y="57135"/>
                  </a:lnTo>
                  <a:cubicBezTo>
                    <a:pt x="57084" y="47613"/>
                    <a:pt x="59802" y="42171"/>
                    <a:pt x="59802" y="36730"/>
                  </a:cubicBezTo>
                  <a:cubicBezTo>
                    <a:pt x="59802" y="27207"/>
                    <a:pt x="53007" y="23126"/>
                    <a:pt x="42133" y="23126"/>
                  </a:cubicBezTo>
                  <a:cubicBezTo>
                    <a:pt x="31260" y="23126"/>
                    <a:pt x="24465" y="27207"/>
                    <a:pt x="19028" y="34009"/>
                  </a:cubicBezTo>
                  <a:lnTo>
                    <a:pt x="0" y="21766"/>
                  </a:lnTo>
                  <a:cubicBezTo>
                    <a:pt x="8155" y="9523"/>
                    <a:pt x="24465" y="0"/>
                    <a:pt x="44852" y="0"/>
                  </a:cubicBezTo>
                  <a:cubicBezTo>
                    <a:pt x="65239" y="0"/>
                    <a:pt x="86985" y="13604"/>
                    <a:pt x="86985" y="34009"/>
                  </a:cubicBezTo>
                  <a:cubicBezTo>
                    <a:pt x="86985" y="54414"/>
                    <a:pt x="84267" y="55775"/>
                    <a:pt x="67957" y="70739"/>
                  </a:cubicBezTo>
                  <a:lnTo>
                    <a:pt x="42133" y="95225"/>
                  </a:lnTo>
                  <a:lnTo>
                    <a:pt x="91062" y="95225"/>
                  </a:lnTo>
                  <a:close/>
                </a:path>
              </a:pathLst>
            </a:custGeom>
            <a:solidFill>
              <a:srgbClr val="000000"/>
            </a:solidFill>
            <a:ln w="13571" cap="flat">
              <a:noFill/>
              <a:prstDash val="solid"/>
              <a:miter/>
            </a:ln>
          </p:spPr>
          <p:txBody>
            <a:bodyPr/>
            <a:lstStyle/>
            <a:p>
              <a:endParaRPr lang="en-US"/>
            </a:p>
          </p:txBody>
        </p:sp>
        <p:sp>
          <p:nvSpPr>
            <p:cNvPr id="22" name="Freeform 21">
              <a:extLst>
                <a:ext uri="{FF2B5EF4-FFF2-40B4-BE49-F238E27FC236}">
                  <a16:creationId xmlns:a16="http://schemas.microsoft.com/office/drawing/2014/main" id="{A70B3DF5-5C63-5DDB-4565-EA7B1D3B090D}"/>
                </a:ext>
              </a:extLst>
            </p:cNvPr>
            <p:cNvSpPr/>
            <p:nvPr/>
          </p:nvSpPr>
          <p:spPr>
            <a:xfrm>
              <a:off x="5805921" y="3236150"/>
              <a:ext cx="95139" cy="118351"/>
            </a:xfrm>
            <a:custGeom>
              <a:avLst/>
              <a:gdLst>
                <a:gd name="csX0" fmla="*/ 95140 w 95139"/>
                <a:gd name="csY0" fmla="*/ 80261 h 118351"/>
                <a:gd name="csX1" fmla="*/ 51647 w 95139"/>
                <a:gd name="csY1" fmla="*/ 118351 h 118351"/>
                <a:gd name="csX2" fmla="*/ 0 w 95139"/>
                <a:gd name="csY2" fmla="*/ 61216 h 118351"/>
                <a:gd name="csX3" fmla="*/ 58443 w 95139"/>
                <a:gd name="csY3" fmla="*/ 0 h 118351"/>
                <a:gd name="csX4" fmla="*/ 89703 w 95139"/>
                <a:gd name="csY4" fmla="*/ 8162 h 118351"/>
                <a:gd name="csX5" fmla="*/ 80189 w 95139"/>
                <a:gd name="csY5" fmla="*/ 27207 h 118351"/>
                <a:gd name="csX6" fmla="*/ 58443 w 95139"/>
                <a:gd name="csY6" fmla="*/ 21766 h 118351"/>
                <a:gd name="csX7" fmla="*/ 25824 w 95139"/>
                <a:gd name="csY7" fmla="*/ 54414 h 118351"/>
                <a:gd name="csX8" fmla="*/ 54366 w 95139"/>
                <a:gd name="csY8" fmla="*/ 44892 h 118351"/>
                <a:gd name="csX9" fmla="*/ 93781 w 95139"/>
                <a:gd name="csY9" fmla="*/ 80261 h 118351"/>
                <a:gd name="csX10" fmla="*/ 69316 w 95139"/>
                <a:gd name="csY10" fmla="*/ 81622 h 118351"/>
                <a:gd name="csX11" fmla="*/ 50288 w 95139"/>
                <a:gd name="csY11" fmla="*/ 63937 h 118351"/>
                <a:gd name="csX12" fmla="*/ 29901 w 95139"/>
                <a:gd name="csY12" fmla="*/ 81622 h 118351"/>
                <a:gd name="csX13" fmla="*/ 50288 w 95139"/>
                <a:gd name="csY13" fmla="*/ 97946 h 118351"/>
                <a:gd name="csX14" fmla="*/ 69316 w 95139"/>
                <a:gd name="csY14" fmla="*/ 81622 h 118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5139" h="118351">
                  <a:moveTo>
                    <a:pt x="95140" y="80261"/>
                  </a:moveTo>
                  <a:cubicBezTo>
                    <a:pt x="95140" y="103387"/>
                    <a:pt x="76112" y="118351"/>
                    <a:pt x="51647" y="118351"/>
                  </a:cubicBezTo>
                  <a:cubicBezTo>
                    <a:pt x="27183" y="118351"/>
                    <a:pt x="0" y="97946"/>
                    <a:pt x="0" y="61216"/>
                  </a:cubicBezTo>
                  <a:cubicBezTo>
                    <a:pt x="0" y="24487"/>
                    <a:pt x="24465" y="0"/>
                    <a:pt x="58443" y="0"/>
                  </a:cubicBezTo>
                  <a:cubicBezTo>
                    <a:pt x="92422" y="0"/>
                    <a:pt x="82908" y="2721"/>
                    <a:pt x="89703" y="8162"/>
                  </a:cubicBezTo>
                  <a:lnTo>
                    <a:pt x="80189" y="27207"/>
                  </a:lnTo>
                  <a:cubicBezTo>
                    <a:pt x="73394" y="23126"/>
                    <a:pt x="66598" y="21766"/>
                    <a:pt x="58443" y="21766"/>
                  </a:cubicBezTo>
                  <a:cubicBezTo>
                    <a:pt x="39415" y="21766"/>
                    <a:pt x="27183" y="32649"/>
                    <a:pt x="25824" y="54414"/>
                  </a:cubicBezTo>
                  <a:cubicBezTo>
                    <a:pt x="32619" y="47613"/>
                    <a:pt x="42133" y="44892"/>
                    <a:pt x="54366" y="44892"/>
                  </a:cubicBezTo>
                  <a:cubicBezTo>
                    <a:pt x="76112" y="44892"/>
                    <a:pt x="93781" y="58496"/>
                    <a:pt x="93781" y="80261"/>
                  </a:cubicBezTo>
                  <a:close/>
                  <a:moveTo>
                    <a:pt x="69316" y="81622"/>
                  </a:moveTo>
                  <a:cubicBezTo>
                    <a:pt x="69316" y="70739"/>
                    <a:pt x="61161" y="63937"/>
                    <a:pt x="50288" y="63937"/>
                  </a:cubicBezTo>
                  <a:cubicBezTo>
                    <a:pt x="39415" y="63937"/>
                    <a:pt x="29901" y="70739"/>
                    <a:pt x="29901" y="81622"/>
                  </a:cubicBezTo>
                  <a:cubicBezTo>
                    <a:pt x="29901" y="92505"/>
                    <a:pt x="36697" y="97946"/>
                    <a:pt x="50288" y="97946"/>
                  </a:cubicBezTo>
                  <a:cubicBezTo>
                    <a:pt x="63880" y="97946"/>
                    <a:pt x="69316" y="91144"/>
                    <a:pt x="69316" y="81622"/>
                  </a:cubicBezTo>
                  <a:close/>
                </a:path>
              </a:pathLst>
            </a:custGeom>
            <a:solidFill>
              <a:srgbClr val="000000"/>
            </a:solidFill>
            <a:ln w="13571" cap="flat">
              <a:noFill/>
              <a:prstDash val="solid"/>
              <a:miter/>
            </a:ln>
          </p:spPr>
          <p:txBody>
            <a:bodyPr/>
            <a:lstStyle/>
            <a:p>
              <a:endParaRPr lang="en-US"/>
            </a:p>
          </p:txBody>
        </p:sp>
        <p:sp>
          <p:nvSpPr>
            <p:cNvPr id="23" name="Freeform 22">
              <a:extLst>
                <a:ext uri="{FF2B5EF4-FFF2-40B4-BE49-F238E27FC236}">
                  <a16:creationId xmlns:a16="http://schemas.microsoft.com/office/drawing/2014/main" id="{B7E7C2F7-6271-19EF-5EA3-5326343CAE10}"/>
                </a:ext>
              </a:extLst>
            </p:cNvPr>
            <p:cNvSpPr/>
            <p:nvPr/>
          </p:nvSpPr>
          <p:spPr>
            <a:xfrm>
              <a:off x="5905138" y="3236150"/>
              <a:ext cx="134555" cy="116991"/>
            </a:xfrm>
            <a:custGeom>
              <a:avLst/>
              <a:gdLst>
                <a:gd name="csX0" fmla="*/ 0 w 134555"/>
                <a:gd name="csY0" fmla="*/ 31288 h 116991"/>
                <a:gd name="csX1" fmla="*/ 28542 w 134555"/>
                <a:gd name="csY1" fmla="*/ 0 h 116991"/>
                <a:gd name="csX2" fmla="*/ 57084 w 134555"/>
                <a:gd name="csY2" fmla="*/ 31288 h 116991"/>
                <a:gd name="csX3" fmla="*/ 28542 w 134555"/>
                <a:gd name="csY3" fmla="*/ 62577 h 116991"/>
                <a:gd name="csX4" fmla="*/ 0 w 134555"/>
                <a:gd name="csY4" fmla="*/ 31288 h 116991"/>
                <a:gd name="csX5" fmla="*/ 40774 w 134555"/>
                <a:gd name="csY5" fmla="*/ 31288 h 116991"/>
                <a:gd name="csX6" fmla="*/ 28542 w 134555"/>
                <a:gd name="csY6" fmla="*/ 13604 h 116991"/>
                <a:gd name="csX7" fmla="*/ 16310 w 134555"/>
                <a:gd name="csY7" fmla="*/ 31288 h 116991"/>
                <a:gd name="csX8" fmla="*/ 28542 w 134555"/>
                <a:gd name="csY8" fmla="*/ 48973 h 116991"/>
                <a:gd name="csX9" fmla="*/ 40774 w 134555"/>
                <a:gd name="csY9" fmla="*/ 31288 h 116991"/>
                <a:gd name="csX10" fmla="*/ 96499 w 134555"/>
                <a:gd name="csY10" fmla="*/ 1360 h 116991"/>
                <a:gd name="csX11" fmla="*/ 115527 w 134555"/>
                <a:gd name="csY11" fmla="*/ 1360 h 116991"/>
                <a:gd name="csX12" fmla="*/ 38056 w 134555"/>
                <a:gd name="csY12" fmla="*/ 115631 h 116991"/>
                <a:gd name="csX13" fmla="*/ 19028 w 134555"/>
                <a:gd name="csY13" fmla="*/ 115631 h 116991"/>
                <a:gd name="csX14" fmla="*/ 96499 w 134555"/>
                <a:gd name="csY14" fmla="*/ 1360 h 116991"/>
                <a:gd name="csX15" fmla="*/ 77471 w 134555"/>
                <a:gd name="csY15" fmla="*/ 85703 h 116991"/>
                <a:gd name="csX16" fmla="*/ 106013 w 134555"/>
                <a:gd name="csY16" fmla="*/ 54414 h 116991"/>
                <a:gd name="csX17" fmla="*/ 134555 w 134555"/>
                <a:gd name="csY17" fmla="*/ 85703 h 116991"/>
                <a:gd name="csX18" fmla="*/ 106013 w 134555"/>
                <a:gd name="csY18" fmla="*/ 116991 h 116991"/>
                <a:gd name="csX19" fmla="*/ 77471 w 134555"/>
                <a:gd name="csY19" fmla="*/ 85703 h 116991"/>
                <a:gd name="csX20" fmla="*/ 118245 w 134555"/>
                <a:gd name="csY20" fmla="*/ 85703 h 116991"/>
                <a:gd name="csX21" fmla="*/ 106013 w 134555"/>
                <a:gd name="csY21" fmla="*/ 68018 h 116991"/>
                <a:gd name="csX22" fmla="*/ 93781 w 134555"/>
                <a:gd name="csY22" fmla="*/ 85703 h 116991"/>
                <a:gd name="csX23" fmla="*/ 106013 w 134555"/>
                <a:gd name="csY23" fmla="*/ 103387 h 116991"/>
                <a:gd name="csX24" fmla="*/ 118245 w 134555"/>
                <a:gd name="csY24" fmla="*/ 85703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5" h="116991">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40774" y="31288"/>
                  </a:moveTo>
                  <a:cubicBezTo>
                    <a:pt x="40774" y="19045"/>
                    <a:pt x="36697" y="13604"/>
                    <a:pt x="28542" y="13604"/>
                  </a:cubicBezTo>
                  <a:cubicBezTo>
                    <a:pt x="20387" y="13604"/>
                    <a:pt x="16310" y="19045"/>
                    <a:pt x="16310" y="31288"/>
                  </a:cubicBezTo>
                  <a:cubicBezTo>
                    <a:pt x="16310" y="43532"/>
                    <a:pt x="21746" y="48973"/>
                    <a:pt x="28542" y="48973"/>
                  </a:cubicBezTo>
                  <a:cubicBezTo>
                    <a:pt x="35338" y="48973"/>
                    <a:pt x="40774" y="43532"/>
                    <a:pt x="40774" y="31288"/>
                  </a:cubicBezTo>
                  <a:close/>
                  <a:moveTo>
                    <a:pt x="96499" y="1360"/>
                  </a:moveTo>
                  <a:lnTo>
                    <a:pt x="115527" y="1360"/>
                  </a:lnTo>
                  <a:lnTo>
                    <a:pt x="38056" y="115631"/>
                  </a:lnTo>
                  <a:lnTo>
                    <a:pt x="19028" y="115631"/>
                  </a:lnTo>
                  <a:lnTo>
                    <a:pt x="96499" y="1360"/>
                  </a:lnTo>
                  <a:close/>
                  <a:moveTo>
                    <a:pt x="77471" y="85703"/>
                  </a:moveTo>
                  <a:cubicBezTo>
                    <a:pt x="77471" y="66658"/>
                    <a:pt x="89703" y="54414"/>
                    <a:pt x="106013" y="54414"/>
                  </a:cubicBezTo>
                  <a:cubicBezTo>
                    <a:pt x="122323" y="54414"/>
                    <a:pt x="134555" y="66658"/>
                    <a:pt x="134555" y="85703"/>
                  </a:cubicBezTo>
                  <a:cubicBezTo>
                    <a:pt x="134555" y="104748"/>
                    <a:pt x="122323" y="116991"/>
                    <a:pt x="106013" y="116991"/>
                  </a:cubicBezTo>
                  <a:cubicBezTo>
                    <a:pt x="89703" y="116991"/>
                    <a:pt x="77471" y="104748"/>
                    <a:pt x="77471" y="85703"/>
                  </a:cubicBezTo>
                  <a:close/>
                  <a:moveTo>
                    <a:pt x="118245" y="85703"/>
                  </a:moveTo>
                  <a:cubicBezTo>
                    <a:pt x="118245" y="73460"/>
                    <a:pt x="114168" y="68018"/>
                    <a:pt x="106013" y="68018"/>
                  </a:cubicBezTo>
                  <a:cubicBezTo>
                    <a:pt x="97858" y="68018"/>
                    <a:pt x="93781" y="73460"/>
                    <a:pt x="93781" y="85703"/>
                  </a:cubicBezTo>
                  <a:cubicBezTo>
                    <a:pt x="93781" y="97946"/>
                    <a:pt x="99217" y="103387"/>
                    <a:pt x="106013" y="103387"/>
                  </a:cubicBezTo>
                  <a:cubicBezTo>
                    <a:pt x="112809" y="103387"/>
                    <a:pt x="118245" y="97946"/>
                    <a:pt x="118245" y="85703"/>
                  </a:cubicBezTo>
                  <a:close/>
                </a:path>
              </a:pathLst>
            </a:custGeom>
            <a:solidFill>
              <a:srgbClr val="000000"/>
            </a:solidFill>
            <a:ln w="13571" cap="flat">
              <a:noFill/>
              <a:prstDash val="solid"/>
              <a:miter/>
            </a:ln>
          </p:spPr>
          <p:txBody>
            <a:bodyPr/>
            <a:lstStyle/>
            <a:p>
              <a:endParaRPr lang="en-US"/>
            </a:p>
          </p:txBody>
        </p:sp>
      </p:grpSp>
      <p:sp>
        <p:nvSpPr>
          <p:cNvPr id="24" name="Freeform 23">
            <a:extLst>
              <a:ext uri="{FF2B5EF4-FFF2-40B4-BE49-F238E27FC236}">
                <a16:creationId xmlns:a16="http://schemas.microsoft.com/office/drawing/2014/main" id="{154ED410-7FCE-54A6-2E8C-230D43CE0F80}"/>
              </a:ext>
            </a:extLst>
          </p:cNvPr>
          <p:cNvSpPr/>
          <p:nvPr/>
        </p:nvSpPr>
        <p:spPr>
          <a:xfrm>
            <a:off x="7119133" y="2529068"/>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chemeClr val="accent5"/>
          </a:solidFill>
          <a:ln w="13571" cap="flat">
            <a:noFill/>
            <a:prstDash val="solid"/>
            <a:miter/>
          </a:ln>
        </p:spPr>
        <p:txBody>
          <a:bodyPr/>
          <a:lstStyle/>
          <a:p>
            <a:endParaRPr lang="en-US"/>
          </a:p>
        </p:txBody>
      </p:sp>
      <p:grpSp>
        <p:nvGrpSpPr>
          <p:cNvPr id="25" name="Picture 2">
            <a:extLst>
              <a:ext uri="{FF2B5EF4-FFF2-40B4-BE49-F238E27FC236}">
                <a16:creationId xmlns:a16="http://schemas.microsoft.com/office/drawing/2014/main" id="{760EBE95-1E7F-A523-8AB9-883F1DB9F1EF}"/>
              </a:ext>
            </a:extLst>
          </p:cNvPr>
          <p:cNvGrpSpPr/>
          <p:nvPr/>
        </p:nvGrpSpPr>
        <p:grpSpPr>
          <a:xfrm>
            <a:off x="6599941" y="4151980"/>
            <a:ext cx="693162" cy="697865"/>
            <a:chOff x="5197026" y="4294511"/>
            <a:chExt cx="693162" cy="697865"/>
          </a:xfrm>
        </p:grpSpPr>
        <p:grpSp>
          <p:nvGrpSpPr>
            <p:cNvPr id="26" name="Picture 2">
              <a:extLst>
                <a:ext uri="{FF2B5EF4-FFF2-40B4-BE49-F238E27FC236}">
                  <a16:creationId xmlns:a16="http://schemas.microsoft.com/office/drawing/2014/main" id="{746D0D71-A6B8-8B50-0DFC-7C6F2C56E6AA}"/>
                </a:ext>
              </a:extLst>
            </p:cNvPr>
            <p:cNvGrpSpPr/>
            <p:nvPr/>
          </p:nvGrpSpPr>
          <p:grpSpPr>
            <a:xfrm>
              <a:off x="5197026" y="4478160"/>
              <a:ext cx="693162" cy="514216"/>
              <a:chOff x="5197026" y="4478160"/>
              <a:chExt cx="693162" cy="514216"/>
            </a:xfrm>
            <a:solidFill>
              <a:srgbClr val="000000"/>
            </a:solidFill>
          </p:grpSpPr>
          <p:sp>
            <p:nvSpPr>
              <p:cNvPr id="27" name="Freeform 26">
                <a:extLst>
                  <a:ext uri="{FF2B5EF4-FFF2-40B4-BE49-F238E27FC236}">
                    <a16:creationId xmlns:a16="http://schemas.microsoft.com/office/drawing/2014/main" id="{DF70BA83-087A-6922-9A2E-1F5EA03C656E}"/>
                  </a:ext>
                </a:extLst>
              </p:cNvPr>
              <p:cNvSpPr/>
              <p:nvPr/>
            </p:nvSpPr>
            <p:spPr>
              <a:xfrm>
                <a:off x="5214695" y="4486322"/>
                <a:ext cx="80189" cy="114270"/>
              </a:xfrm>
              <a:custGeom>
                <a:avLst/>
                <a:gdLst>
                  <a:gd name="csX0" fmla="*/ 80189 w 80189"/>
                  <a:gd name="csY0" fmla="*/ 103387 h 114270"/>
                  <a:gd name="csX1" fmla="*/ 80189 w 80189"/>
                  <a:gd name="csY1" fmla="*/ 114270 h 114270"/>
                  <a:gd name="csX2" fmla="*/ 0 w 80189"/>
                  <a:gd name="csY2" fmla="*/ 114270 h 114270"/>
                  <a:gd name="csX3" fmla="*/ 0 w 80189"/>
                  <a:gd name="csY3" fmla="*/ 0 h 114270"/>
                  <a:gd name="csX4" fmla="*/ 78830 w 80189"/>
                  <a:gd name="csY4" fmla="*/ 0 h 114270"/>
                  <a:gd name="csX5" fmla="*/ 78830 w 80189"/>
                  <a:gd name="csY5" fmla="*/ 10883 h 114270"/>
                  <a:gd name="csX6" fmla="*/ 12232 w 80189"/>
                  <a:gd name="csY6" fmla="*/ 10883 h 114270"/>
                  <a:gd name="csX7" fmla="*/ 12232 w 80189"/>
                  <a:gd name="csY7" fmla="*/ 51694 h 114270"/>
                  <a:gd name="csX8" fmla="*/ 70675 w 80189"/>
                  <a:gd name="csY8" fmla="*/ 51694 h 114270"/>
                  <a:gd name="csX9" fmla="*/ 70675 w 80189"/>
                  <a:gd name="csY9" fmla="*/ 62577 h 114270"/>
                  <a:gd name="csX10" fmla="*/ 12232 w 80189"/>
                  <a:gd name="csY10" fmla="*/ 62577 h 114270"/>
                  <a:gd name="csX11" fmla="*/ 12232 w 80189"/>
                  <a:gd name="csY11" fmla="*/ 104748 h 114270"/>
                  <a:gd name="csX12" fmla="*/ 80189 w 80189"/>
                  <a:gd name="csY12" fmla="*/ 104748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0189" h="114270">
                    <a:moveTo>
                      <a:pt x="80189" y="103387"/>
                    </a:moveTo>
                    <a:lnTo>
                      <a:pt x="80189" y="114270"/>
                    </a:lnTo>
                    <a:lnTo>
                      <a:pt x="0" y="114270"/>
                    </a:lnTo>
                    <a:lnTo>
                      <a:pt x="0" y="0"/>
                    </a:lnTo>
                    <a:lnTo>
                      <a:pt x="78830" y="0"/>
                    </a:lnTo>
                    <a:lnTo>
                      <a:pt x="78830" y="10883"/>
                    </a:lnTo>
                    <a:lnTo>
                      <a:pt x="12232" y="10883"/>
                    </a:lnTo>
                    <a:lnTo>
                      <a:pt x="12232" y="51694"/>
                    </a:lnTo>
                    <a:lnTo>
                      <a:pt x="70675" y="51694"/>
                    </a:lnTo>
                    <a:lnTo>
                      <a:pt x="70675" y="62577"/>
                    </a:lnTo>
                    <a:lnTo>
                      <a:pt x="12232" y="62577"/>
                    </a:lnTo>
                    <a:lnTo>
                      <a:pt x="12232" y="104748"/>
                    </a:lnTo>
                    <a:lnTo>
                      <a:pt x="80189" y="104748"/>
                    </a:lnTo>
                    <a:close/>
                  </a:path>
                </a:pathLst>
              </a:custGeom>
              <a:solidFill>
                <a:srgbClr val="000000"/>
              </a:solidFill>
              <a:ln w="13571" cap="flat">
                <a:noFill/>
                <a:prstDash val="solid"/>
                <a:miter/>
              </a:ln>
            </p:spPr>
            <p:txBody>
              <a:bodyPr/>
              <a:lstStyle/>
              <a:p>
                <a:endParaRPr lang="en-US"/>
              </a:p>
            </p:txBody>
          </p:sp>
          <p:sp>
            <p:nvSpPr>
              <p:cNvPr id="28" name="Freeform 27">
                <a:extLst>
                  <a:ext uri="{FF2B5EF4-FFF2-40B4-BE49-F238E27FC236}">
                    <a16:creationId xmlns:a16="http://schemas.microsoft.com/office/drawing/2014/main" id="{4A7F3303-5B61-02CD-61CD-2AD8C060CB75}"/>
                  </a:ext>
                </a:extLst>
              </p:cNvPr>
              <p:cNvSpPr/>
              <p:nvPr/>
            </p:nvSpPr>
            <p:spPr>
              <a:xfrm>
                <a:off x="5303039" y="4513529"/>
                <a:ext cx="88344" cy="85702"/>
              </a:xfrm>
              <a:custGeom>
                <a:avLst/>
                <a:gdLst>
                  <a:gd name="csX0" fmla="*/ 88344 w 88344"/>
                  <a:gd name="csY0" fmla="*/ 0 h 85702"/>
                  <a:gd name="csX1" fmla="*/ 50288 w 88344"/>
                  <a:gd name="csY1" fmla="*/ 85703 h 85702"/>
                  <a:gd name="csX2" fmla="*/ 38056 w 88344"/>
                  <a:gd name="csY2" fmla="*/ 85703 h 85702"/>
                  <a:gd name="csX3" fmla="*/ 0 w 88344"/>
                  <a:gd name="csY3" fmla="*/ 0 h 85702"/>
                  <a:gd name="csX4" fmla="*/ 12232 w 88344"/>
                  <a:gd name="csY4" fmla="*/ 0 h 85702"/>
                  <a:gd name="csX5" fmla="*/ 44852 w 88344"/>
                  <a:gd name="csY5" fmla="*/ 73459 h 85702"/>
                  <a:gd name="csX6" fmla="*/ 77471 w 88344"/>
                  <a:gd name="csY6" fmla="*/ 0 h 85702"/>
                  <a:gd name="csX7" fmla="*/ 88344 w 88344"/>
                  <a:gd name="csY7" fmla="*/ 0 h 85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8344" h="85702">
                    <a:moveTo>
                      <a:pt x="88344" y="0"/>
                    </a:moveTo>
                    <a:lnTo>
                      <a:pt x="50288" y="85703"/>
                    </a:lnTo>
                    <a:lnTo>
                      <a:pt x="38056" y="85703"/>
                    </a:lnTo>
                    <a:lnTo>
                      <a:pt x="0" y="0"/>
                    </a:lnTo>
                    <a:lnTo>
                      <a:pt x="12232" y="0"/>
                    </a:lnTo>
                    <a:lnTo>
                      <a:pt x="44852" y="73459"/>
                    </a:lnTo>
                    <a:lnTo>
                      <a:pt x="77471" y="0"/>
                    </a:lnTo>
                    <a:lnTo>
                      <a:pt x="88344" y="0"/>
                    </a:lnTo>
                    <a:close/>
                  </a:path>
                </a:pathLst>
              </a:custGeom>
              <a:solidFill>
                <a:srgbClr val="000000"/>
              </a:solidFill>
              <a:ln w="13571" cap="flat">
                <a:noFill/>
                <a:prstDash val="solid"/>
                <a:miter/>
              </a:ln>
            </p:spPr>
            <p:txBody>
              <a:bodyPr/>
              <a:lstStyle/>
              <a:p>
                <a:endParaRPr lang="en-US"/>
              </a:p>
            </p:txBody>
          </p:sp>
          <p:sp>
            <p:nvSpPr>
              <p:cNvPr id="29" name="Freeform 28">
                <a:extLst>
                  <a:ext uri="{FF2B5EF4-FFF2-40B4-BE49-F238E27FC236}">
                    <a16:creationId xmlns:a16="http://schemas.microsoft.com/office/drawing/2014/main" id="{D3564CC3-E257-A17B-431A-50B1E5B351DF}"/>
                  </a:ext>
                </a:extLst>
              </p:cNvPr>
              <p:cNvSpPr/>
              <p:nvPr/>
            </p:nvSpPr>
            <p:spPr>
              <a:xfrm>
                <a:off x="5398179" y="4510809"/>
                <a:ext cx="72034" cy="88423"/>
              </a:xfrm>
              <a:custGeom>
                <a:avLst/>
                <a:gdLst>
                  <a:gd name="csX0" fmla="*/ 72034 w 72034"/>
                  <a:gd name="csY0" fmla="*/ 35369 h 88423"/>
                  <a:gd name="csX1" fmla="*/ 72034 w 72034"/>
                  <a:gd name="csY1" fmla="*/ 88424 h 88423"/>
                  <a:gd name="csX2" fmla="*/ 61161 w 72034"/>
                  <a:gd name="csY2" fmla="*/ 88424 h 88423"/>
                  <a:gd name="csX3" fmla="*/ 61161 w 72034"/>
                  <a:gd name="csY3" fmla="*/ 74820 h 88423"/>
                  <a:gd name="csX4" fmla="*/ 31260 w 72034"/>
                  <a:gd name="csY4" fmla="*/ 88424 h 88423"/>
                  <a:gd name="csX5" fmla="*/ 0 w 72034"/>
                  <a:gd name="csY5" fmla="*/ 63937 h 88423"/>
                  <a:gd name="csX6" fmla="*/ 32619 w 72034"/>
                  <a:gd name="csY6" fmla="*/ 39450 h 88423"/>
                  <a:gd name="csX7" fmla="*/ 59802 w 72034"/>
                  <a:gd name="csY7" fmla="*/ 39450 h 88423"/>
                  <a:gd name="csX8" fmla="*/ 59802 w 72034"/>
                  <a:gd name="csY8" fmla="*/ 34009 h 88423"/>
                  <a:gd name="csX9" fmla="*/ 35338 w 72034"/>
                  <a:gd name="csY9" fmla="*/ 10883 h 88423"/>
                  <a:gd name="csX10" fmla="*/ 6796 w 72034"/>
                  <a:gd name="csY10" fmla="*/ 20405 h 88423"/>
                  <a:gd name="csX11" fmla="*/ 1359 w 72034"/>
                  <a:gd name="csY11" fmla="*/ 12243 h 88423"/>
                  <a:gd name="csX12" fmla="*/ 36697 w 72034"/>
                  <a:gd name="csY12" fmla="*/ 0 h 88423"/>
                  <a:gd name="csX13" fmla="*/ 72034 w 72034"/>
                  <a:gd name="csY13" fmla="*/ 32649 h 88423"/>
                  <a:gd name="csX14" fmla="*/ 59802 w 72034"/>
                  <a:gd name="csY14" fmla="*/ 62577 h 88423"/>
                  <a:gd name="csX15" fmla="*/ 59802 w 72034"/>
                  <a:gd name="csY15" fmla="*/ 48973 h 88423"/>
                  <a:gd name="csX16" fmla="*/ 32619 w 72034"/>
                  <a:gd name="csY16" fmla="*/ 48973 h 88423"/>
                  <a:gd name="csX17" fmla="*/ 10873 w 72034"/>
                  <a:gd name="csY17" fmla="*/ 63937 h 88423"/>
                  <a:gd name="csX18" fmla="*/ 32619 w 72034"/>
                  <a:gd name="csY18" fmla="*/ 80261 h 88423"/>
                  <a:gd name="csX19" fmla="*/ 59802 w 72034"/>
                  <a:gd name="csY19" fmla="*/ 62577 h 88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2034" h="88423">
                    <a:moveTo>
                      <a:pt x="72034" y="35369"/>
                    </a:moveTo>
                    <a:lnTo>
                      <a:pt x="72034" y="88424"/>
                    </a:lnTo>
                    <a:lnTo>
                      <a:pt x="61161" y="88424"/>
                    </a:lnTo>
                    <a:lnTo>
                      <a:pt x="61161" y="74820"/>
                    </a:lnTo>
                    <a:cubicBezTo>
                      <a:pt x="55725" y="82982"/>
                      <a:pt x="46211" y="88424"/>
                      <a:pt x="31260" y="88424"/>
                    </a:cubicBezTo>
                    <a:cubicBezTo>
                      <a:pt x="16310" y="88424"/>
                      <a:pt x="0" y="78901"/>
                      <a:pt x="0" y="63937"/>
                    </a:cubicBezTo>
                    <a:cubicBezTo>
                      <a:pt x="0" y="48973"/>
                      <a:pt x="8155" y="39450"/>
                      <a:pt x="32619" y="39450"/>
                    </a:cubicBezTo>
                    <a:lnTo>
                      <a:pt x="59802" y="39450"/>
                    </a:lnTo>
                    <a:lnTo>
                      <a:pt x="59802" y="34009"/>
                    </a:lnTo>
                    <a:cubicBezTo>
                      <a:pt x="59802" y="19045"/>
                      <a:pt x="51647" y="10883"/>
                      <a:pt x="35338" y="10883"/>
                    </a:cubicBezTo>
                    <a:cubicBezTo>
                      <a:pt x="19028" y="10883"/>
                      <a:pt x="13591" y="14964"/>
                      <a:pt x="6796" y="20405"/>
                    </a:cubicBezTo>
                    <a:lnTo>
                      <a:pt x="1359" y="12243"/>
                    </a:lnTo>
                    <a:cubicBezTo>
                      <a:pt x="9514" y="5441"/>
                      <a:pt x="23105" y="0"/>
                      <a:pt x="36697" y="0"/>
                    </a:cubicBezTo>
                    <a:cubicBezTo>
                      <a:pt x="58443" y="0"/>
                      <a:pt x="72034" y="10883"/>
                      <a:pt x="72034" y="32649"/>
                    </a:cubicBezTo>
                    <a:close/>
                    <a:moveTo>
                      <a:pt x="59802" y="62577"/>
                    </a:moveTo>
                    <a:lnTo>
                      <a:pt x="59802" y="48973"/>
                    </a:lnTo>
                    <a:lnTo>
                      <a:pt x="32619" y="48973"/>
                    </a:lnTo>
                    <a:cubicBezTo>
                      <a:pt x="16310" y="48973"/>
                      <a:pt x="10873" y="55775"/>
                      <a:pt x="10873" y="63937"/>
                    </a:cubicBezTo>
                    <a:cubicBezTo>
                      <a:pt x="10873" y="72099"/>
                      <a:pt x="19028" y="80261"/>
                      <a:pt x="32619" y="80261"/>
                    </a:cubicBezTo>
                    <a:cubicBezTo>
                      <a:pt x="46211" y="80261"/>
                      <a:pt x="55725" y="73459"/>
                      <a:pt x="59802" y="62577"/>
                    </a:cubicBezTo>
                    <a:close/>
                  </a:path>
                </a:pathLst>
              </a:custGeom>
              <a:solidFill>
                <a:srgbClr val="000000"/>
              </a:solidFill>
              <a:ln w="13571" cap="flat">
                <a:noFill/>
                <a:prstDash val="solid"/>
                <a:miter/>
              </a:ln>
            </p:spPr>
            <p:txBody>
              <a:bodyPr/>
              <a:lstStyle/>
              <a:p>
                <a:endParaRPr lang="en-US"/>
              </a:p>
            </p:txBody>
          </p:sp>
          <p:sp>
            <p:nvSpPr>
              <p:cNvPr id="30" name="Freeform 29">
                <a:extLst>
                  <a:ext uri="{FF2B5EF4-FFF2-40B4-BE49-F238E27FC236}">
                    <a16:creationId xmlns:a16="http://schemas.microsoft.com/office/drawing/2014/main" id="{CAE8E302-1216-B92E-4552-AFAF0C31A7EB}"/>
                  </a:ext>
                </a:extLst>
              </p:cNvPr>
              <p:cNvSpPr/>
              <p:nvPr/>
            </p:nvSpPr>
            <p:spPr>
              <a:xfrm>
                <a:off x="5501473" y="4478160"/>
                <a:ext cx="12232" cy="121072"/>
              </a:xfrm>
              <a:custGeom>
                <a:avLst/>
                <a:gdLst>
                  <a:gd name="csX0" fmla="*/ 0 w 12232"/>
                  <a:gd name="csY0" fmla="*/ 0 h 121072"/>
                  <a:gd name="csX1" fmla="*/ 12232 w 12232"/>
                  <a:gd name="csY1" fmla="*/ 0 h 121072"/>
                  <a:gd name="csX2" fmla="*/ 12232 w 12232"/>
                  <a:gd name="csY2" fmla="*/ 121072 h 121072"/>
                  <a:gd name="csX3" fmla="*/ 0 w 12232"/>
                  <a:gd name="csY3" fmla="*/ 121072 h 121072"/>
                  <a:gd name="csX4" fmla="*/ 0 w 12232"/>
                  <a:gd name="csY4" fmla="*/ 0 h 121072"/>
                </a:gdLst>
                <a:ahLst/>
                <a:cxnLst>
                  <a:cxn ang="0">
                    <a:pos x="csX0" y="csY0"/>
                  </a:cxn>
                  <a:cxn ang="0">
                    <a:pos x="csX1" y="csY1"/>
                  </a:cxn>
                  <a:cxn ang="0">
                    <a:pos x="csX2" y="csY2"/>
                  </a:cxn>
                  <a:cxn ang="0">
                    <a:pos x="csX3" y="csY3"/>
                  </a:cxn>
                  <a:cxn ang="0">
                    <a:pos x="csX4" y="csY4"/>
                  </a:cxn>
                </a:cxnLst>
                <a:rect l="l" t="t" r="r" b="b"/>
                <a:pathLst>
                  <a:path w="12232" h="121072">
                    <a:moveTo>
                      <a:pt x="0" y="0"/>
                    </a:moveTo>
                    <a:lnTo>
                      <a:pt x="12232" y="0"/>
                    </a:lnTo>
                    <a:lnTo>
                      <a:pt x="12232" y="121072"/>
                    </a:lnTo>
                    <a:lnTo>
                      <a:pt x="0" y="121072"/>
                    </a:lnTo>
                    <a:lnTo>
                      <a:pt x="0" y="0"/>
                    </a:lnTo>
                    <a:close/>
                  </a:path>
                </a:pathLst>
              </a:custGeom>
              <a:solidFill>
                <a:srgbClr val="000000"/>
              </a:solidFill>
              <a:ln w="13571" cap="flat">
                <a:noFill/>
                <a:prstDash val="solid"/>
                <a:miter/>
              </a:ln>
            </p:spPr>
            <p:txBody>
              <a:bodyPr/>
              <a:lstStyle/>
              <a:p>
                <a:endParaRPr lang="en-US"/>
              </a:p>
            </p:txBody>
          </p:sp>
          <p:sp>
            <p:nvSpPr>
              <p:cNvPr id="31" name="Freeform 30">
                <a:extLst>
                  <a:ext uri="{FF2B5EF4-FFF2-40B4-BE49-F238E27FC236}">
                    <a16:creationId xmlns:a16="http://schemas.microsoft.com/office/drawing/2014/main" id="{1F5B4DE3-1F7B-36D8-AAC7-E46C9F2ADBFA}"/>
                  </a:ext>
                </a:extLst>
              </p:cNvPr>
              <p:cNvSpPr/>
              <p:nvPr/>
            </p:nvSpPr>
            <p:spPr>
              <a:xfrm>
                <a:off x="5543607" y="4512169"/>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1"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32" name="Freeform 31">
                <a:extLst>
                  <a:ext uri="{FF2B5EF4-FFF2-40B4-BE49-F238E27FC236}">
                    <a16:creationId xmlns:a16="http://schemas.microsoft.com/office/drawing/2014/main" id="{2FC4C02B-5E91-7E44-2735-45A0754A83D3}"/>
                  </a:ext>
                </a:extLst>
              </p:cNvPr>
              <p:cNvSpPr/>
              <p:nvPr/>
            </p:nvSpPr>
            <p:spPr>
              <a:xfrm>
                <a:off x="5646902" y="4510809"/>
                <a:ext cx="72034" cy="88423"/>
              </a:xfrm>
              <a:custGeom>
                <a:avLst/>
                <a:gdLst>
                  <a:gd name="csX0" fmla="*/ 72034 w 72034"/>
                  <a:gd name="csY0" fmla="*/ 35369 h 88423"/>
                  <a:gd name="csX1" fmla="*/ 72034 w 72034"/>
                  <a:gd name="csY1" fmla="*/ 88424 h 88423"/>
                  <a:gd name="csX2" fmla="*/ 61161 w 72034"/>
                  <a:gd name="csY2" fmla="*/ 88424 h 88423"/>
                  <a:gd name="csX3" fmla="*/ 61161 w 72034"/>
                  <a:gd name="csY3" fmla="*/ 74820 h 88423"/>
                  <a:gd name="csX4" fmla="*/ 31260 w 72034"/>
                  <a:gd name="csY4" fmla="*/ 88424 h 88423"/>
                  <a:gd name="csX5" fmla="*/ 0 w 72034"/>
                  <a:gd name="csY5" fmla="*/ 63937 h 88423"/>
                  <a:gd name="csX6" fmla="*/ 32619 w 72034"/>
                  <a:gd name="csY6" fmla="*/ 39450 h 88423"/>
                  <a:gd name="csX7" fmla="*/ 59802 w 72034"/>
                  <a:gd name="csY7" fmla="*/ 39450 h 88423"/>
                  <a:gd name="csX8" fmla="*/ 59802 w 72034"/>
                  <a:gd name="csY8" fmla="*/ 34009 h 88423"/>
                  <a:gd name="csX9" fmla="*/ 35338 w 72034"/>
                  <a:gd name="csY9" fmla="*/ 10883 h 88423"/>
                  <a:gd name="csX10" fmla="*/ 6796 w 72034"/>
                  <a:gd name="csY10" fmla="*/ 20405 h 88423"/>
                  <a:gd name="csX11" fmla="*/ 1359 w 72034"/>
                  <a:gd name="csY11" fmla="*/ 12243 h 88423"/>
                  <a:gd name="csX12" fmla="*/ 36697 w 72034"/>
                  <a:gd name="csY12" fmla="*/ 0 h 88423"/>
                  <a:gd name="csX13" fmla="*/ 72034 w 72034"/>
                  <a:gd name="csY13" fmla="*/ 32649 h 88423"/>
                  <a:gd name="csX14" fmla="*/ 61161 w 72034"/>
                  <a:gd name="csY14" fmla="*/ 62577 h 88423"/>
                  <a:gd name="csX15" fmla="*/ 61161 w 72034"/>
                  <a:gd name="csY15" fmla="*/ 48973 h 88423"/>
                  <a:gd name="csX16" fmla="*/ 33979 w 72034"/>
                  <a:gd name="csY16" fmla="*/ 48973 h 88423"/>
                  <a:gd name="csX17" fmla="*/ 12232 w 72034"/>
                  <a:gd name="csY17" fmla="*/ 63937 h 88423"/>
                  <a:gd name="csX18" fmla="*/ 33979 w 72034"/>
                  <a:gd name="csY18" fmla="*/ 80261 h 88423"/>
                  <a:gd name="csX19" fmla="*/ 61161 w 72034"/>
                  <a:gd name="csY19" fmla="*/ 62577 h 88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2034" h="88423">
                    <a:moveTo>
                      <a:pt x="72034" y="35369"/>
                    </a:moveTo>
                    <a:lnTo>
                      <a:pt x="72034" y="88424"/>
                    </a:lnTo>
                    <a:lnTo>
                      <a:pt x="61161" y="88424"/>
                    </a:lnTo>
                    <a:lnTo>
                      <a:pt x="61161" y="74820"/>
                    </a:lnTo>
                    <a:cubicBezTo>
                      <a:pt x="55725" y="82982"/>
                      <a:pt x="46211" y="88424"/>
                      <a:pt x="31260" y="88424"/>
                    </a:cubicBezTo>
                    <a:cubicBezTo>
                      <a:pt x="16310" y="88424"/>
                      <a:pt x="0" y="78901"/>
                      <a:pt x="0" y="63937"/>
                    </a:cubicBezTo>
                    <a:cubicBezTo>
                      <a:pt x="0" y="48973"/>
                      <a:pt x="8155" y="39450"/>
                      <a:pt x="32619" y="39450"/>
                    </a:cubicBezTo>
                    <a:lnTo>
                      <a:pt x="59802" y="39450"/>
                    </a:lnTo>
                    <a:lnTo>
                      <a:pt x="59802" y="34009"/>
                    </a:lnTo>
                    <a:cubicBezTo>
                      <a:pt x="59802" y="19045"/>
                      <a:pt x="51647" y="10883"/>
                      <a:pt x="35338" y="10883"/>
                    </a:cubicBezTo>
                    <a:cubicBezTo>
                      <a:pt x="19028" y="10883"/>
                      <a:pt x="13591" y="14964"/>
                      <a:pt x="6796" y="20405"/>
                    </a:cubicBezTo>
                    <a:lnTo>
                      <a:pt x="1359" y="12243"/>
                    </a:lnTo>
                    <a:cubicBezTo>
                      <a:pt x="9514" y="5441"/>
                      <a:pt x="23105" y="0"/>
                      <a:pt x="36697" y="0"/>
                    </a:cubicBezTo>
                    <a:cubicBezTo>
                      <a:pt x="58443" y="0"/>
                      <a:pt x="72034" y="10883"/>
                      <a:pt x="72034" y="32649"/>
                    </a:cubicBezTo>
                    <a:close/>
                    <a:moveTo>
                      <a:pt x="61161" y="62577"/>
                    </a:moveTo>
                    <a:lnTo>
                      <a:pt x="61161" y="48973"/>
                    </a:lnTo>
                    <a:lnTo>
                      <a:pt x="33979" y="48973"/>
                    </a:lnTo>
                    <a:cubicBezTo>
                      <a:pt x="17669" y="48973"/>
                      <a:pt x="12232" y="55775"/>
                      <a:pt x="12232" y="63937"/>
                    </a:cubicBezTo>
                    <a:cubicBezTo>
                      <a:pt x="12232" y="72099"/>
                      <a:pt x="20387" y="80261"/>
                      <a:pt x="33979" y="80261"/>
                    </a:cubicBezTo>
                    <a:cubicBezTo>
                      <a:pt x="47570" y="80261"/>
                      <a:pt x="57084" y="73459"/>
                      <a:pt x="61161" y="62577"/>
                    </a:cubicBezTo>
                    <a:close/>
                  </a:path>
                </a:pathLst>
              </a:custGeom>
              <a:solidFill>
                <a:srgbClr val="000000"/>
              </a:solidFill>
              <a:ln w="13571" cap="flat">
                <a:noFill/>
                <a:prstDash val="solid"/>
                <a:miter/>
              </a:ln>
            </p:spPr>
            <p:txBody>
              <a:bodyPr/>
              <a:lstStyle/>
              <a:p>
                <a:endParaRPr lang="en-US"/>
              </a:p>
            </p:txBody>
          </p:sp>
          <p:sp>
            <p:nvSpPr>
              <p:cNvPr id="33" name="Freeform 32">
                <a:extLst>
                  <a:ext uri="{FF2B5EF4-FFF2-40B4-BE49-F238E27FC236}">
                    <a16:creationId xmlns:a16="http://schemas.microsoft.com/office/drawing/2014/main" id="{54AC3156-2FCC-1678-13F4-E6D16A7D54BB}"/>
                  </a:ext>
                </a:extLst>
              </p:cNvPr>
              <p:cNvSpPr/>
              <p:nvPr/>
            </p:nvSpPr>
            <p:spPr>
              <a:xfrm>
                <a:off x="5739323" y="4494484"/>
                <a:ext cx="58443" cy="104748"/>
              </a:xfrm>
              <a:custGeom>
                <a:avLst/>
                <a:gdLst>
                  <a:gd name="csX0" fmla="*/ 57084 w 58443"/>
                  <a:gd name="csY0" fmla="*/ 99306 h 104748"/>
                  <a:gd name="csX1" fmla="*/ 39415 w 58443"/>
                  <a:gd name="csY1" fmla="*/ 104748 h 104748"/>
                  <a:gd name="csX2" fmla="*/ 14951 w 58443"/>
                  <a:gd name="csY2" fmla="*/ 80261 h 104748"/>
                  <a:gd name="csX3" fmla="*/ 14951 w 58443"/>
                  <a:gd name="csY3" fmla="*/ 28568 h 104748"/>
                  <a:gd name="csX4" fmla="*/ 0 w 58443"/>
                  <a:gd name="csY4" fmla="*/ 28568 h 104748"/>
                  <a:gd name="csX5" fmla="*/ 0 w 58443"/>
                  <a:gd name="csY5" fmla="*/ 19045 h 104748"/>
                  <a:gd name="csX6" fmla="*/ 14951 w 58443"/>
                  <a:gd name="csY6" fmla="*/ 19045 h 104748"/>
                  <a:gd name="csX7" fmla="*/ 14951 w 58443"/>
                  <a:gd name="csY7" fmla="*/ 0 h 104748"/>
                  <a:gd name="csX8" fmla="*/ 27183 w 58443"/>
                  <a:gd name="csY8" fmla="*/ 0 h 104748"/>
                  <a:gd name="csX9" fmla="*/ 27183 w 58443"/>
                  <a:gd name="csY9" fmla="*/ 19045 h 104748"/>
                  <a:gd name="csX10" fmla="*/ 53006 w 58443"/>
                  <a:gd name="csY10" fmla="*/ 19045 h 104748"/>
                  <a:gd name="csX11" fmla="*/ 53006 w 58443"/>
                  <a:gd name="csY11" fmla="*/ 28568 h 104748"/>
                  <a:gd name="csX12" fmla="*/ 27183 w 58443"/>
                  <a:gd name="csY12" fmla="*/ 28568 h 104748"/>
                  <a:gd name="csX13" fmla="*/ 27183 w 58443"/>
                  <a:gd name="csY13" fmla="*/ 80261 h 104748"/>
                  <a:gd name="csX14" fmla="*/ 42133 w 58443"/>
                  <a:gd name="csY14" fmla="*/ 96586 h 104748"/>
                  <a:gd name="csX15" fmla="*/ 54366 w 58443"/>
                  <a:gd name="csY15" fmla="*/ 92505 h 104748"/>
                  <a:gd name="csX16" fmla="*/ 58443 w 58443"/>
                  <a:gd name="csY16" fmla="*/ 100667 h 1047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8">
                    <a:moveTo>
                      <a:pt x="57084" y="99306"/>
                    </a:moveTo>
                    <a:cubicBezTo>
                      <a:pt x="53006" y="103388"/>
                      <a:pt x="46211" y="104748"/>
                      <a:pt x="39415" y="104748"/>
                    </a:cubicBezTo>
                    <a:cubicBezTo>
                      <a:pt x="23105" y="104748"/>
                      <a:pt x="14951" y="95225"/>
                      <a:pt x="14951" y="80261"/>
                    </a:cubicBezTo>
                    <a:lnTo>
                      <a:pt x="14951" y="28568"/>
                    </a:lnTo>
                    <a:lnTo>
                      <a:pt x="0" y="28568"/>
                    </a:lnTo>
                    <a:lnTo>
                      <a:pt x="0" y="19045"/>
                    </a:lnTo>
                    <a:lnTo>
                      <a:pt x="14951" y="19045"/>
                    </a:lnTo>
                    <a:lnTo>
                      <a:pt x="14951" y="0"/>
                    </a:lnTo>
                    <a:lnTo>
                      <a:pt x="27183" y="0"/>
                    </a:lnTo>
                    <a:lnTo>
                      <a:pt x="27183" y="19045"/>
                    </a:lnTo>
                    <a:lnTo>
                      <a:pt x="53006" y="19045"/>
                    </a:lnTo>
                    <a:lnTo>
                      <a:pt x="53006" y="28568"/>
                    </a:lnTo>
                    <a:lnTo>
                      <a:pt x="27183" y="28568"/>
                    </a:lnTo>
                    <a:lnTo>
                      <a:pt x="27183" y="80261"/>
                    </a:lnTo>
                    <a:cubicBezTo>
                      <a:pt x="27183" y="89784"/>
                      <a:pt x="32619" y="96586"/>
                      <a:pt x="42133" y="96586"/>
                    </a:cubicBezTo>
                    <a:cubicBezTo>
                      <a:pt x="51647" y="96586"/>
                      <a:pt x="51647" y="95225"/>
                      <a:pt x="54366" y="92505"/>
                    </a:cubicBezTo>
                    <a:lnTo>
                      <a:pt x="58443" y="100667"/>
                    </a:lnTo>
                    <a:close/>
                  </a:path>
                </a:pathLst>
              </a:custGeom>
              <a:solidFill>
                <a:srgbClr val="000000"/>
              </a:solidFill>
              <a:ln w="13571" cap="flat">
                <a:noFill/>
                <a:prstDash val="solid"/>
                <a:miter/>
              </a:ln>
            </p:spPr>
            <p:txBody>
              <a:bodyPr/>
              <a:lstStyle/>
              <a:p>
                <a:endParaRPr lang="en-US"/>
              </a:p>
            </p:txBody>
          </p:sp>
          <p:sp>
            <p:nvSpPr>
              <p:cNvPr id="34" name="Freeform 33">
                <a:extLst>
                  <a:ext uri="{FF2B5EF4-FFF2-40B4-BE49-F238E27FC236}">
                    <a16:creationId xmlns:a16="http://schemas.microsoft.com/office/drawing/2014/main" id="{28B0693E-0DED-E52C-9C29-B57BEF20217D}"/>
                  </a:ext>
                </a:extLst>
              </p:cNvPr>
              <p:cNvSpPr/>
              <p:nvPr/>
            </p:nvSpPr>
            <p:spPr>
              <a:xfrm>
                <a:off x="5805921" y="4513529"/>
                <a:ext cx="84266" cy="87063"/>
              </a:xfrm>
              <a:custGeom>
                <a:avLst/>
                <a:gdLst>
                  <a:gd name="csX0" fmla="*/ 82908 w 84266"/>
                  <a:gd name="csY0" fmla="*/ 46252 h 87063"/>
                  <a:gd name="csX1" fmla="*/ 10873 w 84266"/>
                  <a:gd name="csY1" fmla="*/ 46252 h 87063"/>
                  <a:gd name="csX2" fmla="*/ 44852 w 84266"/>
                  <a:gd name="csY2" fmla="*/ 76180 h 87063"/>
                  <a:gd name="csX3" fmla="*/ 70675 w 84266"/>
                  <a:gd name="csY3" fmla="*/ 65297 h 87063"/>
                  <a:gd name="csX4" fmla="*/ 77471 w 84266"/>
                  <a:gd name="csY4" fmla="*/ 73459 h 87063"/>
                  <a:gd name="csX5" fmla="*/ 44852 w 84266"/>
                  <a:gd name="csY5" fmla="*/ 87063 h 87063"/>
                  <a:gd name="csX6" fmla="*/ 0 w 84266"/>
                  <a:gd name="csY6" fmla="*/ 43532 h 87063"/>
                  <a:gd name="csX7" fmla="*/ 42133 w 84266"/>
                  <a:gd name="csY7" fmla="*/ 0 h 87063"/>
                  <a:gd name="csX8" fmla="*/ 84267 w 84266"/>
                  <a:gd name="csY8" fmla="*/ 43532 h 87063"/>
                  <a:gd name="csX9" fmla="*/ 84267 w 84266"/>
                  <a:gd name="csY9" fmla="*/ 47613 h 87063"/>
                  <a:gd name="csX10" fmla="*/ 10873 w 84266"/>
                  <a:gd name="csY10" fmla="*/ 38090 h 87063"/>
                  <a:gd name="csX11" fmla="*/ 72035 w 84266"/>
                  <a:gd name="csY11" fmla="*/ 38090 h 87063"/>
                  <a:gd name="csX12" fmla="*/ 42133 w 84266"/>
                  <a:gd name="csY12" fmla="*/ 9522 h 87063"/>
                  <a:gd name="csX13" fmla="*/ 12232 w 84266"/>
                  <a:gd name="csY13" fmla="*/ 3809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87063">
                    <a:moveTo>
                      <a:pt x="82908" y="46252"/>
                    </a:moveTo>
                    <a:lnTo>
                      <a:pt x="10873" y="46252"/>
                    </a:lnTo>
                    <a:cubicBezTo>
                      <a:pt x="10873" y="63937"/>
                      <a:pt x="25824" y="76180"/>
                      <a:pt x="44852" y="76180"/>
                    </a:cubicBezTo>
                    <a:cubicBezTo>
                      <a:pt x="63880" y="76180"/>
                      <a:pt x="65239" y="72099"/>
                      <a:pt x="70675" y="65297"/>
                    </a:cubicBezTo>
                    <a:lnTo>
                      <a:pt x="77471" y="73459"/>
                    </a:lnTo>
                    <a:cubicBezTo>
                      <a:pt x="69316" y="82982"/>
                      <a:pt x="58443" y="87063"/>
                      <a:pt x="44852" y="87063"/>
                    </a:cubicBezTo>
                    <a:cubicBezTo>
                      <a:pt x="17669" y="87063"/>
                      <a:pt x="0" y="69378"/>
                      <a:pt x="0" y="43532"/>
                    </a:cubicBezTo>
                    <a:cubicBezTo>
                      <a:pt x="0" y="17685"/>
                      <a:pt x="17669" y="0"/>
                      <a:pt x="42133" y="0"/>
                    </a:cubicBezTo>
                    <a:cubicBezTo>
                      <a:pt x="66598" y="0"/>
                      <a:pt x="84267" y="17685"/>
                      <a:pt x="84267" y="43532"/>
                    </a:cubicBezTo>
                    <a:cubicBezTo>
                      <a:pt x="84267" y="69378"/>
                      <a:pt x="84267" y="46252"/>
                      <a:pt x="84267" y="47613"/>
                    </a:cubicBezTo>
                    <a:close/>
                    <a:moveTo>
                      <a:pt x="10873" y="38090"/>
                    </a:moveTo>
                    <a:lnTo>
                      <a:pt x="72035" y="38090"/>
                    </a:lnTo>
                    <a:cubicBezTo>
                      <a:pt x="70675" y="21766"/>
                      <a:pt x="58443" y="9522"/>
                      <a:pt x="42133" y="9522"/>
                    </a:cubicBezTo>
                    <a:cubicBezTo>
                      <a:pt x="25824" y="9522"/>
                      <a:pt x="13591" y="21766"/>
                      <a:pt x="12232" y="38090"/>
                    </a:cubicBezTo>
                    <a:close/>
                  </a:path>
                </a:pathLst>
              </a:custGeom>
              <a:solidFill>
                <a:srgbClr val="000000"/>
              </a:solidFill>
              <a:ln w="13571" cap="flat">
                <a:noFill/>
                <a:prstDash val="solid"/>
                <a:miter/>
              </a:ln>
            </p:spPr>
            <p:txBody>
              <a:bodyPr/>
              <a:lstStyle/>
              <a:p>
                <a:endParaRPr lang="en-US"/>
              </a:p>
            </p:txBody>
          </p:sp>
          <p:sp>
            <p:nvSpPr>
              <p:cNvPr id="35" name="Freeform 34">
                <a:extLst>
                  <a:ext uri="{FF2B5EF4-FFF2-40B4-BE49-F238E27FC236}">
                    <a16:creationId xmlns:a16="http://schemas.microsoft.com/office/drawing/2014/main" id="{7E2F55EA-6AD5-EF4F-8BF6-E4AB6DC03B5D}"/>
                  </a:ext>
                </a:extLst>
              </p:cNvPr>
              <p:cNvSpPr/>
              <p:nvPr/>
            </p:nvSpPr>
            <p:spPr>
              <a:xfrm>
                <a:off x="5202462" y="4680854"/>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1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1"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36" name="Freeform 35">
                <a:extLst>
                  <a:ext uri="{FF2B5EF4-FFF2-40B4-BE49-F238E27FC236}">
                    <a16:creationId xmlns:a16="http://schemas.microsoft.com/office/drawing/2014/main" id="{47D910B4-02AE-15EF-4CEC-464B825209A2}"/>
                  </a:ext>
                </a:extLst>
              </p:cNvPr>
              <p:cNvSpPr/>
              <p:nvPr/>
            </p:nvSpPr>
            <p:spPr>
              <a:xfrm>
                <a:off x="5309834" y="4680854"/>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1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1"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37" name="Freeform 36">
                <a:extLst>
                  <a:ext uri="{FF2B5EF4-FFF2-40B4-BE49-F238E27FC236}">
                    <a16:creationId xmlns:a16="http://schemas.microsoft.com/office/drawing/2014/main" id="{9CCAFC5C-69A9-3EEA-FD80-D4BE20656B14}"/>
                  </a:ext>
                </a:extLst>
              </p:cNvPr>
              <p:cNvSpPr/>
              <p:nvPr/>
            </p:nvSpPr>
            <p:spPr>
              <a:xfrm>
                <a:off x="5411770" y="4680854"/>
                <a:ext cx="81548" cy="115630"/>
              </a:xfrm>
              <a:custGeom>
                <a:avLst/>
                <a:gdLst>
                  <a:gd name="csX0" fmla="*/ 81548 w 81548"/>
                  <a:gd name="csY0" fmla="*/ 81622 h 115630"/>
                  <a:gd name="csX1" fmla="*/ 40774 w 81548"/>
                  <a:gd name="csY1" fmla="*/ 115631 h 115630"/>
                  <a:gd name="csX2" fmla="*/ 0 w 81548"/>
                  <a:gd name="csY2" fmla="*/ 100667 h 115630"/>
                  <a:gd name="csX3" fmla="*/ 5437 w 81548"/>
                  <a:gd name="csY3" fmla="*/ 91144 h 115630"/>
                  <a:gd name="csX4" fmla="*/ 40774 w 81548"/>
                  <a:gd name="csY4" fmla="*/ 104748 h 115630"/>
                  <a:gd name="csX5" fmla="*/ 70675 w 81548"/>
                  <a:gd name="csY5" fmla="*/ 81622 h 115630"/>
                  <a:gd name="csX6" fmla="*/ 39415 w 81548"/>
                  <a:gd name="csY6" fmla="*/ 58495 h 115630"/>
                  <a:gd name="csX7" fmla="*/ 31260 w 81548"/>
                  <a:gd name="csY7" fmla="*/ 58495 h 115630"/>
                  <a:gd name="csX8" fmla="*/ 31260 w 81548"/>
                  <a:gd name="csY8" fmla="*/ 50333 h 115630"/>
                  <a:gd name="csX9" fmla="*/ 62521 w 81548"/>
                  <a:gd name="csY9" fmla="*/ 10883 h 115630"/>
                  <a:gd name="csX10" fmla="*/ 4077 w 81548"/>
                  <a:gd name="csY10" fmla="*/ 10883 h 115630"/>
                  <a:gd name="csX11" fmla="*/ 4077 w 81548"/>
                  <a:gd name="csY11" fmla="*/ 0 h 115630"/>
                  <a:gd name="csX12" fmla="*/ 77471 w 81548"/>
                  <a:gd name="csY12" fmla="*/ 0 h 115630"/>
                  <a:gd name="csX13" fmla="*/ 77471 w 81548"/>
                  <a:gd name="csY13" fmla="*/ 8162 h 115630"/>
                  <a:gd name="csX14" fmla="*/ 44852 w 81548"/>
                  <a:gd name="csY14" fmla="*/ 48973 h 115630"/>
                  <a:gd name="csX15" fmla="*/ 81548 w 81548"/>
                  <a:gd name="csY15" fmla="*/ 81622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81548" h="115630">
                    <a:moveTo>
                      <a:pt x="81548" y="81622"/>
                    </a:moveTo>
                    <a:cubicBezTo>
                      <a:pt x="81548" y="100667"/>
                      <a:pt x="67957" y="115631"/>
                      <a:pt x="40774" y="115631"/>
                    </a:cubicBezTo>
                    <a:cubicBezTo>
                      <a:pt x="13591" y="115631"/>
                      <a:pt x="8155" y="110189"/>
                      <a:pt x="0" y="100667"/>
                    </a:cubicBezTo>
                    <a:lnTo>
                      <a:pt x="5437" y="91144"/>
                    </a:lnTo>
                    <a:cubicBezTo>
                      <a:pt x="12232" y="99306"/>
                      <a:pt x="25824" y="104748"/>
                      <a:pt x="40774" y="104748"/>
                    </a:cubicBezTo>
                    <a:cubicBezTo>
                      <a:pt x="55725" y="104748"/>
                      <a:pt x="70675" y="96586"/>
                      <a:pt x="70675" y="81622"/>
                    </a:cubicBezTo>
                    <a:cubicBezTo>
                      <a:pt x="70675" y="66658"/>
                      <a:pt x="61161" y="58495"/>
                      <a:pt x="39415" y="58495"/>
                    </a:cubicBezTo>
                    <a:lnTo>
                      <a:pt x="31260" y="58495"/>
                    </a:lnTo>
                    <a:lnTo>
                      <a:pt x="31260" y="50333"/>
                    </a:lnTo>
                    <a:lnTo>
                      <a:pt x="62521" y="10883"/>
                    </a:lnTo>
                    <a:lnTo>
                      <a:pt x="4077" y="10883"/>
                    </a:lnTo>
                    <a:lnTo>
                      <a:pt x="4077" y="0"/>
                    </a:lnTo>
                    <a:lnTo>
                      <a:pt x="77471" y="0"/>
                    </a:lnTo>
                    <a:lnTo>
                      <a:pt x="77471" y="8162"/>
                    </a:lnTo>
                    <a:lnTo>
                      <a:pt x="44852" y="48973"/>
                    </a:lnTo>
                    <a:cubicBezTo>
                      <a:pt x="69316" y="48973"/>
                      <a:pt x="81548" y="62577"/>
                      <a:pt x="81548" y="81622"/>
                    </a:cubicBezTo>
                    <a:close/>
                  </a:path>
                </a:pathLst>
              </a:custGeom>
              <a:solidFill>
                <a:srgbClr val="000000"/>
              </a:solidFill>
              <a:ln w="13571" cap="flat">
                <a:noFill/>
                <a:prstDash val="solid"/>
                <a:miter/>
              </a:ln>
            </p:spPr>
            <p:txBody>
              <a:bodyPr/>
              <a:lstStyle/>
              <a:p>
                <a:endParaRPr lang="en-US"/>
              </a:p>
            </p:txBody>
          </p:sp>
          <p:sp>
            <p:nvSpPr>
              <p:cNvPr id="38" name="Freeform 37">
                <a:extLst>
                  <a:ext uri="{FF2B5EF4-FFF2-40B4-BE49-F238E27FC236}">
                    <a16:creationId xmlns:a16="http://schemas.microsoft.com/office/drawing/2014/main" id="{38CCEFD9-C6D5-136D-C5D6-0C1455BD6286}"/>
                  </a:ext>
                </a:extLst>
              </p:cNvPr>
              <p:cNvSpPr/>
              <p:nvPr/>
            </p:nvSpPr>
            <p:spPr>
              <a:xfrm>
                <a:off x="5197026" y="4876746"/>
                <a:ext cx="48929" cy="114270"/>
              </a:xfrm>
              <a:custGeom>
                <a:avLst/>
                <a:gdLst>
                  <a:gd name="csX0" fmla="*/ 48929 w 48929"/>
                  <a:gd name="csY0" fmla="*/ 0 h 114270"/>
                  <a:gd name="csX1" fmla="*/ 48929 w 48929"/>
                  <a:gd name="csY1" fmla="*/ 114270 h 114270"/>
                  <a:gd name="csX2" fmla="*/ 23105 w 48929"/>
                  <a:gd name="csY2" fmla="*/ 114270 h 114270"/>
                  <a:gd name="csX3" fmla="*/ 23105 w 48929"/>
                  <a:gd name="csY3" fmla="*/ 21766 h 114270"/>
                  <a:gd name="csX4" fmla="*/ 0 w 48929"/>
                  <a:gd name="csY4" fmla="*/ 21766 h 114270"/>
                  <a:gd name="csX5" fmla="*/ 0 w 48929"/>
                  <a:gd name="csY5" fmla="*/ 0 h 114270"/>
                  <a:gd name="csX6" fmla="*/ 48929 w 48929"/>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929" h="114270">
                    <a:moveTo>
                      <a:pt x="48929" y="0"/>
                    </a:moveTo>
                    <a:lnTo>
                      <a:pt x="48929" y="114270"/>
                    </a:lnTo>
                    <a:lnTo>
                      <a:pt x="23105" y="114270"/>
                    </a:lnTo>
                    <a:lnTo>
                      <a:pt x="23105" y="21766"/>
                    </a:lnTo>
                    <a:lnTo>
                      <a:pt x="0" y="21766"/>
                    </a:lnTo>
                    <a:lnTo>
                      <a:pt x="0" y="0"/>
                    </a:lnTo>
                    <a:lnTo>
                      <a:pt x="48929" y="0"/>
                    </a:lnTo>
                    <a:close/>
                  </a:path>
                </a:pathLst>
              </a:custGeom>
              <a:solidFill>
                <a:srgbClr val="000000"/>
              </a:solidFill>
              <a:ln w="13571" cap="flat">
                <a:noFill/>
                <a:prstDash val="solid"/>
                <a:miter/>
              </a:ln>
            </p:spPr>
            <p:txBody>
              <a:bodyPr/>
              <a:lstStyle/>
              <a:p>
                <a:endParaRPr lang="en-US"/>
              </a:p>
            </p:txBody>
          </p:sp>
          <p:sp>
            <p:nvSpPr>
              <p:cNvPr id="39" name="Freeform 38">
                <a:extLst>
                  <a:ext uri="{FF2B5EF4-FFF2-40B4-BE49-F238E27FC236}">
                    <a16:creationId xmlns:a16="http://schemas.microsoft.com/office/drawing/2014/main" id="{0D27310D-3EE3-D9CF-755D-A6DAD139AF20}"/>
                  </a:ext>
                </a:extLst>
              </p:cNvPr>
              <p:cNvSpPr/>
              <p:nvPr/>
            </p:nvSpPr>
            <p:spPr>
              <a:xfrm>
                <a:off x="5264983" y="4878106"/>
                <a:ext cx="106013" cy="114270"/>
              </a:xfrm>
              <a:custGeom>
                <a:avLst/>
                <a:gdLst>
                  <a:gd name="csX0" fmla="*/ 106013 w 106013"/>
                  <a:gd name="csY0" fmla="*/ 89784 h 114270"/>
                  <a:gd name="csX1" fmla="*/ 86985 w 106013"/>
                  <a:gd name="csY1" fmla="*/ 89784 h 114270"/>
                  <a:gd name="csX2" fmla="*/ 86985 w 106013"/>
                  <a:gd name="csY2" fmla="*/ 114270 h 114270"/>
                  <a:gd name="csX3" fmla="*/ 61161 w 106013"/>
                  <a:gd name="csY3" fmla="*/ 114270 h 114270"/>
                  <a:gd name="csX4" fmla="*/ 61161 w 106013"/>
                  <a:gd name="csY4" fmla="*/ 89784 h 114270"/>
                  <a:gd name="csX5" fmla="*/ 0 w 106013"/>
                  <a:gd name="csY5" fmla="*/ 89784 h 114270"/>
                  <a:gd name="csX6" fmla="*/ 0 w 106013"/>
                  <a:gd name="csY6" fmla="*/ 72099 h 114270"/>
                  <a:gd name="csX7" fmla="*/ 54366 w 106013"/>
                  <a:gd name="csY7" fmla="*/ 0 h 114270"/>
                  <a:gd name="csX8" fmla="*/ 81548 w 106013"/>
                  <a:gd name="csY8" fmla="*/ 0 h 114270"/>
                  <a:gd name="csX9" fmla="*/ 31260 w 106013"/>
                  <a:gd name="csY9" fmla="*/ 68018 h 114270"/>
                  <a:gd name="csX10" fmla="*/ 62520 w 106013"/>
                  <a:gd name="csY10" fmla="*/ 68018 h 114270"/>
                  <a:gd name="csX11" fmla="*/ 62520 w 106013"/>
                  <a:gd name="csY11" fmla="*/ 46252 h 114270"/>
                  <a:gd name="csX12" fmla="*/ 86985 w 106013"/>
                  <a:gd name="csY12" fmla="*/ 46252 h 114270"/>
                  <a:gd name="csX13" fmla="*/ 86985 w 106013"/>
                  <a:gd name="csY13" fmla="*/ 68018 h 114270"/>
                  <a:gd name="csX14" fmla="*/ 106013 w 106013"/>
                  <a:gd name="csY14" fmla="*/ 68018 h 114270"/>
                  <a:gd name="csX15" fmla="*/ 106013 w 106013"/>
                  <a:gd name="csY15" fmla="*/ 89784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06013" h="114270">
                    <a:moveTo>
                      <a:pt x="106013" y="89784"/>
                    </a:moveTo>
                    <a:lnTo>
                      <a:pt x="86985" y="89784"/>
                    </a:lnTo>
                    <a:lnTo>
                      <a:pt x="86985" y="114270"/>
                    </a:lnTo>
                    <a:lnTo>
                      <a:pt x="61161" y="114270"/>
                    </a:lnTo>
                    <a:lnTo>
                      <a:pt x="61161" y="89784"/>
                    </a:lnTo>
                    <a:lnTo>
                      <a:pt x="0" y="89784"/>
                    </a:lnTo>
                    <a:lnTo>
                      <a:pt x="0" y="72099"/>
                    </a:lnTo>
                    <a:lnTo>
                      <a:pt x="54366" y="0"/>
                    </a:lnTo>
                    <a:lnTo>
                      <a:pt x="81548" y="0"/>
                    </a:lnTo>
                    <a:lnTo>
                      <a:pt x="31260" y="68018"/>
                    </a:lnTo>
                    <a:lnTo>
                      <a:pt x="62520" y="68018"/>
                    </a:lnTo>
                    <a:lnTo>
                      <a:pt x="62520" y="46252"/>
                    </a:lnTo>
                    <a:lnTo>
                      <a:pt x="86985" y="46252"/>
                    </a:lnTo>
                    <a:lnTo>
                      <a:pt x="86985" y="68018"/>
                    </a:lnTo>
                    <a:lnTo>
                      <a:pt x="106013" y="68018"/>
                    </a:lnTo>
                    <a:lnTo>
                      <a:pt x="106013" y="89784"/>
                    </a:lnTo>
                    <a:close/>
                  </a:path>
                </a:pathLst>
              </a:custGeom>
              <a:solidFill>
                <a:srgbClr val="000000"/>
              </a:solidFill>
              <a:ln w="13571" cap="flat">
                <a:noFill/>
                <a:prstDash val="solid"/>
                <a:miter/>
              </a:ln>
            </p:spPr>
            <p:txBody>
              <a:bodyPr/>
              <a:lstStyle/>
              <a:p>
                <a:endParaRPr lang="en-US"/>
              </a:p>
            </p:txBody>
          </p:sp>
          <p:sp>
            <p:nvSpPr>
              <p:cNvPr id="40" name="Freeform 39">
                <a:extLst>
                  <a:ext uri="{FF2B5EF4-FFF2-40B4-BE49-F238E27FC236}">
                    <a16:creationId xmlns:a16="http://schemas.microsoft.com/office/drawing/2014/main" id="{644AFB0E-3069-19E1-6C39-B0ECBB9668D5}"/>
                  </a:ext>
                </a:extLst>
              </p:cNvPr>
              <p:cNvSpPr/>
              <p:nvPr/>
            </p:nvSpPr>
            <p:spPr>
              <a:xfrm>
                <a:off x="5370996" y="4876746"/>
                <a:ext cx="134554" cy="115630"/>
              </a:xfrm>
              <a:custGeom>
                <a:avLst/>
                <a:gdLst>
                  <a:gd name="csX0" fmla="*/ 0 w 134554"/>
                  <a:gd name="csY0" fmla="*/ 31288 h 115630"/>
                  <a:gd name="csX1" fmla="*/ 28542 w 134554"/>
                  <a:gd name="csY1" fmla="*/ 0 h 115630"/>
                  <a:gd name="csX2" fmla="*/ 57084 w 134554"/>
                  <a:gd name="csY2" fmla="*/ 31288 h 115630"/>
                  <a:gd name="csX3" fmla="*/ 28542 w 134554"/>
                  <a:gd name="csY3" fmla="*/ 62577 h 115630"/>
                  <a:gd name="csX4" fmla="*/ 0 w 134554"/>
                  <a:gd name="csY4" fmla="*/ 31288 h 115630"/>
                  <a:gd name="csX5" fmla="*/ 40774 w 134554"/>
                  <a:gd name="csY5" fmla="*/ 31288 h 115630"/>
                  <a:gd name="csX6" fmla="*/ 28542 w 134554"/>
                  <a:gd name="csY6" fmla="*/ 13604 h 115630"/>
                  <a:gd name="csX7" fmla="*/ 16310 w 134554"/>
                  <a:gd name="csY7" fmla="*/ 31288 h 115630"/>
                  <a:gd name="csX8" fmla="*/ 28542 w 134554"/>
                  <a:gd name="csY8" fmla="*/ 48973 h 115630"/>
                  <a:gd name="csX9" fmla="*/ 40774 w 134554"/>
                  <a:gd name="csY9" fmla="*/ 31288 h 115630"/>
                  <a:gd name="csX10" fmla="*/ 96499 w 134554"/>
                  <a:gd name="csY10" fmla="*/ 0 h 115630"/>
                  <a:gd name="csX11" fmla="*/ 115527 w 134554"/>
                  <a:gd name="csY11" fmla="*/ 0 h 115630"/>
                  <a:gd name="csX12" fmla="*/ 38056 w 134554"/>
                  <a:gd name="csY12" fmla="*/ 114270 h 115630"/>
                  <a:gd name="csX13" fmla="*/ 19028 w 134554"/>
                  <a:gd name="csY13" fmla="*/ 114270 h 115630"/>
                  <a:gd name="csX14" fmla="*/ 96499 w 134554"/>
                  <a:gd name="csY14" fmla="*/ 0 h 115630"/>
                  <a:gd name="csX15" fmla="*/ 77471 w 134554"/>
                  <a:gd name="csY15" fmla="*/ 84342 h 115630"/>
                  <a:gd name="csX16" fmla="*/ 106013 w 134554"/>
                  <a:gd name="csY16" fmla="*/ 53054 h 115630"/>
                  <a:gd name="csX17" fmla="*/ 134555 w 134554"/>
                  <a:gd name="csY17" fmla="*/ 84342 h 115630"/>
                  <a:gd name="csX18" fmla="*/ 106013 w 134554"/>
                  <a:gd name="csY18" fmla="*/ 115631 h 115630"/>
                  <a:gd name="csX19" fmla="*/ 77471 w 134554"/>
                  <a:gd name="csY19" fmla="*/ 84342 h 115630"/>
                  <a:gd name="csX20" fmla="*/ 118245 w 134554"/>
                  <a:gd name="csY20" fmla="*/ 84342 h 115630"/>
                  <a:gd name="csX21" fmla="*/ 106013 w 134554"/>
                  <a:gd name="csY21" fmla="*/ 66658 h 115630"/>
                  <a:gd name="csX22" fmla="*/ 93781 w 134554"/>
                  <a:gd name="csY22" fmla="*/ 84342 h 115630"/>
                  <a:gd name="csX23" fmla="*/ 106013 w 134554"/>
                  <a:gd name="csY23" fmla="*/ 102027 h 115630"/>
                  <a:gd name="csX24" fmla="*/ 118245 w 134554"/>
                  <a:gd name="csY24" fmla="*/ 84342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4" h="115630">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40774" y="31288"/>
                    </a:moveTo>
                    <a:cubicBezTo>
                      <a:pt x="40774" y="19045"/>
                      <a:pt x="36697" y="13604"/>
                      <a:pt x="28542" y="13604"/>
                    </a:cubicBezTo>
                    <a:cubicBezTo>
                      <a:pt x="20387" y="13604"/>
                      <a:pt x="16310" y="19045"/>
                      <a:pt x="16310" y="31288"/>
                    </a:cubicBezTo>
                    <a:cubicBezTo>
                      <a:pt x="16310" y="43532"/>
                      <a:pt x="21746" y="48973"/>
                      <a:pt x="28542" y="48973"/>
                    </a:cubicBezTo>
                    <a:cubicBezTo>
                      <a:pt x="35338" y="48973"/>
                      <a:pt x="40774" y="43532"/>
                      <a:pt x="40774" y="31288"/>
                    </a:cubicBezTo>
                    <a:close/>
                    <a:moveTo>
                      <a:pt x="96499" y="0"/>
                    </a:moveTo>
                    <a:lnTo>
                      <a:pt x="115527" y="0"/>
                    </a:lnTo>
                    <a:lnTo>
                      <a:pt x="38056" y="114270"/>
                    </a:lnTo>
                    <a:lnTo>
                      <a:pt x="19028" y="114270"/>
                    </a:lnTo>
                    <a:lnTo>
                      <a:pt x="96499" y="0"/>
                    </a:lnTo>
                    <a:close/>
                    <a:moveTo>
                      <a:pt x="77471" y="84342"/>
                    </a:moveTo>
                    <a:cubicBezTo>
                      <a:pt x="77471" y="65297"/>
                      <a:pt x="89703" y="53054"/>
                      <a:pt x="106013" y="53054"/>
                    </a:cubicBezTo>
                    <a:cubicBezTo>
                      <a:pt x="122323" y="53054"/>
                      <a:pt x="134555" y="65297"/>
                      <a:pt x="134555" y="84342"/>
                    </a:cubicBezTo>
                    <a:cubicBezTo>
                      <a:pt x="134555" y="103388"/>
                      <a:pt x="122323" y="115631"/>
                      <a:pt x="106013" y="115631"/>
                    </a:cubicBezTo>
                    <a:cubicBezTo>
                      <a:pt x="89703" y="115631"/>
                      <a:pt x="77471" y="103388"/>
                      <a:pt x="77471" y="84342"/>
                    </a:cubicBezTo>
                    <a:close/>
                    <a:moveTo>
                      <a:pt x="118245" y="84342"/>
                    </a:moveTo>
                    <a:cubicBezTo>
                      <a:pt x="118245" y="72099"/>
                      <a:pt x="114168" y="66658"/>
                      <a:pt x="106013" y="66658"/>
                    </a:cubicBezTo>
                    <a:cubicBezTo>
                      <a:pt x="97858" y="66658"/>
                      <a:pt x="93781" y="72099"/>
                      <a:pt x="93781" y="84342"/>
                    </a:cubicBezTo>
                    <a:cubicBezTo>
                      <a:pt x="93781" y="96586"/>
                      <a:pt x="99217" y="102027"/>
                      <a:pt x="106013" y="102027"/>
                    </a:cubicBezTo>
                    <a:cubicBezTo>
                      <a:pt x="112809" y="102027"/>
                      <a:pt x="118245" y="96586"/>
                      <a:pt x="118245" y="84342"/>
                    </a:cubicBezTo>
                    <a:close/>
                  </a:path>
                </a:pathLst>
              </a:custGeom>
              <a:solidFill>
                <a:srgbClr val="000000"/>
              </a:solidFill>
              <a:ln w="13571" cap="flat">
                <a:noFill/>
                <a:prstDash val="solid"/>
                <a:miter/>
              </a:ln>
            </p:spPr>
            <p:txBody>
              <a:bodyPr/>
              <a:lstStyle/>
              <a:p>
                <a:endParaRPr lang="en-US"/>
              </a:p>
            </p:txBody>
          </p:sp>
        </p:grpSp>
        <p:sp>
          <p:nvSpPr>
            <p:cNvPr id="41" name="Freeform 40">
              <a:extLst>
                <a:ext uri="{FF2B5EF4-FFF2-40B4-BE49-F238E27FC236}">
                  <a16:creationId xmlns:a16="http://schemas.microsoft.com/office/drawing/2014/main" id="{58212EA4-E5C1-C4ED-371E-3BF9A0782B1E}"/>
                </a:ext>
              </a:extLst>
            </p:cNvPr>
            <p:cNvSpPr/>
            <p:nvPr/>
          </p:nvSpPr>
          <p:spPr>
            <a:xfrm>
              <a:off x="5201103" y="4294511"/>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rgbClr val="590E91"/>
            </a:solidFill>
            <a:ln w="13571" cap="flat">
              <a:noFill/>
              <a:prstDash val="solid"/>
              <a:miter/>
            </a:ln>
          </p:spPr>
          <p:txBody>
            <a:bodyPr/>
            <a:lstStyle/>
            <a:p>
              <a:endParaRPr lang="en-US"/>
            </a:p>
          </p:txBody>
        </p:sp>
      </p:grpSp>
      <p:grpSp>
        <p:nvGrpSpPr>
          <p:cNvPr id="42" name="Picture 2">
            <a:extLst>
              <a:ext uri="{FF2B5EF4-FFF2-40B4-BE49-F238E27FC236}">
                <a16:creationId xmlns:a16="http://schemas.microsoft.com/office/drawing/2014/main" id="{50DBD703-75F6-DA1E-D241-F4841FB4F969}"/>
              </a:ext>
            </a:extLst>
          </p:cNvPr>
          <p:cNvGrpSpPr/>
          <p:nvPr/>
        </p:nvGrpSpPr>
        <p:grpSpPr>
          <a:xfrm>
            <a:off x="9439187" y="4151980"/>
            <a:ext cx="691803" cy="695144"/>
            <a:chOff x="8036272" y="4294511"/>
            <a:chExt cx="691803" cy="695144"/>
          </a:xfrm>
        </p:grpSpPr>
        <p:grpSp>
          <p:nvGrpSpPr>
            <p:cNvPr id="43" name="Picture 2">
              <a:extLst>
                <a:ext uri="{FF2B5EF4-FFF2-40B4-BE49-F238E27FC236}">
                  <a16:creationId xmlns:a16="http://schemas.microsoft.com/office/drawing/2014/main" id="{800A087B-3639-BD77-F86E-6561A597F4D9}"/>
                </a:ext>
              </a:extLst>
            </p:cNvPr>
            <p:cNvGrpSpPr/>
            <p:nvPr/>
          </p:nvGrpSpPr>
          <p:grpSpPr>
            <a:xfrm>
              <a:off x="8036272" y="4480881"/>
              <a:ext cx="691803" cy="508775"/>
              <a:chOff x="8036272" y="4480881"/>
              <a:chExt cx="691803" cy="508775"/>
            </a:xfrm>
            <a:solidFill>
              <a:srgbClr val="000000"/>
            </a:solidFill>
          </p:grpSpPr>
          <p:sp>
            <p:nvSpPr>
              <p:cNvPr id="44" name="Freeform 43">
                <a:extLst>
                  <a:ext uri="{FF2B5EF4-FFF2-40B4-BE49-F238E27FC236}">
                    <a16:creationId xmlns:a16="http://schemas.microsoft.com/office/drawing/2014/main" id="{1B24EA5F-6800-201C-9C96-9D1188F64F27}"/>
                  </a:ext>
                </a:extLst>
              </p:cNvPr>
              <p:cNvSpPr/>
              <p:nvPr/>
            </p:nvSpPr>
            <p:spPr>
              <a:xfrm>
                <a:off x="8036272" y="4480881"/>
                <a:ext cx="115527" cy="114270"/>
              </a:xfrm>
              <a:custGeom>
                <a:avLst/>
                <a:gdLst>
                  <a:gd name="csX0" fmla="*/ 89703 w 115527"/>
                  <a:gd name="csY0" fmla="*/ 84343 h 114270"/>
                  <a:gd name="csX1" fmla="*/ 25824 w 115527"/>
                  <a:gd name="csY1" fmla="*/ 84343 h 114270"/>
                  <a:gd name="csX2" fmla="*/ 12232 w 115527"/>
                  <a:gd name="csY2" fmla="*/ 114271 h 114270"/>
                  <a:gd name="csX3" fmla="*/ 0 w 115527"/>
                  <a:gd name="csY3" fmla="*/ 114271 h 114270"/>
                  <a:gd name="csX4" fmla="*/ 51647 w 115527"/>
                  <a:gd name="csY4" fmla="*/ 0 h 114270"/>
                  <a:gd name="csX5" fmla="*/ 63880 w 115527"/>
                  <a:gd name="csY5" fmla="*/ 0 h 114270"/>
                  <a:gd name="csX6" fmla="*/ 115527 w 115527"/>
                  <a:gd name="csY6" fmla="*/ 114271 h 114270"/>
                  <a:gd name="csX7" fmla="*/ 103295 w 115527"/>
                  <a:gd name="csY7" fmla="*/ 114271 h 114270"/>
                  <a:gd name="csX8" fmla="*/ 89703 w 115527"/>
                  <a:gd name="csY8" fmla="*/ 84343 h 114270"/>
                  <a:gd name="csX9" fmla="*/ 85626 w 115527"/>
                  <a:gd name="csY9" fmla="*/ 74820 h 114270"/>
                  <a:gd name="csX10" fmla="*/ 58443 w 115527"/>
                  <a:gd name="csY10" fmla="*/ 13604 h 114270"/>
                  <a:gd name="csX11" fmla="*/ 31260 w 115527"/>
                  <a:gd name="csY11" fmla="*/ 74820 h 114270"/>
                  <a:gd name="csX12" fmla="*/ 85626 w 115527"/>
                  <a:gd name="csY12" fmla="*/ 7482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5527" h="114270">
                    <a:moveTo>
                      <a:pt x="89703" y="84343"/>
                    </a:moveTo>
                    <a:lnTo>
                      <a:pt x="25824" y="84343"/>
                    </a:lnTo>
                    <a:lnTo>
                      <a:pt x="12232" y="114271"/>
                    </a:lnTo>
                    <a:lnTo>
                      <a:pt x="0" y="114271"/>
                    </a:lnTo>
                    <a:lnTo>
                      <a:pt x="51647" y="0"/>
                    </a:lnTo>
                    <a:lnTo>
                      <a:pt x="63880" y="0"/>
                    </a:lnTo>
                    <a:lnTo>
                      <a:pt x="115527" y="114271"/>
                    </a:lnTo>
                    <a:lnTo>
                      <a:pt x="103295" y="114271"/>
                    </a:lnTo>
                    <a:lnTo>
                      <a:pt x="89703" y="84343"/>
                    </a:lnTo>
                    <a:close/>
                    <a:moveTo>
                      <a:pt x="85626" y="74820"/>
                    </a:moveTo>
                    <a:lnTo>
                      <a:pt x="58443" y="13604"/>
                    </a:lnTo>
                    <a:lnTo>
                      <a:pt x="31260" y="74820"/>
                    </a:lnTo>
                    <a:lnTo>
                      <a:pt x="85626" y="74820"/>
                    </a:lnTo>
                    <a:close/>
                  </a:path>
                </a:pathLst>
              </a:custGeom>
              <a:solidFill>
                <a:srgbClr val="000000"/>
              </a:solidFill>
              <a:ln w="13571" cap="flat">
                <a:noFill/>
                <a:prstDash val="solid"/>
                <a:miter/>
              </a:ln>
            </p:spPr>
            <p:txBody>
              <a:bodyPr/>
              <a:lstStyle/>
              <a:p>
                <a:endParaRPr lang="en-US"/>
              </a:p>
            </p:txBody>
          </p:sp>
          <p:sp>
            <p:nvSpPr>
              <p:cNvPr id="45" name="Freeform 44">
                <a:extLst>
                  <a:ext uri="{FF2B5EF4-FFF2-40B4-BE49-F238E27FC236}">
                    <a16:creationId xmlns:a16="http://schemas.microsoft.com/office/drawing/2014/main" id="{35F1DB91-CABA-D8D4-1911-88F987189451}"/>
                  </a:ext>
                </a:extLst>
              </p:cNvPr>
              <p:cNvSpPr/>
              <p:nvPr/>
            </p:nvSpPr>
            <p:spPr>
              <a:xfrm>
                <a:off x="8159954" y="4509448"/>
                <a:ext cx="77471" cy="87063"/>
              </a:xfrm>
              <a:custGeom>
                <a:avLst/>
                <a:gdLst>
                  <a:gd name="csX0" fmla="*/ 0 w 77471"/>
                  <a:gd name="csY0" fmla="*/ 43532 h 87063"/>
                  <a:gd name="csX1" fmla="*/ 43492 w 77471"/>
                  <a:gd name="csY1" fmla="*/ 0 h 87063"/>
                  <a:gd name="csX2" fmla="*/ 77471 w 77471"/>
                  <a:gd name="csY2" fmla="*/ 16324 h 87063"/>
                  <a:gd name="csX3" fmla="*/ 69316 w 77471"/>
                  <a:gd name="csY3" fmla="*/ 21766 h 87063"/>
                  <a:gd name="csX4" fmla="*/ 44852 w 77471"/>
                  <a:gd name="csY4" fmla="*/ 9522 h 87063"/>
                  <a:gd name="csX5" fmla="*/ 12232 w 77471"/>
                  <a:gd name="csY5" fmla="*/ 43532 h 87063"/>
                  <a:gd name="csX6" fmla="*/ 44852 w 77471"/>
                  <a:gd name="csY6" fmla="*/ 77541 h 87063"/>
                  <a:gd name="csX7" fmla="*/ 69316 w 77471"/>
                  <a:gd name="csY7" fmla="*/ 65297 h 87063"/>
                  <a:gd name="csX8" fmla="*/ 77471 w 77471"/>
                  <a:gd name="csY8" fmla="*/ 70739 h 87063"/>
                  <a:gd name="csX9" fmla="*/ 43492 w 77471"/>
                  <a:gd name="csY9" fmla="*/ 87063 h 87063"/>
                  <a:gd name="csX10" fmla="*/ 0 w 77471"/>
                  <a:gd name="csY10" fmla="*/ 43532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7471" h="87063">
                    <a:moveTo>
                      <a:pt x="0" y="43532"/>
                    </a:moveTo>
                    <a:cubicBezTo>
                      <a:pt x="0" y="17685"/>
                      <a:pt x="19028" y="0"/>
                      <a:pt x="43492" y="0"/>
                    </a:cubicBezTo>
                    <a:cubicBezTo>
                      <a:pt x="67957" y="0"/>
                      <a:pt x="70675" y="5441"/>
                      <a:pt x="77471" y="16324"/>
                    </a:cubicBezTo>
                    <a:lnTo>
                      <a:pt x="69316" y="21766"/>
                    </a:lnTo>
                    <a:cubicBezTo>
                      <a:pt x="63880" y="13604"/>
                      <a:pt x="54366" y="9522"/>
                      <a:pt x="44852" y="9522"/>
                    </a:cubicBezTo>
                    <a:cubicBezTo>
                      <a:pt x="25824" y="9522"/>
                      <a:pt x="12232" y="23126"/>
                      <a:pt x="12232" y="43532"/>
                    </a:cubicBezTo>
                    <a:cubicBezTo>
                      <a:pt x="12232" y="63937"/>
                      <a:pt x="25824" y="77541"/>
                      <a:pt x="44852" y="77541"/>
                    </a:cubicBezTo>
                    <a:cubicBezTo>
                      <a:pt x="63880" y="77541"/>
                      <a:pt x="63880" y="73459"/>
                      <a:pt x="69316" y="65297"/>
                    </a:cubicBezTo>
                    <a:lnTo>
                      <a:pt x="77471" y="70739"/>
                    </a:lnTo>
                    <a:cubicBezTo>
                      <a:pt x="70675" y="81622"/>
                      <a:pt x="58443" y="87063"/>
                      <a:pt x="43492" y="87063"/>
                    </a:cubicBezTo>
                    <a:cubicBezTo>
                      <a:pt x="17669" y="87063"/>
                      <a:pt x="0" y="69379"/>
                      <a:pt x="0" y="43532"/>
                    </a:cubicBezTo>
                    <a:close/>
                  </a:path>
                </a:pathLst>
              </a:custGeom>
              <a:solidFill>
                <a:srgbClr val="000000"/>
              </a:solidFill>
              <a:ln w="13571" cap="flat">
                <a:noFill/>
                <a:prstDash val="solid"/>
                <a:miter/>
              </a:ln>
            </p:spPr>
            <p:txBody>
              <a:bodyPr/>
              <a:lstStyle/>
              <a:p>
                <a:endParaRPr lang="en-US"/>
              </a:p>
            </p:txBody>
          </p:sp>
          <p:sp>
            <p:nvSpPr>
              <p:cNvPr id="46" name="Freeform 45">
                <a:extLst>
                  <a:ext uri="{FF2B5EF4-FFF2-40B4-BE49-F238E27FC236}">
                    <a16:creationId xmlns:a16="http://schemas.microsoft.com/office/drawing/2014/main" id="{C3439166-8421-435C-E67E-3C5CB55552FD}"/>
                  </a:ext>
                </a:extLst>
              </p:cNvPr>
              <p:cNvSpPr/>
              <p:nvPr/>
            </p:nvSpPr>
            <p:spPr>
              <a:xfrm>
                <a:off x="8248298" y="4490403"/>
                <a:ext cx="58443" cy="104747"/>
              </a:xfrm>
              <a:custGeom>
                <a:avLst/>
                <a:gdLst>
                  <a:gd name="csX0" fmla="*/ 57084 w 58443"/>
                  <a:gd name="csY0" fmla="*/ 99306 h 104747"/>
                  <a:gd name="csX1" fmla="*/ 39415 w 58443"/>
                  <a:gd name="csY1" fmla="*/ 104748 h 104747"/>
                  <a:gd name="csX2" fmla="*/ 14950 w 58443"/>
                  <a:gd name="csY2" fmla="*/ 80261 h 104747"/>
                  <a:gd name="csX3" fmla="*/ 14950 w 58443"/>
                  <a:gd name="csY3" fmla="*/ 28567 h 104747"/>
                  <a:gd name="csX4" fmla="*/ 0 w 58443"/>
                  <a:gd name="csY4" fmla="*/ 28567 h 104747"/>
                  <a:gd name="csX5" fmla="*/ 0 w 58443"/>
                  <a:gd name="csY5" fmla="*/ 19045 h 104747"/>
                  <a:gd name="csX6" fmla="*/ 14950 w 58443"/>
                  <a:gd name="csY6" fmla="*/ 19045 h 104747"/>
                  <a:gd name="csX7" fmla="*/ 14950 w 58443"/>
                  <a:gd name="csY7" fmla="*/ 0 h 104747"/>
                  <a:gd name="csX8" fmla="*/ 27183 w 58443"/>
                  <a:gd name="csY8" fmla="*/ 0 h 104747"/>
                  <a:gd name="csX9" fmla="*/ 27183 w 58443"/>
                  <a:gd name="csY9" fmla="*/ 19045 h 104747"/>
                  <a:gd name="csX10" fmla="*/ 53006 w 58443"/>
                  <a:gd name="csY10" fmla="*/ 19045 h 104747"/>
                  <a:gd name="csX11" fmla="*/ 53006 w 58443"/>
                  <a:gd name="csY11" fmla="*/ 28567 h 104747"/>
                  <a:gd name="csX12" fmla="*/ 27183 w 58443"/>
                  <a:gd name="csY12" fmla="*/ 28567 h 104747"/>
                  <a:gd name="csX13" fmla="*/ 27183 w 58443"/>
                  <a:gd name="csY13" fmla="*/ 80261 h 104747"/>
                  <a:gd name="csX14" fmla="*/ 42133 w 58443"/>
                  <a:gd name="csY14" fmla="*/ 96586 h 104747"/>
                  <a:gd name="csX15" fmla="*/ 54366 w 58443"/>
                  <a:gd name="csY15" fmla="*/ 92504 h 104747"/>
                  <a:gd name="csX16" fmla="*/ 58443 w 58443"/>
                  <a:gd name="csY16" fmla="*/ 100667 h 1047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7">
                    <a:moveTo>
                      <a:pt x="57084" y="99306"/>
                    </a:moveTo>
                    <a:cubicBezTo>
                      <a:pt x="53006" y="103387"/>
                      <a:pt x="46211" y="104748"/>
                      <a:pt x="39415" y="104748"/>
                    </a:cubicBezTo>
                    <a:cubicBezTo>
                      <a:pt x="23105" y="104748"/>
                      <a:pt x="14950" y="95225"/>
                      <a:pt x="14950" y="80261"/>
                    </a:cubicBezTo>
                    <a:lnTo>
                      <a:pt x="14950" y="28567"/>
                    </a:lnTo>
                    <a:lnTo>
                      <a:pt x="0" y="28567"/>
                    </a:lnTo>
                    <a:lnTo>
                      <a:pt x="0" y="19045"/>
                    </a:lnTo>
                    <a:lnTo>
                      <a:pt x="14950" y="19045"/>
                    </a:lnTo>
                    <a:lnTo>
                      <a:pt x="14950" y="0"/>
                    </a:lnTo>
                    <a:lnTo>
                      <a:pt x="27183" y="0"/>
                    </a:lnTo>
                    <a:lnTo>
                      <a:pt x="27183" y="19045"/>
                    </a:lnTo>
                    <a:lnTo>
                      <a:pt x="53006" y="19045"/>
                    </a:lnTo>
                    <a:lnTo>
                      <a:pt x="53006" y="28567"/>
                    </a:lnTo>
                    <a:lnTo>
                      <a:pt x="27183" y="28567"/>
                    </a:lnTo>
                    <a:lnTo>
                      <a:pt x="27183" y="80261"/>
                    </a:lnTo>
                    <a:cubicBezTo>
                      <a:pt x="27183" y="89784"/>
                      <a:pt x="32619" y="96586"/>
                      <a:pt x="42133" y="96586"/>
                    </a:cubicBezTo>
                    <a:cubicBezTo>
                      <a:pt x="51647" y="96586"/>
                      <a:pt x="51647" y="95225"/>
                      <a:pt x="54366" y="92504"/>
                    </a:cubicBezTo>
                    <a:lnTo>
                      <a:pt x="58443" y="100667"/>
                    </a:lnTo>
                    <a:close/>
                  </a:path>
                </a:pathLst>
              </a:custGeom>
              <a:solidFill>
                <a:srgbClr val="000000"/>
              </a:solidFill>
              <a:ln w="13571" cap="flat">
                <a:noFill/>
                <a:prstDash val="solid"/>
                <a:miter/>
              </a:ln>
            </p:spPr>
            <p:txBody>
              <a:bodyPr/>
              <a:lstStyle/>
              <a:p>
                <a:endParaRPr lang="en-US"/>
              </a:p>
            </p:txBody>
          </p:sp>
          <p:sp>
            <p:nvSpPr>
              <p:cNvPr id="47" name="Freeform 46">
                <a:extLst>
                  <a:ext uri="{FF2B5EF4-FFF2-40B4-BE49-F238E27FC236}">
                    <a16:creationId xmlns:a16="http://schemas.microsoft.com/office/drawing/2014/main" id="{CFA833A4-CF13-DDAD-F2A5-216D23B41434}"/>
                  </a:ext>
                </a:extLst>
              </p:cNvPr>
              <p:cNvSpPr/>
              <p:nvPr/>
            </p:nvSpPr>
            <p:spPr>
              <a:xfrm>
                <a:off x="8371980" y="4480881"/>
                <a:ext cx="95139" cy="114270"/>
              </a:xfrm>
              <a:custGeom>
                <a:avLst/>
                <a:gdLst>
                  <a:gd name="csX0" fmla="*/ 95140 w 95139"/>
                  <a:gd name="csY0" fmla="*/ 0 h 114270"/>
                  <a:gd name="csX1" fmla="*/ 95140 w 95139"/>
                  <a:gd name="csY1" fmla="*/ 114271 h 114270"/>
                  <a:gd name="csX2" fmla="*/ 85626 w 95139"/>
                  <a:gd name="csY2" fmla="*/ 114271 h 114270"/>
                  <a:gd name="csX3" fmla="*/ 12232 w 95139"/>
                  <a:gd name="csY3" fmla="*/ 21766 h 114270"/>
                  <a:gd name="csX4" fmla="*/ 12232 w 95139"/>
                  <a:gd name="csY4" fmla="*/ 114271 h 114270"/>
                  <a:gd name="csX5" fmla="*/ 0 w 95139"/>
                  <a:gd name="csY5" fmla="*/ 114271 h 114270"/>
                  <a:gd name="csX6" fmla="*/ 0 w 95139"/>
                  <a:gd name="csY6" fmla="*/ 0 h 114270"/>
                  <a:gd name="csX7" fmla="*/ 9514 w 95139"/>
                  <a:gd name="csY7" fmla="*/ 0 h 114270"/>
                  <a:gd name="csX8" fmla="*/ 82908 w 95139"/>
                  <a:gd name="csY8" fmla="*/ 92505 h 114270"/>
                  <a:gd name="csX9" fmla="*/ 82908 w 95139"/>
                  <a:gd name="csY9" fmla="*/ 0 h 114270"/>
                  <a:gd name="csX10" fmla="*/ 95140 w 95139"/>
                  <a:gd name="csY10" fmla="*/ 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139" h="114270">
                    <a:moveTo>
                      <a:pt x="95140" y="0"/>
                    </a:moveTo>
                    <a:lnTo>
                      <a:pt x="95140" y="114271"/>
                    </a:lnTo>
                    <a:lnTo>
                      <a:pt x="85626" y="114271"/>
                    </a:lnTo>
                    <a:lnTo>
                      <a:pt x="12232" y="21766"/>
                    </a:lnTo>
                    <a:lnTo>
                      <a:pt x="12232" y="114271"/>
                    </a:lnTo>
                    <a:lnTo>
                      <a:pt x="0" y="114271"/>
                    </a:lnTo>
                    <a:lnTo>
                      <a:pt x="0" y="0"/>
                    </a:lnTo>
                    <a:lnTo>
                      <a:pt x="9514" y="0"/>
                    </a:lnTo>
                    <a:lnTo>
                      <a:pt x="82908" y="92505"/>
                    </a:lnTo>
                    <a:lnTo>
                      <a:pt x="82908" y="0"/>
                    </a:lnTo>
                    <a:lnTo>
                      <a:pt x="95140" y="0"/>
                    </a:lnTo>
                    <a:close/>
                  </a:path>
                </a:pathLst>
              </a:custGeom>
              <a:solidFill>
                <a:srgbClr val="000000"/>
              </a:solidFill>
              <a:ln w="13571" cap="flat">
                <a:noFill/>
                <a:prstDash val="solid"/>
                <a:miter/>
              </a:ln>
            </p:spPr>
            <p:txBody>
              <a:bodyPr/>
              <a:lstStyle/>
              <a:p>
                <a:endParaRPr lang="en-US"/>
              </a:p>
            </p:txBody>
          </p:sp>
          <p:sp>
            <p:nvSpPr>
              <p:cNvPr id="48" name="Freeform 47">
                <a:extLst>
                  <a:ext uri="{FF2B5EF4-FFF2-40B4-BE49-F238E27FC236}">
                    <a16:creationId xmlns:a16="http://schemas.microsoft.com/office/drawing/2014/main" id="{56998720-80D0-F3C7-AA30-3B96DFB5E0F7}"/>
                  </a:ext>
                </a:extLst>
              </p:cNvPr>
              <p:cNvSpPr/>
              <p:nvPr/>
            </p:nvSpPr>
            <p:spPr>
              <a:xfrm>
                <a:off x="8494303" y="4509448"/>
                <a:ext cx="86985" cy="87063"/>
              </a:xfrm>
              <a:custGeom>
                <a:avLst/>
                <a:gdLst>
                  <a:gd name="csX0" fmla="*/ 0 w 86985"/>
                  <a:gd name="csY0" fmla="*/ 43532 h 87063"/>
                  <a:gd name="csX1" fmla="*/ 43493 w 86985"/>
                  <a:gd name="csY1" fmla="*/ 0 h 87063"/>
                  <a:gd name="csX2" fmla="*/ 86985 w 86985"/>
                  <a:gd name="csY2" fmla="*/ 43532 h 87063"/>
                  <a:gd name="csX3" fmla="*/ 43493 w 86985"/>
                  <a:gd name="csY3" fmla="*/ 87063 h 87063"/>
                  <a:gd name="csX4" fmla="*/ 0 w 86985"/>
                  <a:gd name="csY4" fmla="*/ 43532 h 87063"/>
                  <a:gd name="csX5" fmla="*/ 74753 w 86985"/>
                  <a:gd name="csY5" fmla="*/ 43532 h 87063"/>
                  <a:gd name="csX6" fmla="*/ 43493 w 86985"/>
                  <a:gd name="csY6" fmla="*/ 9522 h 87063"/>
                  <a:gd name="csX7" fmla="*/ 10873 w 86985"/>
                  <a:gd name="csY7" fmla="*/ 43532 h 87063"/>
                  <a:gd name="csX8" fmla="*/ 43493 w 86985"/>
                  <a:gd name="csY8" fmla="*/ 77541 h 87063"/>
                  <a:gd name="csX9" fmla="*/ 74753 w 86985"/>
                  <a:gd name="csY9" fmla="*/ 43532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86985" h="87063">
                    <a:moveTo>
                      <a:pt x="0" y="43532"/>
                    </a:moveTo>
                    <a:cubicBezTo>
                      <a:pt x="0" y="17685"/>
                      <a:pt x="19028" y="0"/>
                      <a:pt x="43493" y="0"/>
                    </a:cubicBezTo>
                    <a:cubicBezTo>
                      <a:pt x="67957" y="0"/>
                      <a:pt x="86985" y="17685"/>
                      <a:pt x="86985" y="43532"/>
                    </a:cubicBezTo>
                    <a:cubicBezTo>
                      <a:pt x="86985" y="69379"/>
                      <a:pt x="67957" y="87063"/>
                      <a:pt x="43493" y="87063"/>
                    </a:cubicBezTo>
                    <a:cubicBezTo>
                      <a:pt x="19028" y="87063"/>
                      <a:pt x="0" y="69379"/>
                      <a:pt x="0" y="43532"/>
                    </a:cubicBezTo>
                    <a:close/>
                    <a:moveTo>
                      <a:pt x="74753" y="43532"/>
                    </a:moveTo>
                    <a:cubicBezTo>
                      <a:pt x="74753" y="23126"/>
                      <a:pt x="61161" y="9522"/>
                      <a:pt x="43493" y="9522"/>
                    </a:cubicBezTo>
                    <a:cubicBezTo>
                      <a:pt x="25824" y="9522"/>
                      <a:pt x="10873" y="23126"/>
                      <a:pt x="10873" y="43532"/>
                    </a:cubicBezTo>
                    <a:cubicBezTo>
                      <a:pt x="10873" y="63937"/>
                      <a:pt x="24465" y="77541"/>
                      <a:pt x="43493" y="77541"/>
                    </a:cubicBezTo>
                    <a:cubicBezTo>
                      <a:pt x="62521" y="77541"/>
                      <a:pt x="74753" y="63937"/>
                      <a:pt x="74753" y="43532"/>
                    </a:cubicBezTo>
                    <a:close/>
                  </a:path>
                </a:pathLst>
              </a:custGeom>
              <a:solidFill>
                <a:srgbClr val="000000"/>
              </a:solidFill>
              <a:ln w="13571" cap="flat">
                <a:noFill/>
                <a:prstDash val="solid"/>
                <a:miter/>
              </a:ln>
            </p:spPr>
            <p:txBody>
              <a:bodyPr/>
              <a:lstStyle/>
              <a:p>
                <a:endParaRPr lang="en-US"/>
              </a:p>
            </p:txBody>
          </p:sp>
          <p:sp>
            <p:nvSpPr>
              <p:cNvPr id="49" name="Freeform 48">
                <a:extLst>
                  <a:ext uri="{FF2B5EF4-FFF2-40B4-BE49-F238E27FC236}">
                    <a16:creationId xmlns:a16="http://schemas.microsoft.com/office/drawing/2014/main" id="{57F12AE8-0CB3-E093-29B7-27CA42BA72DA}"/>
                  </a:ext>
                </a:extLst>
              </p:cNvPr>
              <p:cNvSpPr/>
              <p:nvPr/>
            </p:nvSpPr>
            <p:spPr>
              <a:xfrm>
                <a:off x="8586724" y="4509448"/>
                <a:ext cx="141350" cy="85702"/>
              </a:xfrm>
              <a:custGeom>
                <a:avLst/>
                <a:gdLst>
                  <a:gd name="csX0" fmla="*/ 141351 w 141350"/>
                  <a:gd name="csY0" fmla="*/ 0 h 85702"/>
                  <a:gd name="csX1" fmla="*/ 108732 w 141350"/>
                  <a:gd name="csY1" fmla="*/ 85703 h 85702"/>
                  <a:gd name="csX2" fmla="*/ 97858 w 141350"/>
                  <a:gd name="csY2" fmla="*/ 85703 h 85702"/>
                  <a:gd name="csX3" fmla="*/ 70675 w 141350"/>
                  <a:gd name="csY3" fmla="*/ 14964 h 85702"/>
                  <a:gd name="csX4" fmla="*/ 43492 w 141350"/>
                  <a:gd name="csY4" fmla="*/ 85703 h 85702"/>
                  <a:gd name="csX5" fmla="*/ 32620 w 141350"/>
                  <a:gd name="csY5" fmla="*/ 85703 h 85702"/>
                  <a:gd name="csX6" fmla="*/ 0 w 141350"/>
                  <a:gd name="csY6" fmla="*/ 0 h 85702"/>
                  <a:gd name="csX7" fmla="*/ 10873 w 141350"/>
                  <a:gd name="csY7" fmla="*/ 0 h 85702"/>
                  <a:gd name="csX8" fmla="*/ 38056 w 141350"/>
                  <a:gd name="csY8" fmla="*/ 73459 h 85702"/>
                  <a:gd name="csX9" fmla="*/ 65239 w 141350"/>
                  <a:gd name="csY9" fmla="*/ 0 h 85702"/>
                  <a:gd name="csX10" fmla="*/ 74753 w 141350"/>
                  <a:gd name="csY10" fmla="*/ 0 h 85702"/>
                  <a:gd name="csX11" fmla="*/ 101936 w 141350"/>
                  <a:gd name="csY11" fmla="*/ 73459 h 85702"/>
                  <a:gd name="csX12" fmla="*/ 129119 w 141350"/>
                  <a:gd name="csY12" fmla="*/ 0 h 85702"/>
                  <a:gd name="csX13" fmla="*/ 139992 w 141350"/>
                  <a:gd name="csY13" fmla="*/ 0 h 85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1350" h="85702">
                    <a:moveTo>
                      <a:pt x="141351" y="0"/>
                    </a:moveTo>
                    <a:lnTo>
                      <a:pt x="108732" y="85703"/>
                    </a:lnTo>
                    <a:lnTo>
                      <a:pt x="97858" y="85703"/>
                    </a:lnTo>
                    <a:lnTo>
                      <a:pt x="70675" y="14964"/>
                    </a:lnTo>
                    <a:lnTo>
                      <a:pt x="43492" y="85703"/>
                    </a:lnTo>
                    <a:lnTo>
                      <a:pt x="32620" y="85703"/>
                    </a:lnTo>
                    <a:lnTo>
                      <a:pt x="0" y="0"/>
                    </a:lnTo>
                    <a:lnTo>
                      <a:pt x="10873" y="0"/>
                    </a:lnTo>
                    <a:lnTo>
                      <a:pt x="38056" y="73459"/>
                    </a:lnTo>
                    <a:lnTo>
                      <a:pt x="65239" y="0"/>
                    </a:lnTo>
                    <a:lnTo>
                      <a:pt x="74753" y="0"/>
                    </a:lnTo>
                    <a:lnTo>
                      <a:pt x="101936" y="73459"/>
                    </a:lnTo>
                    <a:lnTo>
                      <a:pt x="129119" y="0"/>
                    </a:lnTo>
                    <a:lnTo>
                      <a:pt x="139992" y="0"/>
                    </a:lnTo>
                    <a:close/>
                  </a:path>
                </a:pathLst>
              </a:custGeom>
              <a:solidFill>
                <a:srgbClr val="000000"/>
              </a:solidFill>
              <a:ln w="13571" cap="flat">
                <a:noFill/>
                <a:prstDash val="solid"/>
                <a:miter/>
              </a:ln>
            </p:spPr>
            <p:txBody>
              <a:bodyPr/>
              <a:lstStyle/>
              <a:p>
                <a:endParaRPr lang="en-US"/>
              </a:p>
            </p:txBody>
          </p:sp>
          <p:sp>
            <p:nvSpPr>
              <p:cNvPr id="50" name="Freeform 49">
                <a:extLst>
                  <a:ext uri="{FF2B5EF4-FFF2-40B4-BE49-F238E27FC236}">
                    <a16:creationId xmlns:a16="http://schemas.microsoft.com/office/drawing/2014/main" id="{FC12D564-232F-E4AA-FF22-88A596E2F26D}"/>
                  </a:ext>
                </a:extLst>
              </p:cNvPr>
              <p:cNvSpPr/>
              <p:nvPr/>
            </p:nvSpPr>
            <p:spPr>
              <a:xfrm>
                <a:off x="8036272" y="4676773"/>
                <a:ext cx="39415" cy="114270"/>
              </a:xfrm>
              <a:custGeom>
                <a:avLst/>
                <a:gdLst>
                  <a:gd name="csX0" fmla="*/ 39415 w 39415"/>
                  <a:gd name="csY0" fmla="*/ 0 h 114270"/>
                  <a:gd name="csX1" fmla="*/ 39415 w 39415"/>
                  <a:gd name="csY1" fmla="*/ 114270 h 114270"/>
                  <a:gd name="csX2" fmla="*/ 27183 w 39415"/>
                  <a:gd name="csY2" fmla="*/ 114270 h 114270"/>
                  <a:gd name="csX3" fmla="*/ 27183 w 39415"/>
                  <a:gd name="csY3" fmla="*/ 10883 h 114270"/>
                  <a:gd name="csX4" fmla="*/ 0 w 39415"/>
                  <a:gd name="csY4" fmla="*/ 10883 h 114270"/>
                  <a:gd name="csX5" fmla="*/ 0 w 39415"/>
                  <a:gd name="csY5" fmla="*/ 0 h 114270"/>
                  <a:gd name="csX6" fmla="*/ 38056 w 39415"/>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415" h="114270">
                    <a:moveTo>
                      <a:pt x="39415" y="0"/>
                    </a:moveTo>
                    <a:lnTo>
                      <a:pt x="39415" y="114270"/>
                    </a:lnTo>
                    <a:lnTo>
                      <a:pt x="27183" y="114270"/>
                    </a:lnTo>
                    <a:lnTo>
                      <a:pt x="27183" y="10883"/>
                    </a:lnTo>
                    <a:lnTo>
                      <a:pt x="0" y="10883"/>
                    </a:lnTo>
                    <a:lnTo>
                      <a:pt x="0" y="0"/>
                    </a:lnTo>
                    <a:lnTo>
                      <a:pt x="38056" y="0"/>
                    </a:lnTo>
                    <a:close/>
                  </a:path>
                </a:pathLst>
              </a:custGeom>
              <a:solidFill>
                <a:srgbClr val="000000"/>
              </a:solidFill>
              <a:ln w="13571" cap="flat">
                <a:noFill/>
                <a:prstDash val="solid"/>
                <a:miter/>
              </a:ln>
            </p:spPr>
            <p:txBody>
              <a:bodyPr/>
              <a:lstStyle/>
              <a:p>
                <a:endParaRPr lang="en-US"/>
              </a:p>
            </p:txBody>
          </p:sp>
          <p:sp>
            <p:nvSpPr>
              <p:cNvPr id="51" name="Freeform 50">
                <a:extLst>
                  <a:ext uri="{FF2B5EF4-FFF2-40B4-BE49-F238E27FC236}">
                    <a16:creationId xmlns:a16="http://schemas.microsoft.com/office/drawing/2014/main" id="{CF3721F3-3477-BF18-72FB-CEED257E47FD}"/>
                  </a:ext>
                </a:extLst>
              </p:cNvPr>
              <p:cNvSpPr/>
              <p:nvPr/>
            </p:nvSpPr>
            <p:spPr>
              <a:xfrm>
                <a:off x="8102870" y="4776079"/>
                <a:ext cx="17668" cy="39450"/>
              </a:xfrm>
              <a:custGeom>
                <a:avLst/>
                <a:gdLst>
                  <a:gd name="csX0" fmla="*/ 17669 w 17668"/>
                  <a:gd name="csY0" fmla="*/ 6802 h 39450"/>
                  <a:gd name="csX1" fmla="*/ 14950 w 17668"/>
                  <a:gd name="csY1" fmla="*/ 16324 h 39450"/>
                  <a:gd name="csX2" fmla="*/ 8155 w 17668"/>
                  <a:gd name="csY2" fmla="*/ 39450 h 39450"/>
                  <a:gd name="csX3" fmla="*/ 0 w 17668"/>
                  <a:gd name="csY3" fmla="*/ 39450 h 39450"/>
                  <a:gd name="csX4" fmla="*/ 5436 w 17668"/>
                  <a:gd name="csY4" fmla="*/ 16324 h 39450"/>
                  <a:gd name="csX5" fmla="*/ 0 w 17668"/>
                  <a:gd name="csY5" fmla="*/ 8162 h 39450"/>
                  <a:gd name="csX6" fmla="*/ 8155 w 17668"/>
                  <a:gd name="csY6" fmla="*/ 0 h 39450"/>
                  <a:gd name="csX7" fmla="*/ 16310 w 17668"/>
                  <a:gd name="csY7" fmla="*/ 8162 h 39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668" h="39450">
                    <a:moveTo>
                      <a:pt x="17669" y="6802"/>
                    </a:moveTo>
                    <a:cubicBezTo>
                      <a:pt x="17669" y="9522"/>
                      <a:pt x="17669" y="12243"/>
                      <a:pt x="14950" y="16324"/>
                    </a:cubicBezTo>
                    <a:lnTo>
                      <a:pt x="8155" y="39450"/>
                    </a:lnTo>
                    <a:lnTo>
                      <a:pt x="0" y="39450"/>
                    </a:lnTo>
                    <a:lnTo>
                      <a:pt x="5436" y="16324"/>
                    </a:lnTo>
                    <a:cubicBezTo>
                      <a:pt x="1359" y="16324"/>
                      <a:pt x="0" y="12243"/>
                      <a:pt x="0" y="8162"/>
                    </a:cubicBezTo>
                    <a:cubicBezTo>
                      <a:pt x="0" y="4081"/>
                      <a:pt x="4077" y="0"/>
                      <a:pt x="8155" y="0"/>
                    </a:cubicBezTo>
                    <a:cubicBezTo>
                      <a:pt x="12232" y="0"/>
                      <a:pt x="16310" y="4081"/>
                      <a:pt x="16310" y="8162"/>
                    </a:cubicBezTo>
                    <a:close/>
                  </a:path>
                </a:pathLst>
              </a:custGeom>
              <a:solidFill>
                <a:srgbClr val="000000"/>
              </a:solidFill>
              <a:ln w="13571" cap="flat">
                <a:noFill/>
                <a:prstDash val="solid"/>
                <a:miter/>
              </a:ln>
            </p:spPr>
            <p:txBody>
              <a:bodyPr/>
              <a:lstStyle/>
              <a:p>
                <a:endParaRPr lang="en-US"/>
              </a:p>
            </p:txBody>
          </p:sp>
          <p:sp>
            <p:nvSpPr>
              <p:cNvPr id="52" name="Freeform 51">
                <a:extLst>
                  <a:ext uri="{FF2B5EF4-FFF2-40B4-BE49-F238E27FC236}">
                    <a16:creationId xmlns:a16="http://schemas.microsoft.com/office/drawing/2014/main" id="{B2AC7BD9-DF9E-87EA-E418-FC862182C9DC}"/>
                  </a:ext>
                </a:extLst>
              </p:cNvPr>
              <p:cNvSpPr/>
              <p:nvPr/>
            </p:nvSpPr>
            <p:spPr>
              <a:xfrm>
                <a:off x="8134130" y="4675412"/>
                <a:ext cx="85625" cy="116991"/>
              </a:xfrm>
              <a:custGeom>
                <a:avLst/>
                <a:gdLst>
                  <a:gd name="csX0" fmla="*/ 85626 w 85625"/>
                  <a:gd name="csY0" fmla="*/ 58496 h 116991"/>
                  <a:gd name="csX1" fmla="*/ 33979 w 85625"/>
                  <a:gd name="csY1" fmla="*/ 116991 h 116991"/>
                  <a:gd name="csX2" fmla="*/ 6796 w 85625"/>
                  <a:gd name="csY2" fmla="*/ 110189 h 116991"/>
                  <a:gd name="csX3" fmla="*/ 10873 w 85625"/>
                  <a:gd name="csY3" fmla="*/ 100667 h 116991"/>
                  <a:gd name="csX4" fmla="*/ 32620 w 85625"/>
                  <a:gd name="csY4" fmla="*/ 106108 h 116991"/>
                  <a:gd name="csX5" fmla="*/ 73394 w 85625"/>
                  <a:gd name="csY5" fmla="*/ 59856 h 116991"/>
                  <a:gd name="csX6" fmla="*/ 73394 w 85625"/>
                  <a:gd name="csY6" fmla="*/ 50333 h 116991"/>
                  <a:gd name="csX7" fmla="*/ 38056 w 85625"/>
                  <a:gd name="csY7" fmla="*/ 69379 h 116991"/>
                  <a:gd name="csX8" fmla="*/ 0 w 85625"/>
                  <a:gd name="csY8" fmla="*/ 35369 h 116991"/>
                  <a:gd name="csX9" fmla="*/ 39415 w 85625"/>
                  <a:gd name="csY9" fmla="*/ 0 h 116991"/>
                  <a:gd name="csX10" fmla="*/ 85626 w 85625"/>
                  <a:gd name="csY10" fmla="*/ 57135 h 116991"/>
                  <a:gd name="csX11" fmla="*/ 69316 w 85625"/>
                  <a:gd name="csY11" fmla="*/ 35369 h 116991"/>
                  <a:gd name="csX12" fmla="*/ 39415 w 85625"/>
                  <a:gd name="csY12" fmla="*/ 10883 h 116991"/>
                  <a:gd name="csX13" fmla="*/ 10873 w 85625"/>
                  <a:gd name="csY13" fmla="*/ 35369 h 116991"/>
                  <a:gd name="csX14" fmla="*/ 39415 w 85625"/>
                  <a:gd name="csY14" fmla="*/ 59856 h 116991"/>
                  <a:gd name="csX15" fmla="*/ 69316 w 85625"/>
                  <a:gd name="csY15" fmla="*/ 35369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85625" h="116991">
                    <a:moveTo>
                      <a:pt x="85626" y="58496"/>
                    </a:moveTo>
                    <a:cubicBezTo>
                      <a:pt x="85626" y="97946"/>
                      <a:pt x="63880" y="116991"/>
                      <a:pt x="33979" y="116991"/>
                    </a:cubicBezTo>
                    <a:cubicBezTo>
                      <a:pt x="4077" y="116991"/>
                      <a:pt x="13591" y="115631"/>
                      <a:pt x="6796" y="110189"/>
                    </a:cubicBezTo>
                    <a:lnTo>
                      <a:pt x="10873" y="100667"/>
                    </a:lnTo>
                    <a:cubicBezTo>
                      <a:pt x="16310" y="104748"/>
                      <a:pt x="24465" y="106108"/>
                      <a:pt x="32620" y="106108"/>
                    </a:cubicBezTo>
                    <a:cubicBezTo>
                      <a:pt x="57084" y="106108"/>
                      <a:pt x="73394" y="89784"/>
                      <a:pt x="73394" y="59856"/>
                    </a:cubicBezTo>
                    <a:cubicBezTo>
                      <a:pt x="73394" y="29928"/>
                      <a:pt x="73394" y="54414"/>
                      <a:pt x="73394" y="50333"/>
                    </a:cubicBezTo>
                    <a:cubicBezTo>
                      <a:pt x="67957" y="62577"/>
                      <a:pt x="54366" y="69379"/>
                      <a:pt x="38056" y="69379"/>
                    </a:cubicBezTo>
                    <a:cubicBezTo>
                      <a:pt x="14951" y="69379"/>
                      <a:pt x="0" y="55775"/>
                      <a:pt x="0" y="35369"/>
                    </a:cubicBezTo>
                    <a:cubicBezTo>
                      <a:pt x="0" y="14964"/>
                      <a:pt x="16310" y="0"/>
                      <a:pt x="39415" y="0"/>
                    </a:cubicBezTo>
                    <a:cubicBezTo>
                      <a:pt x="62521" y="0"/>
                      <a:pt x="85626" y="20405"/>
                      <a:pt x="85626" y="57135"/>
                    </a:cubicBezTo>
                    <a:close/>
                    <a:moveTo>
                      <a:pt x="69316" y="35369"/>
                    </a:moveTo>
                    <a:cubicBezTo>
                      <a:pt x="69316" y="23126"/>
                      <a:pt x="58443" y="10883"/>
                      <a:pt x="39415" y="10883"/>
                    </a:cubicBezTo>
                    <a:cubicBezTo>
                      <a:pt x="20387" y="10883"/>
                      <a:pt x="10873" y="20405"/>
                      <a:pt x="10873" y="35369"/>
                    </a:cubicBezTo>
                    <a:cubicBezTo>
                      <a:pt x="10873" y="50333"/>
                      <a:pt x="21746" y="59856"/>
                      <a:pt x="39415" y="59856"/>
                    </a:cubicBezTo>
                    <a:cubicBezTo>
                      <a:pt x="57084" y="59856"/>
                      <a:pt x="69316" y="48973"/>
                      <a:pt x="69316" y="35369"/>
                    </a:cubicBezTo>
                    <a:close/>
                  </a:path>
                </a:pathLst>
              </a:custGeom>
              <a:solidFill>
                <a:srgbClr val="000000"/>
              </a:solidFill>
              <a:ln w="13571" cap="flat">
                <a:noFill/>
                <a:prstDash val="solid"/>
                <a:miter/>
              </a:ln>
            </p:spPr>
            <p:txBody>
              <a:bodyPr/>
              <a:lstStyle/>
              <a:p>
                <a:endParaRPr lang="en-US"/>
              </a:p>
            </p:txBody>
          </p:sp>
          <p:sp>
            <p:nvSpPr>
              <p:cNvPr id="53" name="Freeform 52">
                <a:extLst>
                  <a:ext uri="{FF2B5EF4-FFF2-40B4-BE49-F238E27FC236}">
                    <a16:creationId xmlns:a16="http://schemas.microsoft.com/office/drawing/2014/main" id="{1699C4A5-50D6-6B80-6CB1-EEFD292C52E1}"/>
                  </a:ext>
                </a:extLst>
              </p:cNvPr>
              <p:cNvSpPr/>
              <p:nvPr/>
            </p:nvSpPr>
            <p:spPr>
              <a:xfrm>
                <a:off x="8234707" y="4676773"/>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0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0"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54" name="Freeform 53">
                <a:extLst>
                  <a:ext uri="{FF2B5EF4-FFF2-40B4-BE49-F238E27FC236}">
                    <a16:creationId xmlns:a16="http://schemas.microsoft.com/office/drawing/2014/main" id="{4AF9B392-038A-2366-DC17-ABC1D8CC6844}"/>
                  </a:ext>
                </a:extLst>
              </p:cNvPr>
              <p:cNvSpPr/>
              <p:nvPr/>
            </p:nvSpPr>
            <p:spPr>
              <a:xfrm>
                <a:off x="8338001" y="4676773"/>
                <a:ext cx="84266" cy="115630"/>
              </a:xfrm>
              <a:custGeom>
                <a:avLst/>
                <a:gdLst>
                  <a:gd name="csX0" fmla="*/ 84267 w 84266"/>
                  <a:gd name="csY0" fmla="*/ 104748 h 115630"/>
                  <a:gd name="csX1" fmla="*/ 84267 w 84266"/>
                  <a:gd name="csY1" fmla="*/ 115631 h 115630"/>
                  <a:gd name="csX2" fmla="*/ 4077 w 84266"/>
                  <a:gd name="csY2" fmla="*/ 115631 h 115630"/>
                  <a:gd name="csX3" fmla="*/ 4077 w 84266"/>
                  <a:gd name="csY3" fmla="*/ 107469 h 115630"/>
                  <a:gd name="csX4" fmla="*/ 51647 w 84266"/>
                  <a:gd name="csY4" fmla="*/ 61216 h 115630"/>
                  <a:gd name="csX5" fmla="*/ 66598 w 84266"/>
                  <a:gd name="csY5" fmla="*/ 32649 h 115630"/>
                  <a:gd name="csX6" fmla="*/ 39415 w 84266"/>
                  <a:gd name="csY6" fmla="*/ 10883 h 115630"/>
                  <a:gd name="csX7" fmla="*/ 8155 w 84266"/>
                  <a:gd name="csY7" fmla="*/ 23126 h 115630"/>
                  <a:gd name="csX8" fmla="*/ 0 w 84266"/>
                  <a:gd name="csY8" fmla="*/ 16324 h 115630"/>
                  <a:gd name="csX9" fmla="*/ 40774 w 84266"/>
                  <a:gd name="csY9" fmla="*/ 0 h 115630"/>
                  <a:gd name="csX10" fmla="*/ 78830 w 84266"/>
                  <a:gd name="csY10" fmla="*/ 31288 h 115630"/>
                  <a:gd name="csX11" fmla="*/ 59802 w 84266"/>
                  <a:gd name="csY11" fmla="*/ 66658 h 115630"/>
                  <a:gd name="csX12" fmla="*/ 20387 w 84266"/>
                  <a:gd name="csY12" fmla="*/ 104748 h 115630"/>
                  <a:gd name="csX13" fmla="*/ 82908 w 84266"/>
                  <a:gd name="csY13" fmla="*/ 104748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115630">
                    <a:moveTo>
                      <a:pt x="84267" y="104748"/>
                    </a:moveTo>
                    <a:lnTo>
                      <a:pt x="84267" y="115631"/>
                    </a:lnTo>
                    <a:lnTo>
                      <a:pt x="4077" y="115631"/>
                    </a:lnTo>
                    <a:lnTo>
                      <a:pt x="4077" y="107469"/>
                    </a:lnTo>
                    <a:lnTo>
                      <a:pt x="51647" y="61216"/>
                    </a:lnTo>
                    <a:cubicBezTo>
                      <a:pt x="63880" y="48973"/>
                      <a:pt x="66598" y="40811"/>
                      <a:pt x="66598" y="32649"/>
                    </a:cubicBezTo>
                    <a:cubicBezTo>
                      <a:pt x="66598" y="19045"/>
                      <a:pt x="57084" y="10883"/>
                      <a:pt x="39415" y="10883"/>
                    </a:cubicBezTo>
                    <a:cubicBezTo>
                      <a:pt x="21746" y="10883"/>
                      <a:pt x="16310" y="14964"/>
                      <a:pt x="8155" y="23126"/>
                    </a:cubicBezTo>
                    <a:lnTo>
                      <a:pt x="0" y="16324"/>
                    </a:lnTo>
                    <a:cubicBezTo>
                      <a:pt x="8155" y="5441"/>
                      <a:pt x="23106" y="0"/>
                      <a:pt x="40774" y="0"/>
                    </a:cubicBezTo>
                    <a:cubicBezTo>
                      <a:pt x="58443" y="0"/>
                      <a:pt x="78830" y="12243"/>
                      <a:pt x="78830" y="31288"/>
                    </a:cubicBezTo>
                    <a:cubicBezTo>
                      <a:pt x="78830" y="50333"/>
                      <a:pt x="74753" y="51694"/>
                      <a:pt x="59802" y="66658"/>
                    </a:cubicBezTo>
                    <a:lnTo>
                      <a:pt x="20387" y="104748"/>
                    </a:lnTo>
                    <a:lnTo>
                      <a:pt x="82908" y="104748"/>
                    </a:lnTo>
                    <a:close/>
                  </a:path>
                </a:pathLst>
              </a:custGeom>
              <a:solidFill>
                <a:srgbClr val="000000"/>
              </a:solidFill>
              <a:ln w="13571" cap="flat">
                <a:noFill/>
                <a:prstDash val="solid"/>
                <a:miter/>
              </a:ln>
            </p:spPr>
            <p:txBody>
              <a:bodyPr/>
              <a:lstStyle/>
              <a:p>
                <a:endParaRPr lang="en-US"/>
              </a:p>
            </p:txBody>
          </p:sp>
          <p:sp>
            <p:nvSpPr>
              <p:cNvPr id="55" name="Freeform 54">
                <a:extLst>
                  <a:ext uri="{FF2B5EF4-FFF2-40B4-BE49-F238E27FC236}">
                    <a16:creationId xmlns:a16="http://schemas.microsoft.com/office/drawing/2014/main" id="{0BD93630-76CE-B19D-1F3C-C349CBC45112}"/>
                  </a:ext>
                </a:extLst>
              </p:cNvPr>
              <p:cNvSpPr/>
              <p:nvPr/>
            </p:nvSpPr>
            <p:spPr>
              <a:xfrm>
                <a:off x="8041709" y="4871305"/>
                <a:ext cx="95139" cy="118351"/>
              </a:xfrm>
              <a:custGeom>
                <a:avLst/>
                <a:gdLst>
                  <a:gd name="csX0" fmla="*/ 95140 w 95139"/>
                  <a:gd name="csY0" fmla="*/ 80261 h 118351"/>
                  <a:gd name="csX1" fmla="*/ 51647 w 95139"/>
                  <a:gd name="csY1" fmla="*/ 118351 h 118351"/>
                  <a:gd name="csX2" fmla="*/ 0 w 95139"/>
                  <a:gd name="csY2" fmla="*/ 61216 h 118351"/>
                  <a:gd name="csX3" fmla="*/ 58443 w 95139"/>
                  <a:gd name="csY3" fmla="*/ 0 h 118351"/>
                  <a:gd name="csX4" fmla="*/ 89703 w 95139"/>
                  <a:gd name="csY4" fmla="*/ 8162 h 118351"/>
                  <a:gd name="csX5" fmla="*/ 80189 w 95139"/>
                  <a:gd name="csY5" fmla="*/ 27207 h 118351"/>
                  <a:gd name="csX6" fmla="*/ 58443 w 95139"/>
                  <a:gd name="csY6" fmla="*/ 21766 h 118351"/>
                  <a:gd name="csX7" fmla="*/ 25824 w 95139"/>
                  <a:gd name="csY7" fmla="*/ 54414 h 118351"/>
                  <a:gd name="csX8" fmla="*/ 54366 w 95139"/>
                  <a:gd name="csY8" fmla="*/ 44892 h 118351"/>
                  <a:gd name="csX9" fmla="*/ 93781 w 95139"/>
                  <a:gd name="csY9" fmla="*/ 80261 h 118351"/>
                  <a:gd name="csX10" fmla="*/ 69316 w 95139"/>
                  <a:gd name="csY10" fmla="*/ 81622 h 118351"/>
                  <a:gd name="csX11" fmla="*/ 50288 w 95139"/>
                  <a:gd name="csY11" fmla="*/ 63937 h 118351"/>
                  <a:gd name="csX12" fmla="*/ 29901 w 95139"/>
                  <a:gd name="csY12" fmla="*/ 81622 h 118351"/>
                  <a:gd name="csX13" fmla="*/ 50288 w 95139"/>
                  <a:gd name="csY13" fmla="*/ 97946 h 118351"/>
                  <a:gd name="csX14" fmla="*/ 69316 w 95139"/>
                  <a:gd name="csY14" fmla="*/ 81622 h 118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5139" h="118351">
                    <a:moveTo>
                      <a:pt x="95140" y="80261"/>
                    </a:moveTo>
                    <a:cubicBezTo>
                      <a:pt x="95140" y="103387"/>
                      <a:pt x="76112" y="118351"/>
                      <a:pt x="51647" y="118351"/>
                    </a:cubicBezTo>
                    <a:cubicBezTo>
                      <a:pt x="27183" y="118351"/>
                      <a:pt x="0" y="97946"/>
                      <a:pt x="0" y="61216"/>
                    </a:cubicBezTo>
                    <a:cubicBezTo>
                      <a:pt x="0" y="24486"/>
                      <a:pt x="24464" y="0"/>
                      <a:pt x="58443" y="0"/>
                    </a:cubicBezTo>
                    <a:cubicBezTo>
                      <a:pt x="92421" y="0"/>
                      <a:pt x="82908" y="2721"/>
                      <a:pt x="89703" y="8162"/>
                    </a:cubicBezTo>
                    <a:lnTo>
                      <a:pt x="80189" y="27207"/>
                    </a:lnTo>
                    <a:cubicBezTo>
                      <a:pt x="73394" y="23126"/>
                      <a:pt x="66598" y="21766"/>
                      <a:pt x="58443" y="21766"/>
                    </a:cubicBezTo>
                    <a:cubicBezTo>
                      <a:pt x="39415" y="21766"/>
                      <a:pt x="27183" y="32649"/>
                      <a:pt x="25824" y="54414"/>
                    </a:cubicBezTo>
                    <a:cubicBezTo>
                      <a:pt x="32619" y="47613"/>
                      <a:pt x="42133" y="44892"/>
                      <a:pt x="54366" y="44892"/>
                    </a:cubicBezTo>
                    <a:cubicBezTo>
                      <a:pt x="76112" y="44892"/>
                      <a:pt x="93781" y="58495"/>
                      <a:pt x="93781" y="80261"/>
                    </a:cubicBezTo>
                    <a:close/>
                    <a:moveTo>
                      <a:pt x="69316" y="81622"/>
                    </a:moveTo>
                    <a:cubicBezTo>
                      <a:pt x="69316" y="70739"/>
                      <a:pt x="61161" y="63937"/>
                      <a:pt x="50288" y="63937"/>
                    </a:cubicBezTo>
                    <a:cubicBezTo>
                      <a:pt x="39415" y="63937"/>
                      <a:pt x="29901" y="70739"/>
                      <a:pt x="29901" y="81622"/>
                    </a:cubicBezTo>
                    <a:cubicBezTo>
                      <a:pt x="29901" y="92504"/>
                      <a:pt x="36697" y="97946"/>
                      <a:pt x="50288" y="97946"/>
                    </a:cubicBezTo>
                    <a:cubicBezTo>
                      <a:pt x="63880" y="97946"/>
                      <a:pt x="69316" y="91144"/>
                      <a:pt x="69316" y="81622"/>
                    </a:cubicBezTo>
                    <a:close/>
                  </a:path>
                </a:pathLst>
              </a:custGeom>
              <a:solidFill>
                <a:srgbClr val="000000"/>
              </a:solidFill>
              <a:ln w="13571" cap="flat">
                <a:noFill/>
                <a:prstDash val="solid"/>
                <a:miter/>
              </a:ln>
            </p:spPr>
            <p:txBody>
              <a:bodyPr/>
              <a:lstStyle/>
              <a:p>
                <a:endParaRPr lang="en-US"/>
              </a:p>
            </p:txBody>
          </p:sp>
          <p:sp>
            <p:nvSpPr>
              <p:cNvPr id="56" name="Freeform 55">
                <a:extLst>
                  <a:ext uri="{FF2B5EF4-FFF2-40B4-BE49-F238E27FC236}">
                    <a16:creationId xmlns:a16="http://schemas.microsoft.com/office/drawing/2014/main" id="{6110AA65-B77B-932E-B480-C3443C4A6684}"/>
                  </a:ext>
                </a:extLst>
              </p:cNvPr>
              <p:cNvSpPr/>
              <p:nvPr/>
            </p:nvSpPr>
            <p:spPr>
              <a:xfrm>
                <a:off x="8146363" y="4871305"/>
                <a:ext cx="97858" cy="116990"/>
              </a:xfrm>
              <a:custGeom>
                <a:avLst/>
                <a:gdLst>
                  <a:gd name="csX0" fmla="*/ 0 w 97858"/>
                  <a:gd name="csY0" fmla="*/ 58495 h 116990"/>
                  <a:gd name="csX1" fmla="*/ 48929 w 97858"/>
                  <a:gd name="csY1" fmla="*/ 0 h 116990"/>
                  <a:gd name="csX2" fmla="*/ 97858 w 97858"/>
                  <a:gd name="csY2" fmla="*/ 58495 h 116990"/>
                  <a:gd name="csX3" fmla="*/ 48929 w 97858"/>
                  <a:gd name="csY3" fmla="*/ 116991 h 116990"/>
                  <a:gd name="csX4" fmla="*/ 0 w 97858"/>
                  <a:gd name="csY4" fmla="*/ 58495 h 116990"/>
                  <a:gd name="csX5" fmla="*/ 70675 w 97858"/>
                  <a:gd name="csY5" fmla="*/ 58495 h 116990"/>
                  <a:gd name="csX6" fmla="*/ 48929 w 97858"/>
                  <a:gd name="csY6" fmla="*/ 21766 h 116990"/>
                  <a:gd name="csX7" fmla="*/ 27183 w 97858"/>
                  <a:gd name="csY7" fmla="*/ 58495 h 116990"/>
                  <a:gd name="csX8" fmla="*/ 48929 w 97858"/>
                  <a:gd name="csY8" fmla="*/ 95225 h 116990"/>
                  <a:gd name="csX9" fmla="*/ 70675 w 97858"/>
                  <a:gd name="csY9" fmla="*/ 58495 h 11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7858" h="116990">
                    <a:moveTo>
                      <a:pt x="0" y="58495"/>
                    </a:moveTo>
                    <a:cubicBezTo>
                      <a:pt x="0" y="20405"/>
                      <a:pt x="20387" y="0"/>
                      <a:pt x="48929" y="0"/>
                    </a:cubicBezTo>
                    <a:cubicBezTo>
                      <a:pt x="77471" y="0"/>
                      <a:pt x="97858" y="21766"/>
                      <a:pt x="97858" y="58495"/>
                    </a:cubicBezTo>
                    <a:cubicBezTo>
                      <a:pt x="97858" y="95225"/>
                      <a:pt x="77471" y="116991"/>
                      <a:pt x="48929" y="116991"/>
                    </a:cubicBezTo>
                    <a:cubicBezTo>
                      <a:pt x="20387" y="116991"/>
                      <a:pt x="0" y="95225"/>
                      <a:pt x="0" y="58495"/>
                    </a:cubicBezTo>
                    <a:close/>
                    <a:moveTo>
                      <a:pt x="70675" y="58495"/>
                    </a:moveTo>
                    <a:cubicBezTo>
                      <a:pt x="70675" y="32649"/>
                      <a:pt x="61161" y="21766"/>
                      <a:pt x="48929" y="21766"/>
                    </a:cubicBezTo>
                    <a:cubicBezTo>
                      <a:pt x="36697" y="21766"/>
                      <a:pt x="27183" y="32649"/>
                      <a:pt x="27183" y="58495"/>
                    </a:cubicBezTo>
                    <a:cubicBezTo>
                      <a:pt x="27183" y="84342"/>
                      <a:pt x="36697" y="95225"/>
                      <a:pt x="48929" y="95225"/>
                    </a:cubicBezTo>
                    <a:cubicBezTo>
                      <a:pt x="61161" y="95225"/>
                      <a:pt x="70675" y="84342"/>
                      <a:pt x="70675" y="58495"/>
                    </a:cubicBezTo>
                    <a:close/>
                  </a:path>
                </a:pathLst>
              </a:custGeom>
              <a:solidFill>
                <a:srgbClr val="000000"/>
              </a:solidFill>
              <a:ln w="13571" cap="flat">
                <a:noFill/>
                <a:prstDash val="solid"/>
                <a:miter/>
              </a:ln>
            </p:spPr>
            <p:txBody>
              <a:bodyPr/>
              <a:lstStyle/>
              <a:p>
                <a:endParaRPr lang="en-US"/>
              </a:p>
            </p:txBody>
          </p:sp>
          <p:sp>
            <p:nvSpPr>
              <p:cNvPr id="57" name="Freeform 56">
                <a:extLst>
                  <a:ext uri="{FF2B5EF4-FFF2-40B4-BE49-F238E27FC236}">
                    <a16:creationId xmlns:a16="http://schemas.microsoft.com/office/drawing/2014/main" id="{676AC6ED-6136-D37F-486E-2803BFA6F9A9}"/>
                  </a:ext>
                </a:extLst>
              </p:cNvPr>
              <p:cNvSpPr/>
              <p:nvPr/>
            </p:nvSpPr>
            <p:spPr>
              <a:xfrm>
                <a:off x="8255094" y="4871305"/>
                <a:ext cx="134554" cy="116990"/>
              </a:xfrm>
              <a:custGeom>
                <a:avLst/>
                <a:gdLst>
                  <a:gd name="csX0" fmla="*/ 0 w 134554"/>
                  <a:gd name="csY0" fmla="*/ 31288 h 116990"/>
                  <a:gd name="csX1" fmla="*/ 28542 w 134554"/>
                  <a:gd name="csY1" fmla="*/ 0 h 116990"/>
                  <a:gd name="csX2" fmla="*/ 57084 w 134554"/>
                  <a:gd name="csY2" fmla="*/ 31288 h 116990"/>
                  <a:gd name="csX3" fmla="*/ 28542 w 134554"/>
                  <a:gd name="csY3" fmla="*/ 62577 h 116990"/>
                  <a:gd name="csX4" fmla="*/ 0 w 134554"/>
                  <a:gd name="csY4" fmla="*/ 31288 h 116990"/>
                  <a:gd name="csX5" fmla="*/ 39415 w 134554"/>
                  <a:gd name="csY5" fmla="*/ 31288 h 116990"/>
                  <a:gd name="csX6" fmla="*/ 27183 w 134554"/>
                  <a:gd name="csY6" fmla="*/ 13604 h 116990"/>
                  <a:gd name="csX7" fmla="*/ 14950 w 134554"/>
                  <a:gd name="csY7" fmla="*/ 31288 h 116990"/>
                  <a:gd name="csX8" fmla="*/ 27183 w 134554"/>
                  <a:gd name="csY8" fmla="*/ 48973 h 116990"/>
                  <a:gd name="csX9" fmla="*/ 39415 w 134554"/>
                  <a:gd name="csY9" fmla="*/ 31288 h 116990"/>
                  <a:gd name="csX10" fmla="*/ 96499 w 134554"/>
                  <a:gd name="csY10" fmla="*/ 1360 h 116990"/>
                  <a:gd name="csX11" fmla="*/ 115527 w 134554"/>
                  <a:gd name="csY11" fmla="*/ 1360 h 116990"/>
                  <a:gd name="csX12" fmla="*/ 38056 w 134554"/>
                  <a:gd name="csY12" fmla="*/ 115631 h 116990"/>
                  <a:gd name="csX13" fmla="*/ 19028 w 134554"/>
                  <a:gd name="csY13" fmla="*/ 115631 h 116990"/>
                  <a:gd name="csX14" fmla="*/ 96499 w 134554"/>
                  <a:gd name="csY14" fmla="*/ 1360 h 116990"/>
                  <a:gd name="csX15" fmla="*/ 77471 w 134554"/>
                  <a:gd name="csY15" fmla="*/ 85703 h 116990"/>
                  <a:gd name="csX16" fmla="*/ 106013 w 134554"/>
                  <a:gd name="csY16" fmla="*/ 54414 h 116990"/>
                  <a:gd name="csX17" fmla="*/ 134555 w 134554"/>
                  <a:gd name="csY17" fmla="*/ 85703 h 116990"/>
                  <a:gd name="csX18" fmla="*/ 106013 w 134554"/>
                  <a:gd name="csY18" fmla="*/ 116991 h 116990"/>
                  <a:gd name="csX19" fmla="*/ 77471 w 134554"/>
                  <a:gd name="csY19" fmla="*/ 85703 h 116990"/>
                  <a:gd name="csX20" fmla="*/ 116886 w 134554"/>
                  <a:gd name="csY20" fmla="*/ 85703 h 116990"/>
                  <a:gd name="csX21" fmla="*/ 104654 w 134554"/>
                  <a:gd name="csY21" fmla="*/ 68018 h 116990"/>
                  <a:gd name="csX22" fmla="*/ 92422 w 134554"/>
                  <a:gd name="csY22" fmla="*/ 85703 h 116990"/>
                  <a:gd name="csX23" fmla="*/ 104654 w 134554"/>
                  <a:gd name="csY23" fmla="*/ 103387 h 116990"/>
                  <a:gd name="csX24" fmla="*/ 116886 w 134554"/>
                  <a:gd name="csY24" fmla="*/ 85703 h 11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4" h="116990">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39415" y="31288"/>
                    </a:moveTo>
                    <a:cubicBezTo>
                      <a:pt x="39415" y="19045"/>
                      <a:pt x="35338" y="13604"/>
                      <a:pt x="27183" y="13604"/>
                    </a:cubicBezTo>
                    <a:cubicBezTo>
                      <a:pt x="19028" y="13604"/>
                      <a:pt x="14950" y="19045"/>
                      <a:pt x="14950" y="31288"/>
                    </a:cubicBezTo>
                    <a:cubicBezTo>
                      <a:pt x="14950" y="43532"/>
                      <a:pt x="20387" y="48973"/>
                      <a:pt x="27183" y="48973"/>
                    </a:cubicBezTo>
                    <a:cubicBezTo>
                      <a:pt x="33979" y="48973"/>
                      <a:pt x="39415" y="43532"/>
                      <a:pt x="39415" y="31288"/>
                    </a:cubicBezTo>
                    <a:close/>
                    <a:moveTo>
                      <a:pt x="96499" y="1360"/>
                    </a:moveTo>
                    <a:lnTo>
                      <a:pt x="115527" y="1360"/>
                    </a:lnTo>
                    <a:lnTo>
                      <a:pt x="38056" y="115631"/>
                    </a:lnTo>
                    <a:lnTo>
                      <a:pt x="19028" y="115631"/>
                    </a:lnTo>
                    <a:lnTo>
                      <a:pt x="96499" y="1360"/>
                    </a:lnTo>
                    <a:close/>
                    <a:moveTo>
                      <a:pt x="77471" y="85703"/>
                    </a:moveTo>
                    <a:cubicBezTo>
                      <a:pt x="77471" y="66658"/>
                      <a:pt x="89703" y="54414"/>
                      <a:pt x="106013" y="54414"/>
                    </a:cubicBezTo>
                    <a:cubicBezTo>
                      <a:pt x="122323" y="54414"/>
                      <a:pt x="134555" y="66658"/>
                      <a:pt x="134555" y="85703"/>
                    </a:cubicBezTo>
                    <a:cubicBezTo>
                      <a:pt x="134555" y="104748"/>
                      <a:pt x="122323" y="116991"/>
                      <a:pt x="106013" y="116991"/>
                    </a:cubicBezTo>
                    <a:cubicBezTo>
                      <a:pt x="89703" y="116991"/>
                      <a:pt x="77471" y="104748"/>
                      <a:pt x="77471" y="85703"/>
                    </a:cubicBezTo>
                    <a:close/>
                    <a:moveTo>
                      <a:pt x="116886" y="85703"/>
                    </a:moveTo>
                    <a:cubicBezTo>
                      <a:pt x="116886" y="73459"/>
                      <a:pt x="112809" y="68018"/>
                      <a:pt x="104654" y="68018"/>
                    </a:cubicBezTo>
                    <a:cubicBezTo>
                      <a:pt x="96499" y="68018"/>
                      <a:pt x="92422" y="73459"/>
                      <a:pt x="92422" y="85703"/>
                    </a:cubicBezTo>
                    <a:cubicBezTo>
                      <a:pt x="92422" y="97946"/>
                      <a:pt x="97858" y="103387"/>
                      <a:pt x="104654" y="103387"/>
                    </a:cubicBezTo>
                    <a:cubicBezTo>
                      <a:pt x="111450" y="103387"/>
                      <a:pt x="116886" y="97946"/>
                      <a:pt x="116886" y="85703"/>
                    </a:cubicBezTo>
                    <a:close/>
                  </a:path>
                </a:pathLst>
              </a:custGeom>
              <a:solidFill>
                <a:srgbClr val="000000"/>
              </a:solidFill>
              <a:ln w="13571" cap="flat">
                <a:noFill/>
                <a:prstDash val="solid"/>
                <a:miter/>
              </a:ln>
            </p:spPr>
            <p:txBody>
              <a:bodyPr/>
              <a:lstStyle/>
              <a:p>
                <a:endParaRPr lang="en-US"/>
              </a:p>
            </p:txBody>
          </p:sp>
        </p:grpSp>
        <p:sp>
          <p:nvSpPr>
            <p:cNvPr id="58" name="Freeform 57">
              <a:extLst>
                <a:ext uri="{FF2B5EF4-FFF2-40B4-BE49-F238E27FC236}">
                  <a16:creationId xmlns:a16="http://schemas.microsoft.com/office/drawing/2014/main" id="{55332C77-7F05-06E4-3651-8D60A2602452}"/>
                </a:ext>
              </a:extLst>
            </p:cNvPr>
            <p:cNvSpPr/>
            <p:nvPr/>
          </p:nvSpPr>
          <p:spPr>
            <a:xfrm>
              <a:off x="8052582" y="4294511"/>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rgbClr val="F61B71"/>
            </a:solidFill>
            <a:ln w="13571" cap="flat">
              <a:noFill/>
              <a:prstDash val="solid"/>
              <a:miter/>
            </a:ln>
          </p:spPr>
          <p:txBody>
            <a:bodyPr/>
            <a:lstStyle/>
            <a:p>
              <a:endParaRPr lang="en-US"/>
            </a:p>
          </p:txBody>
        </p:sp>
      </p:grpSp>
    </p:spTree>
    <p:extLst>
      <p:ext uri="{BB962C8B-B14F-4D97-AF65-F5344CB8AC3E}">
        <p14:creationId xmlns:p14="http://schemas.microsoft.com/office/powerpoint/2010/main" val="238992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4E2E-5911-EC95-FA89-3AF00345420D}"/>
            </a:ext>
          </a:extLst>
        </p:cNvPr>
        <p:cNvGrpSpPr/>
        <p:nvPr/>
      </p:nvGrpSpPr>
      <p:grpSpPr>
        <a:xfrm>
          <a:off x="0" y="0"/>
          <a:ext cx="0" cy="0"/>
          <a:chOff x="0" y="0"/>
          <a:chExt cx="0" cy="0"/>
        </a:xfrm>
      </p:grpSpPr>
      <p:sp>
        <p:nvSpPr>
          <p:cNvPr id="21" name="Rectangle: Rounded Corners 1">
            <a:extLst>
              <a:ext uri="{FF2B5EF4-FFF2-40B4-BE49-F238E27FC236}">
                <a16:creationId xmlns:a16="http://schemas.microsoft.com/office/drawing/2014/main" id="{961600CE-0EE2-8D32-55D1-51ED7BF43729}"/>
              </a:ext>
            </a:extLst>
          </p:cNvPr>
          <p:cNvSpPr/>
          <p:nvPr/>
        </p:nvSpPr>
        <p:spPr>
          <a:xfrm>
            <a:off x="4322618" y="4046004"/>
            <a:ext cx="6941144" cy="1121569"/>
          </a:xfrm>
          <a:prstGeom prst="roundRect">
            <a:avLst>
              <a:gd name="adj" fmla="val 2558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3" name="Title 1">
            <a:extLst>
              <a:ext uri="{FF2B5EF4-FFF2-40B4-BE49-F238E27FC236}">
                <a16:creationId xmlns:a16="http://schemas.microsoft.com/office/drawing/2014/main" id="{C4612D27-9E38-3E95-8227-2BA75215AAD6}"/>
              </a:ext>
            </a:extLst>
          </p:cNvPr>
          <p:cNvSpPr>
            <a:spLocks noGrp="1"/>
          </p:cNvSpPr>
          <p:nvPr>
            <p:ph type="title"/>
          </p:nvPr>
        </p:nvSpPr>
        <p:spPr>
          <a:xfrm>
            <a:off x="515938" y="512761"/>
            <a:ext cx="10486567" cy="896265"/>
          </a:xfrm>
        </p:spPr>
        <p:txBody>
          <a:bodyPr/>
          <a:lstStyle/>
          <a:p>
            <a:r>
              <a:rPr lang="en-US" b="1" dirty="0">
                <a:latin typeface="Montserrat" pitchFamily="2" charset="77"/>
              </a:rPr>
              <a:t>Identify your low-hanging fruit </a:t>
            </a:r>
            <a:br>
              <a:rPr lang="en-US" b="1" dirty="0">
                <a:latin typeface="Montserrat" pitchFamily="2" charset="77"/>
              </a:rPr>
            </a:br>
            <a:r>
              <a:rPr lang="en-US" dirty="0">
                <a:latin typeface="Montserrat" pitchFamily="2" charset="77"/>
              </a:rPr>
              <a:t>Your customers are already primed for AVD </a:t>
            </a:r>
          </a:p>
        </p:txBody>
      </p:sp>
      <p:sp>
        <p:nvSpPr>
          <p:cNvPr id="14" name="Text Placeholder 2">
            <a:extLst>
              <a:ext uri="{FF2B5EF4-FFF2-40B4-BE49-F238E27FC236}">
                <a16:creationId xmlns:a16="http://schemas.microsoft.com/office/drawing/2014/main" id="{45924A5A-F6DE-CB5D-628F-DEDD2122330D}"/>
              </a:ext>
            </a:extLst>
          </p:cNvPr>
          <p:cNvSpPr>
            <a:spLocks noGrp="1"/>
          </p:cNvSpPr>
          <p:nvPr>
            <p:ph type="body" sz="quarter" idx="18"/>
          </p:nvPr>
        </p:nvSpPr>
        <p:spPr>
          <a:xfrm>
            <a:off x="515938" y="1690427"/>
            <a:ext cx="8206581" cy="341818"/>
          </a:xfrm>
        </p:spPr>
        <p:txBody>
          <a:bodyPr/>
          <a:lstStyle/>
          <a:p>
            <a:pPr marL="0" indent="0">
              <a:spcAft>
                <a:spcPts val="600"/>
              </a:spcAft>
              <a:buNone/>
            </a:pPr>
            <a:r>
              <a:rPr lang="en-US" dirty="0">
                <a:latin typeface="Montserrat" pitchFamily="2" charset="77"/>
              </a:rPr>
              <a:t>Here's where to focus based on their current Microsoft footprint: </a:t>
            </a:r>
          </a:p>
        </p:txBody>
      </p:sp>
      <p:sp>
        <p:nvSpPr>
          <p:cNvPr id="16" name="TextBox 15">
            <a:extLst>
              <a:ext uri="{FF2B5EF4-FFF2-40B4-BE49-F238E27FC236}">
                <a16:creationId xmlns:a16="http://schemas.microsoft.com/office/drawing/2014/main" id="{210E3272-AE38-2B4D-588F-936F7452EA07}"/>
              </a:ext>
            </a:extLst>
          </p:cNvPr>
          <p:cNvSpPr txBox="1"/>
          <p:nvPr/>
        </p:nvSpPr>
        <p:spPr>
          <a:xfrm>
            <a:off x="8334569" y="2196657"/>
            <a:ext cx="3103365"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Large (300+ employees) </a:t>
            </a:r>
            <a:br>
              <a:rPr lang="en-US" sz="1400" b="1" dirty="0">
                <a:latin typeface="Montserrat" pitchFamily="2" charset="77"/>
              </a:rPr>
            </a:br>
            <a:r>
              <a:rPr lang="en-US" sz="1400" dirty="0" err="1">
                <a:latin typeface="Montserrat" pitchFamily="2" charset="77"/>
              </a:rPr>
              <a:t>Organisations</a:t>
            </a:r>
            <a:r>
              <a:rPr lang="en-US" sz="1400" dirty="0">
                <a:latin typeface="Montserrat" pitchFamily="2" charset="77"/>
              </a:rPr>
              <a:t> with E3/E5 plus legacy RDS, Citrix or VMware VDI ready to migrate and reduce infrastructure costs.</a:t>
            </a:r>
          </a:p>
        </p:txBody>
      </p:sp>
      <p:sp>
        <p:nvSpPr>
          <p:cNvPr id="17" name="TextBox 16">
            <a:extLst>
              <a:ext uri="{FF2B5EF4-FFF2-40B4-BE49-F238E27FC236}">
                <a16:creationId xmlns:a16="http://schemas.microsoft.com/office/drawing/2014/main" id="{677DBE24-9F43-2CB7-C18F-2A28E41DDD2E}"/>
              </a:ext>
            </a:extLst>
          </p:cNvPr>
          <p:cNvSpPr txBox="1"/>
          <p:nvPr/>
        </p:nvSpPr>
        <p:spPr>
          <a:xfrm>
            <a:off x="4322618" y="2196657"/>
            <a:ext cx="3242953"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Medium (100–300 employees) </a:t>
            </a:r>
            <a:br>
              <a:rPr lang="en-US" sz="1400" b="1" dirty="0">
                <a:latin typeface="Montserrat" pitchFamily="2" charset="77"/>
              </a:rPr>
            </a:br>
            <a:r>
              <a:rPr lang="en-US" sz="1400" dirty="0">
                <a:latin typeface="Montserrat" pitchFamily="2" charset="77"/>
              </a:rPr>
              <a:t>Businesses with mixed environments – Microsoft 365, E3 or E5 licenses – looking to </a:t>
            </a:r>
            <a:r>
              <a:rPr lang="en-US" sz="1400" dirty="0" err="1">
                <a:latin typeface="Montserrat" pitchFamily="2" charset="77"/>
              </a:rPr>
              <a:t>modernise</a:t>
            </a:r>
            <a:r>
              <a:rPr lang="en-US" sz="1400" dirty="0">
                <a:latin typeface="Montserrat" pitchFamily="2" charset="77"/>
              </a:rPr>
              <a:t> and simplify desktop delivery. </a:t>
            </a:r>
          </a:p>
        </p:txBody>
      </p:sp>
      <p:sp>
        <p:nvSpPr>
          <p:cNvPr id="18" name="TextBox 17">
            <a:extLst>
              <a:ext uri="{FF2B5EF4-FFF2-40B4-BE49-F238E27FC236}">
                <a16:creationId xmlns:a16="http://schemas.microsoft.com/office/drawing/2014/main" id="{BEFF6ED0-8743-E3CE-8DC6-E01F22486E75}"/>
              </a:ext>
            </a:extLst>
          </p:cNvPr>
          <p:cNvSpPr txBox="1"/>
          <p:nvPr/>
        </p:nvSpPr>
        <p:spPr>
          <a:xfrm>
            <a:off x="518517" y="2196657"/>
            <a:ext cx="3103365"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Small (25–100 employees) </a:t>
            </a:r>
            <a:br>
              <a:rPr lang="en-US" sz="1400" b="1" dirty="0">
                <a:latin typeface="Montserrat" pitchFamily="2" charset="77"/>
              </a:rPr>
            </a:br>
            <a:r>
              <a:rPr lang="en-US" sz="1400" dirty="0">
                <a:latin typeface="Montserrat" pitchFamily="2" charset="77"/>
              </a:rPr>
              <a:t>Customers with Microsoft 365 Business Premium ready to take their first step into Azure with secure remote work. </a:t>
            </a:r>
          </a:p>
        </p:txBody>
      </p:sp>
      <p:sp>
        <p:nvSpPr>
          <p:cNvPr id="20" name="TextBox 19">
            <a:extLst>
              <a:ext uri="{FF2B5EF4-FFF2-40B4-BE49-F238E27FC236}">
                <a16:creationId xmlns:a16="http://schemas.microsoft.com/office/drawing/2014/main" id="{ECE068A3-345B-D090-B9CC-88178DEB8596}"/>
              </a:ext>
            </a:extLst>
          </p:cNvPr>
          <p:cNvSpPr txBox="1"/>
          <p:nvPr/>
        </p:nvSpPr>
        <p:spPr>
          <a:xfrm>
            <a:off x="4654662" y="4346986"/>
            <a:ext cx="5911322" cy="492443"/>
          </a:xfrm>
          <a:prstGeom prst="rect">
            <a:avLst/>
          </a:prstGeom>
          <a:noFill/>
        </p:spPr>
        <p:txBody>
          <a:bodyPr wrap="square" lIns="0" tIns="0" rIns="0" bIns="0">
            <a:spAutoFit/>
          </a:bodyPr>
          <a:lstStyle/>
          <a:p>
            <a:pPr marL="0" indent="0">
              <a:spcAft>
                <a:spcPts val="600"/>
              </a:spcAft>
              <a:buNone/>
            </a:pPr>
            <a:r>
              <a:rPr lang="en-US" sz="1600" b="1" dirty="0">
                <a:latin typeface="Montserrat" pitchFamily="2" charset="77"/>
              </a:rPr>
              <a:t>Start with customers who already trust you and have the Microsoft foundation in place. </a:t>
            </a:r>
          </a:p>
        </p:txBody>
      </p:sp>
    </p:spTree>
    <p:extLst>
      <p:ext uri="{BB962C8B-B14F-4D97-AF65-F5344CB8AC3E}">
        <p14:creationId xmlns:p14="http://schemas.microsoft.com/office/powerpoint/2010/main" val="422519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64A5-BC2B-51E0-0143-0943A0090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DB81A-9AF9-1FAD-83C9-F3866DF90257}"/>
              </a:ext>
            </a:extLst>
          </p:cNvPr>
          <p:cNvSpPr>
            <a:spLocks noGrp="1"/>
          </p:cNvSpPr>
          <p:nvPr>
            <p:ph type="title"/>
          </p:nvPr>
        </p:nvSpPr>
        <p:spPr/>
        <p:txBody>
          <a:bodyPr/>
          <a:lstStyle/>
          <a:p>
            <a:r>
              <a:rPr lang="en-US" b="1" dirty="0">
                <a:latin typeface="Montserrat" pitchFamily="2" charset="77"/>
              </a:rPr>
              <a:t>What is AVD? Your elevator pitch </a:t>
            </a:r>
            <a:endParaRPr lang="en-US" dirty="0">
              <a:latin typeface="Montserrat" pitchFamily="2" charset="77"/>
            </a:endParaRPr>
          </a:p>
        </p:txBody>
      </p:sp>
      <p:sp>
        <p:nvSpPr>
          <p:cNvPr id="3" name="Text Placeholder 2">
            <a:extLst>
              <a:ext uri="{FF2B5EF4-FFF2-40B4-BE49-F238E27FC236}">
                <a16:creationId xmlns:a16="http://schemas.microsoft.com/office/drawing/2014/main" id="{AA442142-439B-9F8D-E163-FF71EFECA266}"/>
              </a:ext>
            </a:extLst>
          </p:cNvPr>
          <p:cNvSpPr>
            <a:spLocks noGrp="1"/>
          </p:cNvSpPr>
          <p:nvPr>
            <p:ph type="body" sz="quarter" idx="18"/>
          </p:nvPr>
        </p:nvSpPr>
        <p:spPr>
          <a:xfrm>
            <a:off x="515939" y="1690428"/>
            <a:ext cx="3185204" cy="1412002"/>
          </a:xfrm>
        </p:spPr>
        <p:txBody>
          <a:bodyPr/>
          <a:lstStyle/>
          <a:p>
            <a:pPr marL="0" indent="0">
              <a:spcAft>
                <a:spcPts val="600"/>
              </a:spcAft>
              <a:buNone/>
            </a:pPr>
            <a:r>
              <a:rPr lang="en-US" sz="1400" b="1" dirty="0">
                <a:latin typeface="Montserrat" pitchFamily="2" charset="77"/>
              </a:rPr>
              <a:t>Short: </a:t>
            </a:r>
            <a:r>
              <a:rPr lang="en-US" sz="1400" dirty="0">
                <a:latin typeface="Montserrat" pitchFamily="2" charset="77"/>
              </a:rPr>
              <a:t>Azure Virtual Desktop (AVD) delivers secure, flexible access to Windows desktops and apps from anywhere – without the complexity and cost of traditional desktop </a:t>
            </a:r>
            <a:r>
              <a:rPr lang="en-US" sz="1400" dirty="0" err="1">
                <a:latin typeface="Montserrat" pitchFamily="2" charset="77"/>
              </a:rPr>
              <a:t>virtualisation</a:t>
            </a:r>
            <a:r>
              <a:rPr lang="en-US" sz="1400" dirty="0">
                <a:latin typeface="Montserrat" pitchFamily="2" charset="77"/>
              </a:rPr>
              <a:t>.</a:t>
            </a:r>
          </a:p>
        </p:txBody>
      </p:sp>
      <p:sp>
        <p:nvSpPr>
          <p:cNvPr id="5" name="Rectangle: Rounded Corners 1">
            <a:extLst>
              <a:ext uri="{FF2B5EF4-FFF2-40B4-BE49-F238E27FC236}">
                <a16:creationId xmlns:a16="http://schemas.microsoft.com/office/drawing/2014/main" id="{D70CB0E0-2D33-5E14-BD02-24331F00F4EA}"/>
              </a:ext>
            </a:extLst>
          </p:cNvPr>
          <p:cNvSpPr/>
          <p:nvPr/>
        </p:nvSpPr>
        <p:spPr>
          <a:xfrm>
            <a:off x="549401" y="3656286"/>
            <a:ext cx="8855855" cy="1655943"/>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 Placeholder 2">
            <a:extLst>
              <a:ext uri="{FF2B5EF4-FFF2-40B4-BE49-F238E27FC236}">
                <a16:creationId xmlns:a16="http://schemas.microsoft.com/office/drawing/2014/main" id="{656683E5-0CE8-9261-DF16-63750EC06585}"/>
              </a:ext>
            </a:extLst>
          </p:cNvPr>
          <p:cNvSpPr txBox="1">
            <a:spLocks/>
          </p:cNvSpPr>
          <p:nvPr/>
        </p:nvSpPr>
        <p:spPr>
          <a:xfrm>
            <a:off x="784070" y="3869087"/>
            <a:ext cx="8621187" cy="129848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Three reasons customers choose AVD: </a:t>
            </a:r>
          </a:p>
          <a:p>
            <a:pPr>
              <a:spcAft>
                <a:spcPts val="600"/>
              </a:spcAft>
            </a:pPr>
            <a:r>
              <a:rPr lang="en-US" sz="1400" b="1" dirty="0">
                <a:latin typeface="Montserrat" pitchFamily="2" charset="77"/>
              </a:rPr>
              <a:t>Security built in </a:t>
            </a:r>
            <a:r>
              <a:rPr lang="en-US" sz="1400" dirty="0">
                <a:latin typeface="Montserrat" pitchFamily="2" charset="77"/>
              </a:rPr>
              <a:t>– MFA, role-based access, Microsoft Defender and Zero Trust architecture </a:t>
            </a:r>
          </a:p>
          <a:p>
            <a:pPr>
              <a:spcAft>
                <a:spcPts val="600"/>
              </a:spcAft>
            </a:pPr>
            <a:r>
              <a:rPr lang="en-US" sz="1400" b="1" dirty="0">
                <a:latin typeface="Montserrat" pitchFamily="2" charset="77"/>
              </a:rPr>
              <a:t>Lower costs </a:t>
            </a:r>
            <a:r>
              <a:rPr lang="en-US" sz="1400" dirty="0">
                <a:latin typeface="Montserrat" pitchFamily="2" charset="77"/>
              </a:rPr>
              <a:t>– Multi-session Windows, autoscaling and use of existing M365 licenses </a:t>
            </a:r>
          </a:p>
          <a:p>
            <a:pPr>
              <a:spcAft>
                <a:spcPts val="600"/>
              </a:spcAft>
            </a:pPr>
            <a:r>
              <a:rPr lang="en-US" sz="1400" b="1" dirty="0">
                <a:latin typeface="Montserrat" pitchFamily="2" charset="77"/>
              </a:rPr>
              <a:t>Faster deployment </a:t>
            </a:r>
            <a:r>
              <a:rPr lang="en-US" sz="1400" dirty="0">
                <a:latin typeface="Montserrat" pitchFamily="2" charset="77"/>
              </a:rPr>
              <a:t>– Rapid setup, </a:t>
            </a:r>
            <a:r>
              <a:rPr lang="en-US" sz="1400" dirty="0" err="1">
                <a:latin typeface="Montserrat" pitchFamily="2" charset="77"/>
              </a:rPr>
              <a:t>centralised</a:t>
            </a:r>
            <a:r>
              <a:rPr lang="en-US" sz="1400" dirty="0">
                <a:latin typeface="Montserrat" pitchFamily="2" charset="77"/>
              </a:rPr>
              <a:t> control and easy remote access </a:t>
            </a:r>
          </a:p>
        </p:txBody>
      </p:sp>
      <p:sp>
        <p:nvSpPr>
          <p:cNvPr id="7" name="Text Placeholder 2">
            <a:extLst>
              <a:ext uri="{FF2B5EF4-FFF2-40B4-BE49-F238E27FC236}">
                <a16:creationId xmlns:a16="http://schemas.microsoft.com/office/drawing/2014/main" id="{045B227B-DDE5-667E-45CF-CD4096CC67E3}"/>
              </a:ext>
            </a:extLst>
          </p:cNvPr>
          <p:cNvSpPr txBox="1">
            <a:spLocks/>
          </p:cNvSpPr>
          <p:nvPr/>
        </p:nvSpPr>
        <p:spPr>
          <a:xfrm>
            <a:off x="4545014" y="1690427"/>
            <a:ext cx="6732586" cy="185287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Longer: </a:t>
            </a:r>
            <a:r>
              <a:rPr lang="en-US" sz="1400" dirty="0">
                <a:latin typeface="Montserrat" pitchFamily="2" charset="77"/>
              </a:rPr>
              <a:t>Azure Virtual Desktop is Microsoft's cloud-based desktop </a:t>
            </a:r>
            <a:r>
              <a:rPr lang="en-US" sz="1400" dirty="0" err="1">
                <a:latin typeface="Montserrat" pitchFamily="2" charset="77"/>
              </a:rPr>
              <a:t>virtualisation</a:t>
            </a:r>
            <a:r>
              <a:rPr lang="en-US" sz="1400" dirty="0">
                <a:latin typeface="Montserrat" pitchFamily="2" charset="77"/>
              </a:rPr>
              <a:t> service. It lets teams access Windows desktops and apps securely from any device while reducing infrastructure costs, simplifying management and strengthening security. If you're already using Microsoft 365 or running legacy systems like Citrix, VMware or Remote Desktop Services, AVD is a natural next step — no additional licensing required.</a:t>
            </a:r>
          </a:p>
        </p:txBody>
      </p:sp>
    </p:spTree>
    <p:extLst>
      <p:ext uri="{BB962C8B-B14F-4D97-AF65-F5344CB8AC3E}">
        <p14:creationId xmlns:p14="http://schemas.microsoft.com/office/powerpoint/2010/main" val="95296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88D2-3FF0-A6F5-7503-F93F4864B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AFF7F-A9C0-7EEF-8313-61C1DEA70985}"/>
              </a:ext>
            </a:extLst>
          </p:cNvPr>
          <p:cNvSpPr>
            <a:spLocks noGrp="1"/>
          </p:cNvSpPr>
          <p:nvPr>
            <p:ph type="title"/>
          </p:nvPr>
        </p:nvSpPr>
        <p:spPr/>
        <p:txBody>
          <a:bodyPr/>
          <a:lstStyle/>
          <a:p>
            <a:r>
              <a:rPr lang="en-US" b="1" dirty="0">
                <a:latin typeface="Montserrat" pitchFamily="2" charset="77"/>
              </a:rPr>
              <a:t>Pitch by customer segment</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579923B9-9B44-70F3-0428-AE5686A6769A}"/>
              </a:ext>
            </a:extLst>
          </p:cNvPr>
          <p:cNvGraphicFramePr>
            <a:graphicFrameLocks noGrp="1"/>
          </p:cNvGraphicFramePr>
          <p:nvPr>
            <p:extLst>
              <p:ext uri="{D42A27DB-BD31-4B8C-83A1-F6EECF244321}">
                <p14:modId xmlns:p14="http://schemas.microsoft.com/office/powerpoint/2010/main" val="3325209971"/>
              </p:ext>
            </p:extLst>
          </p:nvPr>
        </p:nvGraphicFramePr>
        <p:xfrm>
          <a:off x="515938" y="1300799"/>
          <a:ext cx="11160124" cy="5044440"/>
        </p:xfrm>
        <a:graphic>
          <a:graphicData uri="http://schemas.openxmlformats.org/drawingml/2006/table">
            <a:tbl>
              <a:tblPr firstRow="1" firstCol="1" bandRow="1">
                <a:tableStyleId>{5C22544A-7EE6-4342-B048-85BDC9FD1C3A}</a:tableStyleId>
              </a:tblPr>
              <a:tblGrid>
                <a:gridCol w="1153990">
                  <a:extLst>
                    <a:ext uri="{9D8B030D-6E8A-4147-A177-3AD203B41FA5}">
                      <a16:colId xmlns:a16="http://schemas.microsoft.com/office/drawing/2014/main" val="466818093"/>
                    </a:ext>
                  </a:extLst>
                </a:gridCol>
                <a:gridCol w="2913191">
                  <a:extLst>
                    <a:ext uri="{9D8B030D-6E8A-4147-A177-3AD203B41FA5}">
                      <a16:colId xmlns:a16="http://schemas.microsoft.com/office/drawing/2014/main" val="1862802685"/>
                    </a:ext>
                  </a:extLst>
                </a:gridCol>
                <a:gridCol w="3137821">
                  <a:extLst>
                    <a:ext uri="{9D8B030D-6E8A-4147-A177-3AD203B41FA5}">
                      <a16:colId xmlns:a16="http://schemas.microsoft.com/office/drawing/2014/main" val="2272340597"/>
                    </a:ext>
                  </a:extLst>
                </a:gridCol>
                <a:gridCol w="3955122">
                  <a:extLst>
                    <a:ext uri="{9D8B030D-6E8A-4147-A177-3AD203B41FA5}">
                      <a16:colId xmlns:a16="http://schemas.microsoft.com/office/drawing/2014/main" val="4178783970"/>
                    </a:ext>
                  </a:extLst>
                </a:gridCol>
              </a:tblGrid>
              <a:tr h="818145">
                <a:tc>
                  <a:txBody>
                    <a:bodyPr/>
                    <a:lstStyle/>
                    <a:p>
                      <a:pPr algn="l" rtl="0" fontAlgn="base">
                        <a:lnSpc>
                          <a:spcPts val="1406"/>
                        </a:lnSpc>
                        <a:buNone/>
                      </a:pPr>
                      <a:r>
                        <a:rPr lang="en-AU" sz="1400" b="1" i="0" dirty="0">
                          <a:effectLst/>
                          <a:latin typeface="Montserrat" pitchFamily="2" charset="77"/>
                        </a:rPr>
                        <a:t>Segment</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ts val="1406"/>
                        </a:lnSpc>
                        <a:buNone/>
                      </a:pPr>
                      <a:r>
                        <a:rPr lang="en-AU" sz="1400" b="1" i="0" dirty="0">
                          <a:effectLst/>
                          <a:latin typeface="Montserrat" pitchFamily="2" charset="77"/>
                        </a:rPr>
                        <a:t>Small</a:t>
                      </a:r>
                      <a:r>
                        <a:rPr lang="en-AU" sz="1400" b="0" i="0" dirty="0">
                          <a:effectLst/>
                          <a:latin typeface="Montserrat" pitchFamily="2" charset="77"/>
                        </a:rPr>
                        <a:t> (25–100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Cloud-first SMBs using Microsoft 365 Business Premium.</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ts val="1406"/>
                        </a:lnSpc>
                        <a:buNone/>
                      </a:pPr>
                      <a:r>
                        <a:rPr lang="en-AU" sz="1400" b="1" i="0" dirty="0">
                          <a:effectLst/>
                          <a:latin typeface="Montserrat" pitchFamily="2" charset="77"/>
                        </a:rPr>
                        <a:t>Medium</a:t>
                      </a:r>
                      <a:r>
                        <a:rPr lang="en-AU" sz="1400" b="0" i="0" dirty="0">
                          <a:effectLst/>
                          <a:latin typeface="Montserrat" pitchFamily="2" charset="77"/>
                        </a:rPr>
                        <a:t> (100–300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Mid-market businesses with hybrid environments.</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ts val="1406"/>
                        </a:lnSpc>
                        <a:buNone/>
                      </a:pPr>
                      <a:r>
                        <a:rPr lang="en-AU" sz="1400" b="1" i="0" dirty="0">
                          <a:effectLst/>
                          <a:latin typeface="Montserrat" pitchFamily="2" charset="77"/>
                        </a:rPr>
                        <a:t>Large</a:t>
                      </a:r>
                      <a:r>
                        <a:rPr lang="en-AU" sz="1400" b="0" i="0" dirty="0">
                          <a:effectLst/>
                          <a:latin typeface="Montserrat" pitchFamily="2" charset="77"/>
                        </a:rPr>
                        <a:t> (300+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Organisations with Citrix / RDS / VMware legacy and/or complex compliance.</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837388">
                <a:tc>
                  <a:txBody>
                    <a:bodyPr/>
                    <a:lstStyle/>
                    <a:p>
                      <a:pPr algn="l" rtl="0" fontAlgn="base">
                        <a:lnSpc>
                          <a:spcPts val="1406"/>
                        </a:lnSpc>
                        <a:buNone/>
                      </a:pPr>
                      <a:r>
                        <a:rPr lang="en-AU" sz="1400" b="0" i="0" dirty="0">
                          <a:effectLst/>
                          <a:latin typeface="Montserrat" pitchFamily="2" charset="77"/>
                        </a:rPr>
                        <a:t>Pitch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ts val="1406"/>
                        </a:lnSpc>
                        <a:buNone/>
                      </a:pPr>
                      <a:r>
                        <a:rPr lang="en-US" sz="1400" b="0" i="0" dirty="0">
                          <a:effectLst/>
                          <a:latin typeface="Montserrat" pitchFamily="2" charset="77"/>
                        </a:rPr>
                        <a:t>Simple, secure and affordable virtual desktops. </a:t>
                      </a:r>
                    </a:p>
                    <a:p>
                      <a:pPr algn="l" rtl="0" fontAlgn="base">
                        <a:lnSpc>
                          <a:spcPts val="1406"/>
                        </a:lnSpc>
                        <a:buNone/>
                      </a:pPr>
                      <a:r>
                        <a:rPr lang="en-US" sz="1400" b="0" i="0" dirty="0">
                          <a:effectLst/>
                          <a:latin typeface="Montserrat" pitchFamily="2" charset="77"/>
                        </a:rPr>
                        <a:t>  </a:t>
                      </a:r>
                    </a:p>
                    <a:p>
                      <a:pPr algn="l" rtl="0" fontAlgn="base">
                        <a:lnSpc>
                          <a:spcPts val="1406"/>
                        </a:lnSpc>
                        <a:buNone/>
                      </a:pPr>
                      <a:r>
                        <a:rPr lang="en-US" sz="1400" b="1" i="1" dirty="0">
                          <a:effectLst/>
                          <a:latin typeface="Montserrat" pitchFamily="2" charset="77"/>
                        </a:rPr>
                        <a:t>Save up to 40% vs on-prem VDI or unmanaged endpoints.</a:t>
                      </a:r>
                      <a:r>
                        <a:rPr lang="en-US" sz="1400" b="0" i="1"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buNone/>
                      </a:pPr>
                      <a:r>
                        <a:rPr lang="en-AU" sz="1400" b="0" i="0" dirty="0">
                          <a:effectLst/>
                          <a:latin typeface="Montserrat" pitchFamily="2" charset="77"/>
                        </a:rPr>
                        <a:t>Hybrid flexibility with enterprise-grade security.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1" dirty="0">
                          <a:effectLst/>
                          <a:latin typeface="Montserrat" pitchFamily="2" charset="77"/>
                        </a:rPr>
                        <a:t>Improve IT efficiency by 30%.</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buNone/>
                      </a:pPr>
                      <a:r>
                        <a:rPr lang="en-US" sz="1400" b="0" i="0" dirty="0">
                          <a:effectLst/>
                          <a:latin typeface="Montserrat" pitchFamily="2" charset="77"/>
                        </a:rPr>
                        <a:t>Full-scale </a:t>
                      </a:r>
                      <a:r>
                        <a:rPr lang="en-US" sz="1400" b="0" i="0" dirty="0" err="1">
                          <a:effectLst/>
                          <a:latin typeface="Montserrat" pitchFamily="2" charset="77"/>
                        </a:rPr>
                        <a:t>modernisation</a:t>
                      </a:r>
                      <a:r>
                        <a:rPr lang="en-US" sz="1400" b="0" i="0" dirty="0">
                          <a:effectLst/>
                          <a:latin typeface="Montserrat" pitchFamily="2" charset="77"/>
                        </a:rPr>
                        <a:t> for complex VDI environments. </a:t>
                      </a:r>
                    </a:p>
                    <a:p>
                      <a:pPr algn="l" rtl="0" fontAlgn="base">
                        <a:lnSpc>
                          <a:spcPts val="1406"/>
                        </a:lnSpc>
                        <a:buNone/>
                      </a:pPr>
                      <a:r>
                        <a:rPr lang="en-US" sz="1400" b="0" i="0" dirty="0">
                          <a:effectLst/>
                          <a:latin typeface="Montserrat" pitchFamily="2" charset="77"/>
                        </a:rPr>
                        <a:t> </a:t>
                      </a:r>
                    </a:p>
                    <a:p>
                      <a:pPr algn="l" rtl="0" fontAlgn="base">
                        <a:lnSpc>
                          <a:spcPts val="1406"/>
                        </a:lnSpc>
                        <a:buNone/>
                      </a:pPr>
                      <a:r>
                        <a:rPr lang="en-US" sz="1400" b="1" i="1" dirty="0">
                          <a:effectLst/>
                          <a:latin typeface="Montserrat" pitchFamily="2" charset="77"/>
                        </a:rPr>
                        <a:t>Reduce total VDI cost by 30-50% and improve uptime to 99.95%.</a:t>
                      </a:r>
                      <a:r>
                        <a:rPr lang="en-US"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690844">
                <a:tc>
                  <a:txBody>
                    <a:bodyPr/>
                    <a:lstStyle/>
                    <a:p>
                      <a:pPr algn="l" rtl="0" fontAlgn="base">
                        <a:lnSpc>
                          <a:spcPts val="1406"/>
                        </a:lnSpc>
                        <a:buNone/>
                      </a:pPr>
                      <a:r>
                        <a:rPr lang="en-AU" sz="1400" b="0" i="0" dirty="0">
                          <a:effectLst/>
                          <a:latin typeface="Montserrat" pitchFamily="2" charset="77"/>
                        </a:rPr>
                        <a:t>Core Benefits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Simplify IT management </a:t>
                      </a:r>
                    </a:p>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Enable secure remote work </a:t>
                      </a:r>
                    </a:p>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Lower infrastructure costs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Flexible, scalable desktops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Security and compliance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Better performance / uptime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Enterprise-grade scalability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Multi-region resilience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Legacy VDI modernisation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1256081">
                <a:tc>
                  <a:txBody>
                    <a:bodyPr/>
                    <a:lstStyle/>
                    <a:p>
                      <a:pPr fontAlgn="base">
                        <a:buNone/>
                      </a:pPr>
                      <a:r>
                        <a:rPr lang="en-AU" sz="1400" b="0" kern="0" dirty="0">
                          <a:effectLst/>
                          <a:latin typeface="Montserrat" pitchFamily="2" charset="77"/>
                        </a:rPr>
                        <a:t>Core Features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19075" fontAlgn="base">
                        <a:buClr>
                          <a:schemeClr val="accent2"/>
                        </a:buClr>
                        <a:buFont typeface="Wingdings" pitchFamily="2" charset="2"/>
                        <a:buChar char="ü"/>
                        <a:tabLst/>
                      </a:pPr>
                      <a:r>
                        <a:rPr lang="en-AU" sz="1400" kern="0" dirty="0">
                          <a:effectLst/>
                          <a:latin typeface="Montserrat" pitchFamily="2" charset="77"/>
                        </a:rPr>
                        <a:t>AVD multi-session host pools </a:t>
                      </a:r>
                    </a:p>
                    <a:p>
                      <a:pPr marL="225425" indent="-219075" fontAlgn="base">
                        <a:buClr>
                          <a:schemeClr val="accent2"/>
                        </a:buClr>
                        <a:buFont typeface="Wingdings" pitchFamily="2" charset="2"/>
                        <a:buChar char="ü"/>
                        <a:tabLst/>
                      </a:pPr>
                      <a:r>
                        <a:rPr lang="en-AU" sz="1400" kern="0" dirty="0" err="1">
                          <a:effectLst/>
                          <a:latin typeface="Montserrat" pitchFamily="2" charset="77"/>
                        </a:rPr>
                        <a:t>FSLogix</a:t>
                      </a:r>
                      <a:r>
                        <a:rPr lang="en-AU" sz="1400" kern="0" dirty="0">
                          <a:effectLst/>
                          <a:latin typeface="Montserrat" pitchFamily="2" charset="77"/>
                        </a:rPr>
                        <a:t> profiles </a:t>
                      </a:r>
                    </a:p>
                    <a:p>
                      <a:pPr marL="225425" indent="-219075" fontAlgn="base">
                        <a:buClr>
                          <a:schemeClr val="accent2"/>
                        </a:buClr>
                        <a:buFont typeface="Wingdings" pitchFamily="2" charset="2"/>
                        <a:buChar char="ü"/>
                        <a:tabLst/>
                      </a:pPr>
                      <a:r>
                        <a:rPr lang="en-AU" sz="1400" kern="0" dirty="0">
                          <a:effectLst/>
                          <a:latin typeface="Montserrat" pitchFamily="2" charset="77"/>
                        </a:rPr>
                        <a:t>M365 integration </a:t>
                      </a:r>
                    </a:p>
                    <a:p>
                      <a:pPr marL="225425" indent="-219075" fontAlgn="base">
                        <a:buClr>
                          <a:schemeClr val="accent2"/>
                        </a:buClr>
                        <a:buFont typeface="Wingdings" pitchFamily="2" charset="2"/>
                        <a:buChar char="ü"/>
                        <a:tabLst/>
                      </a:pPr>
                      <a:r>
                        <a:rPr lang="en-AU" sz="1400" kern="0" dirty="0">
                          <a:effectLst/>
                          <a:latin typeface="Montserrat" pitchFamily="2" charset="77"/>
                        </a:rPr>
                        <a:t>Managed patching </a:t>
                      </a:r>
                    </a:p>
                    <a:p>
                      <a:pPr marL="225425" indent="-219075" fontAlgn="base">
                        <a:buClr>
                          <a:schemeClr val="accent2"/>
                        </a:buClr>
                        <a:buFont typeface="Wingdings" pitchFamily="2" charset="2"/>
                        <a:buChar char="ü"/>
                        <a:tabLst/>
                      </a:pPr>
                      <a:r>
                        <a:rPr lang="en-AU" sz="1400" kern="0" dirty="0">
                          <a:effectLst/>
                          <a:latin typeface="Montserrat" pitchFamily="2" charset="77"/>
                        </a:rPr>
                        <a:t>8x5 Support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Auto-scaling host pools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Image &amp; update management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Intune integration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24x7 monitoring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Monthly reporting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Custom AVD architecture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App Attach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Conditional Access &amp; Defender integration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Dedicated NOC/SOC support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Quarterly strategy reviews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181414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0E20-17C3-F75E-268D-B11FAE6F8BD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90B9CC9-D66A-8A23-63DB-0922A5242E92}"/>
              </a:ext>
            </a:extLst>
          </p:cNvPr>
          <p:cNvPicPr>
            <a:picLocks noChangeAspect="1"/>
          </p:cNvPicPr>
          <p:nvPr/>
        </p:nvPicPr>
        <p:blipFill>
          <a:blip r:embed="rId2">
            <a:alphaModFix amt="66000"/>
            <a:extLst>
              <a:ext uri="{28A0092B-C50C-407E-A947-70E740481C1C}">
                <a14:useLocalDpi xmlns:a14="http://schemas.microsoft.com/office/drawing/2010/main" val="0"/>
              </a:ext>
            </a:extLst>
          </a:blip>
          <a:srcRect l="-1891" t="20324" r="1891" b="-2170"/>
          <a:stretch>
            <a:fillRect/>
          </a:stretch>
        </p:blipFill>
        <p:spPr>
          <a:xfrm>
            <a:off x="4286249" y="0"/>
            <a:ext cx="7905751" cy="4281304"/>
          </a:xfrm>
          <a:prstGeom prst="rect">
            <a:avLst/>
          </a:prstGeom>
        </p:spPr>
      </p:pic>
      <p:sp>
        <p:nvSpPr>
          <p:cNvPr id="2" name="Title 1">
            <a:extLst>
              <a:ext uri="{FF2B5EF4-FFF2-40B4-BE49-F238E27FC236}">
                <a16:creationId xmlns:a16="http://schemas.microsoft.com/office/drawing/2014/main" id="{3F5282EC-0CEF-090A-09A0-28E5F4EB5E6A}"/>
              </a:ext>
            </a:extLst>
          </p:cNvPr>
          <p:cNvSpPr>
            <a:spLocks noGrp="1"/>
          </p:cNvSpPr>
          <p:nvPr>
            <p:ph type="title"/>
          </p:nvPr>
        </p:nvSpPr>
        <p:spPr/>
        <p:txBody>
          <a:bodyPr/>
          <a:lstStyle/>
          <a:p>
            <a:r>
              <a:rPr lang="en-AU" b="1" dirty="0"/>
              <a:t>Know your audience</a:t>
            </a:r>
            <a:endParaRPr lang="en-US" dirty="0">
              <a:latin typeface="Montserrat" pitchFamily="2" charset="77"/>
            </a:endParaRPr>
          </a:p>
        </p:txBody>
      </p:sp>
      <p:sp>
        <p:nvSpPr>
          <p:cNvPr id="3" name="Text Placeholder 2">
            <a:extLst>
              <a:ext uri="{FF2B5EF4-FFF2-40B4-BE49-F238E27FC236}">
                <a16:creationId xmlns:a16="http://schemas.microsoft.com/office/drawing/2014/main" id="{048B84E8-42EF-ED3A-B757-689543298BAB}"/>
              </a:ext>
            </a:extLst>
          </p:cNvPr>
          <p:cNvSpPr>
            <a:spLocks noGrp="1"/>
          </p:cNvSpPr>
          <p:nvPr>
            <p:ph type="body" sz="quarter" idx="16"/>
          </p:nvPr>
        </p:nvSpPr>
        <p:spPr>
          <a:xfrm>
            <a:off x="503817" y="1607640"/>
            <a:ext cx="7905751" cy="491299"/>
          </a:xfrm>
        </p:spPr>
        <p:txBody>
          <a:bodyPr/>
          <a:lstStyle/>
          <a:p>
            <a:pPr marL="0" indent="0">
              <a:spcAft>
                <a:spcPts val="600"/>
              </a:spcAft>
              <a:buNone/>
            </a:pPr>
            <a:r>
              <a:rPr lang="en-US" dirty="0">
                <a:latin typeface="Montserrat" pitchFamily="2" charset="77"/>
              </a:rPr>
              <a:t>For AVD, the primary decision-makers will be IT leaders, including CIOs, IT managers and infrastructure architects. </a:t>
            </a:r>
          </a:p>
        </p:txBody>
      </p:sp>
      <p:sp>
        <p:nvSpPr>
          <p:cNvPr id="5" name="Rectangle: Rounded Corners 1">
            <a:extLst>
              <a:ext uri="{FF2B5EF4-FFF2-40B4-BE49-F238E27FC236}">
                <a16:creationId xmlns:a16="http://schemas.microsoft.com/office/drawing/2014/main" id="{B597D2D3-E14F-D28C-62A1-80DBD1ECF81B}"/>
              </a:ext>
            </a:extLst>
          </p:cNvPr>
          <p:cNvSpPr/>
          <p:nvPr/>
        </p:nvSpPr>
        <p:spPr>
          <a:xfrm>
            <a:off x="549403" y="2459310"/>
            <a:ext cx="5267946" cy="1433476"/>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 Placeholder 2">
            <a:extLst>
              <a:ext uri="{FF2B5EF4-FFF2-40B4-BE49-F238E27FC236}">
                <a16:creationId xmlns:a16="http://schemas.microsoft.com/office/drawing/2014/main" id="{993909EE-BC79-D54B-65E8-DFA9931748F0}"/>
              </a:ext>
            </a:extLst>
          </p:cNvPr>
          <p:cNvSpPr txBox="1">
            <a:spLocks/>
          </p:cNvSpPr>
          <p:nvPr/>
        </p:nvSpPr>
        <p:spPr>
          <a:xfrm>
            <a:off x="784070" y="2666980"/>
            <a:ext cx="5201093" cy="106412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What they need: </a:t>
            </a:r>
            <a:endParaRPr lang="en-US" sz="1400" dirty="0">
              <a:latin typeface="Montserrat" pitchFamily="2" charset="77"/>
            </a:endParaRPr>
          </a:p>
          <a:p>
            <a:pPr>
              <a:spcAft>
                <a:spcPts val="600"/>
              </a:spcAft>
            </a:pPr>
            <a:r>
              <a:rPr lang="en-US" sz="1400" dirty="0">
                <a:latin typeface="Montserrat" pitchFamily="2" charset="77"/>
              </a:rPr>
              <a:t>Scalable and secure infrastructure </a:t>
            </a:r>
          </a:p>
          <a:p>
            <a:pPr>
              <a:spcAft>
                <a:spcPts val="600"/>
              </a:spcAft>
            </a:pPr>
            <a:r>
              <a:rPr lang="en-US" sz="1400" dirty="0">
                <a:latin typeface="Montserrat" pitchFamily="2" charset="77"/>
              </a:rPr>
              <a:t>Legacy system integration within budget </a:t>
            </a:r>
          </a:p>
          <a:p>
            <a:pPr>
              <a:spcAft>
                <a:spcPts val="600"/>
              </a:spcAft>
            </a:pPr>
            <a:r>
              <a:rPr lang="en-US" sz="1400" dirty="0">
                <a:latin typeface="Montserrat" pitchFamily="2" charset="77"/>
              </a:rPr>
              <a:t>Cloud skills and capability </a:t>
            </a:r>
          </a:p>
        </p:txBody>
      </p:sp>
      <p:sp>
        <p:nvSpPr>
          <p:cNvPr id="7" name="Rectangle: Rounded Corners 1">
            <a:extLst>
              <a:ext uri="{FF2B5EF4-FFF2-40B4-BE49-F238E27FC236}">
                <a16:creationId xmlns:a16="http://schemas.microsoft.com/office/drawing/2014/main" id="{B0D338CD-3CBA-7C8E-7F86-06F3324DC22C}"/>
              </a:ext>
            </a:extLst>
          </p:cNvPr>
          <p:cNvSpPr/>
          <p:nvPr/>
        </p:nvSpPr>
        <p:spPr>
          <a:xfrm>
            <a:off x="515940" y="4014534"/>
            <a:ext cx="5302970" cy="198250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8" name="Rectangle: Rounded Corners 1">
            <a:extLst>
              <a:ext uri="{FF2B5EF4-FFF2-40B4-BE49-F238E27FC236}">
                <a16:creationId xmlns:a16="http://schemas.microsoft.com/office/drawing/2014/main" id="{B5DDC485-40C9-B2E9-9F83-80E9CEF8FE2C}"/>
              </a:ext>
            </a:extLst>
          </p:cNvPr>
          <p:cNvSpPr/>
          <p:nvPr/>
        </p:nvSpPr>
        <p:spPr>
          <a:xfrm>
            <a:off x="5985163" y="2459310"/>
            <a:ext cx="5422766" cy="353772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9" name="Text Placeholder 2">
            <a:extLst>
              <a:ext uri="{FF2B5EF4-FFF2-40B4-BE49-F238E27FC236}">
                <a16:creationId xmlns:a16="http://schemas.microsoft.com/office/drawing/2014/main" id="{BCAAFD5A-19F1-1AED-FD51-78B286A6952C}"/>
              </a:ext>
            </a:extLst>
          </p:cNvPr>
          <p:cNvSpPr txBox="1">
            <a:spLocks/>
          </p:cNvSpPr>
          <p:nvPr/>
        </p:nvSpPr>
        <p:spPr>
          <a:xfrm>
            <a:off x="784071" y="4224209"/>
            <a:ext cx="4651689" cy="1677827"/>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What AVD delivers: </a:t>
            </a:r>
            <a:endParaRPr lang="en-US" sz="1400" dirty="0">
              <a:latin typeface="Montserrat" pitchFamily="2" charset="77"/>
            </a:endParaRPr>
          </a:p>
          <a:p>
            <a:pPr>
              <a:spcAft>
                <a:spcPts val="600"/>
              </a:spcAft>
            </a:pPr>
            <a:r>
              <a:rPr lang="en-US" sz="1400" dirty="0">
                <a:latin typeface="Montserrat" pitchFamily="2" charset="77"/>
              </a:rPr>
              <a:t>Secure Windows 10 and 11 access from anywhere on Azure </a:t>
            </a:r>
          </a:p>
          <a:p>
            <a:pPr>
              <a:spcAft>
                <a:spcPts val="600"/>
              </a:spcAft>
            </a:pPr>
            <a:r>
              <a:rPr lang="en-US" sz="1400" dirty="0">
                <a:latin typeface="Montserrat" pitchFamily="2" charset="77"/>
              </a:rPr>
              <a:t>Cost </a:t>
            </a:r>
            <a:r>
              <a:rPr lang="en-US" sz="1400" dirty="0" err="1">
                <a:latin typeface="Montserrat" pitchFamily="2" charset="77"/>
              </a:rPr>
              <a:t>optimisation</a:t>
            </a:r>
            <a:r>
              <a:rPr lang="en-US" sz="1400" dirty="0">
                <a:latin typeface="Montserrat" pitchFamily="2" charset="77"/>
              </a:rPr>
              <a:t> with multi-session capabilities and pay-as-you-go pricing </a:t>
            </a:r>
          </a:p>
          <a:p>
            <a:pPr>
              <a:spcAft>
                <a:spcPts val="600"/>
              </a:spcAft>
            </a:pPr>
            <a:r>
              <a:rPr lang="en-US" sz="1400" dirty="0">
                <a:latin typeface="Montserrat" pitchFamily="2" charset="77"/>
              </a:rPr>
              <a:t>Built-in security and consistent management </a:t>
            </a:r>
          </a:p>
        </p:txBody>
      </p:sp>
      <p:sp>
        <p:nvSpPr>
          <p:cNvPr id="10" name="Text Placeholder 2">
            <a:extLst>
              <a:ext uri="{FF2B5EF4-FFF2-40B4-BE49-F238E27FC236}">
                <a16:creationId xmlns:a16="http://schemas.microsoft.com/office/drawing/2014/main" id="{9C0C7EFD-D2FA-A600-DCF3-ECF8BA084B33}"/>
              </a:ext>
            </a:extLst>
          </p:cNvPr>
          <p:cNvSpPr txBox="1">
            <a:spLocks/>
          </p:cNvSpPr>
          <p:nvPr/>
        </p:nvSpPr>
        <p:spPr>
          <a:xfrm>
            <a:off x="6158295" y="2695074"/>
            <a:ext cx="5154634" cy="282570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Other influencers to win over: </a:t>
            </a:r>
          </a:p>
          <a:p>
            <a:pPr>
              <a:lnSpc>
                <a:spcPct val="120000"/>
              </a:lnSpc>
              <a:spcAft>
                <a:spcPts val="600"/>
              </a:spcAft>
            </a:pPr>
            <a:r>
              <a:rPr lang="en-US" sz="1400" b="1" dirty="0">
                <a:latin typeface="Montserrat" pitchFamily="2" charset="77"/>
              </a:rPr>
              <a:t>Business Leaders</a:t>
            </a:r>
            <a:r>
              <a:rPr lang="en-US" sz="1400" dirty="0">
                <a:latin typeface="Montserrat" pitchFamily="2" charset="77"/>
              </a:rPr>
              <a:t> – </a:t>
            </a:r>
            <a:r>
              <a:rPr lang="en-US" sz="1400" dirty="0" err="1">
                <a:latin typeface="Montserrat" pitchFamily="2" charset="77"/>
              </a:rPr>
              <a:t>Optimise</a:t>
            </a:r>
            <a:r>
              <a:rPr lang="en-US" sz="1400" dirty="0">
                <a:latin typeface="Montserrat" pitchFamily="2" charset="77"/>
              </a:rPr>
              <a:t> operations and measure ROI. AVD delivers faster time-to-value, improved workforce efficiency and business resilience </a:t>
            </a:r>
          </a:p>
          <a:p>
            <a:pPr>
              <a:lnSpc>
                <a:spcPct val="120000"/>
              </a:lnSpc>
              <a:spcAft>
                <a:spcPts val="600"/>
              </a:spcAft>
            </a:pPr>
            <a:r>
              <a:rPr lang="en-US" sz="1400" b="1" dirty="0">
                <a:latin typeface="Montserrat" pitchFamily="2" charset="77"/>
              </a:rPr>
              <a:t>Security &amp; Compliance </a:t>
            </a:r>
            <a:r>
              <a:rPr lang="en-US" sz="1400" dirty="0">
                <a:latin typeface="Montserrat" pitchFamily="2" charset="77"/>
              </a:rPr>
              <a:t>– Meet evolving regulations. AVD provides built-in security (MFA, RBAC), </a:t>
            </a:r>
            <a:r>
              <a:rPr lang="en-US" sz="1400" dirty="0" err="1">
                <a:latin typeface="Montserrat" pitchFamily="2" charset="77"/>
              </a:rPr>
              <a:t>centralised</a:t>
            </a:r>
            <a:r>
              <a:rPr lang="en-US" sz="1400" dirty="0">
                <a:latin typeface="Montserrat" pitchFamily="2" charset="77"/>
              </a:rPr>
              <a:t> policy control and compliance with ISO, HIPAA and GDPR standards </a:t>
            </a:r>
          </a:p>
          <a:p>
            <a:pPr>
              <a:lnSpc>
                <a:spcPct val="120000"/>
              </a:lnSpc>
              <a:spcAft>
                <a:spcPts val="600"/>
              </a:spcAft>
            </a:pPr>
            <a:r>
              <a:rPr lang="en-US" sz="1400" b="1" dirty="0">
                <a:latin typeface="Montserrat" pitchFamily="2" charset="77"/>
              </a:rPr>
              <a:t>Workforce Managers </a:t>
            </a:r>
            <a:r>
              <a:rPr lang="en-US" sz="1400" dirty="0">
                <a:latin typeface="Montserrat" pitchFamily="2" charset="77"/>
              </a:rPr>
              <a:t>– Support mobile and shift-based teams. AVD enables anywhere access, simplified provisioning and secure shared device usage </a:t>
            </a:r>
          </a:p>
        </p:txBody>
      </p:sp>
    </p:spTree>
    <p:extLst>
      <p:ext uri="{BB962C8B-B14F-4D97-AF65-F5344CB8AC3E}">
        <p14:creationId xmlns:p14="http://schemas.microsoft.com/office/powerpoint/2010/main" val="2003390809"/>
      </p:ext>
    </p:extLst>
  </p:cSld>
  <p:clrMapOvr>
    <a:masterClrMapping/>
  </p:clrMapOvr>
</p:sld>
</file>

<file path=ppt/theme/theme1.xml><?xml version="1.0" encoding="utf-8"?>
<a:theme xmlns:a="http://schemas.openxmlformats.org/drawingml/2006/main" name="1_DD+MST theme">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 theme" id="{C84CA1E6-BFF9-4729-B22B-D4FA2D49DD7C}" vid="{0E2F6944-F4E1-4896-A0A5-A80EF4AF3B5C}"/>
    </a:ext>
  </a:extLst>
</a:theme>
</file>

<file path=ppt/theme/theme2.xml><?xml version="1.0" encoding="utf-8"?>
<a:theme xmlns:a="http://schemas.openxmlformats.org/drawingml/2006/main" name="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2024-START HERE" id="{EEB1C984-350D-458C-B02F-FCD0A6CFA12C}" vid="{84416A49-68CA-4B25-A67A-6BEE4D906A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65d142de00b233aed6266a85186ca42c">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208678f1815efb23951adae69eb6fc"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D48AD2-0CAD-41C7-83C5-4F55D1D83A0A}">
  <ds:schemaRefs>
    <ds:schemaRef ds:uri="http://schemas.microsoft.com/office/2006/metadata/properties"/>
    <ds:schemaRef ds:uri="http://schemas.microsoft.com/office/infopath/2007/PartnerControls"/>
    <ds:schemaRef ds:uri="d5d3d20d-99fc-41b1-970c-90028ee048d3"/>
    <ds:schemaRef ds:uri="456d9ceb-753b-4687-b044-32f2c6a9d264"/>
    <ds:schemaRef ds:uri="99bb67e3-3285-4177-bf4d-f47e13624d19"/>
    <ds:schemaRef ds:uri="000a92e9-8868-4f63-a42b-1d92002267e3"/>
    <ds:schemaRef ds:uri="fdddb3d6-5bd7-4379-986a-b69d31005687"/>
    <ds:schemaRef ds:uri="912a965b-18ab-48f9-afa9-986d97207d9f"/>
    <ds:schemaRef ds:uri="c8e5ee5f-cdc9-400e-abeb-489c00a90ce7"/>
    <ds:schemaRef ds:uri="097bb821-340d-4a6b-ab9d-4a4be84d8d64"/>
  </ds:schemaRefs>
</ds:datastoreItem>
</file>

<file path=customXml/itemProps2.xml><?xml version="1.0" encoding="utf-8"?>
<ds:datastoreItem xmlns:ds="http://schemas.openxmlformats.org/officeDocument/2006/customXml" ds:itemID="{C398395B-248B-493B-ADCB-7818D294D1C0}">
  <ds:schemaRefs>
    <ds:schemaRef ds:uri="http://schemas.microsoft.com/sharepoint/v3/contenttype/forms"/>
  </ds:schemaRefs>
</ds:datastoreItem>
</file>

<file path=customXml/itemProps3.xml><?xml version="1.0" encoding="utf-8"?>
<ds:datastoreItem xmlns:ds="http://schemas.openxmlformats.org/officeDocument/2006/customXml" ds:itemID="{83534D2E-70EE-40BF-AD9A-0668665B6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DD+MST theme</Template>
  <TotalTime>3297</TotalTime>
  <Words>3563</Words>
  <Application>Microsoft Office PowerPoint</Application>
  <PresentationFormat>Widescreen</PresentationFormat>
  <Paragraphs>507</Paragraphs>
  <Slides>24</Slides>
  <Notes>7</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1_DD+MST theme</vt:lpstr>
      <vt:lpstr>Dicker Data Theme-2023</vt:lpstr>
      <vt:lpstr>PowerPoint Presentation</vt:lpstr>
      <vt:lpstr> Your cloud and AI building blocks </vt:lpstr>
      <vt:lpstr>Power your hybrid workforce with Azure Virtual Desktop</vt:lpstr>
      <vt:lpstr>The opportunity is here and growing  Market drivers creating demand for AVD </vt:lpstr>
      <vt:lpstr> 3,206 customers are ready to start! </vt:lpstr>
      <vt:lpstr>Identify your low-hanging fruit  Your customers are already primed for AVD </vt:lpstr>
      <vt:lpstr>What is AVD? Your elevator pitch </vt:lpstr>
      <vt:lpstr>Pitch by customer segment </vt:lpstr>
      <vt:lpstr>Know your audience</vt:lpstr>
      <vt:lpstr>Win over IT Leaders </vt:lpstr>
      <vt:lpstr>AVD in action: Industry applications  </vt:lpstr>
      <vt:lpstr>Common objections and how to respond  </vt:lpstr>
      <vt:lpstr>Competitive comparison  </vt:lpstr>
      <vt:lpstr>Infrastructure and licensing costs </vt:lpstr>
      <vt:lpstr>Empowering digital learning with AVD </vt:lpstr>
      <vt:lpstr>Partner opportunity breakdown </vt:lpstr>
      <vt:lpstr>Complete earnings picture </vt:lpstr>
      <vt:lpstr>Complete earnings picture </vt:lpstr>
      <vt:lpstr>Funding and incentives at every stage </vt:lpstr>
      <vt:lpstr>PowerPoint Presentation</vt:lpstr>
      <vt:lpstr>Start winning AVD deals in three steps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Short</dc:creator>
  <cp:lastModifiedBy>Sonya Aboudargham</cp:lastModifiedBy>
  <cp:revision>107</cp:revision>
  <dcterms:created xsi:type="dcterms:W3CDTF">2024-08-29T05:27:05Z</dcterms:created>
  <dcterms:modified xsi:type="dcterms:W3CDTF">2026-02-19T03:52:16Z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0x01010089CE9D3728B5814FB45CEFA044557808</vt:lpwstr>
  </property>
</Properties>
</file>