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5447" r:id="rId4"/>
  </p:sldMasterIdLst>
  <p:notesMasterIdLst>
    <p:notesMasterId r:id="rId17"/>
  </p:notesMasterIdLst>
  <p:handoutMasterIdLst>
    <p:handoutMasterId r:id="rId18"/>
  </p:handoutMasterIdLst>
  <p:sldIdLst>
    <p:sldId id="2147479566" r:id="rId5"/>
    <p:sldId id="258" r:id="rId6"/>
    <p:sldId id="259" r:id="rId7"/>
    <p:sldId id="260" r:id="rId8"/>
    <p:sldId id="261" r:id="rId9"/>
    <p:sldId id="262" r:id="rId10"/>
    <p:sldId id="263" r:id="rId11"/>
    <p:sldId id="2147479567" r:id="rId12"/>
    <p:sldId id="2147479568" r:id="rId13"/>
    <p:sldId id="264" r:id="rId14"/>
    <p:sldId id="265" r:id="rId15"/>
    <p:sldId id="2147479569" r:id="rId16"/>
  </p:sldIdLst>
  <p:sldSz cx="12192000" cy="6858000"/>
  <p:notesSz cx="6858000" cy="9144000"/>
  <p:embeddedFontLst>
    <p:embeddedFont>
      <p:font typeface="Segoe Sans Text" charset="0"/>
      <p:regular r:id="rId19"/>
      <p:bold r:id="rId20"/>
      <p:italic r:id="rId21"/>
      <p:boldItalic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6BEBC51B-B88B-4AE4-8478-0F95EE84F165}">
          <p14:sldIdLst>
            <p14:sldId id="2147479566"/>
          </p14:sldIdLst>
        </p14:section>
        <p14:section name="Content slides" id="{D30E4385-0D75-4769-9EFE-1FB912F2332F}">
          <p14:sldIdLst>
            <p14:sldId id="258"/>
            <p14:sldId id="259"/>
            <p14:sldId id="260"/>
            <p14:sldId id="261"/>
            <p14:sldId id="262"/>
            <p14:sldId id="263"/>
            <p14:sldId id="2147479567"/>
            <p14:sldId id="2147479568"/>
            <p14:sldId id="264"/>
            <p14:sldId id="265"/>
            <p14:sldId id="2147479569"/>
          </p14:sldIdLst>
        </p14:section>
        <p14:section name="Icon Library" id="{1B2B0870-36BF-41F5-B007-2A7A7BB49388}">
          <p14:sldIdLst/>
        </p14:section>
      </p14:section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FA61D8-796F-555E-A395-B33F90AAF99E}" name="Monica Lueder" initials="ML" userId="S::monical@microsoft.com::75969e72-ba9c-4e32-a4ac-c8f3aeff9b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D4"/>
    <a:srgbClr val="8C8279"/>
    <a:srgbClr val="C03BC4"/>
    <a:srgbClr val="F4364C"/>
    <a:srgbClr val="E8E6DF"/>
    <a:srgbClr val="F4F3F5"/>
    <a:srgbClr val="F0F0F0"/>
    <a:srgbClr val="FFB900"/>
    <a:srgbClr val="091F2C"/>
    <a:srgbClr val="2A4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2C826-7244-4F41-97E9-EFB62920C6DE}" v="1" dt="2025-11-19T22:41:17.387"/>
    <p1510:client id="{75E3C1C8-FFD7-ABD7-67B9-989BECB7272B}" v="1" dt="2025-11-19T22:49:42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Lau" userId="7ce2420a-bcb4-4b1a-b80a-35fdcf6def48" providerId="ADAL" clId="{FB8A5858-853C-4AE9-A7B4-F6A593B2E307}"/>
    <pc:docChg chg="custSel delSld modSld modSection">
      <pc:chgData name="Tiffany Lau" userId="7ce2420a-bcb4-4b1a-b80a-35fdcf6def48" providerId="ADAL" clId="{FB8A5858-853C-4AE9-A7B4-F6A593B2E307}" dt="2025-11-19T22:43:18.949" v="3" actId="47"/>
      <pc:docMkLst>
        <pc:docMk/>
      </pc:docMkLst>
      <pc:sldChg chg="del">
        <pc:chgData name="Tiffany Lau" userId="7ce2420a-bcb4-4b1a-b80a-35fdcf6def48" providerId="ADAL" clId="{FB8A5858-853C-4AE9-A7B4-F6A593B2E307}" dt="2025-11-19T22:43:18.949" v="3" actId="47"/>
        <pc:sldMkLst>
          <pc:docMk/>
          <pc:sldMk cId="3957722359" sldId="1660"/>
        </pc:sldMkLst>
      </pc:sldChg>
      <pc:sldChg chg="addSp delSp modSp mod">
        <pc:chgData name="Tiffany Lau" userId="7ce2420a-bcb4-4b1a-b80a-35fdcf6def48" providerId="ADAL" clId="{FB8A5858-853C-4AE9-A7B4-F6A593B2E307}" dt="2025-11-19T22:41:32.436" v="2" actId="478"/>
        <pc:sldMkLst>
          <pc:docMk/>
          <pc:sldMk cId="1323597493" sldId="2147479568"/>
        </pc:sldMkLst>
        <pc:spChg chg="add del mod">
          <ac:chgData name="Tiffany Lau" userId="7ce2420a-bcb4-4b1a-b80a-35fdcf6def48" providerId="ADAL" clId="{FB8A5858-853C-4AE9-A7B4-F6A593B2E307}" dt="2025-11-19T22:41:32.436" v="2" actId="478"/>
          <ac:spMkLst>
            <pc:docMk/>
            <pc:sldMk cId="1323597493" sldId="2147479568"/>
            <ac:spMk id="2" creationId="{E061F914-A341-6236-9BB9-9931EA6EC85D}"/>
          </ac:spMkLst>
        </pc:spChg>
        <pc:spChg chg="mod">
          <ac:chgData name="Tiffany Lau" userId="7ce2420a-bcb4-4b1a-b80a-35fdcf6def48" providerId="ADAL" clId="{FB8A5858-853C-4AE9-A7B4-F6A593B2E307}" dt="2025-11-19T22:41:24.054" v="1" actId="1076"/>
          <ac:spMkLst>
            <pc:docMk/>
            <pc:sldMk cId="1323597493" sldId="2147479568"/>
            <ac:spMk id="5" creationId="{A2327907-73B1-B6CF-556D-26959ED131CF}"/>
          </ac:spMkLst>
        </pc:spChg>
      </pc:sldChg>
    </pc:docChg>
  </pc:docChgLst>
  <pc:docChgLst>
    <pc:chgData name="Guest User" userId="S::urn:spo:tenantanon#21e32821-401d-489c-8f79-8428b2136030::" providerId="AD" clId="Web-{75E3C1C8-FFD7-ABD7-67B9-989BECB7272B}"/>
    <pc:docChg chg="modSld">
      <pc:chgData name="Guest User" userId="S::urn:spo:tenantanon#21e32821-401d-489c-8f79-8428b2136030::" providerId="AD" clId="Web-{75E3C1C8-FFD7-ABD7-67B9-989BECB7272B}" dt="2025-11-19T22:49:42.211" v="0" actId="14100"/>
      <pc:docMkLst>
        <pc:docMk/>
      </pc:docMkLst>
      <pc:sldChg chg="modSp">
        <pc:chgData name="Guest User" userId="S::urn:spo:tenantanon#21e32821-401d-489c-8f79-8428b2136030::" providerId="AD" clId="Web-{75E3C1C8-FFD7-ABD7-67B9-989BECB7272B}" dt="2025-11-19T22:49:42.211" v="0" actId="14100"/>
        <pc:sldMkLst>
          <pc:docMk/>
          <pc:sldMk cId="1745454632" sldId="2147479567"/>
        </pc:sldMkLst>
        <pc:spChg chg="mod">
          <ac:chgData name="Guest User" userId="S::urn:spo:tenantanon#21e32821-401d-489c-8f79-8428b2136030::" providerId="AD" clId="Web-{75E3C1C8-FFD7-ABD7-67B9-989BECB7272B}" dt="2025-11-19T22:49:42.211" v="0" actId="14100"/>
          <ac:spMkLst>
            <pc:docMk/>
            <pc:sldMk cId="1745454632" sldId="2147479567"/>
            <ac:spMk id="9" creationId="{2769E3B1-E52B-6138-27F4-5D187C2C275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11/19/2025 2:50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11/19/2025 2:50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11/19/2025 2:50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7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91E01-C794-3FBE-0185-5132B5EA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68C01-5211-BC2B-8ADD-0A4F67E4D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8CEBC-E716-6367-F85D-404387DB0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24EB8D5-EA91-59B6-9224-22C46F6F299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09B57-8D13-A312-5114-29B9BEF9A3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D4060B-03C2-32DE-47F6-8672FE4A79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11/19/2025 2:50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8B9C7-D669-676B-F65B-29E43E3EA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3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3C5F8-5707-1AED-60F4-581D92F8A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B7645-930A-02C9-5AAC-77E50F7AC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B0B2F-23F5-3B11-A19C-1338B86E2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0A24A8F-22D4-BBDE-1C47-9BD387CD2B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62644-C1AA-DB3B-52C7-D6DE70F206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9C0267-526C-D4EE-4089-B32A6AA6363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11/19/2025 2:50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82E1B-E605-959B-0763-6BBAE8866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C6B9E508-E424-C5B2-1415-EF47F2EDB1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4917" t="28982" r="12626" b="27207"/>
          <a:stretch>
            <a:fillRect/>
          </a:stretch>
        </p:blipFill>
        <p:spPr bwMode="black">
          <a:xfrm>
            <a:off x="2396191" y="555999"/>
            <a:ext cx="1219200" cy="38847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066A3-E635-42C0-1DD9-4B831C4346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953" y="513977"/>
            <a:ext cx="1518397" cy="472514"/>
          </a:xfrm>
        </p:spPr>
        <p:txBody>
          <a:bodyPr>
            <a:noAutofit/>
          </a:bodyPr>
          <a:lstStyle>
            <a:lvl1pPr marL="228600" marR="0" indent="-22860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lang="en-US"/>
              <a:t>Customer logo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06174F-9706-3D91-EC3C-EBBA41388151}"/>
              </a:ext>
            </a:extLst>
          </p:cNvPr>
          <p:cNvCxnSpPr>
            <a:cxnSpLocks/>
          </p:cNvCxnSpPr>
          <p:nvPr userDrawn="1"/>
        </p:nvCxnSpPr>
        <p:spPr>
          <a:xfrm>
            <a:off x="2217270" y="513977"/>
            <a:ext cx="0" cy="472514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112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32" userDrawn="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5539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gradFill>
                  <a:gsLst>
                    <a:gs pos="0">
                      <a:srgbClr val="31ACBD"/>
                    </a:gs>
                    <a:gs pos="68000">
                      <a:schemeClr val="tx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100000">
                      <a:srgbClr val="3EA89B"/>
                    </a:gs>
                    <a:gs pos="0">
                      <a:srgbClr val="225B6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 dirty="0">
                <a:gradFill>
                  <a:gsLst>
                    <a:gs pos="0">
                      <a:srgbClr val="F4364C"/>
                    </a:gs>
                    <a:gs pos="68000">
                      <a:srgbClr val="C03BC4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0">
                      <a:srgbClr val="FF9318"/>
                    </a:gs>
                    <a:gs pos="44000">
                      <a:srgbClr val="FF5C39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gradFill flip="none" rotWithShape="1">
            <a:gsLst>
              <a:gs pos="47706">
                <a:schemeClr val="accent1"/>
              </a:gs>
              <a:gs pos="100000">
                <a:schemeClr val="accent3"/>
              </a:gs>
              <a:gs pos="60000">
                <a:schemeClr val="accent1"/>
              </a:gs>
            </a:gsLst>
            <a:lin ang="18900000" scaled="1"/>
            <a:tileRect/>
          </a:grad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554D-CD2C-F836-9A2C-88CABE5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4617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0605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8480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312" userDrawn="1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CE50-46CE-0973-AC08-7477BEA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3424D10-01E7-37F9-6091-2C95487D9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DFE8ED1-0EC9-B339-1813-0B4260A0A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23006D8-810A-DCBB-7E79-17F6322E2F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DAAB847-57CB-2458-2ADA-6D77707940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B655A31-FF73-73EA-1EA8-00F13891AB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9634A-80BB-C620-3C16-1EA80A7B1C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E7CC6D-40F5-C58C-FC44-793B1A98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B93ED5-5CA7-C983-373E-E42D7424C7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/>
            </a:lvl1pPr>
            <a:lvl2pPr>
              <a:defRPr lang="en-US" sz="1600"/>
            </a:lvl2pPr>
            <a:lvl3pPr>
              <a:defRPr lang="en-US" sz="1600"/>
            </a:lvl3pPr>
            <a:lvl4pPr>
              <a:defRPr lang="en-US" sz="140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683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1"/>
            <a:ext cx="3182027" cy="3959217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/>
            </a:lvl1pPr>
          </a:lstStyle>
          <a:p>
            <a:pPr lvl="0">
              <a:lnSpc>
                <a:spcPct val="90000"/>
              </a:lnSpc>
            </a:pPr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555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218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6414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6915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D155-47E8-D819-5FA4-74860757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022EE65-FBB2-C961-B89F-9DADBDB2DB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263" y="2199576"/>
            <a:ext cx="3760470" cy="3760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outerShdw blurRad="215900" dist="190500" dir="2700000" sx="101000" sy="101000" algn="ctr" rotWithShape="0">
              <a:srgbClr val="000000">
                <a:alpha val="23000"/>
              </a:srgbClr>
            </a:outerShdw>
          </a:effectLst>
        </p:spPr>
        <p:txBody>
          <a:bodyPr vert="horz" wrap="square" lIns="0" tIns="0" rIns="0" bIns="0" rtlCol="0" anchor="ctr" anchorCtr="0">
            <a:normAutofit/>
          </a:bodyPr>
          <a:lstStyle>
            <a:lvl1pPr marL="228600" indent="-228600" algn="ctr">
              <a:buNone/>
              <a:defRPr lang="en-US" sz="1800" b="1">
                <a:solidFill>
                  <a:schemeClr val="tx1"/>
                </a:solidFill>
                <a:latin typeface="+mn-lt"/>
              </a:defRPr>
            </a:lvl1pPr>
          </a:lstStyle>
          <a:p>
            <a:pPr marL="228600" lvl="0" indent="-228600" algn="ctr"/>
            <a:r>
              <a:rPr lang="en-US"/>
              <a:t>Click to insert photo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878651-6EA0-F1DE-DDB3-D4C07A4E59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5931" y="3206751"/>
            <a:ext cx="2706480" cy="14773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A3F807-DEFB-6026-D7BD-82284EB7FB76}"/>
              </a:ext>
            </a:extLst>
          </p:cNvPr>
          <p:cNvSpPr/>
          <p:nvPr/>
        </p:nvSpPr>
        <p:spPr>
          <a:xfrm>
            <a:off x="552732" y="2199576"/>
            <a:ext cx="693200" cy="604267"/>
          </a:xfrm>
          <a:custGeom>
            <a:avLst/>
            <a:gdLst>
              <a:gd name="connsiteX0" fmla="*/ 393237 w 674431"/>
              <a:gd name="connsiteY0" fmla="*/ 0 h 587906"/>
              <a:gd name="connsiteX1" fmla="*/ 616089 w 674431"/>
              <a:gd name="connsiteY1" fmla="*/ 0 h 587906"/>
              <a:gd name="connsiteX2" fmla="*/ 616151 w 674431"/>
              <a:gd name="connsiteY2" fmla="*/ 0 h 587906"/>
              <a:gd name="connsiteX3" fmla="*/ 674431 w 674431"/>
              <a:gd name="connsiteY3" fmla="*/ 58280 h 587906"/>
              <a:gd name="connsiteX4" fmla="*/ 674431 w 674431"/>
              <a:gd name="connsiteY4" fmla="*/ 221738 h 587906"/>
              <a:gd name="connsiteX5" fmla="*/ 597219 w 674431"/>
              <a:gd name="connsiteY5" fmla="*/ 471750 h 587906"/>
              <a:gd name="connsiteX6" fmla="*/ 393361 w 674431"/>
              <a:gd name="connsiteY6" fmla="*/ 587630 h 587906"/>
              <a:gd name="connsiteX7" fmla="*/ 380245 w 674431"/>
              <a:gd name="connsiteY7" fmla="*/ 577174 h 587906"/>
              <a:gd name="connsiteX8" fmla="*/ 380245 w 674431"/>
              <a:gd name="connsiteY8" fmla="*/ 489011 h 587906"/>
              <a:gd name="connsiteX9" fmla="*/ 387484 w 674431"/>
              <a:gd name="connsiteY9" fmla="*/ 478865 h 587906"/>
              <a:gd name="connsiteX10" fmla="*/ 523100 w 674431"/>
              <a:gd name="connsiteY10" fmla="*/ 363541 h 587906"/>
              <a:gd name="connsiteX11" fmla="*/ 540423 w 674431"/>
              <a:gd name="connsiteY11" fmla="*/ 283112 h 587906"/>
              <a:gd name="connsiteX12" fmla="*/ 533308 w 674431"/>
              <a:gd name="connsiteY12" fmla="*/ 276306 h 587906"/>
              <a:gd name="connsiteX13" fmla="*/ 393361 w 674431"/>
              <a:gd name="connsiteY13" fmla="*/ 276306 h 587906"/>
              <a:gd name="connsiteX14" fmla="*/ 374986 w 674431"/>
              <a:gd name="connsiteY14" fmla="*/ 257931 h 587906"/>
              <a:gd name="connsiteX15" fmla="*/ 374986 w 674431"/>
              <a:gd name="connsiteY15" fmla="*/ 18251 h 587906"/>
              <a:gd name="connsiteX16" fmla="*/ 393237 w 674431"/>
              <a:gd name="connsiteY16" fmla="*/ 0 h 587906"/>
              <a:gd name="connsiteX17" fmla="*/ 58466 w 674431"/>
              <a:gd name="connsiteY17" fmla="*/ 0 h 587906"/>
              <a:gd name="connsiteX18" fmla="*/ 281070 w 674431"/>
              <a:gd name="connsiteY18" fmla="*/ 0 h 587906"/>
              <a:gd name="connsiteX19" fmla="*/ 299445 w 674431"/>
              <a:gd name="connsiteY19" fmla="*/ 18375 h 587906"/>
              <a:gd name="connsiteX20" fmla="*/ 299445 w 674431"/>
              <a:gd name="connsiteY20" fmla="*/ 221738 h 587906"/>
              <a:gd name="connsiteX21" fmla="*/ 222233 w 674431"/>
              <a:gd name="connsiteY21" fmla="*/ 471750 h 587906"/>
              <a:gd name="connsiteX22" fmla="*/ 18375 w 674431"/>
              <a:gd name="connsiteY22" fmla="*/ 587630 h 587906"/>
              <a:gd name="connsiteX23" fmla="*/ 5259 w 674431"/>
              <a:gd name="connsiteY23" fmla="*/ 577174 h 587906"/>
              <a:gd name="connsiteX24" fmla="*/ 5259 w 674431"/>
              <a:gd name="connsiteY24" fmla="*/ 489011 h 587906"/>
              <a:gd name="connsiteX25" fmla="*/ 12497 w 674431"/>
              <a:gd name="connsiteY25" fmla="*/ 478865 h 587906"/>
              <a:gd name="connsiteX26" fmla="*/ 148114 w 674431"/>
              <a:gd name="connsiteY26" fmla="*/ 363541 h 587906"/>
              <a:gd name="connsiteX27" fmla="*/ 165437 w 674431"/>
              <a:gd name="connsiteY27" fmla="*/ 283112 h 587906"/>
              <a:gd name="connsiteX28" fmla="*/ 158322 w 674431"/>
              <a:gd name="connsiteY28" fmla="*/ 276306 h 587906"/>
              <a:gd name="connsiteX29" fmla="*/ 18375 w 674431"/>
              <a:gd name="connsiteY29" fmla="*/ 276306 h 587906"/>
              <a:gd name="connsiteX30" fmla="*/ 0 w 674431"/>
              <a:gd name="connsiteY30" fmla="*/ 257931 h 587906"/>
              <a:gd name="connsiteX31" fmla="*/ 0 w 674431"/>
              <a:gd name="connsiteY31" fmla="*/ 58466 h 587906"/>
              <a:gd name="connsiteX32" fmla="*/ 58466 w 674431"/>
              <a:gd name="connsiteY32" fmla="*/ 0 h 58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4431" h="587906">
                <a:moveTo>
                  <a:pt x="393237" y="0"/>
                </a:moveTo>
                <a:lnTo>
                  <a:pt x="616089" y="0"/>
                </a:lnTo>
                <a:lnTo>
                  <a:pt x="616151" y="0"/>
                </a:lnTo>
                <a:cubicBezTo>
                  <a:pt x="648322" y="0"/>
                  <a:pt x="674431" y="26109"/>
                  <a:pt x="674431" y="58280"/>
                </a:cubicBezTo>
                <a:lnTo>
                  <a:pt x="674431" y="221738"/>
                </a:lnTo>
                <a:cubicBezTo>
                  <a:pt x="674431" y="328152"/>
                  <a:pt x="648694" y="411490"/>
                  <a:pt x="597219" y="471750"/>
                </a:cubicBezTo>
                <a:cubicBezTo>
                  <a:pt x="548157" y="529102"/>
                  <a:pt x="480225" y="567770"/>
                  <a:pt x="393361" y="587630"/>
                </a:cubicBezTo>
                <a:cubicBezTo>
                  <a:pt x="386679" y="589177"/>
                  <a:pt x="380245" y="584042"/>
                  <a:pt x="380245" y="577174"/>
                </a:cubicBezTo>
                <a:lnTo>
                  <a:pt x="380245" y="489011"/>
                </a:lnTo>
                <a:cubicBezTo>
                  <a:pt x="380245" y="484433"/>
                  <a:pt x="383153" y="480288"/>
                  <a:pt x="387484" y="478865"/>
                </a:cubicBezTo>
                <a:cubicBezTo>
                  <a:pt x="454240" y="456778"/>
                  <a:pt x="499466" y="418295"/>
                  <a:pt x="523100" y="363541"/>
                </a:cubicBezTo>
                <a:cubicBezTo>
                  <a:pt x="535969" y="335824"/>
                  <a:pt x="541784" y="309035"/>
                  <a:pt x="540423" y="283112"/>
                </a:cubicBezTo>
                <a:cubicBezTo>
                  <a:pt x="540238" y="279276"/>
                  <a:pt x="537082" y="276306"/>
                  <a:pt x="533308" y="276306"/>
                </a:cubicBezTo>
                <a:lnTo>
                  <a:pt x="393361" y="276306"/>
                </a:lnTo>
                <a:cubicBezTo>
                  <a:pt x="383215" y="276306"/>
                  <a:pt x="374986" y="268078"/>
                  <a:pt x="374986" y="257931"/>
                </a:cubicBezTo>
                <a:lnTo>
                  <a:pt x="374986" y="18251"/>
                </a:lnTo>
                <a:cubicBezTo>
                  <a:pt x="374986" y="8167"/>
                  <a:pt x="383153" y="0"/>
                  <a:pt x="393237" y="0"/>
                </a:cubicBezTo>
                <a:close/>
                <a:moveTo>
                  <a:pt x="58466" y="0"/>
                </a:moveTo>
                <a:lnTo>
                  <a:pt x="281070" y="0"/>
                </a:lnTo>
                <a:cubicBezTo>
                  <a:pt x="291216" y="0"/>
                  <a:pt x="299445" y="8229"/>
                  <a:pt x="299445" y="18375"/>
                </a:cubicBezTo>
                <a:lnTo>
                  <a:pt x="299445" y="221738"/>
                </a:lnTo>
                <a:cubicBezTo>
                  <a:pt x="299445" y="328152"/>
                  <a:pt x="273708" y="411490"/>
                  <a:pt x="222233" y="471750"/>
                </a:cubicBezTo>
                <a:cubicBezTo>
                  <a:pt x="173171" y="529102"/>
                  <a:pt x="105239" y="567770"/>
                  <a:pt x="18375" y="587630"/>
                </a:cubicBezTo>
                <a:cubicBezTo>
                  <a:pt x="11631" y="589177"/>
                  <a:pt x="5259" y="584042"/>
                  <a:pt x="5259" y="577174"/>
                </a:cubicBezTo>
                <a:lnTo>
                  <a:pt x="5259" y="489011"/>
                </a:lnTo>
                <a:cubicBezTo>
                  <a:pt x="5259" y="484433"/>
                  <a:pt x="8167" y="480288"/>
                  <a:pt x="12497" y="478865"/>
                </a:cubicBezTo>
                <a:cubicBezTo>
                  <a:pt x="79254" y="456778"/>
                  <a:pt x="124480" y="418295"/>
                  <a:pt x="148114" y="363541"/>
                </a:cubicBezTo>
                <a:cubicBezTo>
                  <a:pt x="160983" y="335824"/>
                  <a:pt x="166798" y="309035"/>
                  <a:pt x="165437" y="283112"/>
                </a:cubicBezTo>
                <a:cubicBezTo>
                  <a:pt x="165252" y="279276"/>
                  <a:pt x="162096" y="276306"/>
                  <a:pt x="158322" y="276306"/>
                </a:cubicBezTo>
                <a:lnTo>
                  <a:pt x="18375" y="276306"/>
                </a:lnTo>
                <a:cubicBezTo>
                  <a:pt x="8229" y="276306"/>
                  <a:pt x="0" y="268078"/>
                  <a:pt x="0" y="257931"/>
                </a:cubicBezTo>
                <a:lnTo>
                  <a:pt x="0" y="58466"/>
                </a:lnTo>
                <a:cubicBezTo>
                  <a:pt x="0" y="26171"/>
                  <a:pt x="26171" y="0"/>
                  <a:pt x="58466" y="0"/>
                </a:cubicBezTo>
                <a:close/>
              </a:path>
            </a:pathLst>
          </a:custGeom>
          <a:solidFill>
            <a:schemeClr val="tx1"/>
          </a:solidFill>
          <a:ln w="61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B8F6EDE-3287-C98A-2287-E97E9546E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5931" y="4963876"/>
            <a:ext cx="270648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1740735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359434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7228114" y="292100"/>
            <a:ext cx="4659086" cy="6272213"/>
          </a:xfrm>
          <a:prstGeom prst="rect">
            <a:avLst/>
          </a:prstGeom>
          <a:gradFill>
            <a:gsLst>
              <a:gs pos="0">
                <a:srgbClr val="FFB3BB"/>
              </a:gs>
              <a:gs pos="100000">
                <a:srgbClr val="FFB900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76380" y="1866864"/>
            <a:ext cx="5544120" cy="312427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020F17E-67BE-FC02-AF7B-709A3923C2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7834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304800" y="292100"/>
            <a:ext cx="11582400" cy="6272213"/>
          </a:xfrm>
          <a:prstGeom prst="rect">
            <a:avLst/>
          </a:prstGeom>
          <a:gradFill>
            <a:gsLst>
              <a:gs pos="64000">
                <a:srgbClr val="0D82CB"/>
              </a:gs>
              <a:gs pos="0">
                <a:srgbClr val="7FDE7B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96801"/>
            <a:ext cx="3590037" cy="166199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1762" y="1490647"/>
            <a:ext cx="6879337" cy="38767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831227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77105E-FE1C-E764-EE00-FDE99C6CAC8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FFB900">
                  <a:alpha val="3744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20436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90C592A4-DBC6-A7A9-63D9-5020A47499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00202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1612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830D09FD-2495-FD73-64EA-14E484039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275901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420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555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244682"/>
          </a:xfrm>
        </p:spPr>
        <p:txBody>
          <a:bodyPr lIns="0" tIns="0" rIns="0" bIns="0"/>
          <a:lstStyle>
            <a:lvl1pPr>
              <a:defRPr sz="1590" b="1" i="0">
                <a:solidFill>
                  <a:srgbClr val="F61B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43088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215"/>
            <a:fld id="{81D60167-4931-47E6-BA6A-407CBD079E47}" type="slidenum">
              <a:rPr lang="en-AU" spc="-22" smtClean="0"/>
              <a:pPr marL="11215"/>
              <a:t>‹#›</a:t>
            </a:fld>
            <a:endParaRPr lang="en-AU" spc="-22"/>
          </a:p>
        </p:txBody>
      </p:sp>
    </p:spTree>
    <p:extLst>
      <p:ext uri="{BB962C8B-B14F-4D97-AF65-F5344CB8AC3E}">
        <p14:creationId xmlns:p14="http://schemas.microsoft.com/office/powerpoint/2010/main" val="52380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77105E-FE1C-E764-EE00-FDE99C6CAC8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FFB900">
                  <a:alpha val="3744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44F81F1-872D-ABAD-AE32-00BA52A421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6389" y="4497238"/>
            <a:ext cx="1732482" cy="553998"/>
          </a:xfrm>
        </p:spPr>
        <p:txBody>
          <a:bodyPr anchor="t" anchorCtr="0">
            <a:noAutofit/>
          </a:bodyPr>
          <a:lstStyle>
            <a:lvl1pPr marL="4763" indent="-4763" algn="ctr">
              <a:buNone/>
              <a:tabLst/>
              <a:defRPr sz="1200"/>
            </a:lvl1pPr>
          </a:lstStyle>
          <a:p>
            <a:r>
              <a:rPr lang="en-US"/>
              <a:t>Customer logo</a:t>
            </a:r>
          </a:p>
        </p:txBody>
      </p:sp>
    </p:spTree>
    <p:extLst>
      <p:ext uri="{BB962C8B-B14F-4D97-AF65-F5344CB8AC3E}">
        <p14:creationId xmlns:p14="http://schemas.microsoft.com/office/powerpoint/2010/main" val="488062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sv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51" r:id="rId2"/>
    <p:sldLayoutId id="2147485503" r:id="rId3"/>
    <p:sldLayoutId id="2147485452" r:id="rId4"/>
    <p:sldLayoutId id="2147485453" r:id="rId5"/>
    <p:sldLayoutId id="2147485527" r:id="rId6"/>
    <p:sldLayoutId id="2147485454" r:id="rId7"/>
    <p:sldLayoutId id="2147485455" r:id="rId8"/>
    <p:sldLayoutId id="2147485456" r:id="rId9"/>
    <p:sldLayoutId id="2147485457" r:id="rId10"/>
    <p:sldLayoutId id="2147485458" r:id="rId11"/>
    <p:sldLayoutId id="2147485459" r:id="rId12"/>
    <p:sldLayoutId id="2147485460" r:id="rId13"/>
    <p:sldLayoutId id="2147485461" r:id="rId14"/>
    <p:sldLayoutId id="2147485462" r:id="rId15"/>
    <p:sldLayoutId id="2147485463" r:id="rId16"/>
    <p:sldLayoutId id="2147485464" r:id="rId17"/>
    <p:sldLayoutId id="2147485465" r:id="rId18"/>
    <p:sldLayoutId id="2147485466" r:id="rId19"/>
    <p:sldLayoutId id="2147485467" r:id="rId20"/>
    <p:sldLayoutId id="2147485468" r:id="rId21"/>
    <p:sldLayoutId id="2147485469" r:id="rId22"/>
    <p:sldLayoutId id="2147485470" r:id="rId23"/>
    <p:sldLayoutId id="2147485471" r:id="rId24"/>
    <p:sldLayoutId id="2147485472" r:id="rId25"/>
    <p:sldLayoutId id="2147485473" r:id="rId26"/>
    <p:sldLayoutId id="2147485474" r:id="rId27"/>
    <p:sldLayoutId id="2147485475" r:id="rId28"/>
    <p:sldLayoutId id="2147485476" r:id="rId29"/>
    <p:sldLayoutId id="2147485477" r:id="rId30"/>
    <p:sldLayoutId id="2147485478" r:id="rId31"/>
    <p:sldLayoutId id="2147485479" r:id="rId32"/>
    <p:sldLayoutId id="2147485480" r:id="rId33"/>
    <p:sldLayoutId id="2147485481" r:id="rId34"/>
    <p:sldLayoutId id="2147485482" r:id="rId35"/>
    <p:sldLayoutId id="2147485483" r:id="rId36"/>
    <p:sldLayoutId id="2147485484" r:id="rId37"/>
    <p:sldLayoutId id="2147485485" r:id="rId38"/>
    <p:sldLayoutId id="2147485486" r:id="rId39"/>
    <p:sldLayoutId id="2147485487" r:id="rId40"/>
    <p:sldLayoutId id="2147485488" r:id="rId41"/>
    <p:sldLayoutId id="2147485490" r:id="rId42"/>
    <p:sldLayoutId id="2147485491" r:id="rId43"/>
    <p:sldLayoutId id="2147485516" r:id="rId44"/>
    <p:sldLayoutId id="2147485517" r:id="rId45"/>
    <p:sldLayoutId id="2147485525" r:id="rId46"/>
    <p:sldLayoutId id="2147485504" r:id="rId47"/>
    <p:sldLayoutId id="2147485505" r:id="rId48"/>
    <p:sldLayoutId id="2147485506" r:id="rId49"/>
    <p:sldLayoutId id="2147485507" r:id="rId50"/>
    <p:sldLayoutId id="2147485508" r:id="rId51"/>
    <p:sldLayoutId id="2147485509" r:id="rId52"/>
    <p:sldLayoutId id="2147485522" r:id="rId53"/>
    <p:sldLayoutId id="2147485493" r:id="rId54"/>
    <p:sldLayoutId id="2147485494" r:id="rId55"/>
    <p:sldLayoutId id="2147485495" r:id="rId56"/>
    <p:sldLayoutId id="2147485496" r:id="rId57"/>
    <p:sldLayoutId id="2147485526" r:id="rId5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C850B5-775B-82B4-2ED5-F22AB0175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70841F-0157-2D7E-89F7-1B6FD5D3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2" y="2292671"/>
            <a:ext cx="7779407" cy="1523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5500"/>
              <a:t>Power hybrid work </a:t>
            </a:r>
            <a:br>
              <a:rPr lang="en-US" sz="5500"/>
            </a:br>
            <a:r>
              <a:rPr lang="en-US" sz="5500"/>
              <a:t>and your AI readiness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855137C-DE65-E9AC-7618-6A463D8E5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952" y="3947282"/>
            <a:ext cx="6265917" cy="231228"/>
          </a:xfrm>
        </p:spPr>
        <p:txBody>
          <a:bodyPr/>
          <a:lstStyle/>
          <a:p>
            <a:r>
              <a:rPr lang="en-US"/>
              <a:t>Secure, flexible access to desktops and apps from anywhere</a:t>
            </a: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155C1A74-CB47-27D4-C268-F0AC016936CE}"/>
              </a:ext>
            </a:extLst>
          </p:cNvPr>
          <p:cNvSpPr txBox="1"/>
          <p:nvPr/>
        </p:nvSpPr>
        <p:spPr>
          <a:xfrm>
            <a:off x="519953" y="1911445"/>
            <a:ext cx="4244895" cy="288323"/>
          </a:xfrm>
          <a:prstGeom prst="rect">
            <a:avLst/>
          </a:prstGeom>
        </p:spPr>
        <p:txBody>
          <a:bodyPr vert="horz" wrap="square" lIns="0" tIns="11215" rIns="0" bIns="0" rtlCol="0">
            <a:spAutoFit/>
          </a:bodyPr>
          <a:lstStyle/>
          <a:p>
            <a:pPr marL="11215">
              <a:spcBef>
                <a:spcPts val="729"/>
              </a:spcBef>
            </a:pPr>
            <a:r>
              <a:rPr sz="1800">
                <a:solidFill>
                  <a:srgbClr val="0078D4"/>
                </a:solidFill>
                <a:cs typeface="Arial"/>
              </a:rPr>
              <a:t>Azure</a:t>
            </a:r>
            <a:r>
              <a:rPr sz="1800" spc="-31">
                <a:solidFill>
                  <a:srgbClr val="0078D4"/>
                </a:solidFill>
                <a:cs typeface="Arial"/>
              </a:rPr>
              <a:t> </a:t>
            </a:r>
            <a:r>
              <a:rPr sz="1800">
                <a:solidFill>
                  <a:srgbClr val="0078D4"/>
                </a:solidFill>
                <a:cs typeface="Arial"/>
              </a:rPr>
              <a:t>Virtual</a:t>
            </a:r>
            <a:r>
              <a:rPr sz="1800" spc="-31">
                <a:solidFill>
                  <a:srgbClr val="0078D4"/>
                </a:solidFill>
                <a:cs typeface="Arial"/>
              </a:rPr>
              <a:t> </a:t>
            </a:r>
            <a:r>
              <a:rPr sz="1800" spc="-9">
                <a:solidFill>
                  <a:srgbClr val="0078D4"/>
                </a:solidFill>
                <a:cs typeface="Arial"/>
              </a:rPr>
              <a:t>Desktop</a:t>
            </a:r>
            <a:endParaRPr sz="1800">
              <a:solidFill>
                <a:srgbClr val="0078D4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3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D2BA9B-A637-00B5-0ABC-57530F3E03A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FFB900">
                  <a:alpha val="3744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ED2A8A-A1EE-24FC-296F-3098228373EA}"/>
              </a:ext>
            </a:extLst>
          </p:cNvPr>
          <p:cNvSpPr/>
          <p:nvPr/>
        </p:nvSpPr>
        <p:spPr bwMode="auto">
          <a:xfrm>
            <a:off x="0" y="4537759"/>
            <a:ext cx="12192000" cy="2320241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76000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8E2DB3-8369-DB17-B60A-AE104E9A6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Benefits that scale with your business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5B1F2-081F-68FC-1962-FB5F3879D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357425"/>
            <a:ext cx="3134271" cy="1972335"/>
          </a:xfrm>
        </p:spPr>
        <p:txBody>
          <a:bodyPr/>
          <a:lstStyle/>
          <a:p>
            <a:pPr marL="11215">
              <a:spcBef>
                <a:spcPts val="883"/>
              </a:spcBef>
            </a:pPr>
            <a:r>
              <a:rPr lang="en-AU" b="1">
                <a:latin typeface="Segoe Sans Text" pitchFamily="2" charset="0"/>
                <a:cs typeface="Segoe Sans Text" pitchFamily="2" charset="0"/>
              </a:rPr>
              <a:t>Small</a:t>
            </a:r>
            <a:r>
              <a:rPr lang="en-AU" b="1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b="1">
                <a:latin typeface="Segoe Sans Text" pitchFamily="2" charset="0"/>
                <a:cs typeface="Segoe Sans Text" pitchFamily="2" charset="0"/>
              </a:rPr>
              <a:t>organisations</a:t>
            </a:r>
            <a:r>
              <a:rPr lang="en-AU" b="1" spc="-13">
                <a:latin typeface="Segoe Sans Text" pitchFamily="2" charset="0"/>
                <a:cs typeface="Segoe Sans Text" pitchFamily="2" charset="0"/>
              </a:rPr>
              <a:t> </a:t>
            </a:r>
            <a:br>
              <a:rPr lang="en-AU" b="1" spc="-13">
                <a:latin typeface="Segoe Sans Text" pitchFamily="2" charset="0"/>
                <a:cs typeface="Segoe Sans Text" pitchFamily="2" charset="0"/>
              </a:rPr>
            </a:br>
            <a:r>
              <a:rPr lang="en-AU" sz="1400" spc="-9">
                <a:latin typeface="Segoe Sans Text" pitchFamily="2" charset="0"/>
                <a:cs typeface="Segoe Sans Text" pitchFamily="2" charset="0"/>
              </a:rPr>
              <a:t>(25-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100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 employees)</a:t>
            </a:r>
            <a:endParaRPr lang="en-AU" sz="1400">
              <a:latin typeface="Segoe Sans Text" pitchFamily="2" charset="0"/>
              <a:cs typeface="Segoe Sans Text" pitchFamily="2" charset="0"/>
            </a:endParaRPr>
          </a:p>
          <a:p>
            <a:pPr marL="6350">
              <a:spcBef>
                <a:spcPts val="1000"/>
              </a:spcBef>
              <a:spcAft>
                <a:spcPts val="1000"/>
              </a:spcAft>
            </a:pPr>
            <a:r>
              <a:rPr lang="en-AU" sz="1400">
                <a:latin typeface="Segoe Sans Text" pitchFamily="2" charset="0"/>
                <a:cs typeface="Segoe Sans Text" pitchFamily="2" charset="0"/>
              </a:rPr>
              <a:t>Simple,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affordable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remote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work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without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the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complexity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of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traditional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VDI.</a:t>
            </a:r>
            <a:endParaRPr lang="en-AU" sz="1400">
              <a:latin typeface="Segoe Sans Text" pitchFamily="2" charset="0"/>
              <a:cs typeface="Segoe Sans Text" pitchFamily="2" charset="0"/>
            </a:endParaRPr>
          </a:p>
          <a:p>
            <a:pPr marL="179388" indent="-173038">
              <a:spcBef>
                <a:spcPts val="283"/>
              </a:spcBef>
              <a:buFont typeface="Wingdings" panose="05000000000000000000" pitchFamily="2" charset="2"/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Secure access for your growing team</a:t>
            </a:r>
          </a:p>
          <a:p>
            <a:pPr marL="179388" indent="-173038">
              <a:spcBef>
                <a:spcPts val="283"/>
              </a:spcBef>
              <a:buFont typeface="Wingdings" panose="05000000000000000000" pitchFamily="2" charset="2"/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No infrastructure investment required</a:t>
            </a:r>
          </a:p>
          <a:p>
            <a:pPr marL="179388" indent="-173038">
              <a:spcBef>
                <a:spcPts val="283"/>
              </a:spcBef>
              <a:buFont typeface="Wingdings" panose="05000000000000000000" pitchFamily="2" charset="2"/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Easy onboarding for new staff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10</a:t>
            </a:fld>
            <a:endParaRPr spc="-22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2DC1625-30DB-CFBF-408D-BF85C8931D47}"/>
              </a:ext>
            </a:extLst>
          </p:cNvPr>
          <p:cNvSpPr txBox="1">
            <a:spLocks/>
          </p:cNvSpPr>
          <p:nvPr/>
        </p:nvSpPr>
        <p:spPr>
          <a:xfrm>
            <a:off x="4374056" y="1357424"/>
            <a:ext cx="3203362" cy="2834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>
              <a:spcBef>
                <a:spcPts val="745"/>
              </a:spcBef>
            </a:pPr>
            <a:r>
              <a:rPr lang="en-AU" b="1">
                <a:latin typeface="Segoe Sans Text" pitchFamily="2" charset="0"/>
                <a:cs typeface="Segoe Sans Text" pitchFamily="2" charset="0"/>
              </a:rPr>
              <a:t>Medium</a:t>
            </a:r>
            <a:r>
              <a:rPr lang="en-AU" b="1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b="1">
                <a:latin typeface="Segoe Sans Text" pitchFamily="2" charset="0"/>
                <a:cs typeface="Segoe Sans Text" pitchFamily="2" charset="0"/>
              </a:rPr>
              <a:t>organisations</a:t>
            </a:r>
            <a:r>
              <a:rPr lang="en-AU" b="1" spc="-9">
                <a:latin typeface="Segoe Sans Text" pitchFamily="2" charset="0"/>
                <a:cs typeface="Segoe Sans Text" pitchFamily="2" charset="0"/>
              </a:rPr>
              <a:t> </a:t>
            </a:r>
            <a:br>
              <a:rPr lang="en-AU" b="1" spc="-9">
                <a:latin typeface="Segoe Sans Text" pitchFamily="2" charset="0"/>
                <a:cs typeface="Segoe Sans Text" pitchFamily="2" charset="0"/>
              </a:rPr>
            </a:br>
            <a:r>
              <a:rPr lang="en-AU" sz="1400" spc="-9">
                <a:latin typeface="Segoe Sans Text" pitchFamily="2" charset="0"/>
                <a:cs typeface="Segoe Sans Text" pitchFamily="2" charset="0"/>
              </a:rPr>
              <a:t>(100-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300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employees)</a:t>
            </a:r>
            <a:endParaRPr lang="en-AU" sz="1400">
              <a:latin typeface="Segoe Sans Text" pitchFamily="2" charset="0"/>
              <a:cs typeface="Segoe Sans Text" pitchFamily="2" charset="0"/>
            </a:endParaRPr>
          </a:p>
          <a:p>
            <a:pPr marL="6350">
              <a:spcBef>
                <a:spcPts val="1000"/>
              </a:spcBef>
              <a:spcAft>
                <a:spcPts val="1000"/>
              </a:spcAft>
            </a:pPr>
            <a:r>
              <a:rPr lang="en-AU" sz="1400">
                <a:latin typeface="Segoe Sans Text" pitchFamily="2" charset="0"/>
                <a:cs typeface="Segoe Sans Text" pitchFamily="2" charset="0"/>
              </a:rPr>
              <a:t>Hybrid flexibility with enterprise-grade control as your business expands.</a:t>
            </a:r>
          </a:p>
          <a:p>
            <a:pPr marL="179388" indent="-173038">
              <a:spcBef>
                <a:spcPts val="283"/>
              </a:spcBef>
              <a:buFont typeface="Wingdings" panose="05000000000000000000" pitchFamily="2" charset="2"/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Balance remote and office work seamlessly</a:t>
            </a:r>
          </a:p>
          <a:p>
            <a:pPr marL="179388" indent="-173038">
              <a:spcBef>
                <a:spcPts val="283"/>
              </a:spcBef>
              <a:buFont typeface="Wingdings" panose="05000000000000000000" pitchFamily="2" charset="2"/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Centralised management across locations</a:t>
            </a:r>
          </a:p>
          <a:p>
            <a:pPr marL="179388" indent="-173038">
              <a:spcBef>
                <a:spcPts val="283"/>
              </a:spcBef>
              <a:buFont typeface="Wingdings" panose="05000000000000000000" pitchFamily="2" charset="2"/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Support for mixed Microsoft 365 environments (Business Premium, </a:t>
            </a:r>
            <a:br>
              <a:rPr lang="en-AU" sz="1400" spc="-9">
                <a:latin typeface="Segoe Sans Text" pitchFamily="2" charset="0"/>
                <a:cs typeface="Segoe Sans Text" pitchFamily="2" charset="0"/>
              </a:rPr>
            </a:br>
            <a:r>
              <a:rPr lang="en-AU" sz="1400" spc="-9">
                <a:latin typeface="Segoe Sans Text" pitchFamily="2" charset="0"/>
                <a:cs typeface="Segoe Sans Text" pitchFamily="2" charset="0"/>
              </a:rPr>
              <a:t>E3, E5)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32E2ED9-D61F-1D6D-7F53-6BA35883C2C3}"/>
              </a:ext>
            </a:extLst>
          </p:cNvPr>
          <p:cNvSpPr txBox="1">
            <a:spLocks/>
          </p:cNvSpPr>
          <p:nvPr/>
        </p:nvSpPr>
        <p:spPr>
          <a:xfrm>
            <a:off x="8161722" y="1357425"/>
            <a:ext cx="3134271" cy="26827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>
              <a:spcBef>
                <a:spcPts val="745"/>
              </a:spcBef>
            </a:pPr>
            <a:r>
              <a:rPr lang="en-AU" b="1">
                <a:latin typeface="Segoe Sans Text" pitchFamily="2" charset="0"/>
                <a:cs typeface="Segoe Sans Text" pitchFamily="2" charset="0"/>
              </a:rPr>
              <a:t>Large</a:t>
            </a:r>
            <a:r>
              <a:rPr lang="en-AU" b="1" spc="-22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b="1">
                <a:latin typeface="Segoe Sans Text" pitchFamily="2" charset="0"/>
                <a:cs typeface="Segoe Sans Text" pitchFamily="2" charset="0"/>
              </a:rPr>
              <a:t>organisations</a:t>
            </a:r>
            <a:r>
              <a:rPr lang="en-AU" b="1" spc="-22">
                <a:latin typeface="Segoe Sans Text" pitchFamily="2" charset="0"/>
                <a:cs typeface="Segoe Sans Text" pitchFamily="2" charset="0"/>
              </a:rPr>
              <a:t> </a:t>
            </a:r>
            <a:br>
              <a:rPr lang="en-AU" b="1" spc="-22">
                <a:latin typeface="Segoe Sans Text" pitchFamily="2" charset="0"/>
                <a:cs typeface="Segoe Sans Text" pitchFamily="2" charset="0"/>
              </a:rPr>
            </a:br>
            <a:r>
              <a:rPr lang="en-AU" sz="1400">
                <a:latin typeface="Segoe Sans Text" pitchFamily="2" charset="0"/>
                <a:cs typeface="Segoe Sans Text" pitchFamily="2" charset="0"/>
              </a:rPr>
              <a:t>(300+</a:t>
            </a:r>
            <a:r>
              <a:rPr lang="en-AU" sz="1400" spc="-22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employees)</a:t>
            </a:r>
            <a:endParaRPr lang="en-AU" sz="1400">
              <a:latin typeface="Segoe Sans Text" pitchFamily="2" charset="0"/>
              <a:cs typeface="Segoe Sans Text" pitchFamily="2" charset="0"/>
            </a:endParaRPr>
          </a:p>
          <a:p>
            <a:pPr marL="6350">
              <a:spcBef>
                <a:spcPts val="1000"/>
              </a:spcBef>
              <a:spcAft>
                <a:spcPts val="1000"/>
              </a:spcAft>
            </a:pPr>
            <a:r>
              <a:rPr lang="en-AU" sz="1400">
                <a:latin typeface="Segoe Sans Text" pitchFamily="2" charset="0"/>
                <a:cs typeface="Segoe Sans Text" pitchFamily="2" charset="0"/>
              </a:rPr>
              <a:t>Modernise and unify your virtual desktop platform at scale.</a:t>
            </a:r>
          </a:p>
          <a:p>
            <a:pPr marL="179388" indent="-173038">
              <a:spcBef>
                <a:spcPts val="817"/>
              </a:spcBef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Enterprise-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grade</a:t>
            </a:r>
            <a:r>
              <a:rPr lang="en-AU" sz="1400" spc="-4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reliability</a:t>
            </a:r>
            <a:r>
              <a:rPr lang="en-AU" sz="1400" spc="-4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and</a:t>
            </a:r>
            <a:r>
              <a:rPr lang="en-AU" sz="1400" spc="-4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performance</a:t>
            </a:r>
            <a:endParaRPr lang="en-AU" sz="1400">
              <a:latin typeface="Segoe Sans Text" pitchFamily="2" charset="0"/>
              <a:cs typeface="Segoe Sans Text" pitchFamily="2" charset="0"/>
            </a:endParaRPr>
          </a:p>
          <a:p>
            <a:pPr marL="179388" indent="-173038">
              <a:spcBef>
                <a:spcPts val="283"/>
              </a:spcBef>
              <a:buChar char="•"/>
            </a:pPr>
            <a:r>
              <a:rPr lang="en-AU" sz="1400" spc="-9">
                <a:latin typeface="Segoe Sans Text" pitchFamily="2" charset="0"/>
                <a:cs typeface="Segoe Sans Text" pitchFamily="2" charset="0"/>
              </a:rPr>
              <a:t>Multi-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region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support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for</a:t>
            </a:r>
            <a:r>
              <a:rPr lang="en-AU" sz="1400" spc="-13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distributed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workforces</a:t>
            </a:r>
            <a:endParaRPr lang="en-AU" sz="1400">
              <a:latin typeface="Segoe Sans Text" pitchFamily="2" charset="0"/>
              <a:cs typeface="Segoe Sans Text" pitchFamily="2" charset="0"/>
            </a:endParaRPr>
          </a:p>
          <a:p>
            <a:pPr marL="179388" indent="-173038">
              <a:spcBef>
                <a:spcPts val="265"/>
              </a:spcBef>
              <a:buChar char="•"/>
            </a:pPr>
            <a:r>
              <a:rPr lang="en-AU" sz="1400">
                <a:latin typeface="Segoe Sans Text" pitchFamily="2" charset="0"/>
                <a:cs typeface="Segoe Sans Text" pitchFamily="2" charset="0"/>
              </a:rPr>
              <a:t>Advanced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management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>
                <a:latin typeface="Segoe Sans Text" pitchFamily="2" charset="0"/>
                <a:cs typeface="Segoe Sans Text" pitchFamily="2" charset="0"/>
              </a:rPr>
              <a:t>and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monitoring</a:t>
            </a:r>
            <a:r>
              <a:rPr lang="en-AU" sz="1400" spc="-18">
                <a:latin typeface="Segoe Sans Text" pitchFamily="2" charset="0"/>
                <a:cs typeface="Segoe Sans Text" pitchFamily="2" charset="0"/>
              </a:rPr>
              <a:t> </a:t>
            </a:r>
            <a:r>
              <a:rPr lang="en-AU" sz="1400" spc="-9">
                <a:latin typeface="Segoe Sans Text" pitchFamily="2" charset="0"/>
                <a:cs typeface="Segoe Sans Text" pitchFamily="2" charset="0"/>
              </a:rPr>
              <a:t>capabilities</a:t>
            </a:r>
            <a:endParaRPr lang="en-AU" sz="1400">
              <a:latin typeface="Segoe Sans Text" pitchFamily="2" charset="0"/>
              <a:cs typeface="Segoe Sans Tex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C702D-D61B-4680-49BF-763CFD83BE44}"/>
              </a:ext>
            </a:extLst>
          </p:cNvPr>
          <p:cNvSpPr txBox="1"/>
          <p:nvPr/>
        </p:nvSpPr>
        <p:spPr>
          <a:xfrm>
            <a:off x="1069039" y="4955405"/>
            <a:ext cx="2185147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32742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en-AU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Save up to 40% compared to </a:t>
            </a:r>
            <a:br>
              <a:rPr lang="en-AU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on-premises VDI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808D7-EAF5-61B4-F520-6594F95841BF}"/>
              </a:ext>
            </a:extLst>
          </p:cNvPr>
          <p:cNvSpPr txBox="1"/>
          <p:nvPr/>
        </p:nvSpPr>
        <p:spPr>
          <a:xfrm>
            <a:off x="4871193" y="4955405"/>
            <a:ext cx="215153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32742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en-AU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 IT efficiency by 30% while reducing complexity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308E4-7033-929E-4380-A35D455AA29B}"/>
              </a:ext>
            </a:extLst>
          </p:cNvPr>
          <p:cNvSpPr txBox="1"/>
          <p:nvPr/>
        </p:nvSpPr>
        <p:spPr>
          <a:xfrm>
            <a:off x="8635256" y="4962292"/>
            <a:ext cx="2501153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32742"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en-AU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Reduce total VDI costs by 30-50% and improve uptime to 99.95%</a:t>
            </a:r>
          </a:p>
        </p:txBody>
      </p:sp>
      <p:sp>
        <p:nvSpPr>
          <p:cNvPr id="16" name="Graphic 6">
            <a:extLst>
              <a:ext uri="{FF2B5EF4-FFF2-40B4-BE49-F238E27FC236}">
                <a16:creationId xmlns:a16="http://schemas.microsoft.com/office/drawing/2014/main" id="{5D974BC9-C3D6-48D1-9A88-8B813A5B25EA}"/>
              </a:ext>
            </a:extLst>
          </p:cNvPr>
          <p:cNvSpPr/>
          <p:nvPr/>
        </p:nvSpPr>
        <p:spPr>
          <a:xfrm>
            <a:off x="8170533" y="5016661"/>
            <a:ext cx="331777" cy="294927"/>
          </a:xfrm>
          <a:custGeom>
            <a:avLst/>
            <a:gdLst>
              <a:gd name="connsiteX0" fmla="*/ 481680 w 810011"/>
              <a:gd name="connsiteY0" fmla="*/ 13935 h 720044"/>
              <a:gd name="connsiteX1" fmla="*/ 418059 w 810011"/>
              <a:gd name="connsiteY1" fmla="*/ 12443 h 720044"/>
              <a:gd name="connsiteX2" fmla="*/ 416565 w 810011"/>
              <a:gd name="connsiteY2" fmla="*/ 76065 h 720044"/>
              <a:gd name="connsiteX3" fmla="*/ 418545 w 810011"/>
              <a:gd name="connsiteY3" fmla="*/ 78015 h 720044"/>
              <a:gd name="connsiteX4" fmla="*/ 660150 w 810011"/>
              <a:gd name="connsiteY4" fmla="*/ 316155 h 720044"/>
              <a:gd name="connsiteX5" fmla="*/ 45000 w 810011"/>
              <a:gd name="connsiteY5" fmla="*/ 316155 h 720044"/>
              <a:gd name="connsiteX6" fmla="*/ 0 w 810011"/>
              <a:gd name="connsiteY6" fmla="*/ 361155 h 720044"/>
              <a:gd name="connsiteX7" fmla="*/ 45000 w 810011"/>
              <a:gd name="connsiteY7" fmla="*/ 406155 h 720044"/>
              <a:gd name="connsiteX8" fmla="*/ 659925 w 810011"/>
              <a:gd name="connsiteY8" fmla="*/ 406155 h 720044"/>
              <a:gd name="connsiteX9" fmla="*/ 418500 w 810011"/>
              <a:gd name="connsiteY9" fmla="*/ 643980 h 720044"/>
              <a:gd name="connsiteX10" fmla="*/ 419994 w 810011"/>
              <a:gd name="connsiteY10" fmla="*/ 707601 h 720044"/>
              <a:gd name="connsiteX11" fmla="*/ 481635 w 810011"/>
              <a:gd name="connsiteY11" fmla="*/ 708060 h 720044"/>
              <a:gd name="connsiteX12" fmla="*/ 793260 w 810011"/>
              <a:gd name="connsiteY12" fmla="*/ 401070 h 720044"/>
              <a:gd name="connsiteX13" fmla="*/ 793814 w 810011"/>
              <a:gd name="connsiteY13" fmla="*/ 321524 h 720044"/>
              <a:gd name="connsiteX14" fmla="*/ 793260 w 810011"/>
              <a:gd name="connsiteY14" fmla="*/ 320970 h 720044"/>
              <a:gd name="connsiteX15" fmla="*/ 481635 w 810011"/>
              <a:gd name="connsiteY15" fmla="*/ 13935 h 7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0011" h="720044">
                <a:moveTo>
                  <a:pt x="481680" y="13935"/>
                </a:moveTo>
                <a:cubicBezTo>
                  <a:pt x="464521" y="-4046"/>
                  <a:pt x="436041" y="-4714"/>
                  <a:pt x="418059" y="12443"/>
                </a:cubicBezTo>
                <a:cubicBezTo>
                  <a:pt x="400077" y="29599"/>
                  <a:pt x="399407" y="58084"/>
                  <a:pt x="416565" y="76065"/>
                </a:cubicBezTo>
                <a:cubicBezTo>
                  <a:pt x="417204" y="76735"/>
                  <a:pt x="417866" y="77386"/>
                  <a:pt x="418545" y="78015"/>
                </a:cubicBezTo>
                <a:lnTo>
                  <a:pt x="660150" y="316155"/>
                </a:lnTo>
                <a:lnTo>
                  <a:pt x="45000" y="316155"/>
                </a:lnTo>
                <a:cubicBezTo>
                  <a:pt x="20147" y="316155"/>
                  <a:pt x="0" y="336302"/>
                  <a:pt x="0" y="361155"/>
                </a:cubicBezTo>
                <a:cubicBezTo>
                  <a:pt x="0" y="386009"/>
                  <a:pt x="20147" y="406155"/>
                  <a:pt x="45000" y="406155"/>
                </a:cubicBezTo>
                <a:lnTo>
                  <a:pt x="659925" y="406155"/>
                </a:lnTo>
                <a:lnTo>
                  <a:pt x="418500" y="643980"/>
                </a:lnTo>
                <a:cubicBezTo>
                  <a:pt x="401342" y="661963"/>
                  <a:pt x="402012" y="690447"/>
                  <a:pt x="419994" y="707601"/>
                </a:cubicBezTo>
                <a:cubicBezTo>
                  <a:pt x="437193" y="724013"/>
                  <a:pt x="464193" y="724216"/>
                  <a:pt x="481635" y="708060"/>
                </a:cubicBezTo>
                <a:lnTo>
                  <a:pt x="793260" y="401070"/>
                </a:lnTo>
                <a:cubicBezTo>
                  <a:pt x="815377" y="379254"/>
                  <a:pt x="815625" y="343641"/>
                  <a:pt x="793814" y="321524"/>
                </a:cubicBezTo>
                <a:cubicBezTo>
                  <a:pt x="793629" y="321339"/>
                  <a:pt x="793444" y="321155"/>
                  <a:pt x="793260" y="320970"/>
                </a:cubicBezTo>
                <a:lnTo>
                  <a:pt x="481635" y="13935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  <a:latin typeface="Segoe Sans Text"/>
            </a:endParaRPr>
          </a:p>
        </p:txBody>
      </p:sp>
      <p:sp>
        <p:nvSpPr>
          <p:cNvPr id="17" name="Graphic 6">
            <a:extLst>
              <a:ext uri="{FF2B5EF4-FFF2-40B4-BE49-F238E27FC236}">
                <a16:creationId xmlns:a16="http://schemas.microsoft.com/office/drawing/2014/main" id="{1F9F1E68-215F-4A6B-3FC4-32BF88702C81}"/>
              </a:ext>
            </a:extLst>
          </p:cNvPr>
          <p:cNvSpPr/>
          <p:nvPr/>
        </p:nvSpPr>
        <p:spPr>
          <a:xfrm>
            <a:off x="4412080" y="5016661"/>
            <a:ext cx="331777" cy="294927"/>
          </a:xfrm>
          <a:custGeom>
            <a:avLst/>
            <a:gdLst>
              <a:gd name="connsiteX0" fmla="*/ 481680 w 810011"/>
              <a:gd name="connsiteY0" fmla="*/ 13935 h 720044"/>
              <a:gd name="connsiteX1" fmla="*/ 418059 w 810011"/>
              <a:gd name="connsiteY1" fmla="*/ 12443 h 720044"/>
              <a:gd name="connsiteX2" fmla="*/ 416565 w 810011"/>
              <a:gd name="connsiteY2" fmla="*/ 76065 h 720044"/>
              <a:gd name="connsiteX3" fmla="*/ 418545 w 810011"/>
              <a:gd name="connsiteY3" fmla="*/ 78015 h 720044"/>
              <a:gd name="connsiteX4" fmla="*/ 660150 w 810011"/>
              <a:gd name="connsiteY4" fmla="*/ 316155 h 720044"/>
              <a:gd name="connsiteX5" fmla="*/ 45000 w 810011"/>
              <a:gd name="connsiteY5" fmla="*/ 316155 h 720044"/>
              <a:gd name="connsiteX6" fmla="*/ 0 w 810011"/>
              <a:gd name="connsiteY6" fmla="*/ 361155 h 720044"/>
              <a:gd name="connsiteX7" fmla="*/ 45000 w 810011"/>
              <a:gd name="connsiteY7" fmla="*/ 406155 h 720044"/>
              <a:gd name="connsiteX8" fmla="*/ 659925 w 810011"/>
              <a:gd name="connsiteY8" fmla="*/ 406155 h 720044"/>
              <a:gd name="connsiteX9" fmla="*/ 418500 w 810011"/>
              <a:gd name="connsiteY9" fmla="*/ 643980 h 720044"/>
              <a:gd name="connsiteX10" fmla="*/ 419994 w 810011"/>
              <a:gd name="connsiteY10" fmla="*/ 707601 h 720044"/>
              <a:gd name="connsiteX11" fmla="*/ 481635 w 810011"/>
              <a:gd name="connsiteY11" fmla="*/ 708060 h 720044"/>
              <a:gd name="connsiteX12" fmla="*/ 793260 w 810011"/>
              <a:gd name="connsiteY12" fmla="*/ 401070 h 720044"/>
              <a:gd name="connsiteX13" fmla="*/ 793814 w 810011"/>
              <a:gd name="connsiteY13" fmla="*/ 321524 h 720044"/>
              <a:gd name="connsiteX14" fmla="*/ 793260 w 810011"/>
              <a:gd name="connsiteY14" fmla="*/ 320970 h 720044"/>
              <a:gd name="connsiteX15" fmla="*/ 481635 w 810011"/>
              <a:gd name="connsiteY15" fmla="*/ 13935 h 7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0011" h="720044">
                <a:moveTo>
                  <a:pt x="481680" y="13935"/>
                </a:moveTo>
                <a:cubicBezTo>
                  <a:pt x="464521" y="-4046"/>
                  <a:pt x="436041" y="-4714"/>
                  <a:pt x="418059" y="12443"/>
                </a:cubicBezTo>
                <a:cubicBezTo>
                  <a:pt x="400077" y="29599"/>
                  <a:pt x="399407" y="58084"/>
                  <a:pt x="416565" y="76065"/>
                </a:cubicBezTo>
                <a:cubicBezTo>
                  <a:pt x="417204" y="76735"/>
                  <a:pt x="417866" y="77386"/>
                  <a:pt x="418545" y="78015"/>
                </a:cubicBezTo>
                <a:lnTo>
                  <a:pt x="660150" y="316155"/>
                </a:lnTo>
                <a:lnTo>
                  <a:pt x="45000" y="316155"/>
                </a:lnTo>
                <a:cubicBezTo>
                  <a:pt x="20147" y="316155"/>
                  <a:pt x="0" y="336302"/>
                  <a:pt x="0" y="361155"/>
                </a:cubicBezTo>
                <a:cubicBezTo>
                  <a:pt x="0" y="386009"/>
                  <a:pt x="20147" y="406155"/>
                  <a:pt x="45000" y="406155"/>
                </a:cubicBezTo>
                <a:lnTo>
                  <a:pt x="659925" y="406155"/>
                </a:lnTo>
                <a:lnTo>
                  <a:pt x="418500" y="643980"/>
                </a:lnTo>
                <a:cubicBezTo>
                  <a:pt x="401342" y="661963"/>
                  <a:pt x="402012" y="690447"/>
                  <a:pt x="419994" y="707601"/>
                </a:cubicBezTo>
                <a:cubicBezTo>
                  <a:pt x="437193" y="724013"/>
                  <a:pt x="464193" y="724216"/>
                  <a:pt x="481635" y="708060"/>
                </a:cubicBezTo>
                <a:lnTo>
                  <a:pt x="793260" y="401070"/>
                </a:lnTo>
                <a:cubicBezTo>
                  <a:pt x="815377" y="379254"/>
                  <a:pt x="815625" y="343641"/>
                  <a:pt x="793814" y="321524"/>
                </a:cubicBezTo>
                <a:cubicBezTo>
                  <a:pt x="793629" y="321339"/>
                  <a:pt x="793444" y="321155"/>
                  <a:pt x="793260" y="320970"/>
                </a:cubicBezTo>
                <a:lnTo>
                  <a:pt x="481635" y="13935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  <a:latin typeface="Segoe Sans Text"/>
            </a:endParaRPr>
          </a:p>
        </p:txBody>
      </p:sp>
      <p:sp>
        <p:nvSpPr>
          <p:cNvPr id="18" name="Graphic 6">
            <a:extLst>
              <a:ext uri="{FF2B5EF4-FFF2-40B4-BE49-F238E27FC236}">
                <a16:creationId xmlns:a16="http://schemas.microsoft.com/office/drawing/2014/main" id="{F86A0C83-4EA0-8CE0-2044-087EC6FF5DFB}"/>
              </a:ext>
            </a:extLst>
          </p:cNvPr>
          <p:cNvSpPr/>
          <p:nvPr/>
        </p:nvSpPr>
        <p:spPr>
          <a:xfrm>
            <a:off x="586392" y="5016661"/>
            <a:ext cx="331777" cy="294927"/>
          </a:xfrm>
          <a:custGeom>
            <a:avLst/>
            <a:gdLst>
              <a:gd name="connsiteX0" fmla="*/ 481680 w 810011"/>
              <a:gd name="connsiteY0" fmla="*/ 13935 h 720044"/>
              <a:gd name="connsiteX1" fmla="*/ 418059 w 810011"/>
              <a:gd name="connsiteY1" fmla="*/ 12443 h 720044"/>
              <a:gd name="connsiteX2" fmla="*/ 416565 w 810011"/>
              <a:gd name="connsiteY2" fmla="*/ 76065 h 720044"/>
              <a:gd name="connsiteX3" fmla="*/ 418545 w 810011"/>
              <a:gd name="connsiteY3" fmla="*/ 78015 h 720044"/>
              <a:gd name="connsiteX4" fmla="*/ 660150 w 810011"/>
              <a:gd name="connsiteY4" fmla="*/ 316155 h 720044"/>
              <a:gd name="connsiteX5" fmla="*/ 45000 w 810011"/>
              <a:gd name="connsiteY5" fmla="*/ 316155 h 720044"/>
              <a:gd name="connsiteX6" fmla="*/ 0 w 810011"/>
              <a:gd name="connsiteY6" fmla="*/ 361155 h 720044"/>
              <a:gd name="connsiteX7" fmla="*/ 45000 w 810011"/>
              <a:gd name="connsiteY7" fmla="*/ 406155 h 720044"/>
              <a:gd name="connsiteX8" fmla="*/ 659925 w 810011"/>
              <a:gd name="connsiteY8" fmla="*/ 406155 h 720044"/>
              <a:gd name="connsiteX9" fmla="*/ 418500 w 810011"/>
              <a:gd name="connsiteY9" fmla="*/ 643980 h 720044"/>
              <a:gd name="connsiteX10" fmla="*/ 419994 w 810011"/>
              <a:gd name="connsiteY10" fmla="*/ 707601 h 720044"/>
              <a:gd name="connsiteX11" fmla="*/ 481635 w 810011"/>
              <a:gd name="connsiteY11" fmla="*/ 708060 h 720044"/>
              <a:gd name="connsiteX12" fmla="*/ 793260 w 810011"/>
              <a:gd name="connsiteY12" fmla="*/ 401070 h 720044"/>
              <a:gd name="connsiteX13" fmla="*/ 793814 w 810011"/>
              <a:gd name="connsiteY13" fmla="*/ 321524 h 720044"/>
              <a:gd name="connsiteX14" fmla="*/ 793260 w 810011"/>
              <a:gd name="connsiteY14" fmla="*/ 320970 h 720044"/>
              <a:gd name="connsiteX15" fmla="*/ 481635 w 810011"/>
              <a:gd name="connsiteY15" fmla="*/ 13935 h 7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0011" h="720044">
                <a:moveTo>
                  <a:pt x="481680" y="13935"/>
                </a:moveTo>
                <a:cubicBezTo>
                  <a:pt x="464521" y="-4046"/>
                  <a:pt x="436041" y="-4714"/>
                  <a:pt x="418059" y="12443"/>
                </a:cubicBezTo>
                <a:cubicBezTo>
                  <a:pt x="400077" y="29599"/>
                  <a:pt x="399407" y="58084"/>
                  <a:pt x="416565" y="76065"/>
                </a:cubicBezTo>
                <a:cubicBezTo>
                  <a:pt x="417204" y="76735"/>
                  <a:pt x="417866" y="77386"/>
                  <a:pt x="418545" y="78015"/>
                </a:cubicBezTo>
                <a:lnTo>
                  <a:pt x="660150" y="316155"/>
                </a:lnTo>
                <a:lnTo>
                  <a:pt x="45000" y="316155"/>
                </a:lnTo>
                <a:cubicBezTo>
                  <a:pt x="20147" y="316155"/>
                  <a:pt x="0" y="336302"/>
                  <a:pt x="0" y="361155"/>
                </a:cubicBezTo>
                <a:cubicBezTo>
                  <a:pt x="0" y="386009"/>
                  <a:pt x="20147" y="406155"/>
                  <a:pt x="45000" y="406155"/>
                </a:cubicBezTo>
                <a:lnTo>
                  <a:pt x="659925" y="406155"/>
                </a:lnTo>
                <a:lnTo>
                  <a:pt x="418500" y="643980"/>
                </a:lnTo>
                <a:cubicBezTo>
                  <a:pt x="401342" y="661963"/>
                  <a:pt x="402012" y="690447"/>
                  <a:pt x="419994" y="707601"/>
                </a:cubicBezTo>
                <a:cubicBezTo>
                  <a:pt x="437193" y="724013"/>
                  <a:pt x="464193" y="724216"/>
                  <a:pt x="481635" y="708060"/>
                </a:cubicBezTo>
                <a:lnTo>
                  <a:pt x="793260" y="401070"/>
                </a:lnTo>
                <a:cubicBezTo>
                  <a:pt x="815377" y="379254"/>
                  <a:pt x="815625" y="343641"/>
                  <a:pt x="793814" y="321524"/>
                </a:cubicBezTo>
                <a:cubicBezTo>
                  <a:pt x="793629" y="321339"/>
                  <a:pt x="793444" y="321155"/>
                  <a:pt x="793260" y="320970"/>
                </a:cubicBezTo>
                <a:lnTo>
                  <a:pt x="481635" y="13935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000000"/>
              </a:solidFill>
              <a:latin typeface="Sego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41022172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0FD892-4EFC-D68B-4727-63D9D363DF8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95D38-F395-A914-1417-2ECB1E8C96F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76000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831A291-4467-6E25-7242-CAFC754F9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Power hybrid work and prepare for AI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11</a:t>
            </a:fld>
            <a:endParaRPr spc="-22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ACCC649-58D1-9016-ABF2-787A21DDD919}"/>
              </a:ext>
            </a:extLst>
          </p:cNvPr>
          <p:cNvSpPr txBox="1">
            <a:spLocks/>
          </p:cNvSpPr>
          <p:nvPr/>
        </p:nvSpPr>
        <p:spPr>
          <a:xfrm>
            <a:off x="1053125" y="2055419"/>
            <a:ext cx="2824654" cy="1208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Assessment</a:t>
            </a:r>
            <a:r>
              <a:rPr lang="en-AU" b="1" spc="-13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 </a:t>
            </a:r>
            <a:br>
              <a:rPr lang="en-AU" b="1" spc="-13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</a:br>
            <a:r>
              <a:rPr lang="en-AU" b="1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and</a:t>
            </a:r>
            <a:r>
              <a:rPr lang="en-AU" b="1" spc="-18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 </a:t>
            </a:r>
            <a:r>
              <a:rPr lang="en-AU" b="1" spc="-9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planning</a:t>
            </a:r>
            <a:endParaRPr lang="en-AU">
              <a:gradFill>
                <a:gsLst>
                  <a:gs pos="100000">
                    <a:schemeClr val="bg2"/>
                  </a:gs>
                  <a:gs pos="0">
                    <a:srgbClr val="8DC8E8"/>
                  </a:gs>
                </a:gsLst>
                <a:path path="circle">
                  <a:fillToRect l="100000" t="100000"/>
                </a:path>
              </a:gradFill>
              <a:latin typeface="Segoe UI" panose="020B0502040204020203" pitchFamily="34" charset="0"/>
            </a:endParaRPr>
          </a:p>
          <a:p>
            <a:pPr marL="4763">
              <a:spcBef>
                <a:spcPts val="261"/>
              </a:spcBef>
            </a:pP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We</a:t>
            </a:r>
            <a:r>
              <a:rPr lang="en-AU" sz="1400" spc="-26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evaluate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your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 spc="-9">
                <a:solidFill>
                  <a:schemeClr val="bg1"/>
                </a:solidFill>
                <a:latin typeface="Segoe UI" panose="020B0502040204020203" pitchFamily="34" charset="0"/>
              </a:rPr>
              <a:t>environment,</a:t>
            </a:r>
            <a:r>
              <a:rPr lang="en-AU" sz="1400" spc="-26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map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 spc="-9">
                <a:solidFill>
                  <a:schemeClr val="bg1"/>
                </a:solidFill>
                <a:latin typeface="Segoe UI" panose="020B0502040204020203" pitchFamily="34" charset="0"/>
              </a:rPr>
              <a:t>workloads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and</a:t>
            </a:r>
            <a:r>
              <a:rPr lang="en-AU" sz="1400" spc="-26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build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a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clear</a:t>
            </a:r>
            <a:r>
              <a:rPr lang="en-AU" sz="1400" spc="-26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business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case</a:t>
            </a:r>
            <a:r>
              <a:rPr lang="en-AU" sz="1400" spc="-22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for</a:t>
            </a:r>
            <a:r>
              <a:rPr lang="en-AU" sz="1400" spc="-26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AU" sz="1400" spc="-18">
                <a:solidFill>
                  <a:schemeClr val="bg1"/>
                </a:solidFill>
                <a:latin typeface="Segoe UI" panose="020B0502040204020203" pitchFamily="34" charset="0"/>
              </a:rPr>
              <a:t>AVD.</a:t>
            </a:r>
            <a:endParaRPr lang="en-AU" sz="140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7EFDBD-6D2B-5964-656C-CB8B73BF0E0C}"/>
              </a:ext>
            </a:extLst>
          </p:cNvPr>
          <p:cNvSpPr txBox="1">
            <a:spLocks/>
          </p:cNvSpPr>
          <p:nvPr/>
        </p:nvSpPr>
        <p:spPr>
          <a:xfrm>
            <a:off x="4918927" y="2055418"/>
            <a:ext cx="2824655" cy="14234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Deployment and configuration</a:t>
            </a:r>
          </a:p>
          <a:p>
            <a:pPr marL="4763">
              <a:spcBef>
                <a:spcPts val="261"/>
              </a:spcBef>
            </a:pP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We configure your AVD environment, migrate users and integrate with your existing systems.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0B37D8E-73E7-2C5B-12C2-9F1D883F57D3}"/>
              </a:ext>
            </a:extLst>
          </p:cNvPr>
          <p:cNvSpPr txBox="1">
            <a:spLocks/>
          </p:cNvSpPr>
          <p:nvPr/>
        </p:nvSpPr>
        <p:spPr>
          <a:xfrm>
            <a:off x="8652722" y="2055418"/>
            <a:ext cx="2691470" cy="9464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lnSpc>
                <a:spcPct val="85000"/>
              </a:lnSpc>
              <a:spcBef>
                <a:spcPts val="745"/>
              </a:spcBef>
            </a:pPr>
            <a:r>
              <a:rPr lang="en-AU" b="1">
                <a:gradFill>
                  <a:gsLst>
                    <a:gs pos="100000">
                      <a:schemeClr val="bg2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UI" panose="020B0502040204020203" pitchFamily="34" charset="0"/>
              </a:rPr>
              <a:t>Ongoing support</a:t>
            </a:r>
          </a:p>
          <a:p>
            <a:pPr marL="4763">
              <a:spcBef>
                <a:spcPts val="261"/>
              </a:spcBef>
            </a:pPr>
            <a:r>
              <a:rPr lang="en-AU" sz="1400">
                <a:solidFill>
                  <a:schemeClr val="bg1"/>
                </a:solidFill>
                <a:latin typeface="Segoe UI" panose="020B0502040204020203" pitchFamily="34" charset="0"/>
              </a:rPr>
              <a:t>We provide continuous monitoring, optimisation and support as your needs evolve.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293216EB-0CF0-CE31-A405-FAD054FEA4F1}"/>
              </a:ext>
            </a:extLst>
          </p:cNvPr>
          <p:cNvSpPr txBox="1"/>
          <p:nvPr/>
        </p:nvSpPr>
        <p:spPr>
          <a:xfrm>
            <a:off x="586389" y="1394045"/>
            <a:ext cx="3669605" cy="3727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888"/>
              </a:spcBef>
            </a:pPr>
            <a:r>
              <a:rPr lang="en-AU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support you at every step: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1FAEE2BB-2508-127E-A432-32AF8B40B3F7}"/>
              </a:ext>
            </a:extLst>
          </p:cNvPr>
          <p:cNvSpPr txBox="1">
            <a:spLocks/>
          </p:cNvSpPr>
          <p:nvPr/>
        </p:nvSpPr>
        <p:spPr>
          <a:xfrm>
            <a:off x="588264" y="1865867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>
                <a:gradFill>
                  <a:gsLst>
                    <a:gs pos="40000">
                      <a:srgbClr val="FFA38B"/>
                    </a:gs>
                    <a:gs pos="99000">
                      <a:srgbClr val="FFE399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</a:rPr>
              <a:t>1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D987F171-9811-558B-00E3-61514F1A7E70}"/>
              </a:ext>
            </a:extLst>
          </p:cNvPr>
          <p:cNvSpPr txBox="1">
            <a:spLocks/>
          </p:cNvSpPr>
          <p:nvPr/>
        </p:nvSpPr>
        <p:spPr>
          <a:xfrm>
            <a:off x="4319029" y="1865867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>
                <a:gradFill>
                  <a:gsLst>
                    <a:gs pos="40000">
                      <a:srgbClr val="FFA38B"/>
                    </a:gs>
                    <a:gs pos="99000">
                      <a:srgbClr val="FFE399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</a:rPr>
              <a:t>2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E2EE1103-E364-91A6-D831-C696CDDD86C1}"/>
              </a:ext>
            </a:extLst>
          </p:cNvPr>
          <p:cNvSpPr txBox="1">
            <a:spLocks/>
          </p:cNvSpPr>
          <p:nvPr/>
        </p:nvSpPr>
        <p:spPr>
          <a:xfrm>
            <a:off x="8064699" y="1865867"/>
            <a:ext cx="544140" cy="10156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AU" sz="6600">
                <a:gradFill>
                  <a:gsLst>
                    <a:gs pos="40000">
                      <a:srgbClr val="FFA38B"/>
                    </a:gs>
                    <a:gs pos="99000">
                      <a:srgbClr val="FFE399"/>
                    </a:gs>
                    <a:gs pos="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</a:rPr>
              <a:t>3</a:t>
            </a:r>
          </a:p>
        </p:txBody>
      </p:sp>
      <p:pic>
        <p:nvPicPr>
          <p:cNvPr id="8" name="Picture 7" descr="A person looking at a computer&#10;&#10;AI-generated content may be incorrect.">
            <a:extLst>
              <a:ext uri="{FF2B5EF4-FFF2-40B4-BE49-F238E27FC236}">
                <a16:creationId xmlns:a16="http://schemas.microsoft.com/office/drawing/2014/main" id="{E8E72070-4008-91A1-DEFD-B48F470C5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76471"/>
            <a:ext cx="12192000" cy="28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79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233825-03B2-C3C1-E523-D3721FC09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47A3AAF-72BD-EE5A-6BC5-474D989FF09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19ED4B-1C7F-1FFD-5348-80BE6B5503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389" y="2181401"/>
            <a:ext cx="1732482" cy="55399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E73CB98-E2D8-72D3-1F98-BEC29236C08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12</a:t>
            </a:fld>
            <a:endParaRPr spc="-22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1395FE8-93FC-6BCA-2DC3-C3AF9D656832}"/>
              </a:ext>
            </a:extLst>
          </p:cNvPr>
          <p:cNvSpPr txBox="1"/>
          <p:nvPr/>
        </p:nvSpPr>
        <p:spPr>
          <a:xfrm>
            <a:off x="2831205" y="2166254"/>
            <a:ext cx="7425978" cy="17753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751"/>
              </a:spcBef>
            </a:pPr>
            <a:r>
              <a:rPr lang="en-AU" sz="2000">
                <a:solidFill>
                  <a:srgbClr val="0078D4"/>
                </a:solidFill>
                <a:latin typeface="+mj-lt"/>
                <a:cs typeface="Arial"/>
              </a:rPr>
              <a:t>About [Partner</a:t>
            </a:r>
            <a:r>
              <a:rPr lang="en-AU" sz="2000" spc="-35">
                <a:solidFill>
                  <a:srgbClr val="0078D4"/>
                </a:solidFill>
                <a:latin typeface="+mj-lt"/>
                <a:cs typeface="Arial"/>
              </a:rPr>
              <a:t> </a:t>
            </a:r>
            <a:r>
              <a:rPr lang="en-AU" sz="2000">
                <a:solidFill>
                  <a:srgbClr val="0078D4"/>
                </a:solidFill>
                <a:latin typeface="+mj-lt"/>
                <a:cs typeface="Arial"/>
              </a:rPr>
              <a:t>Name]</a:t>
            </a:r>
          </a:p>
          <a:p>
            <a:pPr marL="11215">
              <a:spcBef>
                <a:spcPts val="751"/>
              </a:spcBef>
            </a:pPr>
            <a:r>
              <a:rPr sz="1400">
                <a:cs typeface="Arial"/>
              </a:rPr>
              <a:t>[Add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your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partner</a:t>
            </a:r>
            <a:r>
              <a:rPr sz="1400" spc="-22">
                <a:cs typeface="Arial"/>
              </a:rPr>
              <a:t> </a:t>
            </a:r>
            <a:r>
              <a:rPr sz="1400" spc="-9">
                <a:cs typeface="Arial"/>
              </a:rPr>
              <a:t>description</a:t>
            </a:r>
            <a:r>
              <a:rPr sz="1400" spc="-26">
                <a:cs typeface="Arial"/>
              </a:rPr>
              <a:t> </a:t>
            </a:r>
            <a:r>
              <a:rPr sz="1400">
                <a:cs typeface="Arial"/>
              </a:rPr>
              <a:t>–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a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few</a:t>
            </a:r>
            <a:r>
              <a:rPr sz="1400" spc="-26">
                <a:cs typeface="Arial"/>
              </a:rPr>
              <a:t> </a:t>
            </a:r>
            <a:r>
              <a:rPr sz="1400">
                <a:cs typeface="Arial"/>
              </a:rPr>
              <a:t>sentences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about</a:t>
            </a:r>
            <a:r>
              <a:rPr sz="1400" spc="-18">
                <a:cs typeface="Arial"/>
              </a:rPr>
              <a:t> </a:t>
            </a:r>
            <a:r>
              <a:rPr sz="1400">
                <a:cs typeface="Arial"/>
              </a:rPr>
              <a:t>your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expertise,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approach</a:t>
            </a:r>
            <a:r>
              <a:rPr sz="1400" spc="-22">
                <a:cs typeface="Arial"/>
              </a:rPr>
              <a:t> </a:t>
            </a:r>
            <a:r>
              <a:rPr sz="1400">
                <a:cs typeface="Arial"/>
              </a:rPr>
              <a:t>or</a:t>
            </a:r>
            <a:r>
              <a:rPr sz="1400" spc="-22">
                <a:cs typeface="Arial"/>
              </a:rPr>
              <a:t> </a:t>
            </a:r>
            <a:r>
              <a:rPr sz="1400" spc="-9">
                <a:cs typeface="Arial"/>
              </a:rPr>
              <a:t>credentials]</a:t>
            </a:r>
            <a:endParaRPr sz="1400"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BFA8FA0-E009-8570-76C5-A306627EB736}"/>
              </a:ext>
            </a:extLst>
          </p:cNvPr>
          <p:cNvSpPr txBox="1"/>
          <p:nvPr/>
        </p:nvSpPr>
        <p:spPr>
          <a:xfrm>
            <a:off x="2831205" y="6167971"/>
            <a:ext cx="3985612" cy="465658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11215">
              <a:lnSpc>
                <a:spcPts val="932"/>
              </a:lnSpc>
              <a:spcBef>
                <a:spcPts val="97"/>
              </a:spcBef>
            </a:pPr>
            <a:r>
              <a:rPr sz="700" b="1" spc="-9">
                <a:solidFill>
                  <a:srgbClr val="8C8279"/>
                </a:solidFill>
                <a:latin typeface="Arial"/>
                <a:cs typeface="Arial"/>
              </a:rPr>
              <a:t>References:</a:t>
            </a:r>
            <a:endParaRPr sz="700">
              <a:solidFill>
                <a:srgbClr val="8C8279"/>
              </a:solidFill>
              <a:latin typeface="Arial"/>
              <a:cs typeface="Arial"/>
            </a:endParaRPr>
          </a:p>
          <a:p>
            <a:pPr marL="122808" indent="-111592">
              <a:lnSpc>
                <a:spcPts val="910"/>
              </a:lnSpc>
              <a:buAutoNum type="arabicPeriod"/>
              <a:tabLst>
                <a:tab pos="122808" algn="l"/>
              </a:tabLst>
            </a:pP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Forbes:</a:t>
            </a:r>
            <a:r>
              <a:rPr sz="700" spc="-18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Remote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Work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Statistics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and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Trends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in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2024</a:t>
            </a:r>
            <a:endParaRPr sz="700">
              <a:solidFill>
                <a:srgbClr val="8C8279"/>
              </a:solidFill>
              <a:latin typeface="Arial"/>
              <a:cs typeface="Arial"/>
            </a:endParaRPr>
          </a:p>
          <a:p>
            <a:pPr marL="122808" indent="-111592">
              <a:lnSpc>
                <a:spcPts val="910"/>
              </a:lnSpc>
              <a:buAutoNum type="arabicPeriod"/>
              <a:tabLst>
                <a:tab pos="122808" algn="l"/>
              </a:tabLst>
            </a:pP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Human</a:t>
            </a:r>
            <a:r>
              <a:rPr sz="700" spc="-31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Resources</a:t>
            </a:r>
            <a:r>
              <a:rPr sz="700" spc="-26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Director</a:t>
            </a:r>
            <a:r>
              <a:rPr sz="700" spc="-22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(HRD):</a:t>
            </a:r>
            <a:r>
              <a:rPr sz="700" spc="-22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Hybrid</a:t>
            </a:r>
            <a:r>
              <a:rPr sz="700" u="sng" spc="-31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work</a:t>
            </a:r>
            <a:r>
              <a:rPr sz="700" u="sng" spc="-26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enters</a:t>
            </a:r>
            <a:r>
              <a:rPr sz="700" u="sng" spc="-26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'stabilisation</a:t>
            </a:r>
            <a:r>
              <a:rPr sz="700" u="sng" spc="-26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phase'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in</a:t>
            </a:r>
            <a:r>
              <a:rPr sz="700" u="sng" spc="-26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Australia</a:t>
            </a: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,</a:t>
            </a:r>
            <a:r>
              <a:rPr sz="700" spc="-26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 spc="-18">
                <a:solidFill>
                  <a:srgbClr val="8C8279"/>
                </a:solidFill>
                <a:latin typeface="Arial"/>
                <a:cs typeface="Arial"/>
              </a:rPr>
              <a:t>2025</a:t>
            </a:r>
            <a:endParaRPr sz="700">
              <a:solidFill>
                <a:srgbClr val="8C8279"/>
              </a:solidFill>
              <a:latin typeface="Arial"/>
              <a:cs typeface="Arial"/>
            </a:endParaRPr>
          </a:p>
          <a:p>
            <a:pPr marL="122808" indent="-111592">
              <a:lnSpc>
                <a:spcPts val="910"/>
              </a:lnSpc>
              <a:buAutoNum type="arabicPeriod"/>
              <a:tabLst>
                <a:tab pos="122808" algn="l"/>
              </a:tabLst>
            </a:pP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Microsoft</a:t>
            </a:r>
            <a:r>
              <a:rPr sz="700" spc="-22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Study:</a:t>
            </a:r>
            <a:r>
              <a:rPr sz="700" spc="-18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Small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businesses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intrigued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by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AI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and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the</a:t>
            </a:r>
            <a:r>
              <a:rPr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opportunity</a:t>
            </a:r>
            <a:r>
              <a:rPr sz="700" u="sng" spc="-26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it</a:t>
            </a:r>
            <a:r>
              <a:rPr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brings</a:t>
            </a:r>
            <a:r>
              <a:rPr sz="700">
                <a:solidFill>
                  <a:srgbClr val="8C8279"/>
                </a:solidFill>
                <a:latin typeface="Arial"/>
                <a:cs typeface="Arial"/>
              </a:rPr>
              <a:t>,</a:t>
            </a:r>
            <a:r>
              <a:rPr sz="700" spc="-18">
                <a:solidFill>
                  <a:srgbClr val="8C8279"/>
                </a:solidFill>
                <a:latin typeface="Arial"/>
                <a:cs typeface="Arial"/>
              </a:rPr>
              <a:t> 2023</a:t>
            </a:r>
            <a:endParaRPr sz="700">
              <a:solidFill>
                <a:srgbClr val="8C8279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7717C-1CE0-0592-EEDA-BB2AFEE976AB}"/>
              </a:ext>
            </a:extLst>
          </p:cNvPr>
          <p:cNvSpPr txBox="1"/>
          <p:nvPr/>
        </p:nvSpPr>
        <p:spPr>
          <a:xfrm>
            <a:off x="586388" y="529250"/>
            <a:ext cx="7256637" cy="10464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>
              <a:lnSpc>
                <a:spcPct val="85000"/>
              </a:lnSpc>
              <a:spcBef>
                <a:spcPts val="100"/>
              </a:spcBef>
            </a:pPr>
            <a:r>
              <a:rPr lang="en-AU" sz="4000">
                <a:gradFill>
                  <a:gsLst>
                    <a:gs pos="1000">
                      <a:srgbClr val="0078D4"/>
                    </a:gs>
                    <a:gs pos="47000">
                      <a:srgbClr val="C03BC4"/>
                    </a:gs>
                    <a:gs pos="100000">
                      <a:srgbClr val="F4364C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Ready to discuss how AVD can work for your organisation?</a:t>
            </a: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0B5A39DB-4326-7374-3E25-DA60AE67D205}"/>
              </a:ext>
            </a:extLst>
          </p:cNvPr>
          <p:cNvSpPr txBox="1"/>
          <p:nvPr/>
        </p:nvSpPr>
        <p:spPr>
          <a:xfrm>
            <a:off x="7163789" y="6283387"/>
            <a:ext cx="4269568" cy="350242"/>
          </a:xfrm>
          <a:prstGeom prst="rect">
            <a:avLst/>
          </a:prstGeom>
        </p:spPr>
        <p:txBody>
          <a:bodyPr vert="horz" wrap="square" lIns="0" tIns="12337" rIns="0" bIns="0" rtlCol="0">
            <a:spAutoFit/>
          </a:bodyPr>
          <a:lstStyle/>
          <a:p>
            <a:pPr marL="133350" indent="-133350">
              <a:lnSpc>
                <a:spcPts val="910"/>
              </a:lnSpc>
              <a:buFont typeface="+mj-lt"/>
              <a:buAutoNum type="arabicPeriod" startAt="4"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Tech</a:t>
            </a:r>
            <a:r>
              <a:rPr lang="en-AU" sz="700" spc="-26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Research</a:t>
            </a:r>
            <a:r>
              <a:rPr lang="en-AU" sz="700" spc="-22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Asia,</a:t>
            </a:r>
            <a:r>
              <a:rPr lang="en-AU" sz="700" spc="-18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Dicker</a:t>
            </a:r>
            <a:r>
              <a:rPr lang="en-AU" sz="700" spc="-18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Data</a:t>
            </a:r>
            <a:r>
              <a:rPr lang="en-AU" sz="700" spc="-22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and</a:t>
            </a:r>
            <a:r>
              <a:rPr lang="en-AU" sz="700" spc="-22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Microsoft:</a:t>
            </a:r>
            <a:r>
              <a:rPr lang="en-AU" sz="700" spc="-18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The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Strategic</a:t>
            </a:r>
            <a:r>
              <a:rPr lang="en-AU" sz="700" u="sng" spc="-26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Partner</a:t>
            </a:r>
            <a:r>
              <a:rPr lang="en-AU"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Shift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</a:t>
            </a:r>
            <a:r>
              <a:rPr lang="en-AU" sz="700" spc="-18">
                <a:solidFill>
                  <a:srgbClr val="8C8279"/>
                </a:solidFill>
                <a:latin typeface="Arial"/>
                <a:cs typeface="Arial"/>
              </a:rPr>
              <a:t> 2025</a:t>
            </a:r>
            <a:endParaRPr lang="en-AU" sz="700">
              <a:solidFill>
                <a:srgbClr val="8C8279"/>
              </a:solidFill>
              <a:latin typeface="Arial"/>
              <a:cs typeface="Arial"/>
            </a:endParaRPr>
          </a:p>
          <a:p>
            <a:pPr marL="133350" indent="-133350">
              <a:lnSpc>
                <a:spcPts val="910"/>
              </a:lnSpc>
              <a:buAutoNum type="arabicPeriod" startAt="4"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AFR,</a:t>
            </a:r>
            <a:r>
              <a:rPr lang="en-AU" sz="700" spc="-18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Economic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summit</a:t>
            </a:r>
            <a:r>
              <a:rPr lang="en-AU"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can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be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AI’s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‘Team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Australia’</a:t>
            </a:r>
            <a:r>
              <a:rPr lang="en-AU" sz="700" u="sng" spc="-13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moment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</a:t>
            </a:r>
            <a:r>
              <a:rPr lang="en-AU" sz="700" spc="-18">
                <a:solidFill>
                  <a:srgbClr val="8C8279"/>
                </a:solidFill>
                <a:latin typeface="Arial"/>
                <a:cs typeface="Arial"/>
              </a:rPr>
              <a:t> 2025</a:t>
            </a:r>
            <a:endParaRPr lang="en-AU" sz="700">
              <a:solidFill>
                <a:srgbClr val="8C8279"/>
              </a:solidFill>
              <a:latin typeface="Arial"/>
              <a:cs typeface="Arial"/>
            </a:endParaRPr>
          </a:p>
          <a:p>
            <a:pPr marL="133350" indent="-133350">
              <a:lnSpc>
                <a:spcPts val="932"/>
              </a:lnSpc>
              <a:buAutoNum type="arabicPeriod" startAt="4"/>
            </a:pP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Forbes,</a:t>
            </a:r>
            <a:r>
              <a:rPr lang="en-AU" sz="700" spc="-22">
                <a:solidFill>
                  <a:srgbClr val="8C8279"/>
                </a:solid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The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Intelligent</a:t>
            </a:r>
            <a:r>
              <a:rPr lang="en-AU"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Cloud:</a:t>
            </a:r>
            <a:r>
              <a:rPr lang="en-AU"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Building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Cloud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Infrastructure</a:t>
            </a:r>
            <a:r>
              <a:rPr lang="en-AU" sz="700" u="sng" spc="-22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For</a:t>
            </a:r>
            <a:r>
              <a:rPr lang="en-AU"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The</a:t>
            </a:r>
            <a:r>
              <a:rPr lang="en-AU" sz="700" u="sng" spc="-26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AI</a:t>
            </a:r>
            <a:r>
              <a:rPr lang="en-AU" sz="700" u="sng" spc="-18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 </a:t>
            </a:r>
            <a:r>
              <a:rPr lang="en-AU" sz="700" u="sng">
                <a:solidFill>
                  <a:srgbClr val="8C8279"/>
                </a:solidFill>
                <a:uFill>
                  <a:solidFill>
                    <a:srgbClr val="595959"/>
                  </a:solidFill>
                </a:uFill>
                <a:latin typeface="Arial"/>
                <a:cs typeface="Arial"/>
              </a:rPr>
              <a:t>Era</a:t>
            </a:r>
            <a:r>
              <a:rPr lang="en-AU" sz="700">
                <a:solidFill>
                  <a:srgbClr val="8C8279"/>
                </a:solidFill>
                <a:latin typeface="Arial"/>
                <a:cs typeface="Arial"/>
              </a:rPr>
              <a:t>,</a:t>
            </a:r>
            <a:r>
              <a:rPr lang="en-AU" sz="700" spc="-18">
                <a:solidFill>
                  <a:srgbClr val="8C8279"/>
                </a:solidFill>
                <a:latin typeface="Arial"/>
                <a:cs typeface="Arial"/>
              </a:rPr>
              <a:t> 2025</a:t>
            </a:r>
            <a:endParaRPr lang="en-AU" sz="700">
              <a:solidFill>
                <a:srgbClr val="8C8279"/>
              </a:solidFill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D29DC3D-3AE4-54F5-8966-A78DDFF668ED}"/>
              </a:ext>
            </a:extLst>
          </p:cNvPr>
          <p:cNvSpPr/>
          <p:nvPr/>
        </p:nvSpPr>
        <p:spPr>
          <a:xfrm>
            <a:off x="2831205" y="4482091"/>
            <a:ext cx="5011820" cy="1411242"/>
          </a:xfrm>
          <a:custGeom>
            <a:avLst/>
            <a:gdLst/>
            <a:ahLst/>
            <a:cxnLst/>
            <a:rect l="l" t="t" r="r" b="b"/>
            <a:pathLst>
              <a:path w="3232150" h="873125">
                <a:moveTo>
                  <a:pt x="3231603" y="0"/>
                </a:moveTo>
                <a:lnTo>
                  <a:pt x="0" y="0"/>
                </a:lnTo>
                <a:lnTo>
                  <a:pt x="0" y="872693"/>
                </a:lnTo>
                <a:lnTo>
                  <a:pt x="3231603" y="872693"/>
                </a:lnTo>
                <a:lnTo>
                  <a:pt x="3231603" y="0"/>
                </a:lnTo>
                <a:close/>
              </a:path>
            </a:pathLst>
          </a:custGeom>
          <a:solidFill>
            <a:srgbClr val="FFFFFF">
              <a:alpha val="5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F7887055-2984-8E24-8CAC-87512963777F}"/>
              </a:ext>
            </a:extLst>
          </p:cNvPr>
          <p:cNvSpPr/>
          <p:nvPr/>
        </p:nvSpPr>
        <p:spPr>
          <a:xfrm>
            <a:off x="2953595" y="4616546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443191" y="297510"/>
                </a:moveTo>
                <a:lnTo>
                  <a:pt x="440715" y="291909"/>
                </a:lnTo>
                <a:lnTo>
                  <a:pt x="436359" y="287959"/>
                </a:lnTo>
                <a:lnTo>
                  <a:pt x="308457" y="171958"/>
                </a:lnTo>
                <a:lnTo>
                  <a:pt x="301358" y="167728"/>
                </a:lnTo>
                <a:lnTo>
                  <a:pt x="293446" y="166585"/>
                </a:lnTo>
                <a:lnTo>
                  <a:pt x="285699" y="168490"/>
                </a:lnTo>
                <a:lnTo>
                  <a:pt x="279044" y="173393"/>
                </a:lnTo>
                <a:lnTo>
                  <a:pt x="274815" y="180505"/>
                </a:lnTo>
                <a:lnTo>
                  <a:pt x="273672" y="188404"/>
                </a:lnTo>
                <a:lnTo>
                  <a:pt x="275577" y="196151"/>
                </a:lnTo>
                <a:lnTo>
                  <a:pt x="280479" y="202806"/>
                </a:lnTo>
                <a:lnTo>
                  <a:pt x="368414" y="282562"/>
                </a:lnTo>
                <a:lnTo>
                  <a:pt x="163601" y="282562"/>
                </a:lnTo>
                <a:lnTo>
                  <a:pt x="155498" y="284200"/>
                </a:lnTo>
                <a:lnTo>
                  <a:pt x="148869" y="288671"/>
                </a:lnTo>
                <a:lnTo>
                  <a:pt x="144411" y="295287"/>
                </a:lnTo>
                <a:lnTo>
                  <a:pt x="142773" y="303377"/>
                </a:lnTo>
                <a:lnTo>
                  <a:pt x="144411" y="311492"/>
                </a:lnTo>
                <a:lnTo>
                  <a:pt x="148869" y="318109"/>
                </a:lnTo>
                <a:lnTo>
                  <a:pt x="155498" y="322580"/>
                </a:lnTo>
                <a:lnTo>
                  <a:pt x="163601" y="324205"/>
                </a:lnTo>
                <a:lnTo>
                  <a:pt x="368414" y="324205"/>
                </a:lnTo>
                <a:lnTo>
                  <a:pt x="280479" y="403961"/>
                </a:lnTo>
                <a:lnTo>
                  <a:pt x="275577" y="410616"/>
                </a:lnTo>
                <a:lnTo>
                  <a:pt x="273672" y="418376"/>
                </a:lnTo>
                <a:lnTo>
                  <a:pt x="274815" y="426275"/>
                </a:lnTo>
                <a:lnTo>
                  <a:pt x="279044" y="433374"/>
                </a:lnTo>
                <a:lnTo>
                  <a:pt x="283159" y="437908"/>
                </a:lnTo>
                <a:lnTo>
                  <a:pt x="288798" y="440207"/>
                </a:lnTo>
                <a:lnTo>
                  <a:pt x="299466" y="440207"/>
                </a:lnTo>
                <a:lnTo>
                  <a:pt x="304469" y="438416"/>
                </a:lnTo>
                <a:lnTo>
                  <a:pt x="440715" y="314858"/>
                </a:lnTo>
                <a:lnTo>
                  <a:pt x="443191" y="309257"/>
                </a:lnTo>
                <a:lnTo>
                  <a:pt x="443191" y="297510"/>
                </a:lnTo>
                <a:close/>
              </a:path>
              <a:path w="612775" h="612775">
                <a:moveTo>
                  <a:pt x="612724" y="306362"/>
                </a:moveTo>
                <a:lnTo>
                  <a:pt x="608711" y="256743"/>
                </a:lnTo>
                <a:lnTo>
                  <a:pt x="597090" y="209638"/>
                </a:lnTo>
                <a:lnTo>
                  <a:pt x="578485" y="165696"/>
                </a:lnTo>
                <a:lnTo>
                  <a:pt x="571080" y="153784"/>
                </a:lnTo>
                <a:lnTo>
                  <a:pt x="571080" y="306362"/>
                </a:lnTo>
                <a:lnTo>
                  <a:pt x="566813" y="353885"/>
                </a:lnTo>
                <a:lnTo>
                  <a:pt x="554494" y="398640"/>
                </a:lnTo>
                <a:lnTo>
                  <a:pt x="534898" y="439864"/>
                </a:lnTo>
                <a:lnTo>
                  <a:pt x="508749" y="476821"/>
                </a:lnTo>
                <a:lnTo>
                  <a:pt x="476821" y="508749"/>
                </a:lnTo>
                <a:lnTo>
                  <a:pt x="439877" y="534885"/>
                </a:lnTo>
                <a:lnTo>
                  <a:pt x="398640" y="554494"/>
                </a:lnTo>
                <a:lnTo>
                  <a:pt x="353885" y="566813"/>
                </a:lnTo>
                <a:lnTo>
                  <a:pt x="306362" y="571080"/>
                </a:lnTo>
                <a:lnTo>
                  <a:pt x="258838" y="566813"/>
                </a:lnTo>
                <a:lnTo>
                  <a:pt x="214083" y="554494"/>
                </a:lnTo>
                <a:lnTo>
                  <a:pt x="172859" y="534885"/>
                </a:lnTo>
                <a:lnTo>
                  <a:pt x="135902" y="508749"/>
                </a:lnTo>
                <a:lnTo>
                  <a:pt x="103974" y="476821"/>
                </a:lnTo>
                <a:lnTo>
                  <a:pt x="77838" y="439864"/>
                </a:lnTo>
                <a:lnTo>
                  <a:pt x="58229" y="398640"/>
                </a:lnTo>
                <a:lnTo>
                  <a:pt x="45923" y="353885"/>
                </a:lnTo>
                <a:lnTo>
                  <a:pt x="41643" y="306362"/>
                </a:lnTo>
                <a:lnTo>
                  <a:pt x="45923" y="258838"/>
                </a:lnTo>
                <a:lnTo>
                  <a:pt x="58229" y="214083"/>
                </a:lnTo>
                <a:lnTo>
                  <a:pt x="77838" y="172859"/>
                </a:lnTo>
                <a:lnTo>
                  <a:pt x="103974" y="135902"/>
                </a:lnTo>
                <a:lnTo>
                  <a:pt x="135902" y="103974"/>
                </a:lnTo>
                <a:lnTo>
                  <a:pt x="172859" y="77838"/>
                </a:lnTo>
                <a:lnTo>
                  <a:pt x="214083" y="58229"/>
                </a:lnTo>
                <a:lnTo>
                  <a:pt x="258838" y="45923"/>
                </a:lnTo>
                <a:lnTo>
                  <a:pt x="306362" y="41643"/>
                </a:lnTo>
                <a:lnTo>
                  <a:pt x="353885" y="45923"/>
                </a:lnTo>
                <a:lnTo>
                  <a:pt x="398640" y="58229"/>
                </a:lnTo>
                <a:lnTo>
                  <a:pt x="439877" y="77838"/>
                </a:lnTo>
                <a:lnTo>
                  <a:pt x="476821" y="103974"/>
                </a:lnTo>
                <a:lnTo>
                  <a:pt x="508749" y="135902"/>
                </a:lnTo>
                <a:lnTo>
                  <a:pt x="534898" y="172859"/>
                </a:lnTo>
                <a:lnTo>
                  <a:pt x="554494" y="214083"/>
                </a:lnTo>
                <a:lnTo>
                  <a:pt x="566813" y="258838"/>
                </a:lnTo>
                <a:lnTo>
                  <a:pt x="571080" y="306362"/>
                </a:lnTo>
                <a:lnTo>
                  <a:pt x="571080" y="153784"/>
                </a:lnTo>
                <a:lnTo>
                  <a:pt x="522897" y="89839"/>
                </a:lnTo>
                <a:lnTo>
                  <a:pt x="487184" y="59194"/>
                </a:lnTo>
                <a:lnTo>
                  <a:pt x="447040" y="34251"/>
                </a:lnTo>
                <a:lnTo>
                  <a:pt x="403098" y="15646"/>
                </a:lnTo>
                <a:lnTo>
                  <a:pt x="355993" y="4013"/>
                </a:lnTo>
                <a:lnTo>
                  <a:pt x="306362" y="0"/>
                </a:lnTo>
                <a:lnTo>
                  <a:pt x="256743" y="4013"/>
                </a:lnTo>
                <a:lnTo>
                  <a:pt x="209638" y="15646"/>
                </a:lnTo>
                <a:lnTo>
                  <a:pt x="165696" y="34251"/>
                </a:lnTo>
                <a:lnTo>
                  <a:pt x="125552" y="59194"/>
                </a:lnTo>
                <a:lnTo>
                  <a:pt x="89839" y="89839"/>
                </a:lnTo>
                <a:lnTo>
                  <a:pt x="59194" y="125552"/>
                </a:lnTo>
                <a:lnTo>
                  <a:pt x="34251" y="165696"/>
                </a:lnTo>
                <a:lnTo>
                  <a:pt x="15646" y="209638"/>
                </a:lnTo>
                <a:lnTo>
                  <a:pt x="4025" y="256743"/>
                </a:lnTo>
                <a:lnTo>
                  <a:pt x="0" y="306362"/>
                </a:lnTo>
                <a:lnTo>
                  <a:pt x="4025" y="355993"/>
                </a:lnTo>
                <a:lnTo>
                  <a:pt x="15646" y="403098"/>
                </a:lnTo>
                <a:lnTo>
                  <a:pt x="34251" y="447040"/>
                </a:lnTo>
                <a:lnTo>
                  <a:pt x="59194" y="487184"/>
                </a:lnTo>
                <a:lnTo>
                  <a:pt x="89839" y="522897"/>
                </a:lnTo>
                <a:lnTo>
                  <a:pt x="125552" y="553542"/>
                </a:lnTo>
                <a:lnTo>
                  <a:pt x="165696" y="578485"/>
                </a:lnTo>
                <a:lnTo>
                  <a:pt x="209638" y="597077"/>
                </a:lnTo>
                <a:lnTo>
                  <a:pt x="256743" y="608711"/>
                </a:lnTo>
                <a:lnTo>
                  <a:pt x="306362" y="612724"/>
                </a:lnTo>
                <a:lnTo>
                  <a:pt x="355993" y="608711"/>
                </a:lnTo>
                <a:lnTo>
                  <a:pt x="403098" y="597077"/>
                </a:lnTo>
                <a:lnTo>
                  <a:pt x="447040" y="578485"/>
                </a:lnTo>
                <a:lnTo>
                  <a:pt x="458952" y="571080"/>
                </a:lnTo>
                <a:lnTo>
                  <a:pt x="487184" y="553542"/>
                </a:lnTo>
                <a:lnTo>
                  <a:pt x="522897" y="522897"/>
                </a:lnTo>
                <a:lnTo>
                  <a:pt x="553542" y="487184"/>
                </a:lnTo>
                <a:lnTo>
                  <a:pt x="578485" y="447040"/>
                </a:lnTo>
                <a:lnTo>
                  <a:pt x="597090" y="403098"/>
                </a:lnTo>
                <a:lnTo>
                  <a:pt x="608711" y="355993"/>
                </a:lnTo>
                <a:lnTo>
                  <a:pt x="612724" y="306362"/>
                </a:lnTo>
                <a:close/>
              </a:path>
            </a:pathLst>
          </a:custGeom>
          <a:solidFill>
            <a:srgbClr val="007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18263F3-85FA-0A67-F604-DCBAFAF0AE4E}"/>
              </a:ext>
            </a:extLst>
          </p:cNvPr>
          <p:cNvSpPr txBox="1"/>
          <p:nvPr/>
        </p:nvSpPr>
        <p:spPr>
          <a:xfrm>
            <a:off x="3647648" y="4586856"/>
            <a:ext cx="3836020" cy="12407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90000" rIns="90000" bIns="90000" rtlCol="0">
            <a:noAutofit/>
          </a:bodyPr>
          <a:lstStyle/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>
                <a:latin typeface="+mj-lt"/>
                <a:cs typeface="Arial"/>
              </a:rPr>
              <a:t>Get</a:t>
            </a:r>
            <a:r>
              <a:rPr lang="en-AU" sz="1400" spc="-13">
                <a:latin typeface="+mj-lt"/>
                <a:cs typeface="Arial"/>
              </a:rPr>
              <a:t> </a:t>
            </a:r>
            <a:r>
              <a:rPr lang="en-AU" sz="1400">
                <a:latin typeface="+mj-lt"/>
                <a:cs typeface="Arial"/>
              </a:rPr>
              <a:t>in</a:t>
            </a:r>
            <a:r>
              <a:rPr lang="en-AU" sz="1400" spc="-18">
                <a:latin typeface="+mj-lt"/>
                <a:cs typeface="Arial"/>
              </a:rPr>
              <a:t> </a:t>
            </a:r>
            <a:r>
              <a:rPr lang="en-AU" sz="1400" spc="-9">
                <a:latin typeface="+mj-lt"/>
                <a:cs typeface="Arial"/>
              </a:rPr>
              <a:t>touch</a:t>
            </a:r>
            <a:endParaRPr lang="en-AU" sz="1400">
              <a:latin typeface="+mj-lt"/>
              <a:cs typeface="Arial"/>
            </a:endParaRP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>
                <a:cs typeface="Arial"/>
              </a:rPr>
              <a:t>[Contact</a:t>
            </a:r>
            <a:r>
              <a:rPr lang="en-AU" sz="1400" spc="-35">
                <a:cs typeface="Arial"/>
              </a:rPr>
              <a:t> </a:t>
            </a:r>
            <a:r>
              <a:rPr lang="en-AU" sz="1400">
                <a:cs typeface="Arial"/>
              </a:rPr>
              <a:t>Name,</a:t>
            </a:r>
            <a:r>
              <a:rPr lang="en-AU" sz="1400" spc="-35">
                <a:cs typeface="Arial"/>
              </a:rPr>
              <a:t> </a:t>
            </a:r>
            <a:r>
              <a:rPr lang="en-AU" sz="1400" spc="-9">
                <a:cs typeface="Arial"/>
              </a:rPr>
              <a:t>Title]</a:t>
            </a:r>
            <a:endParaRPr lang="en-AU" sz="1400">
              <a:cs typeface="Arial"/>
            </a:endParaRP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>
                <a:cs typeface="Arial"/>
              </a:rPr>
              <a:t>[Email]</a:t>
            </a:r>
            <a:r>
              <a:rPr lang="en-AU" sz="1400" spc="-31">
                <a:cs typeface="Arial"/>
              </a:rPr>
              <a:t> </a:t>
            </a: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 spc="-9">
                <a:cs typeface="Arial"/>
              </a:rPr>
              <a:t>[Phone]</a:t>
            </a:r>
            <a:endParaRPr lang="en-AU" sz="1400">
              <a:cs typeface="Arial"/>
            </a:endParaRPr>
          </a:p>
          <a:p>
            <a:pPr marL="11215">
              <a:spcBef>
                <a:spcPts val="600"/>
              </a:spcBef>
            </a:pPr>
            <a:r>
              <a:rPr lang="en-AU" sz="1400">
                <a:cs typeface="Arial"/>
              </a:rPr>
              <a:t>Learn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more</a:t>
            </a:r>
            <a:r>
              <a:rPr lang="en-AU" sz="1400" spc="-26">
                <a:cs typeface="Arial"/>
              </a:rPr>
              <a:t> </a:t>
            </a:r>
            <a:r>
              <a:rPr lang="en-AU" sz="1400" spc="-22">
                <a:cs typeface="Arial"/>
              </a:rPr>
              <a:t>at: </a:t>
            </a:r>
            <a:r>
              <a:rPr lang="en-AU" sz="1400" spc="-9">
                <a:latin typeface="+mj-lt"/>
                <a:cs typeface="Segoe UI Semibold" panose="020B0502040204020203" pitchFamily="34" charset="0"/>
              </a:rPr>
              <a:t>[Website]</a:t>
            </a:r>
            <a:endParaRPr lang="en-AU" sz="1400">
              <a:latin typeface="+mj-lt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00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F57DE-B46E-C04E-7BE0-76F0CD0E018E}"/>
              </a:ext>
            </a:extLst>
          </p:cNvPr>
          <p:cNvSpPr/>
          <p:nvPr/>
        </p:nvSpPr>
        <p:spPr bwMode="auto">
          <a:xfrm>
            <a:off x="0" y="0"/>
            <a:ext cx="8024648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77B0E9-2C60-FD33-3A66-8CCFBB709202}"/>
              </a:ext>
            </a:extLst>
          </p:cNvPr>
          <p:cNvSpPr/>
          <p:nvPr/>
        </p:nvSpPr>
        <p:spPr bwMode="auto">
          <a:xfrm>
            <a:off x="8024648" y="0"/>
            <a:ext cx="4167352" cy="6858000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6535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8263" y="457200"/>
            <a:ext cx="11018520" cy="565322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>
              <a:spcBef>
                <a:spcPts val="88"/>
              </a:spcBef>
            </a:pPr>
            <a:r>
              <a:rPr>
                <a:solidFill>
                  <a:srgbClr val="0078D4"/>
                </a:solidFill>
              </a:rPr>
              <a:t>Hybrid work is locked </a:t>
            </a:r>
            <a:r>
              <a:rPr spc="-22">
                <a:solidFill>
                  <a:srgbClr val="0078D4"/>
                </a:solidFill>
              </a:rPr>
              <a:t>in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EFA1CD-487E-4E8A-7B48-BE233E57C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1" y="1434370"/>
            <a:ext cx="1706333" cy="307777"/>
          </a:xfrm>
        </p:spPr>
        <p:txBody>
          <a:bodyPr/>
          <a:lstStyle/>
          <a:p>
            <a:pPr marL="44861">
              <a:spcBef>
                <a:spcPts val="93"/>
              </a:spcBef>
            </a:pPr>
            <a:r>
              <a:rPr lang="en-AU" b="1">
                <a:cs typeface="Arial"/>
              </a:rPr>
              <a:t>The</a:t>
            </a:r>
            <a:r>
              <a:rPr lang="en-AU" b="1" spc="-13">
                <a:cs typeface="Arial"/>
              </a:rPr>
              <a:t> </a:t>
            </a:r>
            <a:r>
              <a:rPr lang="en-AU" b="1" spc="-9">
                <a:cs typeface="Arial"/>
              </a:rPr>
              <a:t>reality:</a:t>
            </a:r>
            <a:endParaRPr lang="en-AU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94905-E0C6-FBA7-A07A-E187CBCBDC6D}"/>
              </a:ext>
            </a:extLst>
          </p:cNvPr>
          <p:cNvSpPr txBox="1"/>
          <p:nvPr/>
        </p:nvSpPr>
        <p:spPr>
          <a:xfrm>
            <a:off x="8478293" y="2942875"/>
            <a:ext cx="2837794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”AI could add </a:t>
            </a:r>
            <a:r>
              <a:rPr lang="en-US" sz="2000" b="1">
                <a:solidFill>
                  <a:schemeClr val="bg1"/>
                </a:solidFill>
              </a:rPr>
              <a:t>$115 billion </a:t>
            </a:r>
            <a:r>
              <a:rPr lang="en-US" sz="2000">
                <a:solidFill>
                  <a:schemeClr val="bg1"/>
                </a:solidFill>
              </a:rPr>
              <a:t>to Australia's GDP by 2030, with 70% of that gain coming from greater productivity.”</a:t>
            </a:r>
            <a:r>
              <a:rPr lang="en-US" sz="2000" baseline="30000">
                <a:solidFill>
                  <a:schemeClr val="bg1"/>
                </a:solidFill>
              </a:rPr>
              <a:t>5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17CE2F-D165-5095-8C44-7A83E0F082CA}"/>
              </a:ext>
            </a:extLst>
          </p:cNvPr>
          <p:cNvSpPr txBox="1"/>
          <p:nvPr/>
        </p:nvSpPr>
        <p:spPr>
          <a:xfrm>
            <a:off x="8478293" y="4655633"/>
            <a:ext cx="27195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/>
            <a:r>
              <a:rPr lang="en-AU" sz="1200">
                <a:solidFill>
                  <a:schemeClr val="bg1"/>
                </a:solidFill>
                <a:cs typeface="Arial"/>
              </a:rPr>
              <a:t>–</a:t>
            </a:r>
            <a:r>
              <a:rPr lang="en-AU" sz="1200" spc="208">
                <a:solidFill>
                  <a:schemeClr val="bg1"/>
                </a:solidFill>
                <a:cs typeface="Arial"/>
              </a:rPr>
              <a:t>	</a:t>
            </a:r>
            <a:r>
              <a:rPr lang="en-AU" sz="1200" b="1">
                <a:solidFill>
                  <a:schemeClr val="bg1"/>
                </a:solidFill>
                <a:cs typeface="Arial"/>
              </a:rPr>
              <a:t>Steven</a:t>
            </a:r>
            <a:r>
              <a:rPr lang="en-AU" sz="1200" b="1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200" b="1">
                <a:solidFill>
                  <a:schemeClr val="bg1"/>
                </a:solidFill>
                <a:cs typeface="Arial"/>
              </a:rPr>
              <a:t>Worrall</a:t>
            </a:r>
            <a:r>
              <a:rPr lang="en-AU" sz="1200">
                <a:solidFill>
                  <a:schemeClr val="bg1"/>
                </a:solidFill>
                <a:cs typeface="Arial"/>
              </a:rPr>
              <a:t>,</a:t>
            </a:r>
            <a:r>
              <a:rPr lang="en-AU" sz="12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former</a:t>
            </a:r>
            <a:r>
              <a:rPr lang="en-AU" sz="12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Managing</a:t>
            </a:r>
            <a:r>
              <a:rPr lang="en-AU" sz="12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Director,</a:t>
            </a:r>
            <a:r>
              <a:rPr lang="en-AU" sz="12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200">
                <a:solidFill>
                  <a:schemeClr val="bg1"/>
                </a:solidFill>
                <a:cs typeface="Arial"/>
              </a:rPr>
              <a:t>Microsoft</a:t>
            </a:r>
            <a:r>
              <a:rPr lang="en-AU" sz="12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200" spc="-22">
                <a:solidFill>
                  <a:schemeClr val="bg1"/>
                </a:solidFill>
                <a:cs typeface="Arial"/>
              </a:rPr>
              <a:t>ANZ</a:t>
            </a:r>
            <a:endParaRPr lang="en-AU" sz="12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9F7B7174-01B9-9BDC-A8BA-BC9B11F2A3E8}"/>
              </a:ext>
            </a:extLst>
          </p:cNvPr>
          <p:cNvSpPr/>
          <p:nvPr/>
        </p:nvSpPr>
        <p:spPr>
          <a:xfrm>
            <a:off x="8478293" y="1703803"/>
            <a:ext cx="877768" cy="923966"/>
          </a:xfrm>
          <a:custGeom>
            <a:avLst/>
            <a:gdLst>
              <a:gd name="connsiteX0" fmla="*/ 630000 w 855000"/>
              <a:gd name="connsiteY0" fmla="*/ 90000 h 900000"/>
              <a:gd name="connsiteX1" fmla="*/ 585000 w 855000"/>
              <a:gd name="connsiteY1" fmla="*/ 45000 h 900000"/>
              <a:gd name="connsiteX2" fmla="*/ 630000 w 855000"/>
              <a:gd name="connsiteY2" fmla="*/ 0 h 900000"/>
              <a:gd name="connsiteX3" fmla="*/ 810000 w 855000"/>
              <a:gd name="connsiteY3" fmla="*/ 0 h 900000"/>
              <a:gd name="connsiteX4" fmla="*/ 855000 w 855000"/>
              <a:gd name="connsiteY4" fmla="*/ 45000 h 900000"/>
              <a:gd name="connsiteX5" fmla="*/ 855000 w 855000"/>
              <a:gd name="connsiteY5" fmla="*/ 225000 h 900000"/>
              <a:gd name="connsiteX6" fmla="*/ 810000 w 855000"/>
              <a:gd name="connsiteY6" fmla="*/ 270000 h 900000"/>
              <a:gd name="connsiteX7" fmla="*/ 765000 w 855000"/>
              <a:gd name="connsiteY7" fmla="*/ 225000 h 900000"/>
              <a:gd name="connsiteX8" fmla="*/ 765000 w 855000"/>
              <a:gd name="connsiteY8" fmla="*/ 153630 h 900000"/>
              <a:gd name="connsiteX9" fmla="*/ 504315 w 855000"/>
              <a:gd name="connsiteY9" fmla="*/ 414315 h 900000"/>
              <a:gd name="connsiteX10" fmla="*/ 440685 w 855000"/>
              <a:gd name="connsiteY10" fmla="*/ 414315 h 900000"/>
              <a:gd name="connsiteX11" fmla="*/ 315000 w 855000"/>
              <a:gd name="connsiteY11" fmla="*/ 288630 h 900000"/>
              <a:gd name="connsiteX12" fmla="*/ 76815 w 855000"/>
              <a:gd name="connsiteY12" fmla="*/ 526815 h 900000"/>
              <a:gd name="connsiteX13" fmla="*/ 13185 w 855000"/>
              <a:gd name="connsiteY13" fmla="*/ 525708 h 900000"/>
              <a:gd name="connsiteX14" fmla="*/ 13185 w 855000"/>
              <a:gd name="connsiteY14" fmla="*/ 463185 h 900000"/>
              <a:gd name="connsiteX15" fmla="*/ 283185 w 855000"/>
              <a:gd name="connsiteY15" fmla="*/ 193185 h 900000"/>
              <a:gd name="connsiteX16" fmla="*/ 346815 w 855000"/>
              <a:gd name="connsiteY16" fmla="*/ 193185 h 900000"/>
              <a:gd name="connsiteX17" fmla="*/ 472500 w 855000"/>
              <a:gd name="connsiteY17" fmla="*/ 318870 h 900000"/>
              <a:gd name="connsiteX18" fmla="*/ 701370 w 855000"/>
              <a:gd name="connsiteY18" fmla="*/ 90000 h 900000"/>
              <a:gd name="connsiteX19" fmla="*/ 630000 w 855000"/>
              <a:gd name="connsiteY19" fmla="*/ 90000 h 900000"/>
              <a:gd name="connsiteX20" fmla="*/ 90000 w 855000"/>
              <a:gd name="connsiteY20" fmla="*/ 720000 h 900000"/>
              <a:gd name="connsiteX21" fmla="*/ 90000 w 855000"/>
              <a:gd name="connsiteY21" fmla="*/ 855000 h 900000"/>
              <a:gd name="connsiteX22" fmla="*/ 45000 w 855000"/>
              <a:gd name="connsiteY22" fmla="*/ 900000 h 900000"/>
              <a:gd name="connsiteX23" fmla="*/ 0 w 855000"/>
              <a:gd name="connsiteY23" fmla="*/ 855000 h 900000"/>
              <a:gd name="connsiteX24" fmla="*/ 0 w 855000"/>
              <a:gd name="connsiteY24" fmla="*/ 720000 h 900000"/>
              <a:gd name="connsiteX25" fmla="*/ 45000 w 855000"/>
              <a:gd name="connsiteY25" fmla="*/ 675000 h 900000"/>
              <a:gd name="connsiteX26" fmla="*/ 90000 w 855000"/>
              <a:gd name="connsiteY26" fmla="*/ 720000 h 900000"/>
              <a:gd name="connsiteX27" fmla="*/ 315000 w 855000"/>
              <a:gd name="connsiteY27" fmla="*/ 540000 h 900000"/>
              <a:gd name="connsiteX28" fmla="*/ 270000 w 855000"/>
              <a:gd name="connsiteY28" fmla="*/ 495000 h 900000"/>
              <a:gd name="connsiteX29" fmla="*/ 225000 w 855000"/>
              <a:gd name="connsiteY29" fmla="*/ 540000 h 900000"/>
              <a:gd name="connsiteX30" fmla="*/ 225000 w 855000"/>
              <a:gd name="connsiteY30" fmla="*/ 855000 h 900000"/>
              <a:gd name="connsiteX31" fmla="*/ 270000 w 855000"/>
              <a:gd name="connsiteY31" fmla="*/ 900000 h 900000"/>
              <a:gd name="connsiteX32" fmla="*/ 315000 w 855000"/>
              <a:gd name="connsiteY32" fmla="*/ 855000 h 900000"/>
              <a:gd name="connsiteX33" fmla="*/ 315000 w 855000"/>
              <a:gd name="connsiteY33" fmla="*/ 540000 h 900000"/>
              <a:gd name="connsiteX34" fmla="*/ 495000 w 855000"/>
              <a:gd name="connsiteY34" fmla="*/ 585000 h 900000"/>
              <a:gd name="connsiteX35" fmla="*/ 540000 w 855000"/>
              <a:gd name="connsiteY35" fmla="*/ 630000 h 900000"/>
              <a:gd name="connsiteX36" fmla="*/ 540000 w 855000"/>
              <a:gd name="connsiteY36" fmla="*/ 855000 h 900000"/>
              <a:gd name="connsiteX37" fmla="*/ 495000 w 855000"/>
              <a:gd name="connsiteY37" fmla="*/ 900000 h 900000"/>
              <a:gd name="connsiteX38" fmla="*/ 450000 w 855000"/>
              <a:gd name="connsiteY38" fmla="*/ 855000 h 900000"/>
              <a:gd name="connsiteX39" fmla="*/ 450000 w 855000"/>
              <a:gd name="connsiteY39" fmla="*/ 630000 h 900000"/>
              <a:gd name="connsiteX40" fmla="*/ 495000 w 855000"/>
              <a:gd name="connsiteY40" fmla="*/ 585000 h 900000"/>
              <a:gd name="connsiteX41" fmla="*/ 765000 w 855000"/>
              <a:gd name="connsiteY41" fmla="*/ 405000 h 900000"/>
              <a:gd name="connsiteX42" fmla="*/ 720000 w 855000"/>
              <a:gd name="connsiteY42" fmla="*/ 360000 h 900000"/>
              <a:gd name="connsiteX43" fmla="*/ 675000 w 855000"/>
              <a:gd name="connsiteY43" fmla="*/ 405000 h 900000"/>
              <a:gd name="connsiteX44" fmla="*/ 675000 w 855000"/>
              <a:gd name="connsiteY44" fmla="*/ 855000 h 900000"/>
              <a:gd name="connsiteX45" fmla="*/ 720000 w 855000"/>
              <a:gd name="connsiteY45" fmla="*/ 900000 h 900000"/>
              <a:gd name="connsiteX46" fmla="*/ 765000 w 855000"/>
              <a:gd name="connsiteY46" fmla="*/ 855000 h 900000"/>
              <a:gd name="connsiteX47" fmla="*/ 765000 w 855000"/>
              <a:gd name="connsiteY47" fmla="*/ 405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55000" h="900000">
                <a:moveTo>
                  <a:pt x="630000" y="90000"/>
                </a:moveTo>
                <a:cubicBezTo>
                  <a:pt x="605147" y="90000"/>
                  <a:pt x="585000" y="69853"/>
                  <a:pt x="585000" y="45000"/>
                </a:cubicBezTo>
                <a:cubicBezTo>
                  <a:pt x="585000" y="20147"/>
                  <a:pt x="605147" y="0"/>
                  <a:pt x="630000" y="0"/>
                </a:cubicBezTo>
                <a:lnTo>
                  <a:pt x="810000" y="0"/>
                </a:lnTo>
                <a:cubicBezTo>
                  <a:pt x="834854" y="0"/>
                  <a:pt x="855000" y="20147"/>
                  <a:pt x="855000" y="45000"/>
                </a:cubicBezTo>
                <a:lnTo>
                  <a:pt x="855000" y="225000"/>
                </a:lnTo>
                <a:cubicBezTo>
                  <a:pt x="855000" y="249853"/>
                  <a:pt x="834854" y="270000"/>
                  <a:pt x="810000" y="270000"/>
                </a:cubicBezTo>
                <a:cubicBezTo>
                  <a:pt x="785147" y="270000"/>
                  <a:pt x="765000" y="249853"/>
                  <a:pt x="765000" y="225000"/>
                </a:cubicBezTo>
                <a:lnTo>
                  <a:pt x="765000" y="153630"/>
                </a:lnTo>
                <a:lnTo>
                  <a:pt x="504315" y="414315"/>
                </a:lnTo>
                <a:cubicBezTo>
                  <a:pt x="486743" y="431883"/>
                  <a:pt x="458258" y="431883"/>
                  <a:pt x="440685" y="414315"/>
                </a:cubicBezTo>
                <a:lnTo>
                  <a:pt x="315000" y="288630"/>
                </a:lnTo>
                <a:lnTo>
                  <a:pt x="76815" y="526815"/>
                </a:lnTo>
                <a:cubicBezTo>
                  <a:pt x="58939" y="544082"/>
                  <a:pt x="30451" y="543587"/>
                  <a:pt x="13185" y="525708"/>
                </a:cubicBezTo>
                <a:cubicBezTo>
                  <a:pt x="-3658" y="508271"/>
                  <a:pt x="-3658" y="480623"/>
                  <a:pt x="13185" y="463185"/>
                </a:cubicBezTo>
                <a:lnTo>
                  <a:pt x="283185" y="193185"/>
                </a:lnTo>
                <a:cubicBezTo>
                  <a:pt x="300758" y="175618"/>
                  <a:pt x="329243" y="175618"/>
                  <a:pt x="346815" y="193185"/>
                </a:cubicBezTo>
                <a:lnTo>
                  <a:pt x="472500" y="318870"/>
                </a:lnTo>
                <a:lnTo>
                  <a:pt x="701370" y="90000"/>
                </a:lnTo>
                <a:lnTo>
                  <a:pt x="630000" y="90000"/>
                </a:lnTo>
                <a:close/>
                <a:moveTo>
                  <a:pt x="90000" y="720000"/>
                </a:moveTo>
                <a:lnTo>
                  <a:pt x="90000" y="855000"/>
                </a:lnTo>
                <a:cubicBezTo>
                  <a:pt x="90000" y="879854"/>
                  <a:pt x="69853" y="900000"/>
                  <a:pt x="45000" y="900000"/>
                </a:cubicBezTo>
                <a:cubicBezTo>
                  <a:pt x="20147" y="900000"/>
                  <a:pt x="0" y="879854"/>
                  <a:pt x="0" y="855000"/>
                </a:cubicBezTo>
                <a:lnTo>
                  <a:pt x="0" y="720000"/>
                </a:lnTo>
                <a:cubicBezTo>
                  <a:pt x="0" y="695147"/>
                  <a:pt x="20147" y="675000"/>
                  <a:pt x="45000" y="675000"/>
                </a:cubicBezTo>
                <a:cubicBezTo>
                  <a:pt x="69853" y="675000"/>
                  <a:pt x="90000" y="695147"/>
                  <a:pt x="90000" y="720000"/>
                </a:cubicBezTo>
                <a:close/>
                <a:moveTo>
                  <a:pt x="315000" y="540000"/>
                </a:moveTo>
                <a:cubicBezTo>
                  <a:pt x="315000" y="515146"/>
                  <a:pt x="294853" y="495000"/>
                  <a:pt x="270000" y="495000"/>
                </a:cubicBezTo>
                <a:cubicBezTo>
                  <a:pt x="245147" y="495000"/>
                  <a:pt x="225000" y="515146"/>
                  <a:pt x="225000" y="540000"/>
                </a:cubicBezTo>
                <a:lnTo>
                  <a:pt x="225000" y="855000"/>
                </a:lnTo>
                <a:cubicBezTo>
                  <a:pt x="225000" y="879854"/>
                  <a:pt x="245147" y="900000"/>
                  <a:pt x="270000" y="900000"/>
                </a:cubicBezTo>
                <a:cubicBezTo>
                  <a:pt x="294853" y="900000"/>
                  <a:pt x="315000" y="879854"/>
                  <a:pt x="315000" y="855000"/>
                </a:cubicBezTo>
                <a:lnTo>
                  <a:pt x="315000" y="540000"/>
                </a:lnTo>
                <a:close/>
                <a:moveTo>
                  <a:pt x="495000" y="585000"/>
                </a:moveTo>
                <a:cubicBezTo>
                  <a:pt x="519854" y="585000"/>
                  <a:pt x="540000" y="605147"/>
                  <a:pt x="540000" y="630000"/>
                </a:cubicBezTo>
                <a:lnTo>
                  <a:pt x="540000" y="855000"/>
                </a:lnTo>
                <a:cubicBezTo>
                  <a:pt x="540000" y="879854"/>
                  <a:pt x="519854" y="900000"/>
                  <a:pt x="495000" y="900000"/>
                </a:cubicBezTo>
                <a:cubicBezTo>
                  <a:pt x="470146" y="900000"/>
                  <a:pt x="450000" y="879854"/>
                  <a:pt x="450000" y="855000"/>
                </a:cubicBezTo>
                <a:lnTo>
                  <a:pt x="450000" y="630000"/>
                </a:lnTo>
                <a:cubicBezTo>
                  <a:pt x="450000" y="605147"/>
                  <a:pt x="470146" y="585000"/>
                  <a:pt x="495000" y="585000"/>
                </a:cubicBezTo>
                <a:close/>
                <a:moveTo>
                  <a:pt x="765000" y="405000"/>
                </a:moveTo>
                <a:cubicBezTo>
                  <a:pt x="765000" y="380146"/>
                  <a:pt x="744854" y="360000"/>
                  <a:pt x="720000" y="360000"/>
                </a:cubicBezTo>
                <a:cubicBezTo>
                  <a:pt x="695147" y="360000"/>
                  <a:pt x="675000" y="380146"/>
                  <a:pt x="675000" y="405000"/>
                </a:cubicBezTo>
                <a:lnTo>
                  <a:pt x="675000" y="855000"/>
                </a:lnTo>
                <a:cubicBezTo>
                  <a:pt x="675000" y="879854"/>
                  <a:pt x="695147" y="900000"/>
                  <a:pt x="720000" y="900000"/>
                </a:cubicBezTo>
                <a:cubicBezTo>
                  <a:pt x="744854" y="900000"/>
                  <a:pt x="765000" y="879854"/>
                  <a:pt x="765000" y="855000"/>
                </a:cubicBezTo>
                <a:lnTo>
                  <a:pt x="765000" y="405000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C474C-1A96-73E9-A387-AFA7A6FE411C}"/>
              </a:ext>
            </a:extLst>
          </p:cNvPr>
          <p:cNvSpPr txBox="1"/>
          <p:nvPr/>
        </p:nvSpPr>
        <p:spPr>
          <a:xfrm>
            <a:off x="2820723" y="3294786"/>
            <a:ext cx="1932811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6037">
              <a:spcBef>
                <a:spcPts val="600"/>
              </a:spcBef>
              <a:buClr>
                <a:srgbClr val="000000"/>
              </a:buClr>
            </a:pPr>
            <a:r>
              <a:rPr lang="en-AU" sz="1400" b="1">
                <a:solidFill>
                  <a:srgbClr val="0078D4"/>
                </a:solidFill>
                <a:cs typeface="Arial"/>
              </a:rPr>
              <a:t>88%</a:t>
            </a:r>
            <a:r>
              <a:rPr lang="en-AU" sz="1400" b="1" spc="-26">
                <a:solidFill>
                  <a:srgbClr val="0078D4"/>
                </a:solidFill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Australian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businesses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br>
              <a:rPr lang="en-AU" sz="1400" spc="-18">
                <a:cs typeface="Arial"/>
              </a:rPr>
            </a:br>
            <a:r>
              <a:rPr lang="en-AU" sz="1400">
                <a:cs typeface="Arial"/>
              </a:rPr>
              <a:t>90%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NZ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intend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18">
                <a:cs typeface="Arial"/>
              </a:rPr>
              <a:t> </a:t>
            </a:r>
            <a:r>
              <a:rPr lang="en-AU" sz="1400" b="1">
                <a:cs typeface="Arial"/>
              </a:rPr>
              <a:t>invest</a:t>
            </a:r>
            <a:r>
              <a:rPr lang="en-AU" sz="1400" b="1" spc="-18">
                <a:cs typeface="Arial"/>
              </a:rPr>
              <a:t> </a:t>
            </a:r>
            <a:r>
              <a:rPr lang="en-AU" sz="1400" b="1">
                <a:cs typeface="Arial"/>
              </a:rPr>
              <a:t>in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AI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coming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year</a:t>
            </a:r>
            <a:r>
              <a:rPr lang="en-AU" sz="1400" spc="-13" baseline="31746">
                <a:cs typeface="Arial"/>
              </a:rPr>
              <a:t>4</a:t>
            </a:r>
            <a:endParaRPr lang="en-AU" sz="1400" baseline="31746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765B0-76A5-9A50-C2CD-590A1F9A445A}"/>
              </a:ext>
            </a:extLst>
          </p:cNvPr>
          <p:cNvSpPr txBox="1"/>
          <p:nvPr/>
        </p:nvSpPr>
        <p:spPr>
          <a:xfrm>
            <a:off x="586391" y="3294786"/>
            <a:ext cx="1932811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6037">
              <a:spcBef>
                <a:spcPts val="600"/>
              </a:spcBef>
              <a:buClr>
                <a:srgbClr val="000000"/>
              </a:buClr>
            </a:pPr>
            <a:r>
              <a:rPr lang="en-AU" sz="1400" b="1">
                <a:solidFill>
                  <a:srgbClr val="0078D4"/>
                </a:solidFill>
                <a:cs typeface="Arial"/>
              </a:rPr>
              <a:t>49%</a:t>
            </a:r>
            <a:r>
              <a:rPr lang="en-AU" sz="1400" b="1" spc="-35">
                <a:solidFill>
                  <a:srgbClr val="0078D4"/>
                </a:solidFill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small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business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owners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haven't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invested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much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26">
                <a:cs typeface="Arial"/>
              </a:rPr>
              <a:t> </a:t>
            </a:r>
            <a:r>
              <a:rPr lang="en-AU" sz="1400" b="1">
                <a:cs typeface="Arial"/>
              </a:rPr>
              <a:t>data</a:t>
            </a:r>
            <a:r>
              <a:rPr lang="en-AU" sz="1400" b="1" spc="-26">
                <a:cs typeface="Arial"/>
              </a:rPr>
              <a:t> </a:t>
            </a:r>
            <a:r>
              <a:rPr lang="en-AU" sz="1400" b="1" spc="-9">
                <a:cs typeface="Arial"/>
              </a:rPr>
              <a:t>security</a:t>
            </a:r>
            <a:r>
              <a:rPr lang="en-AU" sz="1400" spc="-13" baseline="31746">
                <a:cs typeface="Arial"/>
              </a:rPr>
              <a:t>3</a:t>
            </a:r>
            <a:endParaRPr lang="en-AU" sz="1400" baseline="31746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8AEDE-064D-FBBC-861E-94F15ED2A551}"/>
              </a:ext>
            </a:extLst>
          </p:cNvPr>
          <p:cNvSpPr txBox="1"/>
          <p:nvPr/>
        </p:nvSpPr>
        <p:spPr>
          <a:xfrm>
            <a:off x="5055056" y="1865136"/>
            <a:ext cx="1883625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6037">
              <a:spcBef>
                <a:spcPts val="600"/>
              </a:spcBef>
              <a:buClr>
                <a:srgbClr val="000000"/>
              </a:buClr>
            </a:pPr>
            <a:r>
              <a:rPr lang="en-AU" sz="1400" b="1">
                <a:solidFill>
                  <a:srgbClr val="0078D4"/>
                </a:solidFill>
                <a:cs typeface="Arial"/>
              </a:rPr>
              <a:t>78%</a:t>
            </a:r>
            <a:r>
              <a:rPr lang="en-AU" sz="1400" b="1" spc="-35">
                <a:solidFill>
                  <a:srgbClr val="0078D4"/>
                </a:solidFill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35">
                <a:cs typeface="Arial"/>
              </a:rPr>
              <a:t> </a:t>
            </a:r>
            <a:r>
              <a:rPr lang="en-AU" sz="1400">
                <a:cs typeface="Arial"/>
              </a:rPr>
              <a:t>executives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believe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remote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workers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are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a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significant</a:t>
            </a:r>
            <a:r>
              <a:rPr lang="en-AU" sz="1400" spc="-31">
                <a:cs typeface="Arial"/>
              </a:rPr>
              <a:t> </a:t>
            </a:r>
            <a:r>
              <a:rPr lang="en-AU" sz="1400" b="1">
                <a:cs typeface="Arial"/>
              </a:rPr>
              <a:t>security</a:t>
            </a:r>
            <a:r>
              <a:rPr lang="en-AU" sz="1400" b="1" spc="-31">
                <a:cs typeface="Arial"/>
              </a:rPr>
              <a:t> </a:t>
            </a:r>
            <a:r>
              <a:rPr lang="en-AU" sz="1400" b="1" spc="-9">
                <a:cs typeface="Arial"/>
              </a:rPr>
              <a:t>risk</a:t>
            </a:r>
            <a:r>
              <a:rPr lang="en-AU" sz="1400" spc="-13" baseline="31746">
                <a:cs typeface="Arial"/>
              </a:rPr>
              <a:t>1</a:t>
            </a:r>
            <a:endParaRPr lang="en-AU" sz="1400" baseline="31746">
              <a:cs typeface="Arial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7FE426-B340-CCFD-D83C-BBAACEFA7ADC}"/>
              </a:ext>
            </a:extLst>
          </p:cNvPr>
          <p:cNvSpPr txBox="1">
            <a:spLocks/>
          </p:cNvSpPr>
          <p:nvPr/>
        </p:nvSpPr>
        <p:spPr>
          <a:xfrm>
            <a:off x="586391" y="5024965"/>
            <a:ext cx="6352290" cy="865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b="1">
                <a:cs typeface="Arial"/>
              </a:rPr>
              <a:t>The</a:t>
            </a:r>
            <a:r>
              <a:rPr lang="en-AU" b="1" spc="-40">
                <a:cs typeface="Arial"/>
              </a:rPr>
              <a:t> </a:t>
            </a:r>
            <a:r>
              <a:rPr lang="en-AU" b="1">
                <a:cs typeface="Arial"/>
              </a:rPr>
              <a:t>challenge:</a:t>
            </a:r>
            <a:r>
              <a:rPr lang="en-AU" b="1" spc="-26">
                <a:cs typeface="Arial"/>
              </a:rPr>
              <a:t> </a:t>
            </a:r>
          </a:p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sz="1400">
                <a:cs typeface="Arial"/>
              </a:rPr>
              <a:t>How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do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you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support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flexible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work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from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anywhere,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maintain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security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prepare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your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infrastructure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for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35">
                <a:cs typeface="Arial"/>
              </a:rPr>
              <a:t> </a:t>
            </a:r>
            <a:r>
              <a:rPr lang="en-AU" sz="1400">
                <a:cs typeface="Arial"/>
              </a:rPr>
              <a:t>–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all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while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reducing </a:t>
            </a:r>
            <a:r>
              <a:rPr lang="en-AU" sz="1400">
                <a:cs typeface="Arial"/>
              </a:rPr>
              <a:t>IT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complexity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31">
                <a:cs typeface="Arial"/>
              </a:rPr>
              <a:t> </a:t>
            </a:r>
            <a:r>
              <a:rPr lang="en-AU" sz="1400" spc="-18">
                <a:cs typeface="Arial"/>
              </a:rPr>
              <a:t>cost?</a:t>
            </a:r>
            <a:endParaRPr lang="en-AU" sz="140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6E8141-AA3E-D1F3-5A90-979EE639B482}"/>
              </a:ext>
            </a:extLst>
          </p:cNvPr>
          <p:cNvSpPr txBox="1"/>
          <p:nvPr/>
        </p:nvSpPr>
        <p:spPr>
          <a:xfrm>
            <a:off x="2820724" y="1865136"/>
            <a:ext cx="1932811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6037">
              <a:spcBef>
                <a:spcPts val="600"/>
              </a:spcBef>
              <a:buClr>
                <a:srgbClr val="000000"/>
              </a:buClr>
            </a:pPr>
            <a:r>
              <a:rPr lang="en-AU" sz="1400" b="1">
                <a:solidFill>
                  <a:srgbClr val="0078D4"/>
                </a:solidFill>
                <a:cs typeface="Arial"/>
              </a:rPr>
              <a:t>82%</a:t>
            </a:r>
            <a:r>
              <a:rPr lang="en-AU" sz="1400" b="1" spc="-26">
                <a:solidFill>
                  <a:srgbClr val="0078D4"/>
                </a:solidFill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employers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expect</a:t>
            </a:r>
            <a:r>
              <a:rPr lang="en-AU" sz="1400" spc="-18">
                <a:cs typeface="Arial"/>
              </a:rPr>
              <a:t> </a:t>
            </a:r>
            <a:r>
              <a:rPr lang="en-AU" sz="1400" b="1">
                <a:cs typeface="Arial"/>
              </a:rPr>
              <a:t>hybrid</a:t>
            </a:r>
            <a:r>
              <a:rPr lang="en-AU" sz="1400" b="1" spc="-18">
                <a:cs typeface="Arial"/>
              </a:rPr>
              <a:t> </a:t>
            </a:r>
            <a:r>
              <a:rPr lang="en-AU" sz="1400" b="1">
                <a:cs typeface="Arial"/>
              </a:rPr>
              <a:t>work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to</a:t>
            </a:r>
            <a:r>
              <a:rPr lang="en-AU" sz="1400" b="1" spc="-18">
                <a:cs typeface="Arial"/>
              </a:rPr>
              <a:t> </a:t>
            </a:r>
            <a:r>
              <a:rPr lang="en-AU" sz="1400" b="1">
                <a:cs typeface="Arial"/>
              </a:rPr>
              <a:t>continue</a:t>
            </a:r>
            <a:r>
              <a:rPr lang="en-AU" sz="1400" b="1" spc="-26">
                <a:cs typeface="Arial"/>
              </a:rPr>
              <a:t> </a:t>
            </a:r>
            <a:r>
              <a:rPr lang="en-AU" sz="1400">
                <a:cs typeface="Arial"/>
              </a:rPr>
              <a:t>or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increase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over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next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two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years</a:t>
            </a:r>
            <a:r>
              <a:rPr lang="en-AU" sz="1400" spc="-13" baseline="31746">
                <a:cs typeface="Arial"/>
              </a:rPr>
              <a:t>2</a:t>
            </a:r>
            <a:endParaRPr lang="en-AU" sz="1400" baseline="31746"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6381F6-A782-E287-EF1B-5CABFBF136EB}"/>
              </a:ext>
            </a:extLst>
          </p:cNvPr>
          <p:cNvSpPr txBox="1"/>
          <p:nvPr/>
        </p:nvSpPr>
        <p:spPr>
          <a:xfrm>
            <a:off x="586391" y="1865136"/>
            <a:ext cx="1932811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46037">
              <a:spcBef>
                <a:spcPts val="600"/>
              </a:spcBef>
              <a:buClr>
                <a:srgbClr val="000000"/>
              </a:buClr>
            </a:pPr>
            <a:r>
              <a:rPr lang="en-AU" sz="1400" b="1">
                <a:solidFill>
                  <a:srgbClr val="0078D4"/>
                </a:solidFill>
                <a:cs typeface="Arial"/>
              </a:rPr>
              <a:t>98%</a:t>
            </a:r>
            <a:r>
              <a:rPr lang="en-AU" sz="1400" b="1" spc="-26">
                <a:solidFill>
                  <a:srgbClr val="0078D4"/>
                </a:solidFill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workers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want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18">
                <a:cs typeface="Arial"/>
              </a:rPr>
              <a:t> </a:t>
            </a:r>
            <a:r>
              <a:rPr lang="en-AU" sz="1400" b="1">
                <a:cs typeface="Arial"/>
              </a:rPr>
              <a:t>work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remotely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at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least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some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time</a:t>
            </a:r>
            <a:r>
              <a:rPr lang="en-AU" sz="1400" spc="-13" baseline="31746">
                <a:cs typeface="Arial"/>
              </a:rPr>
              <a:t>1</a:t>
            </a:r>
            <a:endParaRPr lang="en-AU" sz="1400" baseline="31746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2045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44D34-48C7-4B0F-77D1-39E3D17C38FB}"/>
              </a:ext>
            </a:extLst>
          </p:cNvPr>
          <p:cNvSpPr/>
          <p:nvPr/>
        </p:nvSpPr>
        <p:spPr bwMode="auto">
          <a:xfrm>
            <a:off x="0" y="0"/>
            <a:ext cx="8024648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8263" y="457200"/>
            <a:ext cx="11018520" cy="565322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/>
            <a:r>
              <a:rPr lang="en-US">
                <a:solidFill>
                  <a:schemeClr val="tx2"/>
                </a:solidFill>
              </a:rPr>
              <a:t>Is your infrastructure ready for AI?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FEEE07-0266-9705-9C69-ED61D69AEB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6287376" cy="2130327"/>
          </a:xfrm>
        </p:spPr>
        <p:txBody>
          <a:bodyPr/>
          <a:lstStyle/>
          <a:p>
            <a:pPr marL="22431" marR="15702">
              <a:lnSpc>
                <a:spcPct val="120000"/>
              </a:lnSpc>
              <a:spcBef>
                <a:spcPts val="84"/>
              </a:spcBef>
            </a:pPr>
            <a:r>
              <a:rPr lang="en-AU" sz="1400">
                <a:cs typeface="Arial"/>
              </a:rPr>
              <a:t>While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offers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significant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business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transformation,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many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organisations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are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struggling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ensure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their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cloud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infrastructure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can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support</a:t>
            </a:r>
            <a:r>
              <a:rPr lang="en-AU" sz="1400" spc="-13">
                <a:cs typeface="Arial"/>
              </a:rPr>
              <a:t> </a:t>
            </a:r>
            <a:r>
              <a:rPr lang="en-AU" sz="1400" spc="-22">
                <a:cs typeface="Arial"/>
              </a:rPr>
              <a:t>AI </a:t>
            </a:r>
            <a:r>
              <a:rPr lang="en-AU" sz="1400" spc="-9">
                <a:cs typeface="Arial"/>
              </a:rPr>
              <a:t>adoption.</a:t>
            </a:r>
            <a:endParaRPr lang="en-AU" sz="1400">
              <a:cs typeface="Arial"/>
            </a:endParaRPr>
          </a:p>
          <a:p>
            <a:pPr marL="22431">
              <a:spcBef>
                <a:spcPts val="755"/>
              </a:spcBef>
            </a:pPr>
            <a:r>
              <a:rPr lang="en-AU" sz="1400">
                <a:cs typeface="Arial"/>
              </a:rPr>
              <a:t>The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traditional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model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fragmented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services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data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silos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won't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work.</a:t>
            </a:r>
            <a:r>
              <a:rPr lang="en-AU" sz="1400" spc="-22">
                <a:cs typeface="Arial"/>
              </a:rPr>
              <a:t> </a:t>
            </a:r>
            <a:br>
              <a:rPr lang="en-AU" sz="1400" spc="-22">
                <a:cs typeface="Arial"/>
              </a:rPr>
            </a:br>
            <a:r>
              <a:rPr lang="en-AU" sz="1400">
                <a:cs typeface="Arial"/>
              </a:rPr>
              <a:t>AI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demands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unified,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intelligent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cloud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foundation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with:</a:t>
            </a:r>
            <a:endParaRPr lang="en-AU" sz="1400">
              <a:cs typeface="Arial"/>
            </a:endParaRPr>
          </a:p>
          <a:p>
            <a:pPr marL="206375" indent="-206375">
              <a:spcBef>
                <a:spcPts val="817"/>
              </a:spcBef>
              <a:buChar char="•"/>
              <a:tabLst>
                <a:tab pos="425450" algn="l"/>
              </a:tabLst>
            </a:pPr>
            <a:r>
              <a:rPr lang="en-AU" sz="1400" spc="-9">
                <a:cs typeface="Arial"/>
              </a:rPr>
              <a:t>Scalability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workloads</a:t>
            </a:r>
            <a:r>
              <a:rPr lang="en-AU" sz="1400" spc="-13">
                <a:cs typeface="Arial"/>
              </a:rPr>
              <a:t> </a:t>
            </a:r>
            <a:r>
              <a:rPr lang="en-AU" sz="1400" spc="-18">
                <a:cs typeface="Arial"/>
              </a:rPr>
              <a:t>grow</a:t>
            </a:r>
            <a:endParaRPr lang="en-AU" sz="1400">
              <a:cs typeface="Arial"/>
            </a:endParaRPr>
          </a:p>
          <a:p>
            <a:pPr marL="206375" indent="-206375">
              <a:spcBef>
                <a:spcPts val="283"/>
              </a:spcBef>
              <a:buChar char="•"/>
              <a:tabLst>
                <a:tab pos="425450" algn="l"/>
              </a:tabLst>
            </a:pPr>
            <a:r>
              <a:rPr lang="en-AU" sz="1400">
                <a:cs typeface="Arial"/>
              </a:rPr>
              <a:t>Security</a:t>
            </a:r>
            <a:r>
              <a:rPr lang="en-AU" sz="1400" spc="-35">
                <a:cs typeface="Arial"/>
              </a:rPr>
              <a:t> </a:t>
            </a:r>
            <a:r>
              <a:rPr lang="en-AU" sz="1400">
                <a:cs typeface="Arial"/>
              </a:rPr>
              <a:t>across</a:t>
            </a:r>
            <a:r>
              <a:rPr lang="en-AU" sz="1400" spc="-35">
                <a:cs typeface="Arial"/>
              </a:rPr>
              <a:t> </a:t>
            </a:r>
            <a:r>
              <a:rPr lang="en-AU" sz="1400">
                <a:cs typeface="Arial"/>
              </a:rPr>
              <a:t>hybrid</a:t>
            </a:r>
            <a:r>
              <a:rPr lang="en-AU" sz="1400" spc="-35">
                <a:cs typeface="Arial"/>
              </a:rPr>
              <a:t> </a:t>
            </a:r>
            <a:r>
              <a:rPr lang="en-AU" sz="1400">
                <a:cs typeface="Arial"/>
              </a:rPr>
              <a:t>work</a:t>
            </a:r>
            <a:r>
              <a:rPr lang="en-AU" sz="1400" spc="-35">
                <a:cs typeface="Arial"/>
              </a:rPr>
              <a:t> </a:t>
            </a:r>
            <a:r>
              <a:rPr lang="en-AU" sz="1400" spc="-9">
                <a:cs typeface="Arial"/>
              </a:rPr>
              <a:t>environments</a:t>
            </a:r>
            <a:endParaRPr lang="en-AU" sz="1400">
              <a:cs typeface="Arial"/>
            </a:endParaRPr>
          </a:p>
          <a:p>
            <a:pPr marL="206375" indent="-206375">
              <a:spcBef>
                <a:spcPts val="265"/>
              </a:spcBef>
              <a:buChar char="•"/>
              <a:tabLst>
                <a:tab pos="425450" algn="l"/>
              </a:tabLst>
            </a:pPr>
            <a:r>
              <a:rPr lang="en-AU" sz="1400">
                <a:cs typeface="Arial"/>
              </a:rPr>
              <a:t>Unified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data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management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across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systems</a:t>
            </a:r>
            <a:endParaRPr lang="en-AU" sz="1400">
              <a:cs typeface="Arial"/>
            </a:endParaRPr>
          </a:p>
          <a:p>
            <a:pPr marL="206375" indent="-206375">
              <a:spcBef>
                <a:spcPts val="287"/>
              </a:spcBef>
              <a:buChar char="•"/>
              <a:tabLst>
                <a:tab pos="425450" algn="l"/>
              </a:tabLst>
            </a:pPr>
            <a:r>
              <a:rPr lang="en-AU" sz="1400">
                <a:cs typeface="Arial"/>
              </a:rPr>
              <a:t>Infrastructure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that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can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adapt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evolves</a:t>
            </a:r>
            <a:endParaRPr lang="en-AU" sz="1400"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29EB30-AB1C-2B7C-78EA-F675F282B163}"/>
              </a:ext>
            </a:extLst>
          </p:cNvPr>
          <p:cNvSpPr/>
          <p:nvPr/>
        </p:nvSpPr>
        <p:spPr bwMode="auto">
          <a:xfrm>
            <a:off x="8024648" y="0"/>
            <a:ext cx="4167352" cy="6858000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65356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89AAC6-4ED1-6711-045A-89A4D57C8244}"/>
              </a:ext>
            </a:extLst>
          </p:cNvPr>
          <p:cNvSpPr txBox="1"/>
          <p:nvPr/>
        </p:nvSpPr>
        <p:spPr>
          <a:xfrm>
            <a:off x="8484967" y="2619542"/>
            <a:ext cx="316098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“We need to build cloud foundations that anticipate and accommodate future advancements in AI, ensuring seamless scalability and resilience.”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7D0EA-C901-43EE-42C2-F754CC2DFF8A}"/>
              </a:ext>
            </a:extLst>
          </p:cNvPr>
          <p:cNvSpPr txBox="1"/>
          <p:nvPr/>
        </p:nvSpPr>
        <p:spPr>
          <a:xfrm>
            <a:off x="8484967" y="4605950"/>
            <a:ext cx="2446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/>
            <a:r>
              <a:rPr lang="en-AU" sz="1200">
                <a:solidFill>
                  <a:schemeClr val="bg1"/>
                </a:solidFill>
                <a:cs typeface="Arial"/>
              </a:rPr>
              <a:t>–</a:t>
            </a:r>
            <a:r>
              <a:rPr lang="en-AU" sz="1200" spc="208">
                <a:solidFill>
                  <a:schemeClr val="bg1"/>
                </a:solidFill>
                <a:cs typeface="Arial"/>
              </a:rPr>
              <a:t>	</a:t>
            </a:r>
            <a:r>
              <a:rPr lang="en-AU" sz="1200" b="1">
                <a:solidFill>
                  <a:schemeClr val="bg1"/>
                </a:solidFill>
                <a:cs typeface="Arial"/>
              </a:rPr>
              <a:t>Pradeep Kumar </a:t>
            </a:r>
            <a:r>
              <a:rPr lang="en-AU" sz="1200" b="1" err="1">
                <a:solidFill>
                  <a:schemeClr val="bg1"/>
                </a:solidFill>
                <a:cs typeface="Arial"/>
              </a:rPr>
              <a:t>Muthukamatchi</a:t>
            </a:r>
            <a:r>
              <a:rPr lang="en-AU" sz="1200" b="1">
                <a:solidFill>
                  <a:schemeClr val="bg1"/>
                </a:solidFill>
                <a:cs typeface="Arial"/>
              </a:rPr>
              <a:t>, </a:t>
            </a:r>
            <a:r>
              <a:rPr lang="en-AU" sz="1200">
                <a:solidFill>
                  <a:schemeClr val="bg1"/>
                </a:solidFill>
                <a:cs typeface="Arial"/>
              </a:rPr>
              <a:t>Principal Cloud Solution Architect, Microsoft</a:t>
            </a:r>
            <a:r>
              <a:rPr lang="en-AU" sz="1200" baseline="30000">
                <a:solidFill>
                  <a:schemeClr val="bg1"/>
                </a:solidFill>
                <a:cs typeface="Arial"/>
              </a:rPr>
              <a:t>6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51976DF-70EC-F746-4189-7161401ACD51}"/>
              </a:ext>
            </a:extLst>
          </p:cNvPr>
          <p:cNvSpPr txBox="1">
            <a:spLocks/>
          </p:cNvSpPr>
          <p:nvPr/>
        </p:nvSpPr>
        <p:spPr>
          <a:xfrm>
            <a:off x="586391" y="4182640"/>
            <a:ext cx="6372462" cy="764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31">
              <a:spcBef>
                <a:spcPts val="755"/>
              </a:spcBef>
            </a:pPr>
            <a:r>
              <a:rPr lang="en-AU" b="1">
                <a:cs typeface="Arial"/>
              </a:rPr>
              <a:t>The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solution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starts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with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the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right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building</a:t>
            </a:r>
            <a:r>
              <a:rPr lang="en-AU" b="1" spc="-13">
                <a:cs typeface="Arial"/>
              </a:rPr>
              <a:t> </a:t>
            </a:r>
            <a:r>
              <a:rPr lang="en-AU" b="1" spc="-9">
                <a:cs typeface="Arial"/>
              </a:rPr>
              <a:t>blocks</a:t>
            </a:r>
            <a:endParaRPr lang="en-AU" b="1">
              <a:cs typeface="Arial"/>
            </a:endParaRPr>
          </a:p>
          <a:p>
            <a:pPr marL="22431">
              <a:spcBef>
                <a:spcPts val="221"/>
              </a:spcBef>
            </a:pPr>
            <a:r>
              <a:rPr lang="en-AU" sz="1400">
                <a:cs typeface="Arial"/>
              </a:rPr>
              <a:t>Even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if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isn't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your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immediate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priority,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laying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proper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cloud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foundations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now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ensures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you're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ready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when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it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matters.</a:t>
            </a:r>
            <a:endParaRPr lang="en-AU" sz="1400">
              <a:cs typeface="Arial"/>
            </a:endParaRP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1F6C6903-EF74-72BB-42BD-C17799B7BD3D}"/>
              </a:ext>
            </a:extLst>
          </p:cNvPr>
          <p:cNvSpPr/>
          <p:nvPr/>
        </p:nvSpPr>
        <p:spPr>
          <a:xfrm>
            <a:off x="8484967" y="1434370"/>
            <a:ext cx="984186" cy="971639"/>
          </a:xfrm>
          <a:custGeom>
            <a:avLst/>
            <a:gdLst>
              <a:gd name="connsiteX0" fmla="*/ 183915 w 900000"/>
              <a:gd name="connsiteY0" fmla="*/ 213527 h 888526"/>
              <a:gd name="connsiteX1" fmla="*/ 484107 w 900000"/>
              <a:gd name="connsiteY1" fmla="*/ 4049 h 888526"/>
              <a:gd name="connsiteX2" fmla="*/ 693585 w 900000"/>
              <a:gd name="connsiteY2" fmla="*/ 213527 h 888526"/>
              <a:gd name="connsiteX3" fmla="*/ 697500 w 900000"/>
              <a:gd name="connsiteY3" fmla="*/ 213527 h 888526"/>
              <a:gd name="connsiteX4" fmla="*/ 871875 w 900000"/>
              <a:gd name="connsiteY4" fmla="*/ 348707 h 888526"/>
              <a:gd name="connsiteX5" fmla="*/ 866250 w 900000"/>
              <a:gd name="connsiteY5" fmla="*/ 348527 h 888526"/>
              <a:gd name="connsiteX6" fmla="*/ 686250 w 900000"/>
              <a:gd name="connsiteY6" fmla="*/ 348527 h 888526"/>
              <a:gd name="connsiteX7" fmla="*/ 607500 w 900000"/>
              <a:gd name="connsiteY7" fmla="*/ 427277 h 888526"/>
              <a:gd name="connsiteX8" fmla="*/ 607500 w 900000"/>
              <a:gd name="connsiteY8" fmla="*/ 464447 h 888526"/>
              <a:gd name="connsiteX9" fmla="*/ 508365 w 900000"/>
              <a:gd name="connsiteY9" fmla="*/ 554447 h 888526"/>
              <a:gd name="connsiteX10" fmla="*/ 501975 w 900000"/>
              <a:gd name="connsiteY10" fmla="*/ 573527 h 888526"/>
              <a:gd name="connsiteX11" fmla="*/ 180000 w 900000"/>
              <a:gd name="connsiteY11" fmla="*/ 573527 h 888526"/>
              <a:gd name="connsiteX12" fmla="*/ 0 w 900000"/>
              <a:gd name="connsiteY12" fmla="*/ 393527 h 888526"/>
              <a:gd name="connsiteX13" fmla="*/ 180000 w 900000"/>
              <a:gd name="connsiteY13" fmla="*/ 213527 h 888526"/>
              <a:gd name="connsiteX14" fmla="*/ 183915 w 900000"/>
              <a:gd name="connsiteY14" fmla="*/ 213527 h 888526"/>
              <a:gd name="connsiteX15" fmla="*/ 652500 w 900000"/>
              <a:gd name="connsiteY15" fmla="*/ 427277 h 888526"/>
              <a:gd name="connsiteX16" fmla="*/ 686250 w 900000"/>
              <a:gd name="connsiteY16" fmla="*/ 393527 h 888526"/>
              <a:gd name="connsiteX17" fmla="*/ 866250 w 900000"/>
              <a:gd name="connsiteY17" fmla="*/ 393527 h 888526"/>
              <a:gd name="connsiteX18" fmla="*/ 900000 w 900000"/>
              <a:gd name="connsiteY18" fmla="*/ 427277 h 888526"/>
              <a:gd name="connsiteX19" fmla="*/ 900000 w 900000"/>
              <a:gd name="connsiteY19" fmla="*/ 607277 h 888526"/>
              <a:gd name="connsiteX20" fmla="*/ 866250 w 900000"/>
              <a:gd name="connsiteY20" fmla="*/ 641027 h 888526"/>
              <a:gd name="connsiteX21" fmla="*/ 686250 w 900000"/>
              <a:gd name="connsiteY21" fmla="*/ 641027 h 888526"/>
              <a:gd name="connsiteX22" fmla="*/ 652500 w 900000"/>
              <a:gd name="connsiteY22" fmla="*/ 607277 h 888526"/>
              <a:gd name="connsiteX23" fmla="*/ 652500 w 900000"/>
              <a:gd name="connsiteY23" fmla="*/ 573527 h 888526"/>
              <a:gd name="connsiteX24" fmla="*/ 637965 w 900000"/>
              <a:gd name="connsiteY24" fmla="*/ 573527 h 888526"/>
              <a:gd name="connsiteX25" fmla="*/ 615105 w 900000"/>
              <a:gd name="connsiteY25" fmla="*/ 589997 h 888526"/>
              <a:gd name="connsiteX26" fmla="*/ 573975 w 900000"/>
              <a:gd name="connsiteY26" fmla="*/ 713387 h 888526"/>
              <a:gd name="connsiteX27" fmla="*/ 487035 w 900000"/>
              <a:gd name="connsiteY27" fmla="*/ 776027 h 888526"/>
              <a:gd name="connsiteX28" fmla="*/ 450000 w 900000"/>
              <a:gd name="connsiteY28" fmla="*/ 776027 h 888526"/>
              <a:gd name="connsiteX29" fmla="*/ 450000 w 900000"/>
              <a:gd name="connsiteY29" fmla="*/ 854777 h 888526"/>
              <a:gd name="connsiteX30" fmla="*/ 416250 w 900000"/>
              <a:gd name="connsiteY30" fmla="*/ 888527 h 888526"/>
              <a:gd name="connsiteX31" fmla="*/ 236250 w 900000"/>
              <a:gd name="connsiteY31" fmla="*/ 888527 h 888526"/>
              <a:gd name="connsiteX32" fmla="*/ 202500 w 900000"/>
              <a:gd name="connsiteY32" fmla="*/ 854777 h 888526"/>
              <a:gd name="connsiteX33" fmla="*/ 202500 w 900000"/>
              <a:gd name="connsiteY33" fmla="*/ 674777 h 888526"/>
              <a:gd name="connsiteX34" fmla="*/ 236250 w 900000"/>
              <a:gd name="connsiteY34" fmla="*/ 641027 h 888526"/>
              <a:gd name="connsiteX35" fmla="*/ 416250 w 900000"/>
              <a:gd name="connsiteY35" fmla="*/ 641027 h 888526"/>
              <a:gd name="connsiteX36" fmla="*/ 450000 w 900000"/>
              <a:gd name="connsiteY36" fmla="*/ 674777 h 888526"/>
              <a:gd name="connsiteX37" fmla="*/ 450000 w 900000"/>
              <a:gd name="connsiteY37" fmla="*/ 708527 h 888526"/>
              <a:gd name="connsiteX38" fmla="*/ 487035 w 900000"/>
              <a:gd name="connsiteY38" fmla="*/ 708527 h 888526"/>
              <a:gd name="connsiteX39" fmla="*/ 509895 w 900000"/>
              <a:gd name="connsiteY39" fmla="*/ 692057 h 888526"/>
              <a:gd name="connsiteX40" fmla="*/ 551025 w 900000"/>
              <a:gd name="connsiteY40" fmla="*/ 568667 h 888526"/>
              <a:gd name="connsiteX41" fmla="*/ 637965 w 900000"/>
              <a:gd name="connsiteY41" fmla="*/ 506027 h 888526"/>
              <a:gd name="connsiteX42" fmla="*/ 652500 w 900000"/>
              <a:gd name="connsiteY42" fmla="*/ 506027 h 888526"/>
              <a:gd name="connsiteX43" fmla="*/ 652500 w 900000"/>
              <a:gd name="connsiteY43" fmla="*/ 427277 h 888526"/>
              <a:gd name="connsiteX44" fmla="*/ 720000 w 900000"/>
              <a:gd name="connsiteY44" fmla="*/ 540587 h 888526"/>
              <a:gd name="connsiteX45" fmla="*/ 720000 w 900000"/>
              <a:gd name="connsiteY45" fmla="*/ 573527 h 888526"/>
              <a:gd name="connsiteX46" fmla="*/ 832500 w 900000"/>
              <a:gd name="connsiteY46" fmla="*/ 573527 h 888526"/>
              <a:gd name="connsiteX47" fmla="*/ 832500 w 900000"/>
              <a:gd name="connsiteY47" fmla="*/ 461027 h 888526"/>
              <a:gd name="connsiteX48" fmla="*/ 720000 w 900000"/>
              <a:gd name="connsiteY48" fmla="*/ 461027 h 888526"/>
              <a:gd name="connsiteX49" fmla="*/ 720000 w 900000"/>
              <a:gd name="connsiteY49" fmla="*/ 538967 h 888526"/>
              <a:gd name="connsiteX50" fmla="*/ 720000 w 900000"/>
              <a:gd name="connsiteY50" fmla="*/ 540587 h 888526"/>
              <a:gd name="connsiteX51" fmla="*/ 270000 w 900000"/>
              <a:gd name="connsiteY51" fmla="*/ 708527 h 888526"/>
              <a:gd name="connsiteX52" fmla="*/ 270000 w 900000"/>
              <a:gd name="connsiteY52" fmla="*/ 821027 h 888526"/>
              <a:gd name="connsiteX53" fmla="*/ 382500 w 900000"/>
              <a:gd name="connsiteY53" fmla="*/ 821027 h 888526"/>
              <a:gd name="connsiteX54" fmla="*/ 382500 w 900000"/>
              <a:gd name="connsiteY54" fmla="*/ 708527 h 888526"/>
              <a:gd name="connsiteX55" fmla="*/ 270000 w 900000"/>
              <a:gd name="connsiteY55" fmla="*/ 708527 h 88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00000" h="888526">
                <a:moveTo>
                  <a:pt x="183915" y="213527"/>
                </a:moveTo>
                <a:cubicBezTo>
                  <a:pt x="208965" y="72785"/>
                  <a:pt x="343366" y="-21001"/>
                  <a:pt x="484107" y="4049"/>
                </a:cubicBezTo>
                <a:cubicBezTo>
                  <a:pt x="590939" y="23063"/>
                  <a:pt x="674570" y="106695"/>
                  <a:pt x="693585" y="213527"/>
                </a:cubicBezTo>
                <a:lnTo>
                  <a:pt x="697500" y="213527"/>
                </a:lnTo>
                <a:cubicBezTo>
                  <a:pt x="779655" y="213538"/>
                  <a:pt x="851388" y="269148"/>
                  <a:pt x="871875" y="348707"/>
                </a:cubicBezTo>
                <a:cubicBezTo>
                  <a:pt x="870003" y="348581"/>
                  <a:pt x="868127" y="348521"/>
                  <a:pt x="866250" y="348527"/>
                </a:cubicBezTo>
                <a:lnTo>
                  <a:pt x="686250" y="348527"/>
                </a:lnTo>
                <a:cubicBezTo>
                  <a:pt x="642758" y="348527"/>
                  <a:pt x="607500" y="383784"/>
                  <a:pt x="607500" y="427277"/>
                </a:cubicBezTo>
                <a:lnTo>
                  <a:pt x="607500" y="464447"/>
                </a:lnTo>
                <a:cubicBezTo>
                  <a:pt x="561012" y="475088"/>
                  <a:pt x="523437" y="509200"/>
                  <a:pt x="508365" y="554447"/>
                </a:cubicBezTo>
                <a:lnTo>
                  <a:pt x="501975" y="573527"/>
                </a:lnTo>
                <a:lnTo>
                  <a:pt x="180000" y="573527"/>
                </a:lnTo>
                <a:cubicBezTo>
                  <a:pt x="80589" y="573527"/>
                  <a:pt x="0" y="492938"/>
                  <a:pt x="0" y="393527"/>
                </a:cubicBezTo>
                <a:cubicBezTo>
                  <a:pt x="0" y="294115"/>
                  <a:pt x="80589" y="213527"/>
                  <a:pt x="180000" y="213527"/>
                </a:cubicBezTo>
                <a:lnTo>
                  <a:pt x="183915" y="213527"/>
                </a:lnTo>
                <a:close/>
                <a:moveTo>
                  <a:pt x="652500" y="427277"/>
                </a:moveTo>
                <a:cubicBezTo>
                  <a:pt x="652500" y="408637"/>
                  <a:pt x="667610" y="393527"/>
                  <a:pt x="686250" y="393527"/>
                </a:cubicBezTo>
                <a:lnTo>
                  <a:pt x="866250" y="393527"/>
                </a:lnTo>
                <a:cubicBezTo>
                  <a:pt x="884890" y="393527"/>
                  <a:pt x="900000" y="408637"/>
                  <a:pt x="900000" y="427277"/>
                </a:cubicBezTo>
                <a:lnTo>
                  <a:pt x="900000" y="607277"/>
                </a:lnTo>
                <a:cubicBezTo>
                  <a:pt x="900000" y="625916"/>
                  <a:pt x="884890" y="641027"/>
                  <a:pt x="866250" y="641027"/>
                </a:cubicBezTo>
                <a:lnTo>
                  <a:pt x="686250" y="641027"/>
                </a:lnTo>
                <a:cubicBezTo>
                  <a:pt x="667610" y="641027"/>
                  <a:pt x="652500" y="625916"/>
                  <a:pt x="652500" y="607277"/>
                </a:cubicBezTo>
                <a:lnTo>
                  <a:pt x="652500" y="573527"/>
                </a:lnTo>
                <a:lnTo>
                  <a:pt x="637965" y="573527"/>
                </a:lnTo>
                <a:cubicBezTo>
                  <a:pt x="627597" y="573533"/>
                  <a:pt x="618393" y="580164"/>
                  <a:pt x="615105" y="589997"/>
                </a:cubicBezTo>
                <a:lnTo>
                  <a:pt x="573975" y="713387"/>
                </a:lnTo>
                <a:cubicBezTo>
                  <a:pt x="561499" y="750804"/>
                  <a:pt x="526477" y="776037"/>
                  <a:pt x="487035" y="776027"/>
                </a:cubicBezTo>
                <a:lnTo>
                  <a:pt x="450000" y="776027"/>
                </a:lnTo>
                <a:lnTo>
                  <a:pt x="450000" y="854777"/>
                </a:lnTo>
                <a:cubicBezTo>
                  <a:pt x="450000" y="873416"/>
                  <a:pt x="434890" y="888527"/>
                  <a:pt x="416250" y="888527"/>
                </a:cubicBezTo>
                <a:lnTo>
                  <a:pt x="236250" y="888527"/>
                </a:lnTo>
                <a:cubicBezTo>
                  <a:pt x="217610" y="888527"/>
                  <a:pt x="202500" y="873416"/>
                  <a:pt x="202500" y="854777"/>
                </a:cubicBezTo>
                <a:lnTo>
                  <a:pt x="202500" y="674777"/>
                </a:lnTo>
                <a:cubicBezTo>
                  <a:pt x="202500" y="656137"/>
                  <a:pt x="217610" y="641027"/>
                  <a:pt x="236250" y="641027"/>
                </a:cubicBezTo>
                <a:lnTo>
                  <a:pt x="416250" y="641027"/>
                </a:lnTo>
                <a:cubicBezTo>
                  <a:pt x="434890" y="641027"/>
                  <a:pt x="450000" y="656137"/>
                  <a:pt x="450000" y="674777"/>
                </a:cubicBezTo>
                <a:lnTo>
                  <a:pt x="450000" y="708527"/>
                </a:lnTo>
                <a:lnTo>
                  <a:pt x="487035" y="708527"/>
                </a:lnTo>
                <a:cubicBezTo>
                  <a:pt x="497385" y="708527"/>
                  <a:pt x="506655" y="701867"/>
                  <a:pt x="509895" y="692057"/>
                </a:cubicBezTo>
                <a:lnTo>
                  <a:pt x="551025" y="568667"/>
                </a:lnTo>
                <a:cubicBezTo>
                  <a:pt x="563501" y="531250"/>
                  <a:pt x="598523" y="506016"/>
                  <a:pt x="637965" y="506027"/>
                </a:cubicBezTo>
                <a:lnTo>
                  <a:pt x="652500" y="506027"/>
                </a:lnTo>
                <a:lnTo>
                  <a:pt x="652500" y="427277"/>
                </a:lnTo>
                <a:close/>
                <a:moveTo>
                  <a:pt x="720000" y="540587"/>
                </a:moveTo>
                <a:lnTo>
                  <a:pt x="720000" y="573527"/>
                </a:lnTo>
                <a:lnTo>
                  <a:pt x="832500" y="573527"/>
                </a:lnTo>
                <a:lnTo>
                  <a:pt x="832500" y="461027"/>
                </a:lnTo>
                <a:lnTo>
                  <a:pt x="720000" y="461027"/>
                </a:lnTo>
                <a:lnTo>
                  <a:pt x="720000" y="538967"/>
                </a:lnTo>
                <a:cubicBezTo>
                  <a:pt x="720009" y="539507"/>
                  <a:pt x="720009" y="540047"/>
                  <a:pt x="720000" y="540587"/>
                </a:cubicBezTo>
                <a:close/>
                <a:moveTo>
                  <a:pt x="270000" y="708527"/>
                </a:moveTo>
                <a:lnTo>
                  <a:pt x="270000" y="821027"/>
                </a:lnTo>
                <a:lnTo>
                  <a:pt x="382500" y="821027"/>
                </a:lnTo>
                <a:lnTo>
                  <a:pt x="382500" y="708527"/>
                </a:lnTo>
                <a:lnTo>
                  <a:pt x="270000" y="708527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573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4EA31B-A542-92ED-9517-C9DB93E0AA4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8263" y="457200"/>
            <a:ext cx="11018520" cy="565322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/>
            <a:r>
              <a:rPr lang="en-US">
                <a:solidFill>
                  <a:schemeClr val="tx2"/>
                </a:solidFill>
              </a:rPr>
              <a:t>What is Azure Virtual Desktop?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57E86C-AAC3-7167-55A5-54F761E8E1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24588"/>
            <a:ext cx="4768641" cy="3429144"/>
          </a:xfrm>
        </p:spPr>
        <p:txBody>
          <a:bodyPr/>
          <a:lstStyle/>
          <a:p>
            <a:pPr marL="11215" marR="188979">
              <a:spcBef>
                <a:spcPts val="84"/>
              </a:spcBef>
            </a:pPr>
            <a:r>
              <a:rPr lang="en-AU" sz="1400">
                <a:cs typeface="Arial"/>
              </a:rPr>
              <a:t>Azure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Virtual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Desktop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(AVD)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Microsoft's</a:t>
            </a:r>
            <a:r>
              <a:rPr lang="en-AU" sz="1400" spc="-31">
                <a:cs typeface="Arial"/>
              </a:rPr>
              <a:t> </a:t>
            </a:r>
            <a:r>
              <a:rPr lang="en-AU" sz="1400" spc="-9">
                <a:cs typeface="Arial"/>
              </a:rPr>
              <a:t>cloud-</a:t>
            </a:r>
            <a:r>
              <a:rPr lang="en-AU" sz="1400">
                <a:cs typeface="Arial"/>
              </a:rPr>
              <a:t>based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desktop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virtualisation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service.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delivers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secure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access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Windows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desktops</a:t>
            </a:r>
            <a:r>
              <a:rPr lang="en-AU" sz="1400" spc="-31">
                <a:cs typeface="Arial"/>
              </a:rPr>
              <a:t> </a:t>
            </a:r>
            <a:r>
              <a:rPr lang="en-AU" sz="1400" spc="-22">
                <a:cs typeface="Arial"/>
              </a:rPr>
              <a:t>and </a:t>
            </a:r>
            <a:r>
              <a:rPr lang="en-AU" sz="1400" spc="-9">
                <a:cs typeface="Arial"/>
              </a:rPr>
              <a:t>applications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from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anywhere,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on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any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device.</a:t>
            </a:r>
            <a:br>
              <a:rPr lang="en-AU" sz="1400" spc="-9">
                <a:cs typeface="Arial"/>
              </a:rPr>
            </a:br>
            <a:endParaRPr lang="en-AU" sz="1400">
              <a:cs typeface="Arial"/>
            </a:endParaRPr>
          </a:p>
          <a:p>
            <a:pPr marL="11215">
              <a:spcBef>
                <a:spcPts val="755"/>
              </a:spcBef>
            </a:pPr>
            <a:r>
              <a:rPr lang="en-AU" b="1">
                <a:cs typeface="Arial"/>
              </a:rPr>
              <a:t>What</a:t>
            </a:r>
            <a:r>
              <a:rPr lang="en-AU" b="1" spc="-18">
                <a:cs typeface="Arial"/>
              </a:rPr>
              <a:t> </a:t>
            </a:r>
            <a:r>
              <a:rPr lang="en-AU" b="1">
                <a:cs typeface="Arial"/>
              </a:rPr>
              <a:t>it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means</a:t>
            </a:r>
            <a:r>
              <a:rPr lang="en-AU" b="1" spc="-18">
                <a:cs typeface="Arial"/>
              </a:rPr>
              <a:t> </a:t>
            </a:r>
            <a:r>
              <a:rPr lang="en-AU" b="1">
                <a:cs typeface="Arial"/>
              </a:rPr>
              <a:t>for</a:t>
            </a:r>
            <a:r>
              <a:rPr lang="en-AU" b="1" spc="-13">
                <a:cs typeface="Arial"/>
              </a:rPr>
              <a:t> </a:t>
            </a:r>
            <a:r>
              <a:rPr lang="en-AU" b="1">
                <a:cs typeface="Arial"/>
              </a:rPr>
              <a:t>your</a:t>
            </a:r>
            <a:r>
              <a:rPr lang="en-AU" b="1" spc="-18">
                <a:cs typeface="Arial"/>
              </a:rPr>
              <a:t> </a:t>
            </a:r>
            <a:r>
              <a:rPr lang="en-AU" b="1" spc="-9">
                <a:cs typeface="Arial"/>
              </a:rPr>
              <a:t>business:</a:t>
            </a:r>
            <a:endParaRPr lang="en-AU">
              <a:cs typeface="Arial"/>
            </a:endParaRPr>
          </a:p>
          <a:p>
            <a:pPr marL="200025" indent="-200025">
              <a:spcBef>
                <a:spcPts val="817"/>
              </a:spcBef>
              <a:buChar char="•"/>
              <a:tabLst>
                <a:tab pos="414338" algn="l"/>
              </a:tabLst>
            </a:pPr>
            <a:r>
              <a:rPr lang="en-AU" sz="1400">
                <a:cs typeface="Arial"/>
              </a:rPr>
              <a:t>Your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teams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can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work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securely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from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any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location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on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any</a:t>
            </a:r>
            <a:r>
              <a:rPr lang="en-AU" sz="1400" spc="-31">
                <a:cs typeface="Arial"/>
              </a:rPr>
              <a:t> </a:t>
            </a:r>
            <a:r>
              <a:rPr lang="en-AU" sz="1400" spc="-9">
                <a:cs typeface="Arial"/>
              </a:rPr>
              <a:t>device</a:t>
            </a:r>
            <a:endParaRPr lang="en-AU" sz="1400">
              <a:cs typeface="Arial"/>
            </a:endParaRPr>
          </a:p>
          <a:p>
            <a:pPr marL="200025" indent="-200025">
              <a:spcBef>
                <a:spcPts val="283"/>
              </a:spcBef>
              <a:buChar char="•"/>
              <a:tabLst>
                <a:tab pos="414338" algn="l"/>
              </a:tabLst>
            </a:pPr>
            <a:r>
              <a:rPr lang="en-AU" sz="1400">
                <a:cs typeface="Arial"/>
              </a:rPr>
              <a:t>Full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Windows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11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Windows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10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desktop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experiences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cloud</a:t>
            </a:r>
            <a:endParaRPr lang="en-AU" sz="1400">
              <a:cs typeface="Arial"/>
            </a:endParaRPr>
          </a:p>
          <a:p>
            <a:pPr marL="200025" indent="-200025">
              <a:spcBef>
                <a:spcPts val="265"/>
              </a:spcBef>
              <a:buChar char="•"/>
              <a:tabLst>
                <a:tab pos="414338" algn="l"/>
              </a:tabLst>
            </a:pPr>
            <a:r>
              <a:rPr lang="en-AU" sz="1400" spc="-9">
                <a:cs typeface="Arial"/>
              </a:rPr>
              <a:t>Enterprise-</a:t>
            </a:r>
            <a:r>
              <a:rPr lang="en-AU" sz="1400">
                <a:cs typeface="Arial"/>
              </a:rPr>
              <a:t>grade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security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without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complexity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traditional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desktop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virtualisation</a:t>
            </a:r>
            <a:endParaRPr lang="en-AU" sz="1400">
              <a:cs typeface="Arial"/>
            </a:endParaRPr>
          </a:p>
          <a:p>
            <a:pPr marL="200025" indent="-200025">
              <a:spcBef>
                <a:spcPts val="287"/>
              </a:spcBef>
              <a:buChar char="•"/>
              <a:tabLst>
                <a:tab pos="414338" algn="l"/>
              </a:tabLst>
            </a:pPr>
            <a:r>
              <a:rPr lang="en-AU" sz="1400">
                <a:cs typeface="Arial"/>
              </a:rPr>
              <a:t>Reduced</a:t>
            </a:r>
            <a:r>
              <a:rPr lang="en-AU" sz="1400" spc="-9">
                <a:cs typeface="Arial"/>
              </a:rPr>
              <a:t> infrastructure </a:t>
            </a:r>
            <a:r>
              <a:rPr lang="en-AU" sz="1400">
                <a:cs typeface="Arial"/>
              </a:rPr>
              <a:t>costs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9">
                <a:cs typeface="Arial"/>
              </a:rPr>
              <a:t> simplified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IT</a:t>
            </a:r>
            <a:r>
              <a:rPr lang="en-AU" sz="1400" spc="-9">
                <a:cs typeface="Arial"/>
              </a:rPr>
              <a:t> management</a:t>
            </a:r>
            <a:endParaRPr lang="en-AU" sz="14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DBCA0-1A79-1D26-0D8F-40BC5F4D1499}"/>
              </a:ext>
            </a:extLst>
          </p:cNvPr>
          <p:cNvSpPr txBox="1"/>
          <p:nvPr/>
        </p:nvSpPr>
        <p:spPr>
          <a:xfrm>
            <a:off x="7348819" y="3226284"/>
            <a:ext cx="3879206" cy="14130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defTabSz="93247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AU" sz="1400" b="1">
                <a:solidFill>
                  <a:schemeClr val="tx1"/>
                </a:solidFill>
              </a:rPr>
              <a:t>Migration from other systems is simple too: </a:t>
            </a:r>
            <a:r>
              <a:rPr lang="en-AU" sz="1400">
                <a:solidFill>
                  <a:schemeClr val="tx1"/>
                </a:solidFill>
              </a:rPr>
              <a:t>If you're currently using Citrix, VMware or Remote Desktop Services, moving to AVD reduces infrastructure costs, simplifies management and strengthens security.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54FE55-6A53-5654-C18D-DADB320AA56D}"/>
              </a:ext>
            </a:extLst>
          </p:cNvPr>
          <p:cNvSpPr txBox="1"/>
          <p:nvPr/>
        </p:nvSpPr>
        <p:spPr>
          <a:xfrm>
            <a:off x="7348818" y="1479992"/>
            <a:ext cx="3879207" cy="141301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defTabSz="93247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AU" sz="1400" b="1">
                <a:solidFill>
                  <a:schemeClr val="tx1"/>
                </a:solidFill>
              </a:rPr>
              <a:t>You likely already have it: </a:t>
            </a:r>
            <a:r>
              <a:rPr lang="en-AU" sz="1400">
                <a:solidFill>
                  <a:schemeClr val="tx1"/>
                </a:solidFill>
              </a:rPr>
              <a:t>Your existing Microsoft 365 Business Premium, E3 and E5 subscriptions include AVD – you’re simply activating software you already own.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D539E9-73D7-3069-C6E7-6F715297A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807" y="1479722"/>
            <a:ext cx="1413011" cy="1413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F93749-9FA2-0A38-81C9-85699DD0C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5808" y="3226284"/>
            <a:ext cx="1413011" cy="141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318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798420-AE93-A736-197A-F6E1C93D58E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C03BC4"/>
              </a:gs>
              <a:gs pos="100000">
                <a:srgbClr val="FFB900">
                  <a:alpha val="76000"/>
                </a:srgbClr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557549-A873-7E1F-B1C9-089D4A1B8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Built for hybrid work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93F32C2-AB50-F465-A450-6D6486E20F04}"/>
              </a:ext>
            </a:extLst>
          </p:cNvPr>
          <p:cNvSpPr txBox="1">
            <a:spLocks/>
          </p:cNvSpPr>
          <p:nvPr/>
        </p:nvSpPr>
        <p:spPr>
          <a:xfrm>
            <a:off x="9585435" y="2785799"/>
            <a:ext cx="1902372" cy="1826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>
              <a:spcBef>
                <a:spcPts val="751"/>
              </a:spcBef>
            </a:pPr>
            <a:r>
              <a:rPr lang="en-AU" sz="1400" b="1">
                <a:solidFill>
                  <a:schemeClr val="bg1"/>
                </a:solidFill>
                <a:cs typeface="Arial"/>
              </a:rPr>
              <a:t>Scalability</a:t>
            </a:r>
            <a:r>
              <a:rPr lang="en-AU" sz="1400" b="1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 b="1">
                <a:solidFill>
                  <a:schemeClr val="bg1"/>
                </a:solidFill>
                <a:cs typeface="Arial"/>
              </a:rPr>
              <a:t>you</a:t>
            </a:r>
            <a:r>
              <a:rPr lang="en-AU" sz="1400" b="1" spc="-22">
                <a:solidFill>
                  <a:schemeClr val="bg1"/>
                </a:solidFill>
                <a:cs typeface="Arial"/>
              </a:rPr>
              <a:t> </a:t>
            </a:r>
            <a:br>
              <a:rPr lang="en-AU" sz="1400" b="1" spc="-22">
                <a:solidFill>
                  <a:schemeClr val="bg1"/>
                </a:solidFill>
                <a:cs typeface="Arial"/>
              </a:rPr>
            </a:br>
            <a:r>
              <a:rPr lang="en-AU" sz="1400" b="1" spc="-9">
                <a:solidFill>
                  <a:schemeClr val="bg1"/>
                </a:solidFill>
                <a:cs typeface="Arial"/>
              </a:rPr>
              <a:t>control</a:t>
            </a:r>
          </a:p>
          <a:p>
            <a:pPr marL="11215">
              <a:spcBef>
                <a:spcPts val="751"/>
              </a:spcBef>
            </a:pPr>
            <a:r>
              <a:rPr lang="en-AU" sz="1400">
                <a:solidFill>
                  <a:schemeClr val="bg1"/>
                </a:solidFill>
                <a:cs typeface="Arial"/>
              </a:rPr>
              <a:t>Add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or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remove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users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in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minutes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and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only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pay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for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what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you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use.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Scale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up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for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busy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periods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and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down</a:t>
            </a:r>
            <a:r>
              <a:rPr lang="en-AU" sz="1400" spc="-35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when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demand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drops.</a:t>
            </a:r>
            <a:endParaRPr lang="en-AU" sz="140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438A767-3C8C-EA2D-F8A8-85819C085ED6}"/>
              </a:ext>
            </a:extLst>
          </p:cNvPr>
          <p:cNvSpPr txBox="1">
            <a:spLocks/>
          </p:cNvSpPr>
          <p:nvPr/>
        </p:nvSpPr>
        <p:spPr>
          <a:xfrm>
            <a:off x="7334250" y="2785799"/>
            <a:ext cx="1902372" cy="2244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>
              <a:spcBef>
                <a:spcPts val="676"/>
              </a:spcBef>
            </a:pPr>
            <a:r>
              <a:rPr lang="en-AU" sz="1400" b="1" spc="-9">
                <a:solidFill>
                  <a:schemeClr val="bg1"/>
                </a:solidFill>
                <a:cs typeface="Arial"/>
              </a:rPr>
              <a:t>Enterprise-</a:t>
            </a:r>
            <a:r>
              <a:rPr lang="en-AU" sz="1400" b="1">
                <a:solidFill>
                  <a:schemeClr val="bg1"/>
                </a:solidFill>
                <a:cs typeface="Arial"/>
              </a:rPr>
              <a:t>grade</a:t>
            </a:r>
            <a:r>
              <a:rPr lang="en-AU" sz="1400" b="1" spc="4">
                <a:solidFill>
                  <a:schemeClr val="bg1"/>
                </a:solidFill>
                <a:cs typeface="Arial"/>
              </a:rPr>
              <a:t> </a:t>
            </a:r>
            <a:r>
              <a:rPr lang="en-AU" sz="1400" b="1" spc="-9">
                <a:solidFill>
                  <a:schemeClr val="bg1"/>
                </a:solidFill>
                <a:cs typeface="Arial"/>
              </a:rPr>
              <a:t>security</a:t>
            </a:r>
          </a:p>
          <a:p>
            <a:pPr marL="11215">
              <a:spcBef>
                <a:spcPts val="676"/>
              </a:spcBef>
            </a:pPr>
            <a:r>
              <a:rPr lang="en-AU" sz="1400">
                <a:solidFill>
                  <a:schemeClr val="bg1"/>
                </a:solidFill>
                <a:cs typeface="Arial"/>
              </a:rPr>
              <a:t>With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your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data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in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the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cloud,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not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on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devices,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if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a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laptop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is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lost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or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stolen,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your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data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stays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secure.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Built-</a:t>
            </a:r>
            <a:r>
              <a:rPr lang="en-AU" sz="1400">
                <a:solidFill>
                  <a:schemeClr val="bg1"/>
                </a:solidFill>
                <a:cs typeface="Arial"/>
              </a:rPr>
              <a:t>in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compliance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with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industry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standards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gives </a:t>
            </a:r>
            <a:r>
              <a:rPr lang="en-AU" sz="1400">
                <a:solidFill>
                  <a:schemeClr val="bg1"/>
                </a:solidFill>
                <a:cs typeface="Arial"/>
              </a:rPr>
              <a:t>you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peace</a:t>
            </a:r>
            <a:r>
              <a:rPr lang="en-AU" sz="1400" spc="-13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of</a:t>
            </a:r>
            <a:r>
              <a:rPr lang="en-AU" sz="1400" spc="-13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mind.</a:t>
            </a:r>
            <a:endParaRPr lang="en-AU" sz="140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3CDAEB7-3E11-A89A-5562-83553E8C3B15}"/>
              </a:ext>
            </a:extLst>
          </p:cNvPr>
          <p:cNvSpPr txBox="1">
            <a:spLocks/>
          </p:cNvSpPr>
          <p:nvPr/>
        </p:nvSpPr>
        <p:spPr>
          <a:xfrm>
            <a:off x="5083066" y="2785799"/>
            <a:ext cx="1902372" cy="2472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>
              <a:spcBef>
                <a:spcPts val="751"/>
              </a:spcBef>
            </a:pPr>
            <a:r>
              <a:rPr lang="en-AU" sz="1400" b="1">
                <a:solidFill>
                  <a:schemeClr val="bg1"/>
                </a:solidFill>
                <a:cs typeface="Arial"/>
              </a:rPr>
              <a:t>Lower</a:t>
            </a:r>
            <a:r>
              <a:rPr lang="en-AU" sz="1400" b="1" spc="13">
                <a:solidFill>
                  <a:schemeClr val="bg1"/>
                </a:solidFill>
                <a:cs typeface="Arial"/>
              </a:rPr>
              <a:t> </a:t>
            </a:r>
            <a:r>
              <a:rPr lang="en-AU" sz="1400" b="1" spc="-9">
                <a:solidFill>
                  <a:schemeClr val="bg1"/>
                </a:solidFill>
                <a:cs typeface="Arial"/>
              </a:rPr>
              <a:t>infrastructure</a:t>
            </a:r>
            <a:r>
              <a:rPr lang="en-AU" sz="1400" b="1" spc="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 b="1" spc="-18">
                <a:solidFill>
                  <a:schemeClr val="bg1"/>
                </a:solidFill>
                <a:cs typeface="Arial"/>
              </a:rPr>
              <a:t>costs</a:t>
            </a:r>
            <a:endParaRPr lang="en-AU" sz="1400" b="1">
              <a:solidFill>
                <a:schemeClr val="bg1"/>
              </a:solidFill>
              <a:cs typeface="Arial"/>
            </a:endParaRPr>
          </a:p>
          <a:p>
            <a:pPr marL="11215">
              <a:spcBef>
                <a:spcPts val="751"/>
              </a:spcBef>
            </a:pPr>
            <a:r>
              <a:rPr lang="en-AU" sz="1400" spc="-9">
                <a:solidFill>
                  <a:schemeClr val="bg1"/>
                </a:solidFill>
                <a:cs typeface="Arial"/>
              </a:rPr>
              <a:t>Multi-</a:t>
            </a:r>
            <a:r>
              <a:rPr lang="en-AU" sz="1400">
                <a:solidFill>
                  <a:schemeClr val="bg1"/>
                </a:solidFill>
                <a:cs typeface="Arial"/>
              </a:rPr>
              <a:t>session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Windows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capabilities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mean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multiple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users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share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a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single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virtual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machine,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significantly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cutting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compute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costs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compared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to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traditional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VDI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or</a:t>
            </a:r>
            <a:r>
              <a:rPr lang="en-AU" sz="1400" spc="-13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physical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desktops.</a:t>
            </a:r>
            <a:endParaRPr lang="en-AU" sz="1400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8A94FC-971F-E60A-5296-EB5BF6E870D9}"/>
              </a:ext>
            </a:extLst>
          </p:cNvPr>
          <p:cNvSpPr txBox="1">
            <a:spLocks/>
          </p:cNvSpPr>
          <p:nvPr/>
        </p:nvSpPr>
        <p:spPr>
          <a:xfrm>
            <a:off x="580699" y="2785799"/>
            <a:ext cx="1902372" cy="2054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>
              <a:spcBef>
                <a:spcPts val="888"/>
              </a:spcBef>
            </a:pPr>
            <a:r>
              <a:rPr lang="en-AU" sz="1400" b="1">
                <a:solidFill>
                  <a:schemeClr val="bg1"/>
                </a:solidFill>
                <a:cs typeface="Arial"/>
              </a:rPr>
              <a:t>Secure access from any device, anywhere</a:t>
            </a:r>
            <a:endParaRPr lang="en-AU" sz="1400" b="1" spc="-9">
              <a:solidFill>
                <a:schemeClr val="bg1"/>
              </a:solidFill>
              <a:cs typeface="Arial"/>
            </a:endParaRPr>
          </a:p>
          <a:p>
            <a:pPr marL="11215">
              <a:spcBef>
                <a:spcPts val="888"/>
              </a:spcBef>
            </a:pPr>
            <a:r>
              <a:rPr lang="en-AU" sz="1400">
                <a:solidFill>
                  <a:schemeClr val="bg1"/>
                </a:solidFill>
                <a:cs typeface="Arial"/>
              </a:rPr>
              <a:t>Built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on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Microsoft’s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Zero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Trust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security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framework,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AVD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protects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your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data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whether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your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teams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work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from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home,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cafes,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travelling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or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onsite.</a:t>
            </a:r>
            <a:endParaRPr lang="en-AU" sz="1400">
              <a:solidFill>
                <a:schemeClr val="bg1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1EEBCD-1131-A532-047F-06CA193F0B2E}"/>
              </a:ext>
            </a:extLst>
          </p:cNvPr>
          <p:cNvSpPr txBox="1"/>
          <p:nvPr/>
        </p:nvSpPr>
        <p:spPr>
          <a:xfrm>
            <a:off x="2831883" y="2785799"/>
            <a:ext cx="1902371" cy="2687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215">
              <a:spcBef>
                <a:spcPts val="751"/>
              </a:spcBef>
            </a:pPr>
            <a:r>
              <a:rPr lang="en-AU" sz="1400" b="1">
                <a:solidFill>
                  <a:schemeClr val="bg1"/>
                </a:solidFill>
                <a:cs typeface="Arial"/>
              </a:rPr>
              <a:t>Reduced</a:t>
            </a:r>
            <a:r>
              <a:rPr lang="en-AU" sz="1400" b="1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 b="1">
                <a:solidFill>
                  <a:schemeClr val="bg1"/>
                </a:solidFill>
                <a:cs typeface="Arial"/>
              </a:rPr>
              <a:t>IT</a:t>
            </a:r>
            <a:r>
              <a:rPr lang="en-AU" sz="1400" b="1" spc="-22">
                <a:solidFill>
                  <a:schemeClr val="bg1"/>
                </a:solidFill>
                <a:cs typeface="Arial"/>
              </a:rPr>
              <a:t> </a:t>
            </a:r>
            <a:br>
              <a:rPr lang="en-AU" sz="1400" b="1" spc="-22">
                <a:solidFill>
                  <a:schemeClr val="bg1"/>
                </a:solidFill>
                <a:cs typeface="Arial"/>
              </a:rPr>
            </a:br>
            <a:r>
              <a:rPr lang="en-AU" sz="1400" b="1" spc="-9">
                <a:solidFill>
                  <a:schemeClr val="bg1"/>
                </a:solidFill>
                <a:cs typeface="Arial"/>
              </a:rPr>
              <a:t>complexity</a:t>
            </a:r>
          </a:p>
          <a:p>
            <a:pPr marL="11215">
              <a:spcBef>
                <a:spcPts val="751"/>
              </a:spcBef>
            </a:pPr>
            <a:r>
              <a:rPr lang="en-AU" sz="1400">
                <a:solidFill>
                  <a:schemeClr val="bg1"/>
                </a:solidFill>
                <a:cs typeface="Arial"/>
              </a:rPr>
              <a:t>No</a:t>
            </a:r>
            <a:r>
              <a:rPr lang="en-AU" sz="1400" spc="-26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need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to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manage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physical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desktop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infrastructure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or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complex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VPN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configurations.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AVD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runs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in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the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cloud,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centralising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management</a:t>
            </a:r>
            <a:r>
              <a:rPr lang="en-AU" sz="1400" spc="-18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22">
                <a:solidFill>
                  <a:schemeClr val="bg1"/>
                </a:solidFill>
                <a:cs typeface="Arial"/>
              </a:rPr>
              <a:t>and </a:t>
            </a:r>
            <a:r>
              <a:rPr lang="en-AU" sz="1400">
                <a:solidFill>
                  <a:schemeClr val="bg1"/>
                </a:solidFill>
                <a:cs typeface="Arial"/>
              </a:rPr>
              <a:t>reducing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>
                <a:solidFill>
                  <a:schemeClr val="bg1"/>
                </a:solidFill>
                <a:cs typeface="Arial"/>
              </a:rPr>
              <a:t>IT</a:t>
            </a:r>
            <a:r>
              <a:rPr lang="en-AU" sz="1400" spc="-31">
                <a:solidFill>
                  <a:schemeClr val="bg1"/>
                </a:solidFill>
                <a:cs typeface="Arial"/>
              </a:rPr>
              <a:t> </a:t>
            </a:r>
            <a:r>
              <a:rPr lang="en-AU" sz="1400" spc="-9">
                <a:solidFill>
                  <a:schemeClr val="bg1"/>
                </a:solidFill>
                <a:cs typeface="Arial"/>
              </a:rPr>
              <a:t>overhead.</a:t>
            </a:r>
            <a:endParaRPr lang="en-AU" sz="1400">
              <a:solidFill>
                <a:schemeClr val="bg1"/>
              </a:solidFill>
              <a:cs typeface="Arial"/>
            </a:endParaRPr>
          </a:p>
          <a:p>
            <a:pPr algn="l"/>
            <a:endParaRPr lang="en-US" sz="1400" err="1">
              <a:solidFill>
                <a:schemeClr val="bg1"/>
              </a:solidFill>
            </a:endParaRPr>
          </a:p>
        </p:txBody>
      </p:sp>
      <p:sp>
        <p:nvSpPr>
          <p:cNvPr id="3" name="Graphic 3">
            <a:extLst>
              <a:ext uri="{FF2B5EF4-FFF2-40B4-BE49-F238E27FC236}">
                <a16:creationId xmlns:a16="http://schemas.microsoft.com/office/drawing/2014/main" id="{A039BAC1-EE41-BFF4-9916-7BBB989509C2}"/>
              </a:ext>
            </a:extLst>
          </p:cNvPr>
          <p:cNvSpPr/>
          <p:nvPr/>
        </p:nvSpPr>
        <p:spPr>
          <a:xfrm>
            <a:off x="9585435" y="1909482"/>
            <a:ext cx="609469" cy="609465"/>
          </a:xfrm>
          <a:custGeom>
            <a:avLst/>
            <a:gdLst>
              <a:gd name="connsiteX0" fmla="*/ 0 w 900004"/>
              <a:gd name="connsiteY0" fmla="*/ 146250 h 900000"/>
              <a:gd name="connsiteX1" fmla="*/ 146251 w 900004"/>
              <a:gd name="connsiteY1" fmla="*/ 0 h 900000"/>
              <a:gd name="connsiteX2" fmla="*/ 506252 w 900004"/>
              <a:gd name="connsiteY2" fmla="*/ 0 h 900000"/>
              <a:gd name="connsiteX3" fmla="*/ 652503 w 900004"/>
              <a:gd name="connsiteY3" fmla="*/ 146250 h 900000"/>
              <a:gd name="connsiteX4" fmla="*/ 652503 w 900004"/>
              <a:gd name="connsiteY4" fmla="*/ 247500 h 900000"/>
              <a:gd name="connsiteX5" fmla="*/ 753753 w 900004"/>
              <a:gd name="connsiteY5" fmla="*/ 247500 h 900000"/>
              <a:gd name="connsiteX6" fmla="*/ 900004 w 900004"/>
              <a:gd name="connsiteY6" fmla="*/ 393750 h 900000"/>
              <a:gd name="connsiteX7" fmla="*/ 900004 w 900004"/>
              <a:gd name="connsiteY7" fmla="*/ 753750 h 900000"/>
              <a:gd name="connsiteX8" fmla="*/ 753753 w 900004"/>
              <a:gd name="connsiteY8" fmla="*/ 900000 h 900000"/>
              <a:gd name="connsiteX9" fmla="*/ 393752 w 900004"/>
              <a:gd name="connsiteY9" fmla="*/ 900000 h 900000"/>
              <a:gd name="connsiteX10" fmla="*/ 247501 w 900004"/>
              <a:gd name="connsiteY10" fmla="*/ 753750 h 900000"/>
              <a:gd name="connsiteX11" fmla="*/ 247501 w 900004"/>
              <a:gd name="connsiteY11" fmla="*/ 652500 h 900000"/>
              <a:gd name="connsiteX12" fmla="*/ 146251 w 900004"/>
              <a:gd name="connsiteY12" fmla="*/ 652500 h 900000"/>
              <a:gd name="connsiteX13" fmla="*/ 0 w 900004"/>
              <a:gd name="connsiteY13" fmla="*/ 506250 h 900000"/>
              <a:gd name="connsiteX14" fmla="*/ 0 w 900004"/>
              <a:gd name="connsiteY14" fmla="*/ 146250 h 900000"/>
              <a:gd name="connsiteX15" fmla="*/ 585003 w 900004"/>
              <a:gd name="connsiteY15" fmla="*/ 146250 h 900000"/>
              <a:gd name="connsiteX16" fmla="*/ 506252 w 900004"/>
              <a:gd name="connsiteY16" fmla="*/ 67500 h 900000"/>
              <a:gd name="connsiteX17" fmla="*/ 146251 w 900004"/>
              <a:gd name="connsiteY17" fmla="*/ 67500 h 900000"/>
              <a:gd name="connsiteX18" fmla="*/ 67500 w 900004"/>
              <a:gd name="connsiteY18" fmla="*/ 146250 h 900000"/>
              <a:gd name="connsiteX19" fmla="*/ 67500 w 900004"/>
              <a:gd name="connsiteY19" fmla="*/ 506250 h 900000"/>
              <a:gd name="connsiteX20" fmla="*/ 146251 w 900004"/>
              <a:gd name="connsiteY20" fmla="*/ 585000 h 900000"/>
              <a:gd name="connsiteX21" fmla="*/ 247501 w 900004"/>
              <a:gd name="connsiteY21" fmla="*/ 585000 h 900000"/>
              <a:gd name="connsiteX22" fmla="*/ 247501 w 900004"/>
              <a:gd name="connsiteY22" fmla="*/ 393750 h 900000"/>
              <a:gd name="connsiteX23" fmla="*/ 270001 w 900004"/>
              <a:gd name="connsiteY23" fmla="*/ 315765 h 900000"/>
              <a:gd name="connsiteX24" fmla="*/ 315766 w 900004"/>
              <a:gd name="connsiteY24" fmla="*/ 270000 h 900000"/>
              <a:gd name="connsiteX25" fmla="*/ 393752 w 900004"/>
              <a:gd name="connsiteY25" fmla="*/ 247500 h 900000"/>
              <a:gd name="connsiteX26" fmla="*/ 585003 w 900004"/>
              <a:gd name="connsiteY26" fmla="*/ 247500 h 900000"/>
              <a:gd name="connsiteX27" fmla="*/ 585003 w 900004"/>
              <a:gd name="connsiteY27" fmla="*/ 146250 h 900000"/>
              <a:gd name="connsiteX28" fmla="*/ 630003 w 900004"/>
              <a:gd name="connsiteY28" fmla="*/ 584235 h 900000"/>
              <a:gd name="connsiteX29" fmla="*/ 584238 w 900004"/>
              <a:gd name="connsiteY29" fmla="*/ 630000 h 900000"/>
              <a:gd name="connsiteX30" fmla="*/ 506252 w 900004"/>
              <a:gd name="connsiteY30" fmla="*/ 652500 h 900000"/>
              <a:gd name="connsiteX31" fmla="*/ 315001 w 900004"/>
              <a:gd name="connsiteY31" fmla="*/ 652500 h 900000"/>
              <a:gd name="connsiteX32" fmla="*/ 315001 w 900004"/>
              <a:gd name="connsiteY32" fmla="*/ 753750 h 900000"/>
              <a:gd name="connsiteX33" fmla="*/ 393752 w 900004"/>
              <a:gd name="connsiteY33" fmla="*/ 832500 h 900000"/>
              <a:gd name="connsiteX34" fmla="*/ 753753 w 900004"/>
              <a:gd name="connsiteY34" fmla="*/ 832500 h 900000"/>
              <a:gd name="connsiteX35" fmla="*/ 832504 w 900004"/>
              <a:gd name="connsiteY35" fmla="*/ 753750 h 900000"/>
              <a:gd name="connsiteX36" fmla="*/ 832504 w 900004"/>
              <a:gd name="connsiteY36" fmla="*/ 393750 h 900000"/>
              <a:gd name="connsiteX37" fmla="*/ 753753 w 900004"/>
              <a:gd name="connsiteY37" fmla="*/ 315000 h 900000"/>
              <a:gd name="connsiteX38" fmla="*/ 652503 w 900004"/>
              <a:gd name="connsiteY38" fmla="*/ 315000 h 900000"/>
              <a:gd name="connsiteX39" fmla="*/ 652503 w 900004"/>
              <a:gd name="connsiteY39" fmla="*/ 506250 h 900000"/>
              <a:gd name="connsiteX40" fmla="*/ 630003 w 900004"/>
              <a:gd name="connsiteY40" fmla="*/ 584235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0004" h="900000">
                <a:moveTo>
                  <a:pt x="0" y="146250"/>
                </a:moveTo>
                <a:cubicBezTo>
                  <a:pt x="0" y="65478"/>
                  <a:pt x="65479" y="0"/>
                  <a:pt x="146251" y="0"/>
                </a:cubicBezTo>
                <a:lnTo>
                  <a:pt x="506252" y="0"/>
                </a:lnTo>
                <a:cubicBezTo>
                  <a:pt x="587024" y="0"/>
                  <a:pt x="652503" y="65478"/>
                  <a:pt x="652503" y="146250"/>
                </a:cubicBezTo>
                <a:lnTo>
                  <a:pt x="652503" y="247500"/>
                </a:lnTo>
                <a:lnTo>
                  <a:pt x="753753" y="247500"/>
                </a:lnTo>
                <a:cubicBezTo>
                  <a:pt x="834525" y="247500"/>
                  <a:pt x="900004" y="312978"/>
                  <a:pt x="900004" y="393750"/>
                </a:cubicBezTo>
                <a:lnTo>
                  <a:pt x="900004" y="753750"/>
                </a:lnTo>
                <a:cubicBezTo>
                  <a:pt x="900004" y="834522"/>
                  <a:pt x="834525" y="900000"/>
                  <a:pt x="753753" y="900000"/>
                </a:cubicBezTo>
                <a:lnTo>
                  <a:pt x="393752" y="900000"/>
                </a:lnTo>
                <a:cubicBezTo>
                  <a:pt x="312980" y="900000"/>
                  <a:pt x="247501" y="834522"/>
                  <a:pt x="247501" y="753750"/>
                </a:cubicBezTo>
                <a:lnTo>
                  <a:pt x="247501" y="652500"/>
                </a:lnTo>
                <a:lnTo>
                  <a:pt x="146251" y="652500"/>
                </a:lnTo>
                <a:cubicBezTo>
                  <a:pt x="65479" y="652500"/>
                  <a:pt x="0" y="587022"/>
                  <a:pt x="0" y="506250"/>
                </a:cubicBezTo>
                <a:lnTo>
                  <a:pt x="0" y="146250"/>
                </a:lnTo>
                <a:close/>
                <a:moveTo>
                  <a:pt x="585003" y="146250"/>
                </a:moveTo>
                <a:cubicBezTo>
                  <a:pt x="585003" y="102758"/>
                  <a:pt x="549745" y="67500"/>
                  <a:pt x="506252" y="67500"/>
                </a:cubicBezTo>
                <a:lnTo>
                  <a:pt x="146251" y="67500"/>
                </a:lnTo>
                <a:cubicBezTo>
                  <a:pt x="102758" y="67500"/>
                  <a:pt x="67500" y="102758"/>
                  <a:pt x="67500" y="146250"/>
                </a:cubicBezTo>
                <a:lnTo>
                  <a:pt x="67500" y="506250"/>
                </a:lnTo>
                <a:cubicBezTo>
                  <a:pt x="67500" y="549720"/>
                  <a:pt x="102780" y="585000"/>
                  <a:pt x="146251" y="585000"/>
                </a:cubicBezTo>
                <a:lnTo>
                  <a:pt x="247501" y="585000"/>
                </a:lnTo>
                <a:lnTo>
                  <a:pt x="247501" y="393750"/>
                </a:lnTo>
                <a:cubicBezTo>
                  <a:pt x="247501" y="365085"/>
                  <a:pt x="255736" y="338355"/>
                  <a:pt x="270001" y="315765"/>
                </a:cubicBezTo>
                <a:cubicBezTo>
                  <a:pt x="281668" y="297301"/>
                  <a:pt x="297302" y="281667"/>
                  <a:pt x="315766" y="270000"/>
                </a:cubicBezTo>
                <a:cubicBezTo>
                  <a:pt x="339103" y="255258"/>
                  <a:pt x="366149" y="247455"/>
                  <a:pt x="393752" y="247500"/>
                </a:cubicBezTo>
                <a:lnTo>
                  <a:pt x="585003" y="247500"/>
                </a:lnTo>
                <a:lnTo>
                  <a:pt x="585003" y="146250"/>
                </a:lnTo>
                <a:close/>
                <a:moveTo>
                  <a:pt x="630003" y="584235"/>
                </a:moveTo>
                <a:cubicBezTo>
                  <a:pt x="618337" y="602700"/>
                  <a:pt x="602703" y="618334"/>
                  <a:pt x="584238" y="630000"/>
                </a:cubicBezTo>
                <a:cubicBezTo>
                  <a:pt x="561648" y="644265"/>
                  <a:pt x="534917" y="652500"/>
                  <a:pt x="506252" y="652500"/>
                </a:cubicBezTo>
                <a:lnTo>
                  <a:pt x="315001" y="652500"/>
                </a:lnTo>
                <a:lnTo>
                  <a:pt x="315001" y="753750"/>
                </a:lnTo>
                <a:cubicBezTo>
                  <a:pt x="315001" y="797220"/>
                  <a:pt x="350282" y="832500"/>
                  <a:pt x="393752" y="832500"/>
                </a:cubicBezTo>
                <a:lnTo>
                  <a:pt x="753753" y="832500"/>
                </a:lnTo>
                <a:cubicBezTo>
                  <a:pt x="797246" y="832500"/>
                  <a:pt x="832504" y="797242"/>
                  <a:pt x="832504" y="753750"/>
                </a:cubicBezTo>
                <a:lnTo>
                  <a:pt x="832504" y="393750"/>
                </a:lnTo>
                <a:cubicBezTo>
                  <a:pt x="832504" y="350258"/>
                  <a:pt x="797246" y="315000"/>
                  <a:pt x="753753" y="315000"/>
                </a:cubicBezTo>
                <a:lnTo>
                  <a:pt x="652503" y="315000"/>
                </a:lnTo>
                <a:lnTo>
                  <a:pt x="652503" y="506250"/>
                </a:lnTo>
                <a:cubicBezTo>
                  <a:pt x="652503" y="534915"/>
                  <a:pt x="644268" y="561645"/>
                  <a:pt x="630003" y="584235"/>
                </a:cubicBez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5" name="Graphic 7">
            <a:extLst>
              <a:ext uri="{FF2B5EF4-FFF2-40B4-BE49-F238E27FC236}">
                <a16:creationId xmlns:a16="http://schemas.microsoft.com/office/drawing/2014/main" id="{DA7EC526-9CA5-D6B0-36FB-4CE6A43DE501}"/>
              </a:ext>
            </a:extLst>
          </p:cNvPr>
          <p:cNvSpPr/>
          <p:nvPr/>
        </p:nvSpPr>
        <p:spPr>
          <a:xfrm>
            <a:off x="602589" y="1909482"/>
            <a:ext cx="673618" cy="609465"/>
          </a:xfrm>
          <a:custGeom>
            <a:avLst/>
            <a:gdLst>
              <a:gd name="connsiteX0" fmla="*/ 146250 w 945000"/>
              <a:gd name="connsiteY0" fmla="*/ 0 h 855000"/>
              <a:gd name="connsiteX1" fmla="*/ 0 w 945000"/>
              <a:gd name="connsiteY1" fmla="*/ 146250 h 855000"/>
              <a:gd name="connsiteX2" fmla="*/ 0 w 945000"/>
              <a:gd name="connsiteY2" fmla="*/ 573750 h 855000"/>
              <a:gd name="connsiteX3" fmla="*/ 146250 w 945000"/>
              <a:gd name="connsiteY3" fmla="*/ 720000 h 855000"/>
              <a:gd name="connsiteX4" fmla="*/ 455310 w 945000"/>
              <a:gd name="connsiteY4" fmla="*/ 720000 h 855000"/>
              <a:gd name="connsiteX5" fmla="*/ 450000 w 945000"/>
              <a:gd name="connsiteY5" fmla="*/ 675000 h 855000"/>
              <a:gd name="connsiteX6" fmla="*/ 450000 w 945000"/>
              <a:gd name="connsiteY6" fmla="*/ 652500 h 855000"/>
              <a:gd name="connsiteX7" fmla="*/ 562500 w 945000"/>
              <a:gd name="connsiteY7" fmla="*/ 540000 h 855000"/>
              <a:gd name="connsiteX8" fmla="*/ 605250 w 945000"/>
              <a:gd name="connsiteY8" fmla="*/ 540000 h 855000"/>
              <a:gd name="connsiteX9" fmla="*/ 596213 w 945000"/>
              <a:gd name="connsiteY9" fmla="*/ 301523 h 855000"/>
              <a:gd name="connsiteX10" fmla="*/ 834690 w 945000"/>
              <a:gd name="connsiteY10" fmla="*/ 292485 h 855000"/>
              <a:gd name="connsiteX11" fmla="*/ 888345 w 945000"/>
              <a:gd name="connsiteY11" fmla="*/ 405000 h 855000"/>
              <a:gd name="connsiteX12" fmla="*/ 900000 w 945000"/>
              <a:gd name="connsiteY12" fmla="*/ 405000 h 855000"/>
              <a:gd name="connsiteX13" fmla="*/ 900000 w 945000"/>
              <a:gd name="connsiteY13" fmla="*/ 146250 h 855000"/>
              <a:gd name="connsiteX14" fmla="*/ 753750 w 945000"/>
              <a:gd name="connsiteY14" fmla="*/ 0 h 855000"/>
              <a:gd name="connsiteX15" fmla="*/ 146250 w 945000"/>
              <a:gd name="connsiteY15" fmla="*/ 0 h 855000"/>
              <a:gd name="connsiteX16" fmla="*/ 877500 w 945000"/>
              <a:gd name="connsiteY16" fmla="*/ 585000 h 855000"/>
              <a:gd name="connsiteX17" fmla="*/ 945000 w 945000"/>
              <a:gd name="connsiteY17" fmla="*/ 652500 h 855000"/>
              <a:gd name="connsiteX18" fmla="*/ 945000 w 945000"/>
              <a:gd name="connsiteY18" fmla="*/ 675000 h 855000"/>
              <a:gd name="connsiteX19" fmla="*/ 720000 w 945000"/>
              <a:gd name="connsiteY19" fmla="*/ 855000 h 855000"/>
              <a:gd name="connsiteX20" fmla="*/ 495000 w 945000"/>
              <a:gd name="connsiteY20" fmla="*/ 675000 h 855000"/>
              <a:gd name="connsiteX21" fmla="*/ 495000 w 945000"/>
              <a:gd name="connsiteY21" fmla="*/ 652500 h 855000"/>
              <a:gd name="connsiteX22" fmla="*/ 562500 w 945000"/>
              <a:gd name="connsiteY22" fmla="*/ 585000 h 855000"/>
              <a:gd name="connsiteX23" fmla="*/ 877500 w 945000"/>
              <a:gd name="connsiteY23" fmla="*/ 585000 h 855000"/>
              <a:gd name="connsiteX24" fmla="*/ 720000 w 945000"/>
              <a:gd name="connsiteY24" fmla="*/ 292500 h 855000"/>
              <a:gd name="connsiteX25" fmla="*/ 843750 w 945000"/>
              <a:gd name="connsiteY25" fmla="*/ 416250 h 855000"/>
              <a:gd name="connsiteX26" fmla="*/ 720000 w 945000"/>
              <a:gd name="connsiteY26" fmla="*/ 540000 h 855000"/>
              <a:gd name="connsiteX27" fmla="*/ 596250 w 945000"/>
              <a:gd name="connsiteY27" fmla="*/ 416250 h 855000"/>
              <a:gd name="connsiteX28" fmla="*/ 720000 w 945000"/>
              <a:gd name="connsiteY28" fmla="*/ 292500 h 85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45000" h="855000">
                <a:moveTo>
                  <a:pt x="146250" y="0"/>
                </a:moveTo>
                <a:cubicBezTo>
                  <a:pt x="65478" y="0"/>
                  <a:pt x="0" y="65478"/>
                  <a:pt x="0" y="146250"/>
                </a:cubicBezTo>
                <a:lnTo>
                  <a:pt x="0" y="573750"/>
                </a:lnTo>
                <a:cubicBezTo>
                  <a:pt x="0" y="654522"/>
                  <a:pt x="65478" y="720000"/>
                  <a:pt x="146250" y="720000"/>
                </a:cubicBezTo>
                <a:lnTo>
                  <a:pt x="455310" y="720000"/>
                </a:lnTo>
                <a:cubicBezTo>
                  <a:pt x="451788" y="705259"/>
                  <a:pt x="450006" y="690156"/>
                  <a:pt x="450000" y="675000"/>
                </a:cubicBezTo>
                <a:lnTo>
                  <a:pt x="450000" y="652500"/>
                </a:lnTo>
                <a:cubicBezTo>
                  <a:pt x="450000" y="590368"/>
                  <a:pt x="500368" y="540000"/>
                  <a:pt x="562500" y="540000"/>
                </a:cubicBezTo>
                <a:lnTo>
                  <a:pt x="605250" y="540000"/>
                </a:lnTo>
                <a:cubicBezTo>
                  <a:pt x="536901" y="476642"/>
                  <a:pt x="532854" y="369872"/>
                  <a:pt x="596213" y="301523"/>
                </a:cubicBezTo>
                <a:cubicBezTo>
                  <a:pt x="659571" y="233173"/>
                  <a:pt x="766341" y="229127"/>
                  <a:pt x="834690" y="292485"/>
                </a:cubicBezTo>
                <a:cubicBezTo>
                  <a:pt x="866279" y="321768"/>
                  <a:pt x="885475" y="362022"/>
                  <a:pt x="888345" y="405000"/>
                </a:cubicBezTo>
                <a:lnTo>
                  <a:pt x="900000" y="405000"/>
                </a:lnTo>
                <a:lnTo>
                  <a:pt x="900000" y="146250"/>
                </a:lnTo>
                <a:cubicBezTo>
                  <a:pt x="900000" y="65478"/>
                  <a:pt x="834522" y="0"/>
                  <a:pt x="753750" y="0"/>
                </a:cubicBezTo>
                <a:lnTo>
                  <a:pt x="146250" y="0"/>
                </a:lnTo>
                <a:close/>
                <a:moveTo>
                  <a:pt x="877500" y="585000"/>
                </a:moveTo>
                <a:cubicBezTo>
                  <a:pt x="914779" y="585000"/>
                  <a:pt x="945000" y="615221"/>
                  <a:pt x="945000" y="652500"/>
                </a:cubicBezTo>
                <a:lnTo>
                  <a:pt x="945000" y="675000"/>
                </a:lnTo>
                <a:cubicBezTo>
                  <a:pt x="945000" y="763695"/>
                  <a:pt x="861300" y="855000"/>
                  <a:pt x="720000" y="855000"/>
                </a:cubicBezTo>
                <a:cubicBezTo>
                  <a:pt x="578700" y="855000"/>
                  <a:pt x="495000" y="763695"/>
                  <a:pt x="495000" y="675000"/>
                </a:cubicBezTo>
                <a:lnTo>
                  <a:pt x="495000" y="652500"/>
                </a:lnTo>
                <a:cubicBezTo>
                  <a:pt x="495000" y="615221"/>
                  <a:pt x="525221" y="585000"/>
                  <a:pt x="562500" y="585000"/>
                </a:cubicBezTo>
                <a:lnTo>
                  <a:pt x="877500" y="585000"/>
                </a:lnTo>
                <a:close/>
                <a:moveTo>
                  <a:pt x="720000" y="292500"/>
                </a:moveTo>
                <a:cubicBezTo>
                  <a:pt x="788345" y="292500"/>
                  <a:pt x="843750" y="347905"/>
                  <a:pt x="843750" y="416250"/>
                </a:cubicBezTo>
                <a:cubicBezTo>
                  <a:pt x="843750" y="484595"/>
                  <a:pt x="788345" y="540000"/>
                  <a:pt x="720000" y="540000"/>
                </a:cubicBezTo>
                <a:cubicBezTo>
                  <a:pt x="651655" y="540000"/>
                  <a:pt x="596250" y="484595"/>
                  <a:pt x="596250" y="416250"/>
                </a:cubicBezTo>
                <a:cubicBezTo>
                  <a:pt x="596250" y="347905"/>
                  <a:pt x="651655" y="292500"/>
                  <a:pt x="720000" y="292500"/>
                </a:cubicBez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9" name="Graphic 3">
            <a:extLst>
              <a:ext uri="{FF2B5EF4-FFF2-40B4-BE49-F238E27FC236}">
                <a16:creationId xmlns:a16="http://schemas.microsoft.com/office/drawing/2014/main" id="{98DEE070-A728-EFD2-5D3A-E33E3B88A3D6}"/>
              </a:ext>
            </a:extLst>
          </p:cNvPr>
          <p:cNvSpPr/>
          <p:nvPr/>
        </p:nvSpPr>
        <p:spPr>
          <a:xfrm>
            <a:off x="7370739" y="1937016"/>
            <a:ext cx="545767" cy="573055"/>
          </a:xfrm>
          <a:custGeom>
            <a:avLst/>
            <a:gdLst>
              <a:gd name="connsiteX0" fmla="*/ 0 w 900000"/>
              <a:gd name="connsiteY0" fmla="*/ 168750 h 944999"/>
              <a:gd name="connsiteX1" fmla="*/ 33750 w 900000"/>
              <a:gd name="connsiteY1" fmla="*/ 135000 h 944999"/>
              <a:gd name="connsiteX2" fmla="*/ 384750 w 900000"/>
              <a:gd name="connsiteY2" fmla="*/ 6750 h 944999"/>
              <a:gd name="connsiteX3" fmla="*/ 425250 w 900000"/>
              <a:gd name="connsiteY3" fmla="*/ 6750 h 944999"/>
              <a:gd name="connsiteX4" fmla="*/ 776250 w 900000"/>
              <a:gd name="connsiteY4" fmla="*/ 135000 h 944999"/>
              <a:gd name="connsiteX5" fmla="*/ 810000 w 900000"/>
              <a:gd name="connsiteY5" fmla="*/ 168750 h 944999"/>
              <a:gd name="connsiteX6" fmla="*/ 810000 w 900000"/>
              <a:gd name="connsiteY6" fmla="*/ 405000 h 944999"/>
              <a:gd name="connsiteX7" fmla="*/ 808200 w 900000"/>
              <a:gd name="connsiteY7" fmla="*/ 449820 h 944999"/>
              <a:gd name="connsiteX8" fmla="*/ 404838 w 900000"/>
              <a:gd name="connsiteY8" fmla="*/ 541530 h 944999"/>
              <a:gd name="connsiteX9" fmla="*/ 433350 w 900000"/>
              <a:gd name="connsiteY9" fmla="*/ 891225 h 944999"/>
              <a:gd name="connsiteX10" fmla="*/ 417375 w 900000"/>
              <a:gd name="connsiteY10" fmla="*/ 897660 h 944999"/>
              <a:gd name="connsiteX11" fmla="*/ 392625 w 900000"/>
              <a:gd name="connsiteY11" fmla="*/ 897660 h 944999"/>
              <a:gd name="connsiteX12" fmla="*/ 0 w 900000"/>
              <a:gd name="connsiteY12" fmla="*/ 405000 h 944999"/>
              <a:gd name="connsiteX13" fmla="*/ 0 w 900000"/>
              <a:gd name="connsiteY13" fmla="*/ 168750 h 944999"/>
              <a:gd name="connsiteX14" fmla="*/ 900000 w 900000"/>
              <a:gd name="connsiteY14" fmla="*/ 697500 h 944999"/>
              <a:gd name="connsiteX15" fmla="*/ 652500 w 900000"/>
              <a:gd name="connsiteY15" fmla="*/ 450000 h 944999"/>
              <a:gd name="connsiteX16" fmla="*/ 405000 w 900000"/>
              <a:gd name="connsiteY16" fmla="*/ 697500 h 944999"/>
              <a:gd name="connsiteX17" fmla="*/ 652500 w 900000"/>
              <a:gd name="connsiteY17" fmla="*/ 945000 h 944999"/>
              <a:gd name="connsiteX18" fmla="*/ 900000 w 900000"/>
              <a:gd name="connsiteY18" fmla="*/ 697500 h 944999"/>
              <a:gd name="connsiteX19" fmla="*/ 803430 w 900000"/>
              <a:gd name="connsiteY19" fmla="*/ 591570 h 944999"/>
              <a:gd name="connsiteX20" fmla="*/ 803471 w 900000"/>
              <a:gd name="connsiteY20" fmla="*/ 623390 h 944999"/>
              <a:gd name="connsiteX21" fmla="*/ 803430 w 900000"/>
              <a:gd name="connsiteY21" fmla="*/ 623430 h 944999"/>
              <a:gd name="connsiteX22" fmla="*/ 623430 w 900000"/>
              <a:gd name="connsiteY22" fmla="*/ 803430 h 944999"/>
              <a:gd name="connsiteX23" fmla="*/ 591611 w 900000"/>
              <a:gd name="connsiteY23" fmla="*/ 803471 h 944999"/>
              <a:gd name="connsiteX24" fmla="*/ 591570 w 900000"/>
              <a:gd name="connsiteY24" fmla="*/ 803430 h 944999"/>
              <a:gd name="connsiteX25" fmla="*/ 501570 w 900000"/>
              <a:gd name="connsiteY25" fmla="*/ 713430 h 944999"/>
              <a:gd name="connsiteX26" fmla="*/ 501570 w 900000"/>
              <a:gd name="connsiteY26" fmla="*/ 681570 h 944999"/>
              <a:gd name="connsiteX27" fmla="*/ 533430 w 900000"/>
              <a:gd name="connsiteY27" fmla="*/ 681570 h 944999"/>
              <a:gd name="connsiteX28" fmla="*/ 607500 w 900000"/>
              <a:gd name="connsiteY28" fmla="*/ 755685 h 944999"/>
              <a:gd name="connsiteX29" fmla="*/ 771570 w 900000"/>
              <a:gd name="connsiteY29" fmla="*/ 591570 h 944999"/>
              <a:gd name="connsiteX30" fmla="*/ 803390 w 900000"/>
              <a:gd name="connsiteY30" fmla="*/ 591530 h 944999"/>
              <a:gd name="connsiteX31" fmla="*/ 803430 w 900000"/>
              <a:gd name="connsiteY31" fmla="*/ 591570 h 94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00000" h="944999">
                <a:moveTo>
                  <a:pt x="0" y="168750"/>
                </a:moveTo>
                <a:cubicBezTo>
                  <a:pt x="0" y="150111"/>
                  <a:pt x="15111" y="135000"/>
                  <a:pt x="33750" y="135000"/>
                </a:cubicBezTo>
                <a:cubicBezTo>
                  <a:pt x="153585" y="135000"/>
                  <a:pt x="270360" y="92565"/>
                  <a:pt x="384750" y="6750"/>
                </a:cubicBezTo>
                <a:cubicBezTo>
                  <a:pt x="396752" y="-2250"/>
                  <a:pt x="413249" y="-2250"/>
                  <a:pt x="425250" y="6750"/>
                </a:cubicBezTo>
                <a:cubicBezTo>
                  <a:pt x="539640" y="92565"/>
                  <a:pt x="656415" y="135000"/>
                  <a:pt x="776250" y="135000"/>
                </a:cubicBezTo>
                <a:cubicBezTo>
                  <a:pt x="794889" y="135000"/>
                  <a:pt x="810000" y="150111"/>
                  <a:pt x="810000" y="168750"/>
                </a:cubicBezTo>
                <a:lnTo>
                  <a:pt x="810000" y="405000"/>
                </a:lnTo>
                <a:cubicBezTo>
                  <a:pt x="810000" y="420210"/>
                  <a:pt x="809370" y="435150"/>
                  <a:pt x="808200" y="449820"/>
                </a:cubicBezTo>
                <a:cubicBezTo>
                  <a:pt x="671490" y="363758"/>
                  <a:pt x="490896" y="404820"/>
                  <a:pt x="404838" y="541530"/>
                </a:cubicBezTo>
                <a:cubicBezTo>
                  <a:pt x="335615" y="651488"/>
                  <a:pt x="347229" y="793931"/>
                  <a:pt x="433350" y="891225"/>
                </a:cubicBezTo>
                <a:lnTo>
                  <a:pt x="417375" y="897660"/>
                </a:lnTo>
                <a:cubicBezTo>
                  <a:pt x="409424" y="900792"/>
                  <a:pt x="400577" y="900792"/>
                  <a:pt x="392625" y="897660"/>
                </a:cubicBezTo>
                <a:cubicBezTo>
                  <a:pt x="133110" y="795420"/>
                  <a:pt x="0" y="630000"/>
                  <a:pt x="0" y="405000"/>
                </a:cubicBezTo>
                <a:lnTo>
                  <a:pt x="0" y="168750"/>
                </a:lnTo>
                <a:close/>
                <a:moveTo>
                  <a:pt x="900000" y="697500"/>
                </a:moveTo>
                <a:cubicBezTo>
                  <a:pt x="900000" y="560808"/>
                  <a:pt x="789192" y="450000"/>
                  <a:pt x="652500" y="450000"/>
                </a:cubicBezTo>
                <a:cubicBezTo>
                  <a:pt x="515808" y="450000"/>
                  <a:pt x="405000" y="560808"/>
                  <a:pt x="405000" y="697500"/>
                </a:cubicBezTo>
                <a:cubicBezTo>
                  <a:pt x="405000" y="834192"/>
                  <a:pt x="515808" y="945000"/>
                  <a:pt x="652500" y="945000"/>
                </a:cubicBezTo>
                <a:cubicBezTo>
                  <a:pt x="789192" y="945000"/>
                  <a:pt x="900000" y="834192"/>
                  <a:pt x="900000" y="697500"/>
                </a:cubicBezTo>
                <a:close/>
                <a:moveTo>
                  <a:pt x="803430" y="591570"/>
                </a:moveTo>
                <a:cubicBezTo>
                  <a:pt x="812228" y="600345"/>
                  <a:pt x="812246" y="614592"/>
                  <a:pt x="803471" y="623390"/>
                </a:cubicBezTo>
                <a:cubicBezTo>
                  <a:pt x="803457" y="623403"/>
                  <a:pt x="803444" y="623417"/>
                  <a:pt x="803430" y="623430"/>
                </a:cubicBezTo>
                <a:lnTo>
                  <a:pt x="623430" y="803430"/>
                </a:lnTo>
                <a:cubicBezTo>
                  <a:pt x="614655" y="812228"/>
                  <a:pt x="600408" y="812246"/>
                  <a:pt x="591611" y="803471"/>
                </a:cubicBezTo>
                <a:cubicBezTo>
                  <a:pt x="591597" y="803457"/>
                  <a:pt x="591584" y="803444"/>
                  <a:pt x="591570" y="803430"/>
                </a:cubicBezTo>
                <a:lnTo>
                  <a:pt x="501570" y="713430"/>
                </a:lnTo>
                <a:cubicBezTo>
                  <a:pt x="492772" y="704633"/>
                  <a:pt x="492772" y="690367"/>
                  <a:pt x="501570" y="681570"/>
                </a:cubicBezTo>
                <a:cubicBezTo>
                  <a:pt x="510368" y="672773"/>
                  <a:pt x="524633" y="672773"/>
                  <a:pt x="533430" y="681570"/>
                </a:cubicBezTo>
                <a:lnTo>
                  <a:pt x="607500" y="755685"/>
                </a:lnTo>
                <a:lnTo>
                  <a:pt x="771570" y="591570"/>
                </a:lnTo>
                <a:cubicBezTo>
                  <a:pt x="780345" y="582773"/>
                  <a:pt x="794592" y="582755"/>
                  <a:pt x="803390" y="591530"/>
                </a:cubicBezTo>
                <a:cubicBezTo>
                  <a:pt x="803403" y="591543"/>
                  <a:pt x="803417" y="591557"/>
                  <a:pt x="803430" y="591570"/>
                </a:cubicBez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7" name="Graphic 3">
            <a:extLst>
              <a:ext uri="{FF2B5EF4-FFF2-40B4-BE49-F238E27FC236}">
                <a16:creationId xmlns:a16="http://schemas.microsoft.com/office/drawing/2014/main" id="{B90A60CA-D083-0290-AE38-C181E5CA7DD3}"/>
              </a:ext>
            </a:extLst>
          </p:cNvPr>
          <p:cNvSpPr/>
          <p:nvPr/>
        </p:nvSpPr>
        <p:spPr>
          <a:xfrm>
            <a:off x="5119622" y="1937016"/>
            <a:ext cx="545767" cy="545765"/>
          </a:xfrm>
          <a:custGeom>
            <a:avLst/>
            <a:gdLst>
              <a:gd name="connsiteX0" fmla="*/ 382502 w 922504"/>
              <a:gd name="connsiteY0" fmla="*/ 112500 h 922500"/>
              <a:gd name="connsiteX1" fmla="*/ 416252 w 922504"/>
              <a:gd name="connsiteY1" fmla="*/ 146250 h 922500"/>
              <a:gd name="connsiteX2" fmla="*/ 416252 w 922504"/>
              <a:gd name="connsiteY2" fmla="*/ 506250 h 922500"/>
              <a:gd name="connsiteX3" fmla="*/ 776254 w 922504"/>
              <a:gd name="connsiteY3" fmla="*/ 506250 h 922500"/>
              <a:gd name="connsiteX4" fmla="*/ 809689 w 922504"/>
              <a:gd name="connsiteY4" fmla="*/ 535410 h 922500"/>
              <a:gd name="connsiteX5" fmla="*/ 810004 w 922504"/>
              <a:gd name="connsiteY5" fmla="*/ 540000 h 922500"/>
              <a:gd name="connsiteX6" fmla="*/ 405002 w 922504"/>
              <a:gd name="connsiteY6" fmla="*/ 922500 h 922500"/>
              <a:gd name="connsiteX7" fmla="*/ 0 w 922504"/>
              <a:gd name="connsiteY7" fmla="*/ 517500 h 922500"/>
              <a:gd name="connsiteX8" fmla="*/ 382502 w 922504"/>
              <a:gd name="connsiteY8" fmla="*/ 112500 h 922500"/>
              <a:gd name="connsiteX9" fmla="*/ 517502 w 922504"/>
              <a:gd name="connsiteY9" fmla="*/ 0 h 922500"/>
              <a:gd name="connsiteX10" fmla="*/ 922504 w 922504"/>
              <a:gd name="connsiteY10" fmla="*/ 405000 h 922500"/>
              <a:gd name="connsiteX11" fmla="*/ 888754 w 922504"/>
              <a:gd name="connsiteY11" fmla="*/ 438750 h 922500"/>
              <a:gd name="connsiteX12" fmla="*/ 517502 w 922504"/>
              <a:gd name="connsiteY12" fmla="*/ 438750 h 922500"/>
              <a:gd name="connsiteX13" fmla="*/ 483752 w 922504"/>
              <a:gd name="connsiteY13" fmla="*/ 405000 h 922500"/>
              <a:gd name="connsiteX14" fmla="*/ 483752 w 922504"/>
              <a:gd name="connsiteY14" fmla="*/ 33750 h 922500"/>
              <a:gd name="connsiteX15" fmla="*/ 517502 w 922504"/>
              <a:gd name="connsiteY15" fmla="*/ 0 h 9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2504" h="922500">
                <a:moveTo>
                  <a:pt x="382502" y="112500"/>
                </a:moveTo>
                <a:cubicBezTo>
                  <a:pt x="401141" y="112500"/>
                  <a:pt x="416252" y="127611"/>
                  <a:pt x="416252" y="146250"/>
                </a:cubicBezTo>
                <a:lnTo>
                  <a:pt x="416252" y="506250"/>
                </a:lnTo>
                <a:lnTo>
                  <a:pt x="776254" y="506250"/>
                </a:lnTo>
                <a:cubicBezTo>
                  <a:pt x="793120" y="506250"/>
                  <a:pt x="807394" y="518702"/>
                  <a:pt x="809689" y="535410"/>
                </a:cubicBezTo>
                <a:lnTo>
                  <a:pt x="810004" y="540000"/>
                </a:lnTo>
                <a:cubicBezTo>
                  <a:pt x="810004" y="763650"/>
                  <a:pt x="628653" y="922500"/>
                  <a:pt x="405002" y="922500"/>
                </a:cubicBezTo>
                <a:cubicBezTo>
                  <a:pt x="181326" y="922500"/>
                  <a:pt x="0" y="741177"/>
                  <a:pt x="0" y="517500"/>
                </a:cubicBezTo>
                <a:cubicBezTo>
                  <a:pt x="0" y="293850"/>
                  <a:pt x="158851" y="112500"/>
                  <a:pt x="382502" y="112500"/>
                </a:cubicBezTo>
                <a:close/>
                <a:moveTo>
                  <a:pt x="517502" y="0"/>
                </a:moveTo>
                <a:cubicBezTo>
                  <a:pt x="741180" y="0"/>
                  <a:pt x="922504" y="181325"/>
                  <a:pt x="922504" y="405000"/>
                </a:cubicBezTo>
                <a:cubicBezTo>
                  <a:pt x="922504" y="423639"/>
                  <a:pt x="907393" y="438750"/>
                  <a:pt x="888754" y="438750"/>
                </a:cubicBezTo>
                <a:lnTo>
                  <a:pt x="517502" y="438750"/>
                </a:lnTo>
                <a:cubicBezTo>
                  <a:pt x="498863" y="438750"/>
                  <a:pt x="483752" y="423639"/>
                  <a:pt x="483752" y="405000"/>
                </a:cubicBezTo>
                <a:lnTo>
                  <a:pt x="483752" y="33750"/>
                </a:lnTo>
                <a:cubicBezTo>
                  <a:pt x="483752" y="15111"/>
                  <a:pt x="498863" y="0"/>
                  <a:pt x="517502" y="0"/>
                </a:cubicBez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6504D126-29F7-5E95-4CBA-5E5FE6AF76B2}"/>
              </a:ext>
            </a:extLst>
          </p:cNvPr>
          <p:cNvSpPr/>
          <p:nvPr/>
        </p:nvSpPr>
        <p:spPr>
          <a:xfrm>
            <a:off x="2861105" y="1950625"/>
            <a:ext cx="673617" cy="514280"/>
          </a:xfrm>
          <a:custGeom>
            <a:avLst/>
            <a:gdLst>
              <a:gd name="connsiteX0" fmla="*/ 438750 w 899971"/>
              <a:gd name="connsiteY0" fmla="*/ 0 h 687091"/>
              <a:gd name="connsiteX1" fmla="*/ 183915 w 899971"/>
              <a:gd name="connsiteY1" fmla="*/ 213750 h 687091"/>
              <a:gd name="connsiteX2" fmla="*/ 180000 w 899971"/>
              <a:gd name="connsiteY2" fmla="*/ 213750 h 687091"/>
              <a:gd name="connsiteX3" fmla="*/ 0 w 899971"/>
              <a:gd name="connsiteY3" fmla="*/ 393750 h 687091"/>
              <a:gd name="connsiteX4" fmla="*/ 180000 w 899971"/>
              <a:gd name="connsiteY4" fmla="*/ 573750 h 687091"/>
              <a:gd name="connsiteX5" fmla="*/ 322560 w 899971"/>
              <a:gd name="connsiteY5" fmla="*/ 573750 h 687091"/>
              <a:gd name="connsiteX6" fmla="*/ 338085 w 899971"/>
              <a:gd name="connsiteY6" fmla="*/ 484335 h 687091"/>
              <a:gd name="connsiteX7" fmla="*/ 450585 w 899971"/>
              <a:gd name="connsiteY7" fmla="*/ 371835 h 687091"/>
              <a:gd name="connsiteX8" fmla="*/ 561956 w 899971"/>
              <a:gd name="connsiteY8" fmla="*/ 371799 h 687091"/>
              <a:gd name="connsiteX9" fmla="*/ 577440 w 899971"/>
              <a:gd name="connsiteY9" fmla="*/ 461250 h 687091"/>
              <a:gd name="connsiteX10" fmla="*/ 682560 w 899971"/>
              <a:gd name="connsiteY10" fmla="*/ 461250 h 687091"/>
              <a:gd name="connsiteX11" fmla="*/ 719838 w 899971"/>
              <a:gd name="connsiteY11" fmla="*/ 356306 h 687091"/>
              <a:gd name="connsiteX12" fmla="*/ 809460 w 899971"/>
              <a:gd name="connsiteY12" fmla="*/ 371835 h 687091"/>
              <a:gd name="connsiteX13" fmla="*/ 872730 w 899971"/>
              <a:gd name="connsiteY13" fmla="*/ 435105 h 687091"/>
              <a:gd name="connsiteX14" fmla="*/ 738900 w 899971"/>
              <a:gd name="connsiteY14" fmla="*/ 218565 h 687091"/>
              <a:gd name="connsiteX15" fmla="*/ 697500 w 899971"/>
              <a:gd name="connsiteY15" fmla="*/ 213750 h 687091"/>
              <a:gd name="connsiteX16" fmla="*/ 693585 w 899971"/>
              <a:gd name="connsiteY16" fmla="*/ 213750 h 687091"/>
              <a:gd name="connsiteX17" fmla="*/ 438750 w 899971"/>
              <a:gd name="connsiteY17" fmla="*/ 0 h 687091"/>
              <a:gd name="connsiteX18" fmla="*/ 530100 w 899971"/>
              <a:gd name="connsiteY18" fmla="*/ 451350 h 687091"/>
              <a:gd name="connsiteX19" fmla="*/ 531783 w 899971"/>
              <a:gd name="connsiteY19" fmla="*/ 403650 h 687091"/>
              <a:gd name="connsiteX20" fmla="*/ 484083 w 899971"/>
              <a:gd name="connsiteY20" fmla="*/ 401967 h 687091"/>
              <a:gd name="connsiteX21" fmla="*/ 482400 w 899971"/>
              <a:gd name="connsiteY21" fmla="*/ 403650 h 687091"/>
              <a:gd name="connsiteX22" fmla="*/ 369900 w 899971"/>
              <a:gd name="connsiteY22" fmla="*/ 516150 h 687091"/>
              <a:gd name="connsiteX23" fmla="*/ 369900 w 899971"/>
              <a:gd name="connsiteY23" fmla="*/ 563850 h 687091"/>
              <a:gd name="connsiteX24" fmla="*/ 482400 w 899971"/>
              <a:gd name="connsiteY24" fmla="*/ 676350 h 687091"/>
              <a:gd name="connsiteX25" fmla="*/ 530100 w 899971"/>
              <a:gd name="connsiteY25" fmla="*/ 678033 h 687091"/>
              <a:gd name="connsiteX26" fmla="*/ 531783 w 899971"/>
              <a:gd name="connsiteY26" fmla="*/ 630333 h 687091"/>
              <a:gd name="connsiteX27" fmla="*/ 530100 w 899971"/>
              <a:gd name="connsiteY27" fmla="*/ 628650 h 687091"/>
              <a:gd name="connsiteX28" fmla="*/ 475200 w 899971"/>
              <a:gd name="connsiteY28" fmla="*/ 573750 h 687091"/>
              <a:gd name="connsiteX29" fmla="*/ 784800 w 899971"/>
              <a:gd name="connsiteY29" fmla="*/ 573750 h 687091"/>
              <a:gd name="connsiteX30" fmla="*/ 729900 w 899971"/>
              <a:gd name="connsiteY30" fmla="*/ 628650 h 687091"/>
              <a:gd name="connsiteX31" fmla="*/ 728217 w 899971"/>
              <a:gd name="connsiteY31" fmla="*/ 676350 h 687091"/>
              <a:gd name="connsiteX32" fmla="*/ 775917 w 899971"/>
              <a:gd name="connsiteY32" fmla="*/ 678033 h 687091"/>
              <a:gd name="connsiteX33" fmla="*/ 777600 w 899971"/>
              <a:gd name="connsiteY33" fmla="*/ 676350 h 687091"/>
              <a:gd name="connsiteX34" fmla="*/ 890100 w 899971"/>
              <a:gd name="connsiteY34" fmla="*/ 563850 h 687091"/>
              <a:gd name="connsiteX35" fmla="*/ 890100 w 899971"/>
              <a:gd name="connsiteY35" fmla="*/ 516150 h 687091"/>
              <a:gd name="connsiteX36" fmla="*/ 777600 w 899971"/>
              <a:gd name="connsiteY36" fmla="*/ 403650 h 687091"/>
              <a:gd name="connsiteX37" fmla="*/ 729900 w 899971"/>
              <a:gd name="connsiteY37" fmla="*/ 401967 h 687091"/>
              <a:gd name="connsiteX38" fmla="*/ 728217 w 899971"/>
              <a:gd name="connsiteY38" fmla="*/ 449667 h 687091"/>
              <a:gd name="connsiteX39" fmla="*/ 729900 w 899971"/>
              <a:gd name="connsiteY39" fmla="*/ 451350 h 687091"/>
              <a:gd name="connsiteX40" fmla="*/ 784800 w 899971"/>
              <a:gd name="connsiteY40" fmla="*/ 506250 h 687091"/>
              <a:gd name="connsiteX41" fmla="*/ 475200 w 899971"/>
              <a:gd name="connsiteY41" fmla="*/ 506250 h 687091"/>
              <a:gd name="connsiteX42" fmla="*/ 530100 w 899971"/>
              <a:gd name="connsiteY42" fmla="*/ 451350 h 68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99971" h="687091">
                <a:moveTo>
                  <a:pt x="438750" y="0"/>
                </a:moveTo>
                <a:cubicBezTo>
                  <a:pt x="313209" y="23"/>
                  <a:pt x="205784" y="90129"/>
                  <a:pt x="183915" y="213750"/>
                </a:cubicBezTo>
                <a:lnTo>
                  <a:pt x="180000" y="213750"/>
                </a:lnTo>
                <a:cubicBezTo>
                  <a:pt x="80589" y="213750"/>
                  <a:pt x="0" y="294341"/>
                  <a:pt x="0" y="393750"/>
                </a:cubicBezTo>
                <a:cubicBezTo>
                  <a:pt x="0" y="493160"/>
                  <a:pt x="80589" y="573750"/>
                  <a:pt x="180000" y="573750"/>
                </a:cubicBezTo>
                <a:lnTo>
                  <a:pt x="322560" y="573750"/>
                </a:lnTo>
                <a:cubicBezTo>
                  <a:pt x="308314" y="543659"/>
                  <a:pt x="314530" y="507861"/>
                  <a:pt x="338085" y="484335"/>
                </a:cubicBezTo>
                <a:lnTo>
                  <a:pt x="450585" y="371835"/>
                </a:lnTo>
                <a:cubicBezTo>
                  <a:pt x="481329" y="341073"/>
                  <a:pt x="531189" y="341055"/>
                  <a:pt x="561956" y="371799"/>
                </a:cubicBezTo>
                <a:cubicBezTo>
                  <a:pt x="585513" y="395339"/>
                  <a:pt x="591714" y="431159"/>
                  <a:pt x="577440" y="461250"/>
                </a:cubicBezTo>
                <a:lnTo>
                  <a:pt x="682560" y="461250"/>
                </a:lnTo>
                <a:cubicBezTo>
                  <a:pt x="663872" y="421979"/>
                  <a:pt x="680562" y="374990"/>
                  <a:pt x="719838" y="356306"/>
                </a:cubicBezTo>
                <a:cubicBezTo>
                  <a:pt x="749984" y="341960"/>
                  <a:pt x="785898" y="348183"/>
                  <a:pt x="809460" y="371835"/>
                </a:cubicBezTo>
                <a:lnTo>
                  <a:pt x="872730" y="435105"/>
                </a:lnTo>
                <a:cubicBezTo>
                  <a:pt x="895568" y="338355"/>
                  <a:pt x="835650" y="241405"/>
                  <a:pt x="738900" y="218565"/>
                </a:cubicBezTo>
                <a:cubicBezTo>
                  <a:pt x="725333" y="215362"/>
                  <a:pt x="711441" y="213746"/>
                  <a:pt x="697500" y="213750"/>
                </a:cubicBezTo>
                <a:lnTo>
                  <a:pt x="693585" y="213750"/>
                </a:lnTo>
                <a:cubicBezTo>
                  <a:pt x="671715" y="90129"/>
                  <a:pt x="564291" y="23"/>
                  <a:pt x="438750" y="0"/>
                </a:cubicBezTo>
                <a:close/>
                <a:moveTo>
                  <a:pt x="530100" y="451350"/>
                </a:moveTo>
                <a:cubicBezTo>
                  <a:pt x="543735" y="438642"/>
                  <a:pt x="544491" y="417285"/>
                  <a:pt x="531783" y="403650"/>
                </a:cubicBezTo>
                <a:cubicBezTo>
                  <a:pt x="519075" y="390015"/>
                  <a:pt x="497723" y="389259"/>
                  <a:pt x="484083" y="401967"/>
                </a:cubicBezTo>
                <a:cubicBezTo>
                  <a:pt x="483503" y="402507"/>
                  <a:pt x="482940" y="403070"/>
                  <a:pt x="482400" y="403650"/>
                </a:cubicBezTo>
                <a:lnTo>
                  <a:pt x="369900" y="516150"/>
                </a:lnTo>
                <a:cubicBezTo>
                  <a:pt x="356740" y="529326"/>
                  <a:pt x="356740" y="550674"/>
                  <a:pt x="369900" y="563850"/>
                </a:cubicBezTo>
                <a:lnTo>
                  <a:pt x="482400" y="676350"/>
                </a:lnTo>
                <a:cubicBezTo>
                  <a:pt x="495108" y="689985"/>
                  <a:pt x="516465" y="690741"/>
                  <a:pt x="530100" y="678033"/>
                </a:cubicBezTo>
                <a:cubicBezTo>
                  <a:pt x="543735" y="665325"/>
                  <a:pt x="544491" y="643972"/>
                  <a:pt x="531783" y="630333"/>
                </a:cubicBezTo>
                <a:cubicBezTo>
                  <a:pt x="531243" y="629752"/>
                  <a:pt x="530681" y="629190"/>
                  <a:pt x="530100" y="628650"/>
                </a:cubicBezTo>
                <a:lnTo>
                  <a:pt x="475200" y="573750"/>
                </a:lnTo>
                <a:lnTo>
                  <a:pt x="784800" y="573750"/>
                </a:lnTo>
                <a:lnTo>
                  <a:pt x="729900" y="628650"/>
                </a:lnTo>
                <a:cubicBezTo>
                  <a:pt x="716265" y="641358"/>
                  <a:pt x="715509" y="662715"/>
                  <a:pt x="728217" y="676350"/>
                </a:cubicBezTo>
                <a:cubicBezTo>
                  <a:pt x="740925" y="689985"/>
                  <a:pt x="762278" y="690741"/>
                  <a:pt x="775917" y="678033"/>
                </a:cubicBezTo>
                <a:cubicBezTo>
                  <a:pt x="776498" y="677493"/>
                  <a:pt x="777060" y="676931"/>
                  <a:pt x="777600" y="676350"/>
                </a:cubicBezTo>
                <a:lnTo>
                  <a:pt x="890100" y="563850"/>
                </a:lnTo>
                <a:cubicBezTo>
                  <a:pt x="903263" y="550674"/>
                  <a:pt x="903263" y="529326"/>
                  <a:pt x="890100" y="516150"/>
                </a:cubicBezTo>
                <a:lnTo>
                  <a:pt x="777600" y="403650"/>
                </a:lnTo>
                <a:cubicBezTo>
                  <a:pt x="764892" y="390015"/>
                  <a:pt x="743535" y="389259"/>
                  <a:pt x="729900" y="401967"/>
                </a:cubicBezTo>
                <a:cubicBezTo>
                  <a:pt x="716265" y="414675"/>
                  <a:pt x="715509" y="436028"/>
                  <a:pt x="728217" y="449667"/>
                </a:cubicBezTo>
                <a:cubicBezTo>
                  <a:pt x="728757" y="450248"/>
                  <a:pt x="729320" y="450810"/>
                  <a:pt x="729900" y="451350"/>
                </a:cubicBezTo>
                <a:lnTo>
                  <a:pt x="784800" y="506250"/>
                </a:lnTo>
                <a:lnTo>
                  <a:pt x="475200" y="506250"/>
                </a:lnTo>
                <a:lnTo>
                  <a:pt x="530100" y="451350"/>
                </a:lnTo>
                <a:close/>
              </a:path>
            </a:pathLst>
          </a:custGeom>
          <a:gradFill flip="none" rotWithShape="1">
            <a:gsLst>
              <a:gs pos="40000">
                <a:srgbClr val="FFA38B"/>
              </a:gs>
              <a:gs pos="99000">
                <a:srgbClr val="FFE399"/>
              </a:gs>
              <a:gs pos="0">
                <a:srgbClr val="8DC8E8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7565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76426F-5F6B-1FA2-654D-E2369D88372E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3CA04-F1C8-FCB7-4C68-682779C1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Building the foundation for AI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9437C-E2F1-633B-7DCF-C7CC08788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835100"/>
          </a:xfrm>
        </p:spPr>
        <p:txBody>
          <a:bodyPr/>
          <a:lstStyle/>
          <a:p>
            <a:pPr marL="6350" marR="49348">
              <a:lnSpc>
                <a:spcPct val="120000"/>
              </a:lnSpc>
              <a:spcBef>
                <a:spcPts val="667"/>
              </a:spcBef>
            </a:pPr>
            <a:r>
              <a:rPr lang="en-AU" sz="1400">
                <a:cs typeface="Arial"/>
              </a:rPr>
              <a:t>88%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of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Australian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businesses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90%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New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Zealand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are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planning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investment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next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12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months.</a:t>
            </a:r>
            <a:r>
              <a:rPr lang="en-AU" sz="1400" baseline="31746">
                <a:cs typeface="Arial"/>
              </a:rPr>
              <a:t>3</a:t>
            </a:r>
            <a:r>
              <a:rPr lang="en-AU" sz="1400" spc="112" baseline="31746">
                <a:cs typeface="Arial"/>
              </a:rPr>
              <a:t> </a:t>
            </a:r>
            <a:r>
              <a:rPr lang="en-AU" sz="1400">
                <a:cs typeface="Arial"/>
              </a:rPr>
              <a:t>But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many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organisations</a:t>
            </a:r>
            <a:r>
              <a:rPr lang="en-AU" sz="1400" spc="-18">
                <a:cs typeface="Arial"/>
              </a:rPr>
              <a:t> face </a:t>
            </a:r>
            <a:r>
              <a:rPr lang="en-AU" sz="1400" spc="-9">
                <a:cs typeface="Arial"/>
              </a:rPr>
              <a:t>infrastructure limitations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–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siloed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data,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legacy</a:t>
            </a:r>
            <a:r>
              <a:rPr lang="en-AU" sz="1400" spc="-9">
                <a:cs typeface="Arial"/>
              </a:rPr>
              <a:t> applications </a:t>
            </a:r>
            <a:r>
              <a:rPr lang="en-AU" sz="1400">
                <a:cs typeface="Arial"/>
              </a:rPr>
              <a:t>and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insufficient</a:t>
            </a:r>
            <a:r>
              <a:rPr lang="en-AU" sz="1400" spc="-9">
                <a:cs typeface="Arial"/>
              </a:rPr>
              <a:t> computing power.</a:t>
            </a:r>
            <a:endParaRPr lang="en-AU" sz="1400">
              <a:cs typeface="Arial"/>
            </a:endParaRPr>
          </a:p>
          <a:p>
            <a:pPr marL="6350">
              <a:spcBef>
                <a:spcPts val="751"/>
              </a:spcBef>
            </a:pPr>
            <a:r>
              <a:rPr lang="en-AU" sz="1400">
                <a:cs typeface="Arial"/>
              </a:rPr>
              <a:t>AVD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is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your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first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9">
                <a:cs typeface="Arial"/>
              </a:rPr>
              <a:t> building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block:</a:t>
            </a:r>
            <a:endParaRPr lang="en-AU" sz="140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6</a:t>
            </a:fld>
            <a:endParaRPr spc="-2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932CD-DDEE-4B65-C64C-8B2C5243A2E1}"/>
              </a:ext>
            </a:extLst>
          </p:cNvPr>
          <p:cNvSpPr txBox="1"/>
          <p:nvPr/>
        </p:nvSpPr>
        <p:spPr>
          <a:xfrm>
            <a:off x="586390" y="5355104"/>
            <a:ext cx="611168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56077">
              <a:spcBef>
                <a:spcPts val="755"/>
              </a:spcBef>
            </a:pPr>
            <a:r>
              <a:rPr lang="en-AU" sz="1400">
                <a:cs typeface="Arial"/>
              </a:rPr>
              <a:t>Even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if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isn't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your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immediate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priority,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you're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laying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groundwork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that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positions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you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move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quickly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when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time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comes.</a:t>
            </a:r>
            <a:endParaRPr lang="en-AU" sz="1400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8D3F5-8533-A164-81F5-7A19F2B89C9A}"/>
              </a:ext>
            </a:extLst>
          </p:cNvPr>
          <p:cNvSpPr txBox="1"/>
          <p:nvPr/>
        </p:nvSpPr>
        <p:spPr>
          <a:xfrm>
            <a:off x="8859370" y="3523844"/>
            <a:ext cx="2143363" cy="11028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350">
              <a:spcBef>
                <a:spcPts val="287"/>
              </a:spcBef>
              <a:tabLst>
                <a:tab pos="458788" algn="l"/>
              </a:tabLst>
            </a:pPr>
            <a:r>
              <a:rPr lang="en-AU" sz="1400" b="1" spc="-9">
                <a:cs typeface="Arial"/>
              </a:rPr>
              <a:t>Cloud-</a:t>
            </a:r>
            <a:r>
              <a:rPr lang="en-AU" sz="1400" b="1">
                <a:cs typeface="Arial"/>
              </a:rPr>
              <a:t>native</a:t>
            </a:r>
            <a:r>
              <a:rPr lang="en-AU" sz="1400" b="1" spc="9">
                <a:cs typeface="Arial"/>
              </a:rPr>
              <a:t> </a:t>
            </a:r>
            <a:r>
              <a:rPr lang="en-AU" sz="1400" b="1" spc="-9">
                <a:cs typeface="Arial"/>
              </a:rPr>
              <a:t>advantage</a:t>
            </a:r>
            <a:endParaRPr lang="en-AU" sz="1400">
              <a:cs typeface="Arial"/>
            </a:endParaRPr>
          </a:p>
          <a:p>
            <a:pPr marL="6350">
              <a:spcBef>
                <a:spcPts val="221"/>
              </a:spcBef>
            </a:pPr>
            <a:r>
              <a:rPr lang="en-AU" sz="1400">
                <a:cs typeface="Arial"/>
              </a:rPr>
              <a:t>Add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new</a:t>
            </a:r>
            <a:r>
              <a:rPr lang="en-AU" sz="1400" spc="-9">
                <a:cs typeface="Arial"/>
              </a:rPr>
              <a:t> capabilities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including </a:t>
            </a:r>
            <a:r>
              <a:rPr lang="en-AU" sz="1400">
                <a:cs typeface="Arial"/>
              </a:rPr>
              <a:t>AI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without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physical</a:t>
            </a:r>
            <a:r>
              <a:rPr lang="en-AU" sz="1400" spc="-9">
                <a:cs typeface="Arial"/>
              </a:rPr>
              <a:t> infrastructure limitations.</a:t>
            </a:r>
            <a:endParaRPr lang="en-AU" sz="14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8D9DE-3FF0-FFDC-3E32-53F3E9A5A529}"/>
              </a:ext>
            </a:extLst>
          </p:cNvPr>
          <p:cNvSpPr txBox="1"/>
          <p:nvPr/>
        </p:nvSpPr>
        <p:spPr>
          <a:xfrm>
            <a:off x="6134289" y="3523844"/>
            <a:ext cx="2143363" cy="11028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350">
              <a:spcBef>
                <a:spcPts val="287"/>
              </a:spcBef>
              <a:tabLst>
                <a:tab pos="458788" algn="l"/>
              </a:tabLst>
            </a:pPr>
            <a:r>
              <a:rPr lang="en-AU" sz="1400" b="1">
                <a:cs typeface="Arial"/>
              </a:rPr>
              <a:t>Security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built</a:t>
            </a:r>
            <a:r>
              <a:rPr lang="en-AU" sz="1400" b="1" spc="-22">
                <a:cs typeface="Arial"/>
              </a:rPr>
              <a:t> in</a:t>
            </a:r>
            <a:endParaRPr lang="en-AU" sz="1400">
              <a:cs typeface="Arial"/>
            </a:endParaRPr>
          </a:p>
          <a:p>
            <a:pPr marL="6350">
              <a:spcBef>
                <a:spcPts val="221"/>
              </a:spcBef>
            </a:pPr>
            <a:r>
              <a:rPr lang="en-AU" sz="1400">
                <a:cs typeface="Arial"/>
              </a:rPr>
              <a:t>Zero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Trust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security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protects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desktops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applications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your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capabilities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grow.</a:t>
            </a:r>
            <a:endParaRPr lang="en-AU" sz="1400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06752-8D82-DDD6-971E-6B6E48CD4C9A}"/>
              </a:ext>
            </a:extLst>
          </p:cNvPr>
          <p:cNvSpPr txBox="1"/>
          <p:nvPr/>
        </p:nvSpPr>
        <p:spPr>
          <a:xfrm>
            <a:off x="3399864" y="3523844"/>
            <a:ext cx="2143363" cy="11028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350">
              <a:spcBef>
                <a:spcPts val="265"/>
              </a:spcBef>
              <a:tabLst>
                <a:tab pos="458788" algn="l"/>
              </a:tabLst>
            </a:pPr>
            <a:r>
              <a:rPr lang="en-AU" sz="1400" b="1">
                <a:cs typeface="Arial"/>
              </a:rPr>
              <a:t>Scalable</a:t>
            </a:r>
            <a:r>
              <a:rPr lang="en-AU" sz="1400" b="1" spc="-40">
                <a:cs typeface="Arial"/>
              </a:rPr>
              <a:t> </a:t>
            </a:r>
            <a:r>
              <a:rPr lang="en-AU" sz="1400" b="1" spc="-9">
                <a:cs typeface="Arial"/>
              </a:rPr>
              <a:t>infrastructure</a:t>
            </a:r>
            <a:endParaRPr lang="en-AU" sz="1400">
              <a:cs typeface="Arial"/>
            </a:endParaRPr>
          </a:p>
          <a:p>
            <a:pPr marL="6350">
              <a:spcBef>
                <a:spcPts val="224"/>
              </a:spcBef>
            </a:pPr>
            <a:r>
              <a:rPr lang="en-AU" sz="1400">
                <a:cs typeface="Arial"/>
              </a:rPr>
              <a:t>Add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processing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power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on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demand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support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hybrid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flexibility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growing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workloads.</a:t>
            </a:r>
            <a:endParaRPr lang="en-AU" sz="140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9BDE3-2FF6-1AF2-D741-3C411F888B95}"/>
              </a:ext>
            </a:extLst>
          </p:cNvPr>
          <p:cNvSpPr txBox="1"/>
          <p:nvPr/>
        </p:nvSpPr>
        <p:spPr>
          <a:xfrm>
            <a:off x="586390" y="3532615"/>
            <a:ext cx="2143363" cy="11028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6350">
              <a:spcBef>
                <a:spcPts val="817"/>
              </a:spcBef>
              <a:tabLst>
                <a:tab pos="458788" algn="l"/>
              </a:tabLst>
            </a:pPr>
            <a:r>
              <a:rPr lang="en-AU" sz="1400" b="1">
                <a:cs typeface="Arial"/>
              </a:rPr>
              <a:t>Centralised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in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the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 spc="-18">
                <a:cs typeface="Arial"/>
              </a:rPr>
              <a:t>cloud</a:t>
            </a:r>
            <a:endParaRPr lang="en-AU" sz="1400">
              <a:cs typeface="Arial"/>
            </a:endParaRPr>
          </a:p>
          <a:p>
            <a:pPr marL="6350">
              <a:spcBef>
                <a:spcPts val="221"/>
              </a:spcBef>
            </a:pPr>
            <a:r>
              <a:rPr lang="en-AU" sz="1400">
                <a:cs typeface="Arial"/>
              </a:rPr>
              <a:t>Desktops,</a:t>
            </a:r>
            <a:r>
              <a:rPr lang="en-AU" sz="1400" spc="-31">
                <a:cs typeface="Arial"/>
              </a:rPr>
              <a:t> </a:t>
            </a:r>
            <a:r>
              <a:rPr lang="en-AU" sz="1400" spc="-9">
                <a:cs typeface="Arial"/>
              </a:rPr>
              <a:t>applications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data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live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Azure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platform,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giving</a:t>
            </a:r>
            <a:r>
              <a:rPr lang="en-AU" sz="1400" spc="-31">
                <a:cs typeface="Arial"/>
              </a:rPr>
              <a:t> </a:t>
            </a:r>
            <a:r>
              <a:rPr lang="en-AU" sz="1400">
                <a:cs typeface="Arial"/>
              </a:rPr>
              <a:t>AI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tools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access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they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need.</a:t>
            </a:r>
            <a:endParaRPr lang="en-AU" sz="1400">
              <a:cs typeface="Arial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1E730B5-822C-444E-9D9B-BE9FD7785FCD}"/>
              </a:ext>
            </a:extLst>
          </p:cNvPr>
          <p:cNvSpPr/>
          <p:nvPr/>
        </p:nvSpPr>
        <p:spPr>
          <a:xfrm>
            <a:off x="8859370" y="2763371"/>
            <a:ext cx="559020" cy="558908"/>
          </a:xfrm>
          <a:custGeom>
            <a:avLst/>
            <a:gdLst>
              <a:gd name="connsiteX0" fmla="*/ 310778 w 945099"/>
              <a:gd name="connsiteY0" fmla="*/ 652410 h 944910"/>
              <a:gd name="connsiteX1" fmla="*/ 405098 w 945099"/>
              <a:gd name="connsiteY1" fmla="*/ 652410 h 944910"/>
              <a:gd name="connsiteX2" fmla="*/ 405098 w 945099"/>
              <a:gd name="connsiteY2" fmla="*/ 652455 h 944910"/>
              <a:gd name="connsiteX3" fmla="*/ 405098 w 945099"/>
              <a:gd name="connsiteY3" fmla="*/ 764955 h 944910"/>
              <a:gd name="connsiteX4" fmla="*/ 495098 w 945099"/>
              <a:gd name="connsiteY4" fmla="*/ 854955 h 944910"/>
              <a:gd name="connsiteX5" fmla="*/ 515303 w 945099"/>
              <a:gd name="connsiteY5" fmla="*/ 854955 h 944910"/>
              <a:gd name="connsiteX6" fmla="*/ 450098 w 945099"/>
              <a:gd name="connsiteY6" fmla="*/ 899910 h 944910"/>
              <a:gd name="connsiteX7" fmla="*/ 313388 w 945099"/>
              <a:gd name="connsiteY7" fmla="*/ 665685 h 944910"/>
              <a:gd name="connsiteX8" fmla="*/ 241838 w 945099"/>
              <a:gd name="connsiteY8" fmla="*/ 652410 h 944910"/>
              <a:gd name="connsiteX9" fmla="*/ 241838 w 945099"/>
              <a:gd name="connsiteY9" fmla="*/ 652455 h 944910"/>
              <a:gd name="connsiteX10" fmla="*/ 322478 w 945099"/>
              <a:gd name="connsiteY10" fmla="*/ 881640 h 944910"/>
              <a:gd name="connsiteX11" fmla="*/ 54638 w 945099"/>
              <a:gd name="connsiteY11" fmla="*/ 665010 h 944910"/>
              <a:gd name="connsiteX12" fmla="*/ 48068 w 945099"/>
              <a:gd name="connsiteY12" fmla="*/ 652455 h 944910"/>
              <a:gd name="connsiteX13" fmla="*/ 495099 w 945099"/>
              <a:gd name="connsiteY13" fmla="*/ 494910 h 944910"/>
              <a:gd name="connsiteX14" fmla="*/ 900099 w 945099"/>
              <a:gd name="connsiteY14" fmla="*/ 494910 h 944910"/>
              <a:gd name="connsiteX15" fmla="*/ 945099 w 945099"/>
              <a:gd name="connsiteY15" fmla="*/ 539910 h 944910"/>
              <a:gd name="connsiteX16" fmla="*/ 945099 w 945099"/>
              <a:gd name="connsiteY16" fmla="*/ 764910 h 944910"/>
              <a:gd name="connsiteX17" fmla="*/ 900099 w 945099"/>
              <a:gd name="connsiteY17" fmla="*/ 809910 h 944910"/>
              <a:gd name="connsiteX18" fmla="*/ 765099 w 945099"/>
              <a:gd name="connsiteY18" fmla="*/ 809910 h 944910"/>
              <a:gd name="connsiteX19" fmla="*/ 765099 w 945099"/>
              <a:gd name="connsiteY19" fmla="*/ 899910 h 944910"/>
              <a:gd name="connsiteX20" fmla="*/ 787599 w 945099"/>
              <a:gd name="connsiteY20" fmla="*/ 899910 h 944910"/>
              <a:gd name="connsiteX21" fmla="*/ 810099 w 945099"/>
              <a:gd name="connsiteY21" fmla="*/ 922410 h 944910"/>
              <a:gd name="connsiteX22" fmla="*/ 787599 w 945099"/>
              <a:gd name="connsiteY22" fmla="*/ 944910 h 944910"/>
              <a:gd name="connsiteX23" fmla="*/ 607599 w 945099"/>
              <a:gd name="connsiteY23" fmla="*/ 944910 h 944910"/>
              <a:gd name="connsiteX24" fmla="*/ 585099 w 945099"/>
              <a:gd name="connsiteY24" fmla="*/ 922410 h 944910"/>
              <a:gd name="connsiteX25" fmla="*/ 607599 w 945099"/>
              <a:gd name="connsiteY25" fmla="*/ 899910 h 944910"/>
              <a:gd name="connsiteX26" fmla="*/ 630099 w 945099"/>
              <a:gd name="connsiteY26" fmla="*/ 899910 h 944910"/>
              <a:gd name="connsiteX27" fmla="*/ 630099 w 945099"/>
              <a:gd name="connsiteY27" fmla="*/ 809910 h 944910"/>
              <a:gd name="connsiteX28" fmla="*/ 495099 w 945099"/>
              <a:gd name="connsiteY28" fmla="*/ 809910 h 944910"/>
              <a:gd name="connsiteX29" fmla="*/ 450099 w 945099"/>
              <a:gd name="connsiteY29" fmla="*/ 764910 h 944910"/>
              <a:gd name="connsiteX30" fmla="*/ 450099 w 945099"/>
              <a:gd name="connsiteY30" fmla="*/ 539910 h 944910"/>
              <a:gd name="connsiteX31" fmla="*/ 495099 w 945099"/>
              <a:gd name="connsiteY31" fmla="*/ 494910 h 944910"/>
              <a:gd name="connsiteX32" fmla="*/ 672038 w 945099"/>
              <a:gd name="connsiteY32" fmla="*/ 359910 h 944910"/>
              <a:gd name="connsiteX33" fmla="*/ 891188 w 945099"/>
              <a:gd name="connsiteY33" fmla="*/ 359910 h 944910"/>
              <a:gd name="connsiteX34" fmla="*/ 900188 w 945099"/>
              <a:gd name="connsiteY34" fmla="*/ 449865 h 944910"/>
              <a:gd name="connsiteX35" fmla="*/ 900188 w 945099"/>
              <a:gd name="connsiteY35" fmla="*/ 449910 h 944910"/>
              <a:gd name="connsiteX36" fmla="*/ 675188 w 945099"/>
              <a:gd name="connsiteY36" fmla="*/ 449910 h 944910"/>
              <a:gd name="connsiteX37" fmla="*/ 673748 w 945099"/>
              <a:gd name="connsiteY37" fmla="*/ 389475 h 944910"/>
              <a:gd name="connsiteX38" fmla="*/ 296018 w 945099"/>
              <a:gd name="connsiteY38" fmla="*/ 359910 h 944910"/>
              <a:gd name="connsiteX39" fmla="*/ 604223 w 945099"/>
              <a:gd name="connsiteY39" fmla="*/ 359910 h 944910"/>
              <a:gd name="connsiteX40" fmla="*/ 607688 w 945099"/>
              <a:gd name="connsiteY40" fmla="*/ 449910 h 944910"/>
              <a:gd name="connsiteX41" fmla="*/ 495098 w 945099"/>
              <a:gd name="connsiteY41" fmla="*/ 449910 h 944910"/>
              <a:gd name="connsiteX42" fmla="*/ 405098 w 945099"/>
              <a:gd name="connsiteY42" fmla="*/ 539910 h 944910"/>
              <a:gd name="connsiteX43" fmla="*/ 405098 w 945099"/>
              <a:gd name="connsiteY43" fmla="*/ 584910 h 944910"/>
              <a:gd name="connsiteX44" fmla="*/ 300428 w 945099"/>
              <a:gd name="connsiteY44" fmla="*/ 584910 h 944910"/>
              <a:gd name="connsiteX45" fmla="*/ 294488 w 945099"/>
              <a:gd name="connsiteY45" fmla="*/ 381870 h 944910"/>
              <a:gd name="connsiteX46" fmla="*/ 9053 w 945099"/>
              <a:gd name="connsiteY46" fmla="*/ 359910 h 944910"/>
              <a:gd name="connsiteX47" fmla="*/ 228203 w 945099"/>
              <a:gd name="connsiteY47" fmla="*/ 359910 h 944910"/>
              <a:gd name="connsiteX48" fmla="*/ 229733 w 945099"/>
              <a:gd name="connsiteY48" fmla="*/ 558810 h 944910"/>
              <a:gd name="connsiteX49" fmla="*/ 232298 w 945099"/>
              <a:gd name="connsiteY49" fmla="*/ 584910 h 944910"/>
              <a:gd name="connsiteX50" fmla="*/ 20618 w 945099"/>
              <a:gd name="connsiteY50" fmla="*/ 584910 h 944910"/>
              <a:gd name="connsiteX51" fmla="*/ 9053 w 945099"/>
              <a:gd name="connsiteY51" fmla="*/ 359910 h 944910"/>
              <a:gd name="connsiteX52" fmla="*/ 577718 w 945099"/>
              <a:gd name="connsiteY52" fmla="*/ 18225 h 944910"/>
              <a:gd name="connsiteX53" fmla="*/ 871838 w 945099"/>
              <a:gd name="connsiteY53" fmla="*/ 292410 h 944910"/>
              <a:gd name="connsiteX54" fmla="*/ 665243 w 945099"/>
              <a:gd name="connsiteY54" fmla="*/ 292410 h 944910"/>
              <a:gd name="connsiteX55" fmla="*/ 582578 w 945099"/>
              <a:gd name="connsiteY55" fmla="*/ 25875 h 944910"/>
              <a:gd name="connsiteX56" fmla="*/ 322478 w 945099"/>
              <a:gd name="connsiteY56" fmla="*/ 18225 h 944910"/>
              <a:gd name="connsiteX57" fmla="*/ 322523 w 945099"/>
              <a:gd name="connsiteY57" fmla="*/ 18225 h 944910"/>
              <a:gd name="connsiteX58" fmla="*/ 237788 w 945099"/>
              <a:gd name="connsiteY58" fmla="*/ 272610 h 944910"/>
              <a:gd name="connsiteX59" fmla="*/ 234998 w 945099"/>
              <a:gd name="connsiteY59" fmla="*/ 292410 h 944910"/>
              <a:gd name="connsiteX60" fmla="*/ 28358 w 945099"/>
              <a:gd name="connsiteY60" fmla="*/ 292410 h 944910"/>
              <a:gd name="connsiteX61" fmla="*/ 316988 w 945099"/>
              <a:gd name="connsiteY61" fmla="*/ 19890 h 944910"/>
              <a:gd name="connsiteX62" fmla="*/ 450098 w 945099"/>
              <a:gd name="connsiteY62" fmla="*/ 0 h 944910"/>
              <a:gd name="connsiteX63" fmla="*/ 594728 w 945099"/>
              <a:gd name="connsiteY63" fmla="*/ 278235 h 944910"/>
              <a:gd name="connsiteX64" fmla="*/ 596798 w 945099"/>
              <a:gd name="connsiteY64" fmla="*/ 292410 h 944910"/>
              <a:gd name="connsiteX65" fmla="*/ 303398 w 945099"/>
              <a:gd name="connsiteY65" fmla="*/ 292410 h 944910"/>
              <a:gd name="connsiteX66" fmla="*/ 450098 w 945099"/>
              <a:gd name="connsiteY66" fmla="*/ 0 h 94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45099" h="944910">
                <a:moveTo>
                  <a:pt x="310778" y="652410"/>
                </a:moveTo>
                <a:lnTo>
                  <a:pt x="405098" y="652410"/>
                </a:lnTo>
                <a:lnTo>
                  <a:pt x="405098" y="652455"/>
                </a:lnTo>
                <a:lnTo>
                  <a:pt x="405098" y="764955"/>
                </a:lnTo>
                <a:cubicBezTo>
                  <a:pt x="405098" y="814662"/>
                  <a:pt x="445391" y="854955"/>
                  <a:pt x="495098" y="854955"/>
                </a:cubicBezTo>
                <a:lnTo>
                  <a:pt x="515303" y="854955"/>
                </a:lnTo>
                <a:cubicBezTo>
                  <a:pt x="494738" y="883800"/>
                  <a:pt x="472373" y="899910"/>
                  <a:pt x="450098" y="899910"/>
                </a:cubicBezTo>
                <a:cubicBezTo>
                  <a:pt x="396233" y="899910"/>
                  <a:pt x="342098" y="805635"/>
                  <a:pt x="313388" y="665685"/>
                </a:cubicBezTo>
                <a:close/>
                <a:moveTo>
                  <a:pt x="241838" y="652410"/>
                </a:moveTo>
                <a:lnTo>
                  <a:pt x="241838" y="652455"/>
                </a:lnTo>
                <a:cubicBezTo>
                  <a:pt x="258218" y="746145"/>
                  <a:pt x="286028" y="825840"/>
                  <a:pt x="322478" y="881640"/>
                </a:cubicBezTo>
                <a:cubicBezTo>
                  <a:pt x="208067" y="847683"/>
                  <a:pt x="111763" y="769793"/>
                  <a:pt x="54638" y="665010"/>
                </a:cubicBezTo>
                <a:lnTo>
                  <a:pt x="48068" y="652455"/>
                </a:lnTo>
                <a:close/>
                <a:moveTo>
                  <a:pt x="495099" y="494910"/>
                </a:moveTo>
                <a:lnTo>
                  <a:pt x="900099" y="494910"/>
                </a:lnTo>
                <a:cubicBezTo>
                  <a:pt x="924952" y="494910"/>
                  <a:pt x="945099" y="515056"/>
                  <a:pt x="945099" y="539910"/>
                </a:cubicBezTo>
                <a:lnTo>
                  <a:pt x="945099" y="764910"/>
                </a:lnTo>
                <a:cubicBezTo>
                  <a:pt x="945099" y="789763"/>
                  <a:pt x="924952" y="809910"/>
                  <a:pt x="900099" y="809910"/>
                </a:cubicBezTo>
                <a:lnTo>
                  <a:pt x="765099" y="809910"/>
                </a:lnTo>
                <a:lnTo>
                  <a:pt x="765099" y="899910"/>
                </a:lnTo>
                <a:lnTo>
                  <a:pt x="787599" y="899910"/>
                </a:lnTo>
                <a:cubicBezTo>
                  <a:pt x="800024" y="899910"/>
                  <a:pt x="810099" y="909986"/>
                  <a:pt x="810099" y="922410"/>
                </a:cubicBezTo>
                <a:cubicBezTo>
                  <a:pt x="810099" y="934835"/>
                  <a:pt x="800024" y="944910"/>
                  <a:pt x="787599" y="944910"/>
                </a:cubicBezTo>
                <a:lnTo>
                  <a:pt x="607599" y="944910"/>
                </a:lnTo>
                <a:cubicBezTo>
                  <a:pt x="595175" y="944910"/>
                  <a:pt x="585099" y="934835"/>
                  <a:pt x="585099" y="922410"/>
                </a:cubicBezTo>
                <a:cubicBezTo>
                  <a:pt x="585099" y="909986"/>
                  <a:pt x="595175" y="899910"/>
                  <a:pt x="607599" y="899910"/>
                </a:cubicBezTo>
                <a:lnTo>
                  <a:pt x="630099" y="899910"/>
                </a:lnTo>
                <a:lnTo>
                  <a:pt x="630099" y="809910"/>
                </a:lnTo>
                <a:lnTo>
                  <a:pt x="495099" y="809910"/>
                </a:lnTo>
                <a:cubicBezTo>
                  <a:pt x="470245" y="809910"/>
                  <a:pt x="450099" y="789763"/>
                  <a:pt x="450099" y="764910"/>
                </a:cubicBezTo>
                <a:lnTo>
                  <a:pt x="450099" y="539910"/>
                </a:lnTo>
                <a:cubicBezTo>
                  <a:pt x="450099" y="515056"/>
                  <a:pt x="470245" y="494910"/>
                  <a:pt x="495099" y="494910"/>
                </a:cubicBezTo>
                <a:close/>
                <a:moveTo>
                  <a:pt x="672038" y="359910"/>
                </a:moveTo>
                <a:lnTo>
                  <a:pt x="891188" y="359910"/>
                </a:lnTo>
                <a:cubicBezTo>
                  <a:pt x="897038" y="388935"/>
                  <a:pt x="900188" y="419040"/>
                  <a:pt x="900188" y="449865"/>
                </a:cubicBezTo>
                <a:lnTo>
                  <a:pt x="900188" y="449910"/>
                </a:lnTo>
                <a:lnTo>
                  <a:pt x="675188" y="449910"/>
                </a:lnTo>
                <a:cubicBezTo>
                  <a:pt x="675188" y="429480"/>
                  <a:pt x="674693" y="409320"/>
                  <a:pt x="673748" y="389475"/>
                </a:cubicBezTo>
                <a:close/>
                <a:moveTo>
                  <a:pt x="296018" y="359910"/>
                </a:moveTo>
                <a:lnTo>
                  <a:pt x="604223" y="359910"/>
                </a:lnTo>
                <a:cubicBezTo>
                  <a:pt x="606473" y="388980"/>
                  <a:pt x="607688" y="419040"/>
                  <a:pt x="607688" y="449910"/>
                </a:cubicBezTo>
                <a:lnTo>
                  <a:pt x="495098" y="449910"/>
                </a:lnTo>
                <a:cubicBezTo>
                  <a:pt x="445391" y="449910"/>
                  <a:pt x="405098" y="490203"/>
                  <a:pt x="405098" y="539910"/>
                </a:cubicBezTo>
                <a:lnTo>
                  <a:pt x="405098" y="584910"/>
                </a:lnTo>
                <a:lnTo>
                  <a:pt x="300428" y="584910"/>
                </a:lnTo>
                <a:cubicBezTo>
                  <a:pt x="292563" y="517532"/>
                  <a:pt x="290576" y="449595"/>
                  <a:pt x="294488" y="381870"/>
                </a:cubicBezTo>
                <a:close/>
                <a:moveTo>
                  <a:pt x="9053" y="359910"/>
                </a:moveTo>
                <a:lnTo>
                  <a:pt x="228203" y="359910"/>
                </a:lnTo>
                <a:cubicBezTo>
                  <a:pt x="223511" y="426150"/>
                  <a:pt x="224022" y="492651"/>
                  <a:pt x="229733" y="558810"/>
                </a:cubicBezTo>
                <a:lnTo>
                  <a:pt x="232298" y="584910"/>
                </a:lnTo>
                <a:lnTo>
                  <a:pt x="20618" y="584910"/>
                </a:lnTo>
                <a:cubicBezTo>
                  <a:pt x="-2161" y="512086"/>
                  <a:pt x="-6140" y="434687"/>
                  <a:pt x="9053" y="359910"/>
                </a:cubicBezTo>
                <a:close/>
                <a:moveTo>
                  <a:pt x="577718" y="18225"/>
                </a:moveTo>
                <a:cubicBezTo>
                  <a:pt x="713312" y="58470"/>
                  <a:pt x="822190" y="159968"/>
                  <a:pt x="871838" y="292410"/>
                </a:cubicBezTo>
                <a:lnTo>
                  <a:pt x="665243" y="292410"/>
                </a:lnTo>
                <a:cubicBezTo>
                  <a:pt x="651068" y="183690"/>
                  <a:pt x="622178" y="90225"/>
                  <a:pt x="582578" y="25875"/>
                </a:cubicBezTo>
                <a:close/>
                <a:moveTo>
                  <a:pt x="322478" y="18225"/>
                </a:moveTo>
                <a:lnTo>
                  <a:pt x="322523" y="18225"/>
                </a:lnTo>
                <a:cubicBezTo>
                  <a:pt x="282878" y="78930"/>
                  <a:pt x="253403" y="168030"/>
                  <a:pt x="237788" y="272610"/>
                </a:cubicBezTo>
                <a:lnTo>
                  <a:pt x="234998" y="292410"/>
                </a:lnTo>
                <a:lnTo>
                  <a:pt x="28358" y="292410"/>
                </a:lnTo>
                <a:cubicBezTo>
                  <a:pt x="77302" y="161860"/>
                  <a:pt x="183844" y="61264"/>
                  <a:pt x="316988" y="19890"/>
                </a:cubicBezTo>
                <a:close/>
                <a:moveTo>
                  <a:pt x="450098" y="0"/>
                </a:moveTo>
                <a:cubicBezTo>
                  <a:pt x="509498" y="0"/>
                  <a:pt x="569168" y="114390"/>
                  <a:pt x="594728" y="278235"/>
                </a:cubicBezTo>
                <a:lnTo>
                  <a:pt x="596798" y="292410"/>
                </a:lnTo>
                <a:lnTo>
                  <a:pt x="303398" y="292410"/>
                </a:lnTo>
                <a:cubicBezTo>
                  <a:pt x="327653" y="121005"/>
                  <a:pt x="389078" y="0"/>
                  <a:pt x="450098" y="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3" name="Graphic 5">
            <a:extLst>
              <a:ext uri="{FF2B5EF4-FFF2-40B4-BE49-F238E27FC236}">
                <a16:creationId xmlns:a16="http://schemas.microsoft.com/office/drawing/2014/main" id="{519EF874-7B5B-D794-0029-C74327CCEEB8}"/>
              </a:ext>
            </a:extLst>
          </p:cNvPr>
          <p:cNvSpPr/>
          <p:nvPr/>
        </p:nvSpPr>
        <p:spPr>
          <a:xfrm>
            <a:off x="6129617" y="2773113"/>
            <a:ext cx="479110" cy="532349"/>
          </a:xfrm>
          <a:custGeom>
            <a:avLst/>
            <a:gdLst>
              <a:gd name="connsiteX0" fmla="*/ 0 w 810000"/>
              <a:gd name="connsiteY0" fmla="*/ 168750 h 900008"/>
              <a:gd name="connsiteX1" fmla="*/ 0 w 810000"/>
              <a:gd name="connsiteY1" fmla="*/ 405000 h 900008"/>
              <a:gd name="connsiteX2" fmla="*/ 392625 w 810000"/>
              <a:gd name="connsiteY2" fmla="*/ 897660 h 900008"/>
              <a:gd name="connsiteX3" fmla="*/ 417375 w 810000"/>
              <a:gd name="connsiteY3" fmla="*/ 897660 h 900008"/>
              <a:gd name="connsiteX4" fmla="*/ 810000 w 810000"/>
              <a:gd name="connsiteY4" fmla="*/ 405000 h 900008"/>
              <a:gd name="connsiteX5" fmla="*/ 810000 w 810000"/>
              <a:gd name="connsiteY5" fmla="*/ 168750 h 900008"/>
              <a:gd name="connsiteX6" fmla="*/ 776250 w 810000"/>
              <a:gd name="connsiteY6" fmla="*/ 135000 h 900008"/>
              <a:gd name="connsiteX7" fmla="*/ 425250 w 810000"/>
              <a:gd name="connsiteY7" fmla="*/ 6750 h 900008"/>
              <a:gd name="connsiteX8" fmla="*/ 384750 w 810000"/>
              <a:gd name="connsiteY8" fmla="*/ 6750 h 900008"/>
              <a:gd name="connsiteX9" fmla="*/ 33750 w 810000"/>
              <a:gd name="connsiteY9" fmla="*/ 135000 h 900008"/>
              <a:gd name="connsiteX10" fmla="*/ 0 w 810000"/>
              <a:gd name="connsiteY10" fmla="*/ 168750 h 900008"/>
              <a:gd name="connsiteX11" fmla="*/ 494775 w 810000"/>
              <a:gd name="connsiteY11" fmla="*/ 405000 h 900008"/>
              <a:gd name="connsiteX12" fmla="*/ 438750 w 810000"/>
              <a:gd name="connsiteY12" fmla="*/ 488340 h 900008"/>
              <a:gd name="connsiteX13" fmla="*/ 438750 w 810000"/>
              <a:gd name="connsiteY13" fmla="*/ 596250 h 900008"/>
              <a:gd name="connsiteX14" fmla="*/ 405000 w 810000"/>
              <a:gd name="connsiteY14" fmla="*/ 630000 h 900008"/>
              <a:gd name="connsiteX15" fmla="*/ 371250 w 810000"/>
              <a:gd name="connsiteY15" fmla="*/ 596250 h 900008"/>
              <a:gd name="connsiteX16" fmla="*/ 371250 w 810000"/>
              <a:gd name="connsiteY16" fmla="*/ 488520 h 900008"/>
              <a:gd name="connsiteX17" fmla="*/ 321251 w 810000"/>
              <a:gd name="connsiteY17" fmla="*/ 371471 h 900008"/>
              <a:gd name="connsiteX18" fmla="*/ 438300 w 810000"/>
              <a:gd name="connsiteY18" fmla="*/ 321474 h 900008"/>
              <a:gd name="connsiteX19" fmla="*/ 494775 w 810000"/>
              <a:gd name="connsiteY19" fmla="*/ 405000 h 90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0000" h="900008">
                <a:moveTo>
                  <a:pt x="0" y="168750"/>
                </a:moveTo>
                <a:lnTo>
                  <a:pt x="0" y="405000"/>
                </a:lnTo>
                <a:cubicBezTo>
                  <a:pt x="0" y="630045"/>
                  <a:pt x="133110" y="795420"/>
                  <a:pt x="392625" y="897660"/>
                </a:cubicBezTo>
                <a:cubicBezTo>
                  <a:pt x="400577" y="900792"/>
                  <a:pt x="409424" y="900792"/>
                  <a:pt x="417375" y="897660"/>
                </a:cubicBezTo>
                <a:cubicBezTo>
                  <a:pt x="676890" y="795420"/>
                  <a:pt x="810000" y="630000"/>
                  <a:pt x="810000" y="405000"/>
                </a:cubicBezTo>
                <a:lnTo>
                  <a:pt x="810000" y="168750"/>
                </a:lnTo>
                <a:cubicBezTo>
                  <a:pt x="810000" y="150111"/>
                  <a:pt x="794889" y="135000"/>
                  <a:pt x="776250" y="135000"/>
                </a:cubicBezTo>
                <a:cubicBezTo>
                  <a:pt x="656415" y="135000"/>
                  <a:pt x="539640" y="92565"/>
                  <a:pt x="425250" y="6750"/>
                </a:cubicBezTo>
                <a:cubicBezTo>
                  <a:pt x="413249" y="-2250"/>
                  <a:pt x="396752" y="-2250"/>
                  <a:pt x="384750" y="6750"/>
                </a:cubicBezTo>
                <a:cubicBezTo>
                  <a:pt x="270360" y="92565"/>
                  <a:pt x="153585" y="135000"/>
                  <a:pt x="33750" y="135000"/>
                </a:cubicBezTo>
                <a:cubicBezTo>
                  <a:pt x="15111" y="135000"/>
                  <a:pt x="0" y="150111"/>
                  <a:pt x="0" y="168750"/>
                </a:cubicBezTo>
                <a:close/>
                <a:moveTo>
                  <a:pt x="494775" y="405000"/>
                </a:moveTo>
                <a:cubicBezTo>
                  <a:pt x="494775" y="441585"/>
                  <a:pt x="472626" y="474530"/>
                  <a:pt x="438750" y="488340"/>
                </a:cubicBezTo>
                <a:lnTo>
                  <a:pt x="438750" y="596250"/>
                </a:lnTo>
                <a:cubicBezTo>
                  <a:pt x="438750" y="614889"/>
                  <a:pt x="423639" y="630000"/>
                  <a:pt x="405000" y="630000"/>
                </a:cubicBezTo>
                <a:cubicBezTo>
                  <a:pt x="386361" y="630000"/>
                  <a:pt x="371250" y="614889"/>
                  <a:pt x="371250" y="596250"/>
                </a:cubicBezTo>
                <a:lnTo>
                  <a:pt x="371250" y="488520"/>
                </a:lnTo>
                <a:cubicBezTo>
                  <a:pt x="325121" y="470003"/>
                  <a:pt x="302737" y="417600"/>
                  <a:pt x="321251" y="371471"/>
                </a:cubicBezTo>
                <a:cubicBezTo>
                  <a:pt x="339768" y="325344"/>
                  <a:pt x="392171" y="302959"/>
                  <a:pt x="438300" y="321474"/>
                </a:cubicBezTo>
                <a:cubicBezTo>
                  <a:pt x="472419" y="335169"/>
                  <a:pt x="494775" y="368235"/>
                  <a:pt x="494775" y="405000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4" name="Graphic 3">
            <a:extLst>
              <a:ext uri="{FF2B5EF4-FFF2-40B4-BE49-F238E27FC236}">
                <a16:creationId xmlns:a16="http://schemas.microsoft.com/office/drawing/2014/main" id="{ECC96AC6-DE48-187A-B14E-EFF6E9852607}"/>
              </a:ext>
            </a:extLst>
          </p:cNvPr>
          <p:cNvSpPr/>
          <p:nvPr/>
        </p:nvSpPr>
        <p:spPr>
          <a:xfrm>
            <a:off x="3410461" y="2774931"/>
            <a:ext cx="532332" cy="532332"/>
          </a:xfrm>
          <a:custGeom>
            <a:avLst/>
            <a:gdLst>
              <a:gd name="connsiteX0" fmla="*/ 605555 w 899980"/>
              <a:gd name="connsiteY0" fmla="*/ 200555 h 899980"/>
              <a:gd name="connsiteX1" fmla="*/ 541925 w 899980"/>
              <a:gd name="connsiteY1" fmla="*/ 200555 h 899980"/>
              <a:gd name="connsiteX2" fmla="*/ 494990 w 899980"/>
              <a:gd name="connsiteY2" fmla="*/ 153620 h 899980"/>
              <a:gd name="connsiteX3" fmla="*/ 494990 w 899980"/>
              <a:gd name="connsiteY3" fmla="*/ 281240 h 899980"/>
              <a:gd name="connsiteX4" fmla="*/ 449990 w 899980"/>
              <a:gd name="connsiteY4" fmla="*/ 326240 h 899980"/>
              <a:gd name="connsiteX5" fmla="*/ 404990 w 899980"/>
              <a:gd name="connsiteY5" fmla="*/ 281240 h 899980"/>
              <a:gd name="connsiteX6" fmla="*/ 404990 w 899980"/>
              <a:gd name="connsiteY6" fmla="*/ 153620 h 899980"/>
              <a:gd name="connsiteX7" fmla="*/ 358055 w 899980"/>
              <a:gd name="connsiteY7" fmla="*/ 200555 h 899980"/>
              <a:gd name="connsiteX8" fmla="*/ 294425 w 899980"/>
              <a:gd name="connsiteY8" fmla="*/ 199449 h 899980"/>
              <a:gd name="connsiteX9" fmla="*/ 294425 w 899980"/>
              <a:gd name="connsiteY9" fmla="*/ 136925 h 899980"/>
              <a:gd name="connsiteX10" fmla="*/ 418175 w 899980"/>
              <a:gd name="connsiteY10" fmla="*/ 13175 h 899980"/>
              <a:gd name="connsiteX11" fmla="*/ 481805 w 899980"/>
              <a:gd name="connsiteY11" fmla="*/ 13175 h 899980"/>
              <a:gd name="connsiteX12" fmla="*/ 605555 w 899980"/>
              <a:gd name="connsiteY12" fmla="*/ 136925 h 899980"/>
              <a:gd name="connsiteX13" fmla="*/ 605555 w 899980"/>
              <a:gd name="connsiteY13" fmla="*/ 200555 h 899980"/>
              <a:gd name="connsiteX14" fmla="*/ 200555 w 899980"/>
              <a:gd name="connsiteY14" fmla="*/ 541925 h 899980"/>
              <a:gd name="connsiteX15" fmla="*/ 201661 w 899980"/>
              <a:gd name="connsiteY15" fmla="*/ 605555 h 899980"/>
              <a:gd name="connsiteX16" fmla="*/ 138031 w 899980"/>
              <a:gd name="connsiteY16" fmla="*/ 606661 h 899980"/>
              <a:gd name="connsiteX17" fmla="*/ 136925 w 899980"/>
              <a:gd name="connsiteY17" fmla="*/ 605555 h 899980"/>
              <a:gd name="connsiteX18" fmla="*/ 13175 w 899980"/>
              <a:gd name="connsiteY18" fmla="*/ 481805 h 899980"/>
              <a:gd name="connsiteX19" fmla="*/ 13175 w 899980"/>
              <a:gd name="connsiteY19" fmla="*/ 418175 h 899980"/>
              <a:gd name="connsiteX20" fmla="*/ 136925 w 899980"/>
              <a:gd name="connsiteY20" fmla="*/ 294425 h 899980"/>
              <a:gd name="connsiteX21" fmla="*/ 200555 w 899980"/>
              <a:gd name="connsiteY21" fmla="*/ 295531 h 899980"/>
              <a:gd name="connsiteX22" fmla="*/ 200555 w 899980"/>
              <a:gd name="connsiteY22" fmla="*/ 358055 h 899980"/>
              <a:gd name="connsiteX23" fmla="*/ 153620 w 899980"/>
              <a:gd name="connsiteY23" fmla="*/ 404990 h 899980"/>
              <a:gd name="connsiteX24" fmla="*/ 281240 w 899980"/>
              <a:gd name="connsiteY24" fmla="*/ 404990 h 899980"/>
              <a:gd name="connsiteX25" fmla="*/ 326240 w 899980"/>
              <a:gd name="connsiteY25" fmla="*/ 449990 h 899980"/>
              <a:gd name="connsiteX26" fmla="*/ 281240 w 899980"/>
              <a:gd name="connsiteY26" fmla="*/ 494990 h 899980"/>
              <a:gd name="connsiteX27" fmla="*/ 153620 w 899980"/>
              <a:gd name="connsiteY27" fmla="*/ 494990 h 899980"/>
              <a:gd name="connsiteX28" fmla="*/ 200555 w 899980"/>
              <a:gd name="connsiteY28" fmla="*/ 541925 h 899980"/>
              <a:gd name="connsiteX29" fmla="*/ 763055 w 899980"/>
              <a:gd name="connsiteY29" fmla="*/ 605555 h 899980"/>
              <a:gd name="connsiteX30" fmla="*/ 699425 w 899980"/>
              <a:gd name="connsiteY30" fmla="*/ 604449 h 899980"/>
              <a:gd name="connsiteX31" fmla="*/ 699425 w 899980"/>
              <a:gd name="connsiteY31" fmla="*/ 541925 h 899980"/>
              <a:gd name="connsiteX32" fmla="*/ 746360 w 899980"/>
              <a:gd name="connsiteY32" fmla="*/ 494990 h 899980"/>
              <a:gd name="connsiteX33" fmla="*/ 618740 w 899980"/>
              <a:gd name="connsiteY33" fmla="*/ 494990 h 899980"/>
              <a:gd name="connsiteX34" fmla="*/ 573740 w 899980"/>
              <a:gd name="connsiteY34" fmla="*/ 449990 h 899980"/>
              <a:gd name="connsiteX35" fmla="*/ 618740 w 899980"/>
              <a:gd name="connsiteY35" fmla="*/ 404990 h 899980"/>
              <a:gd name="connsiteX36" fmla="*/ 746360 w 899980"/>
              <a:gd name="connsiteY36" fmla="*/ 404990 h 899980"/>
              <a:gd name="connsiteX37" fmla="*/ 699425 w 899980"/>
              <a:gd name="connsiteY37" fmla="*/ 358055 h 899980"/>
              <a:gd name="connsiteX38" fmla="*/ 700531 w 899980"/>
              <a:gd name="connsiteY38" fmla="*/ 294425 h 899980"/>
              <a:gd name="connsiteX39" fmla="*/ 763055 w 899980"/>
              <a:gd name="connsiteY39" fmla="*/ 294425 h 899980"/>
              <a:gd name="connsiteX40" fmla="*/ 886805 w 899980"/>
              <a:gd name="connsiteY40" fmla="*/ 418175 h 899980"/>
              <a:gd name="connsiteX41" fmla="*/ 886805 w 899980"/>
              <a:gd name="connsiteY41" fmla="*/ 481805 h 899980"/>
              <a:gd name="connsiteX42" fmla="*/ 763055 w 899980"/>
              <a:gd name="connsiteY42" fmla="*/ 605555 h 899980"/>
              <a:gd name="connsiteX43" fmla="*/ 404990 w 899980"/>
              <a:gd name="connsiteY43" fmla="*/ 746360 h 899980"/>
              <a:gd name="connsiteX44" fmla="*/ 404990 w 899980"/>
              <a:gd name="connsiteY44" fmla="*/ 618740 h 899980"/>
              <a:gd name="connsiteX45" fmla="*/ 449990 w 899980"/>
              <a:gd name="connsiteY45" fmla="*/ 573740 h 899980"/>
              <a:gd name="connsiteX46" fmla="*/ 494990 w 899980"/>
              <a:gd name="connsiteY46" fmla="*/ 618740 h 899980"/>
              <a:gd name="connsiteX47" fmla="*/ 494990 w 899980"/>
              <a:gd name="connsiteY47" fmla="*/ 746360 h 899980"/>
              <a:gd name="connsiteX48" fmla="*/ 541925 w 899980"/>
              <a:gd name="connsiteY48" fmla="*/ 699425 h 899980"/>
              <a:gd name="connsiteX49" fmla="*/ 605555 w 899980"/>
              <a:gd name="connsiteY49" fmla="*/ 700531 h 899980"/>
              <a:gd name="connsiteX50" fmla="*/ 605555 w 899980"/>
              <a:gd name="connsiteY50" fmla="*/ 763055 h 899980"/>
              <a:gd name="connsiteX51" fmla="*/ 481805 w 899980"/>
              <a:gd name="connsiteY51" fmla="*/ 886805 h 899980"/>
              <a:gd name="connsiteX52" fmla="*/ 418175 w 899980"/>
              <a:gd name="connsiteY52" fmla="*/ 886805 h 899980"/>
              <a:gd name="connsiteX53" fmla="*/ 294425 w 899980"/>
              <a:gd name="connsiteY53" fmla="*/ 763055 h 899980"/>
              <a:gd name="connsiteX54" fmla="*/ 293319 w 899980"/>
              <a:gd name="connsiteY54" fmla="*/ 699425 h 899980"/>
              <a:gd name="connsiteX55" fmla="*/ 356949 w 899980"/>
              <a:gd name="connsiteY55" fmla="*/ 698320 h 899980"/>
              <a:gd name="connsiteX56" fmla="*/ 358055 w 899980"/>
              <a:gd name="connsiteY56" fmla="*/ 699425 h 899980"/>
              <a:gd name="connsiteX57" fmla="*/ 404990 w 899980"/>
              <a:gd name="connsiteY57" fmla="*/ 746360 h 89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899980" h="899980">
                <a:moveTo>
                  <a:pt x="605555" y="200555"/>
                </a:moveTo>
                <a:cubicBezTo>
                  <a:pt x="587983" y="218123"/>
                  <a:pt x="559498" y="218123"/>
                  <a:pt x="541925" y="200555"/>
                </a:cubicBezTo>
                <a:lnTo>
                  <a:pt x="494990" y="153620"/>
                </a:lnTo>
                <a:lnTo>
                  <a:pt x="494990" y="281240"/>
                </a:lnTo>
                <a:cubicBezTo>
                  <a:pt x="494990" y="306093"/>
                  <a:pt x="474843" y="326240"/>
                  <a:pt x="449990" y="326240"/>
                </a:cubicBezTo>
                <a:cubicBezTo>
                  <a:pt x="425138" y="326240"/>
                  <a:pt x="404990" y="306093"/>
                  <a:pt x="404990" y="281240"/>
                </a:cubicBezTo>
                <a:lnTo>
                  <a:pt x="404990" y="153620"/>
                </a:lnTo>
                <a:lnTo>
                  <a:pt x="358055" y="200555"/>
                </a:lnTo>
                <a:cubicBezTo>
                  <a:pt x="340179" y="217821"/>
                  <a:pt x="311691" y="217326"/>
                  <a:pt x="294425" y="199449"/>
                </a:cubicBezTo>
                <a:cubicBezTo>
                  <a:pt x="277583" y="182011"/>
                  <a:pt x="277583" y="154364"/>
                  <a:pt x="294425" y="136925"/>
                </a:cubicBezTo>
                <a:lnTo>
                  <a:pt x="418175" y="13175"/>
                </a:lnTo>
                <a:cubicBezTo>
                  <a:pt x="435748" y="-4392"/>
                  <a:pt x="464233" y="-4392"/>
                  <a:pt x="481805" y="13175"/>
                </a:cubicBezTo>
                <a:lnTo>
                  <a:pt x="605555" y="136925"/>
                </a:lnTo>
                <a:cubicBezTo>
                  <a:pt x="623123" y="154498"/>
                  <a:pt x="623123" y="182983"/>
                  <a:pt x="605555" y="200555"/>
                </a:cubicBezTo>
                <a:close/>
                <a:moveTo>
                  <a:pt x="200555" y="541925"/>
                </a:moveTo>
                <a:cubicBezTo>
                  <a:pt x="218432" y="559191"/>
                  <a:pt x="218927" y="587679"/>
                  <a:pt x="201661" y="605555"/>
                </a:cubicBezTo>
                <a:cubicBezTo>
                  <a:pt x="184396" y="623432"/>
                  <a:pt x="155908" y="623927"/>
                  <a:pt x="138031" y="606661"/>
                </a:cubicBezTo>
                <a:cubicBezTo>
                  <a:pt x="137656" y="606299"/>
                  <a:pt x="137288" y="605930"/>
                  <a:pt x="136925" y="605555"/>
                </a:cubicBezTo>
                <a:lnTo>
                  <a:pt x="13175" y="481805"/>
                </a:lnTo>
                <a:cubicBezTo>
                  <a:pt x="-4392" y="464233"/>
                  <a:pt x="-4392" y="435748"/>
                  <a:pt x="13175" y="418175"/>
                </a:cubicBezTo>
                <a:lnTo>
                  <a:pt x="136925" y="294425"/>
                </a:lnTo>
                <a:cubicBezTo>
                  <a:pt x="154802" y="277160"/>
                  <a:pt x="183290" y="277655"/>
                  <a:pt x="200555" y="295531"/>
                </a:cubicBezTo>
                <a:cubicBezTo>
                  <a:pt x="217398" y="312970"/>
                  <a:pt x="217398" y="340617"/>
                  <a:pt x="200555" y="358055"/>
                </a:cubicBezTo>
                <a:lnTo>
                  <a:pt x="153620" y="404990"/>
                </a:lnTo>
                <a:lnTo>
                  <a:pt x="281240" y="404990"/>
                </a:lnTo>
                <a:cubicBezTo>
                  <a:pt x="306093" y="404990"/>
                  <a:pt x="326240" y="425138"/>
                  <a:pt x="326240" y="449990"/>
                </a:cubicBezTo>
                <a:cubicBezTo>
                  <a:pt x="326240" y="474843"/>
                  <a:pt x="306093" y="494990"/>
                  <a:pt x="281240" y="494990"/>
                </a:cubicBezTo>
                <a:lnTo>
                  <a:pt x="153620" y="494990"/>
                </a:lnTo>
                <a:lnTo>
                  <a:pt x="200555" y="541925"/>
                </a:lnTo>
                <a:close/>
                <a:moveTo>
                  <a:pt x="763055" y="605555"/>
                </a:moveTo>
                <a:cubicBezTo>
                  <a:pt x="745179" y="622821"/>
                  <a:pt x="716691" y="622326"/>
                  <a:pt x="699425" y="604449"/>
                </a:cubicBezTo>
                <a:cubicBezTo>
                  <a:pt x="682583" y="587011"/>
                  <a:pt x="682583" y="559364"/>
                  <a:pt x="699425" y="541925"/>
                </a:cubicBezTo>
                <a:lnTo>
                  <a:pt x="746360" y="494990"/>
                </a:lnTo>
                <a:lnTo>
                  <a:pt x="618740" y="494990"/>
                </a:lnTo>
                <a:cubicBezTo>
                  <a:pt x="593888" y="494990"/>
                  <a:pt x="573740" y="474843"/>
                  <a:pt x="573740" y="449990"/>
                </a:cubicBezTo>
                <a:cubicBezTo>
                  <a:pt x="573740" y="425138"/>
                  <a:pt x="593888" y="404990"/>
                  <a:pt x="618740" y="404990"/>
                </a:cubicBezTo>
                <a:lnTo>
                  <a:pt x="746360" y="404990"/>
                </a:lnTo>
                <a:lnTo>
                  <a:pt x="699425" y="358055"/>
                </a:lnTo>
                <a:cubicBezTo>
                  <a:pt x="682160" y="340179"/>
                  <a:pt x="682655" y="311691"/>
                  <a:pt x="700531" y="294425"/>
                </a:cubicBezTo>
                <a:cubicBezTo>
                  <a:pt x="717970" y="277583"/>
                  <a:pt x="745617" y="277583"/>
                  <a:pt x="763055" y="294425"/>
                </a:cubicBezTo>
                <a:lnTo>
                  <a:pt x="886805" y="418175"/>
                </a:lnTo>
                <a:cubicBezTo>
                  <a:pt x="904373" y="435748"/>
                  <a:pt x="904373" y="464233"/>
                  <a:pt x="886805" y="481805"/>
                </a:cubicBezTo>
                <a:lnTo>
                  <a:pt x="763055" y="605555"/>
                </a:lnTo>
                <a:close/>
                <a:moveTo>
                  <a:pt x="404990" y="746360"/>
                </a:moveTo>
                <a:lnTo>
                  <a:pt x="404990" y="618740"/>
                </a:lnTo>
                <a:cubicBezTo>
                  <a:pt x="404990" y="593888"/>
                  <a:pt x="425138" y="573740"/>
                  <a:pt x="449990" y="573740"/>
                </a:cubicBezTo>
                <a:cubicBezTo>
                  <a:pt x="474843" y="573740"/>
                  <a:pt x="494990" y="593888"/>
                  <a:pt x="494990" y="618740"/>
                </a:cubicBezTo>
                <a:lnTo>
                  <a:pt x="494990" y="746360"/>
                </a:lnTo>
                <a:lnTo>
                  <a:pt x="541925" y="699425"/>
                </a:lnTo>
                <a:cubicBezTo>
                  <a:pt x="559802" y="682160"/>
                  <a:pt x="588290" y="682655"/>
                  <a:pt x="605555" y="700531"/>
                </a:cubicBezTo>
                <a:cubicBezTo>
                  <a:pt x="622398" y="717970"/>
                  <a:pt x="622398" y="745617"/>
                  <a:pt x="605555" y="763055"/>
                </a:cubicBezTo>
                <a:lnTo>
                  <a:pt x="481805" y="886805"/>
                </a:lnTo>
                <a:cubicBezTo>
                  <a:pt x="464233" y="904373"/>
                  <a:pt x="435748" y="904373"/>
                  <a:pt x="418175" y="886805"/>
                </a:cubicBezTo>
                <a:lnTo>
                  <a:pt x="294425" y="763055"/>
                </a:lnTo>
                <a:cubicBezTo>
                  <a:pt x="276549" y="745790"/>
                  <a:pt x="276054" y="717302"/>
                  <a:pt x="293319" y="699425"/>
                </a:cubicBezTo>
                <a:cubicBezTo>
                  <a:pt x="310585" y="681549"/>
                  <a:pt x="339073" y="681054"/>
                  <a:pt x="356949" y="698320"/>
                </a:cubicBezTo>
                <a:cubicBezTo>
                  <a:pt x="357325" y="698682"/>
                  <a:pt x="357693" y="699050"/>
                  <a:pt x="358055" y="699425"/>
                </a:cubicBezTo>
                <a:lnTo>
                  <a:pt x="404990" y="746360"/>
                </a:ln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1D0DC122-C9DD-FC91-BFDB-34FD5D769850}"/>
              </a:ext>
            </a:extLst>
          </p:cNvPr>
          <p:cNvSpPr/>
          <p:nvPr/>
        </p:nvSpPr>
        <p:spPr>
          <a:xfrm>
            <a:off x="586391" y="2796721"/>
            <a:ext cx="532344" cy="525557"/>
          </a:xfrm>
          <a:custGeom>
            <a:avLst/>
            <a:gdLst>
              <a:gd name="connsiteX0" fmla="*/ 183915 w 900000"/>
              <a:gd name="connsiteY0" fmla="*/ 213527 h 888526"/>
              <a:gd name="connsiteX1" fmla="*/ 484107 w 900000"/>
              <a:gd name="connsiteY1" fmla="*/ 4049 h 888526"/>
              <a:gd name="connsiteX2" fmla="*/ 693585 w 900000"/>
              <a:gd name="connsiteY2" fmla="*/ 213527 h 888526"/>
              <a:gd name="connsiteX3" fmla="*/ 697500 w 900000"/>
              <a:gd name="connsiteY3" fmla="*/ 213527 h 888526"/>
              <a:gd name="connsiteX4" fmla="*/ 871875 w 900000"/>
              <a:gd name="connsiteY4" fmla="*/ 348707 h 888526"/>
              <a:gd name="connsiteX5" fmla="*/ 866250 w 900000"/>
              <a:gd name="connsiteY5" fmla="*/ 348527 h 888526"/>
              <a:gd name="connsiteX6" fmla="*/ 686250 w 900000"/>
              <a:gd name="connsiteY6" fmla="*/ 348527 h 888526"/>
              <a:gd name="connsiteX7" fmla="*/ 607500 w 900000"/>
              <a:gd name="connsiteY7" fmla="*/ 427277 h 888526"/>
              <a:gd name="connsiteX8" fmla="*/ 607500 w 900000"/>
              <a:gd name="connsiteY8" fmla="*/ 464447 h 888526"/>
              <a:gd name="connsiteX9" fmla="*/ 508365 w 900000"/>
              <a:gd name="connsiteY9" fmla="*/ 554447 h 888526"/>
              <a:gd name="connsiteX10" fmla="*/ 501975 w 900000"/>
              <a:gd name="connsiteY10" fmla="*/ 573527 h 888526"/>
              <a:gd name="connsiteX11" fmla="*/ 180000 w 900000"/>
              <a:gd name="connsiteY11" fmla="*/ 573527 h 888526"/>
              <a:gd name="connsiteX12" fmla="*/ 0 w 900000"/>
              <a:gd name="connsiteY12" fmla="*/ 393527 h 888526"/>
              <a:gd name="connsiteX13" fmla="*/ 180000 w 900000"/>
              <a:gd name="connsiteY13" fmla="*/ 213527 h 888526"/>
              <a:gd name="connsiteX14" fmla="*/ 183915 w 900000"/>
              <a:gd name="connsiteY14" fmla="*/ 213527 h 888526"/>
              <a:gd name="connsiteX15" fmla="*/ 652500 w 900000"/>
              <a:gd name="connsiteY15" fmla="*/ 427277 h 888526"/>
              <a:gd name="connsiteX16" fmla="*/ 686250 w 900000"/>
              <a:gd name="connsiteY16" fmla="*/ 393527 h 888526"/>
              <a:gd name="connsiteX17" fmla="*/ 866250 w 900000"/>
              <a:gd name="connsiteY17" fmla="*/ 393527 h 888526"/>
              <a:gd name="connsiteX18" fmla="*/ 900000 w 900000"/>
              <a:gd name="connsiteY18" fmla="*/ 427277 h 888526"/>
              <a:gd name="connsiteX19" fmla="*/ 900000 w 900000"/>
              <a:gd name="connsiteY19" fmla="*/ 607277 h 888526"/>
              <a:gd name="connsiteX20" fmla="*/ 866250 w 900000"/>
              <a:gd name="connsiteY20" fmla="*/ 641027 h 888526"/>
              <a:gd name="connsiteX21" fmla="*/ 686250 w 900000"/>
              <a:gd name="connsiteY21" fmla="*/ 641027 h 888526"/>
              <a:gd name="connsiteX22" fmla="*/ 652500 w 900000"/>
              <a:gd name="connsiteY22" fmla="*/ 607277 h 888526"/>
              <a:gd name="connsiteX23" fmla="*/ 652500 w 900000"/>
              <a:gd name="connsiteY23" fmla="*/ 573527 h 888526"/>
              <a:gd name="connsiteX24" fmla="*/ 637965 w 900000"/>
              <a:gd name="connsiteY24" fmla="*/ 573527 h 888526"/>
              <a:gd name="connsiteX25" fmla="*/ 615105 w 900000"/>
              <a:gd name="connsiteY25" fmla="*/ 589997 h 888526"/>
              <a:gd name="connsiteX26" fmla="*/ 573975 w 900000"/>
              <a:gd name="connsiteY26" fmla="*/ 713387 h 888526"/>
              <a:gd name="connsiteX27" fmla="*/ 487035 w 900000"/>
              <a:gd name="connsiteY27" fmla="*/ 776027 h 888526"/>
              <a:gd name="connsiteX28" fmla="*/ 450000 w 900000"/>
              <a:gd name="connsiteY28" fmla="*/ 776027 h 888526"/>
              <a:gd name="connsiteX29" fmla="*/ 450000 w 900000"/>
              <a:gd name="connsiteY29" fmla="*/ 854777 h 888526"/>
              <a:gd name="connsiteX30" fmla="*/ 416250 w 900000"/>
              <a:gd name="connsiteY30" fmla="*/ 888527 h 888526"/>
              <a:gd name="connsiteX31" fmla="*/ 236250 w 900000"/>
              <a:gd name="connsiteY31" fmla="*/ 888527 h 888526"/>
              <a:gd name="connsiteX32" fmla="*/ 202500 w 900000"/>
              <a:gd name="connsiteY32" fmla="*/ 854777 h 888526"/>
              <a:gd name="connsiteX33" fmla="*/ 202500 w 900000"/>
              <a:gd name="connsiteY33" fmla="*/ 674777 h 888526"/>
              <a:gd name="connsiteX34" fmla="*/ 236250 w 900000"/>
              <a:gd name="connsiteY34" fmla="*/ 641027 h 888526"/>
              <a:gd name="connsiteX35" fmla="*/ 416250 w 900000"/>
              <a:gd name="connsiteY35" fmla="*/ 641027 h 888526"/>
              <a:gd name="connsiteX36" fmla="*/ 450000 w 900000"/>
              <a:gd name="connsiteY36" fmla="*/ 674777 h 888526"/>
              <a:gd name="connsiteX37" fmla="*/ 450000 w 900000"/>
              <a:gd name="connsiteY37" fmla="*/ 708527 h 888526"/>
              <a:gd name="connsiteX38" fmla="*/ 487035 w 900000"/>
              <a:gd name="connsiteY38" fmla="*/ 708527 h 888526"/>
              <a:gd name="connsiteX39" fmla="*/ 509895 w 900000"/>
              <a:gd name="connsiteY39" fmla="*/ 692057 h 888526"/>
              <a:gd name="connsiteX40" fmla="*/ 551025 w 900000"/>
              <a:gd name="connsiteY40" fmla="*/ 568667 h 888526"/>
              <a:gd name="connsiteX41" fmla="*/ 637965 w 900000"/>
              <a:gd name="connsiteY41" fmla="*/ 506027 h 888526"/>
              <a:gd name="connsiteX42" fmla="*/ 652500 w 900000"/>
              <a:gd name="connsiteY42" fmla="*/ 506027 h 888526"/>
              <a:gd name="connsiteX43" fmla="*/ 652500 w 900000"/>
              <a:gd name="connsiteY43" fmla="*/ 427277 h 888526"/>
              <a:gd name="connsiteX44" fmla="*/ 720000 w 900000"/>
              <a:gd name="connsiteY44" fmla="*/ 540587 h 888526"/>
              <a:gd name="connsiteX45" fmla="*/ 720000 w 900000"/>
              <a:gd name="connsiteY45" fmla="*/ 573527 h 888526"/>
              <a:gd name="connsiteX46" fmla="*/ 832500 w 900000"/>
              <a:gd name="connsiteY46" fmla="*/ 573527 h 888526"/>
              <a:gd name="connsiteX47" fmla="*/ 832500 w 900000"/>
              <a:gd name="connsiteY47" fmla="*/ 461027 h 888526"/>
              <a:gd name="connsiteX48" fmla="*/ 720000 w 900000"/>
              <a:gd name="connsiteY48" fmla="*/ 461027 h 888526"/>
              <a:gd name="connsiteX49" fmla="*/ 720000 w 900000"/>
              <a:gd name="connsiteY49" fmla="*/ 538967 h 888526"/>
              <a:gd name="connsiteX50" fmla="*/ 720000 w 900000"/>
              <a:gd name="connsiteY50" fmla="*/ 540587 h 888526"/>
              <a:gd name="connsiteX51" fmla="*/ 270000 w 900000"/>
              <a:gd name="connsiteY51" fmla="*/ 708527 h 888526"/>
              <a:gd name="connsiteX52" fmla="*/ 270000 w 900000"/>
              <a:gd name="connsiteY52" fmla="*/ 821027 h 888526"/>
              <a:gd name="connsiteX53" fmla="*/ 382500 w 900000"/>
              <a:gd name="connsiteY53" fmla="*/ 821027 h 888526"/>
              <a:gd name="connsiteX54" fmla="*/ 382500 w 900000"/>
              <a:gd name="connsiteY54" fmla="*/ 708527 h 888526"/>
              <a:gd name="connsiteX55" fmla="*/ 270000 w 900000"/>
              <a:gd name="connsiteY55" fmla="*/ 708527 h 88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00000" h="888526">
                <a:moveTo>
                  <a:pt x="183915" y="213527"/>
                </a:moveTo>
                <a:cubicBezTo>
                  <a:pt x="208965" y="72785"/>
                  <a:pt x="343366" y="-21001"/>
                  <a:pt x="484107" y="4049"/>
                </a:cubicBezTo>
                <a:cubicBezTo>
                  <a:pt x="590939" y="23063"/>
                  <a:pt x="674570" y="106695"/>
                  <a:pt x="693585" y="213527"/>
                </a:cubicBezTo>
                <a:lnTo>
                  <a:pt x="697500" y="213527"/>
                </a:lnTo>
                <a:cubicBezTo>
                  <a:pt x="779655" y="213538"/>
                  <a:pt x="851388" y="269148"/>
                  <a:pt x="871875" y="348707"/>
                </a:cubicBezTo>
                <a:cubicBezTo>
                  <a:pt x="870003" y="348581"/>
                  <a:pt x="868127" y="348521"/>
                  <a:pt x="866250" y="348527"/>
                </a:cubicBezTo>
                <a:lnTo>
                  <a:pt x="686250" y="348527"/>
                </a:lnTo>
                <a:cubicBezTo>
                  <a:pt x="642758" y="348527"/>
                  <a:pt x="607500" y="383784"/>
                  <a:pt x="607500" y="427277"/>
                </a:cubicBezTo>
                <a:lnTo>
                  <a:pt x="607500" y="464447"/>
                </a:lnTo>
                <a:cubicBezTo>
                  <a:pt x="561012" y="475088"/>
                  <a:pt x="523437" y="509200"/>
                  <a:pt x="508365" y="554447"/>
                </a:cubicBezTo>
                <a:lnTo>
                  <a:pt x="501975" y="573527"/>
                </a:lnTo>
                <a:lnTo>
                  <a:pt x="180000" y="573527"/>
                </a:lnTo>
                <a:cubicBezTo>
                  <a:pt x="80589" y="573527"/>
                  <a:pt x="0" y="492938"/>
                  <a:pt x="0" y="393527"/>
                </a:cubicBezTo>
                <a:cubicBezTo>
                  <a:pt x="0" y="294115"/>
                  <a:pt x="80589" y="213527"/>
                  <a:pt x="180000" y="213527"/>
                </a:cubicBezTo>
                <a:lnTo>
                  <a:pt x="183915" y="213527"/>
                </a:lnTo>
                <a:close/>
                <a:moveTo>
                  <a:pt x="652500" y="427277"/>
                </a:moveTo>
                <a:cubicBezTo>
                  <a:pt x="652500" y="408637"/>
                  <a:pt x="667610" y="393527"/>
                  <a:pt x="686250" y="393527"/>
                </a:cubicBezTo>
                <a:lnTo>
                  <a:pt x="866250" y="393527"/>
                </a:lnTo>
                <a:cubicBezTo>
                  <a:pt x="884890" y="393527"/>
                  <a:pt x="900000" y="408637"/>
                  <a:pt x="900000" y="427277"/>
                </a:cubicBezTo>
                <a:lnTo>
                  <a:pt x="900000" y="607277"/>
                </a:lnTo>
                <a:cubicBezTo>
                  <a:pt x="900000" y="625916"/>
                  <a:pt x="884890" y="641027"/>
                  <a:pt x="866250" y="641027"/>
                </a:cubicBezTo>
                <a:lnTo>
                  <a:pt x="686250" y="641027"/>
                </a:lnTo>
                <a:cubicBezTo>
                  <a:pt x="667610" y="641027"/>
                  <a:pt x="652500" y="625916"/>
                  <a:pt x="652500" y="607277"/>
                </a:cubicBezTo>
                <a:lnTo>
                  <a:pt x="652500" y="573527"/>
                </a:lnTo>
                <a:lnTo>
                  <a:pt x="637965" y="573527"/>
                </a:lnTo>
                <a:cubicBezTo>
                  <a:pt x="627597" y="573533"/>
                  <a:pt x="618393" y="580164"/>
                  <a:pt x="615105" y="589997"/>
                </a:cubicBezTo>
                <a:lnTo>
                  <a:pt x="573975" y="713387"/>
                </a:lnTo>
                <a:cubicBezTo>
                  <a:pt x="561499" y="750804"/>
                  <a:pt x="526477" y="776037"/>
                  <a:pt x="487035" y="776027"/>
                </a:cubicBezTo>
                <a:lnTo>
                  <a:pt x="450000" y="776027"/>
                </a:lnTo>
                <a:lnTo>
                  <a:pt x="450000" y="854777"/>
                </a:lnTo>
                <a:cubicBezTo>
                  <a:pt x="450000" y="873416"/>
                  <a:pt x="434890" y="888527"/>
                  <a:pt x="416250" y="888527"/>
                </a:cubicBezTo>
                <a:lnTo>
                  <a:pt x="236250" y="888527"/>
                </a:lnTo>
                <a:cubicBezTo>
                  <a:pt x="217610" y="888527"/>
                  <a:pt x="202500" y="873416"/>
                  <a:pt x="202500" y="854777"/>
                </a:cubicBezTo>
                <a:lnTo>
                  <a:pt x="202500" y="674777"/>
                </a:lnTo>
                <a:cubicBezTo>
                  <a:pt x="202500" y="656137"/>
                  <a:pt x="217610" y="641027"/>
                  <a:pt x="236250" y="641027"/>
                </a:cubicBezTo>
                <a:lnTo>
                  <a:pt x="416250" y="641027"/>
                </a:lnTo>
                <a:cubicBezTo>
                  <a:pt x="434890" y="641027"/>
                  <a:pt x="450000" y="656137"/>
                  <a:pt x="450000" y="674777"/>
                </a:cubicBezTo>
                <a:lnTo>
                  <a:pt x="450000" y="708527"/>
                </a:lnTo>
                <a:lnTo>
                  <a:pt x="487035" y="708527"/>
                </a:lnTo>
                <a:cubicBezTo>
                  <a:pt x="497385" y="708527"/>
                  <a:pt x="506655" y="701867"/>
                  <a:pt x="509895" y="692057"/>
                </a:cubicBezTo>
                <a:lnTo>
                  <a:pt x="551025" y="568667"/>
                </a:lnTo>
                <a:cubicBezTo>
                  <a:pt x="563501" y="531250"/>
                  <a:pt x="598523" y="506016"/>
                  <a:pt x="637965" y="506027"/>
                </a:cubicBezTo>
                <a:lnTo>
                  <a:pt x="652500" y="506027"/>
                </a:lnTo>
                <a:lnTo>
                  <a:pt x="652500" y="427277"/>
                </a:lnTo>
                <a:close/>
                <a:moveTo>
                  <a:pt x="720000" y="540587"/>
                </a:moveTo>
                <a:lnTo>
                  <a:pt x="720000" y="573527"/>
                </a:lnTo>
                <a:lnTo>
                  <a:pt x="832500" y="573527"/>
                </a:lnTo>
                <a:lnTo>
                  <a:pt x="832500" y="461027"/>
                </a:lnTo>
                <a:lnTo>
                  <a:pt x="720000" y="461027"/>
                </a:lnTo>
                <a:lnTo>
                  <a:pt x="720000" y="538967"/>
                </a:lnTo>
                <a:cubicBezTo>
                  <a:pt x="720009" y="539507"/>
                  <a:pt x="720009" y="540047"/>
                  <a:pt x="720000" y="540587"/>
                </a:cubicBezTo>
                <a:close/>
                <a:moveTo>
                  <a:pt x="270000" y="708527"/>
                </a:moveTo>
                <a:lnTo>
                  <a:pt x="270000" y="821027"/>
                </a:lnTo>
                <a:lnTo>
                  <a:pt x="382500" y="821027"/>
                </a:lnTo>
                <a:lnTo>
                  <a:pt x="382500" y="708527"/>
                </a:lnTo>
                <a:lnTo>
                  <a:pt x="270000" y="708527"/>
                </a:lnTo>
                <a:close/>
              </a:path>
            </a:pathLst>
          </a:custGeom>
          <a:gradFill flip="none" rotWithShape="1">
            <a:gsLst>
              <a:gs pos="30000">
                <a:schemeClr val="accent6"/>
              </a:gs>
              <a:gs pos="100000">
                <a:schemeClr val="tx2"/>
              </a:gs>
              <a:gs pos="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 w="52388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9110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6B71EC-FAB5-D118-3413-34C271DEDD9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D600FB-FFB9-69FC-3A00-DB1E7C28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AVD in action: Industry applications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7</a:t>
            </a:fld>
            <a:endParaRPr spc="-22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FAF860-67AB-B112-600B-353F28BF2F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69"/>
            <a:ext cx="6676771" cy="2823850"/>
          </a:xfrm>
        </p:spPr>
        <p:txBody>
          <a:bodyPr/>
          <a:lstStyle/>
          <a:p>
            <a:pPr marL="11215">
              <a:spcBef>
                <a:spcPts val="1413"/>
              </a:spcBef>
            </a:pPr>
            <a:r>
              <a:rPr lang="en-AU" b="1">
                <a:solidFill>
                  <a:srgbClr val="0078D4"/>
                </a:solidFill>
                <a:cs typeface="Arial"/>
              </a:rPr>
              <a:t>Healthcare:</a:t>
            </a:r>
            <a:r>
              <a:rPr lang="en-AU" b="1" spc="-31">
                <a:solidFill>
                  <a:srgbClr val="0078D4"/>
                </a:solidFill>
                <a:cs typeface="Arial"/>
              </a:rPr>
              <a:t> </a:t>
            </a:r>
            <a:r>
              <a:rPr lang="en-AU" b="1">
                <a:cs typeface="Arial"/>
              </a:rPr>
              <a:t>Medical</a:t>
            </a:r>
            <a:r>
              <a:rPr lang="en-AU" b="1" spc="-22">
                <a:cs typeface="Arial"/>
              </a:rPr>
              <a:t> </a:t>
            </a:r>
            <a:r>
              <a:rPr lang="en-AU" b="1">
                <a:cs typeface="Arial"/>
              </a:rPr>
              <a:t>centre</a:t>
            </a:r>
            <a:r>
              <a:rPr lang="en-AU" b="1" spc="-22">
                <a:cs typeface="Arial"/>
              </a:rPr>
              <a:t> </a:t>
            </a:r>
            <a:r>
              <a:rPr lang="en-AU" b="1">
                <a:cs typeface="Arial"/>
              </a:rPr>
              <a:t>streamlines</a:t>
            </a:r>
            <a:r>
              <a:rPr lang="en-AU" b="1" spc="-22">
                <a:cs typeface="Arial"/>
              </a:rPr>
              <a:t> </a:t>
            </a:r>
            <a:r>
              <a:rPr lang="en-AU" b="1">
                <a:cs typeface="Arial"/>
              </a:rPr>
              <a:t>clinician</a:t>
            </a:r>
            <a:r>
              <a:rPr lang="en-AU" b="1" spc="-26">
                <a:cs typeface="Arial"/>
              </a:rPr>
              <a:t> </a:t>
            </a:r>
            <a:r>
              <a:rPr lang="en-AU" b="1" spc="-9">
                <a:cs typeface="Arial"/>
              </a:rPr>
              <a:t>access</a:t>
            </a:r>
            <a:endParaRPr lang="en-AU">
              <a:cs typeface="Arial"/>
            </a:endParaRPr>
          </a:p>
          <a:p>
            <a:pPr marL="11215" marR="4486">
              <a:spcBef>
                <a:spcPts val="1200"/>
              </a:spcBef>
            </a:pPr>
            <a:r>
              <a:rPr lang="en-AU" sz="1400" b="1">
                <a:cs typeface="Arial"/>
              </a:rPr>
              <a:t>Challenge: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Permanent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staff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visiting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specialists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struggled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with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complex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login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processes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due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strict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data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security,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wasting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valuable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patient</a:t>
            </a:r>
            <a:r>
              <a:rPr lang="en-AU" sz="1400" spc="-18">
                <a:cs typeface="Arial"/>
              </a:rPr>
              <a:t> care </a:t>
            </a:r>
            <a:r>
              <a:rPr lang="en-AU" sz="1400" spc="-9">
                <a:cs typeface="Arial"/>
              </a:rPr>
              <a:t>time.</a:t>
            </a:r>
            <a:endParaRPr lang="en-AU" sz="1400">
              <a:cs typeface="Arial"/>
            </a:endParaRPr>
          </a:p>
          <a:p>
            <a:pPr marL="11215" marR="74021">
              <a:spcBef>
                <a:spcPts val="1200"/>
              </a:spcBef>
            </a:pPr>
            <a:r>
              <a:rPr lang="en-AU" sz="1400" b="1">
                <a:cs typeface="Arial"/>
              </a:rPr>
              <a:t>Solution: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AVD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provides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instant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secure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workstation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access.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With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custom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profiles,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clinicians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can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log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from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any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device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to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access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integrated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patient </a:t>
            </a:r>
            <a:r>
              <a:rPr lang="en-AU" sz="1400">
                <a:cs typeface="Arial"/>
              </a:rPr>
              <a:t>systems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within</a:t>
            </a:r>
            <a:r>
              <a:rPr lang="en-AU" sz="1400" spc="-26">
                <a:cs typeface="Arial"/>
              </a:rPr>
              <a:t> </a:t>
            </a:r>
            <a:r>
              <a:rPr lang="en-AU" sz="1400">
                <a:cs typeface="Arial"/>
              </a:rPr>
              <a:t>compliance</a:t>
            </a:r>
            <a:r>
              <a:rPr lang="en-AU" sz="1400" spc="-26">
                <a:cs typeface="Arial"/>
              </a:rPr>
              <a:t> </a:t>
            </a:r>
            <a:r>
              <a:rPr lang="en-AU" sz="1400" spc="-9">
                <a:cs typeface="Arial"/>
              </a:rPr>
              <a:t>guardrails.</a:t>
            </a:r>
            <a:endParaRPr lang="en-AU" sz="1400">
              <a:cs typeface="Arial"/>
            </a:endParaRPr>
          </a:p>
          <a:p>
            <a:pPr marL="11215">
              <a:spcBef>
                <a:spcPts val="1200"/>
              </a:spcBef>
            </a:pPr>
            <a:r>
              <a:rPr lang="en-AU" sz="1400" b="1" spc="-9">
                <a:cs typeface="Arial"/>
              </a:rPr>
              <a:t>Results: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78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Compliant: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Meets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HIPAA,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ISO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PCI-</a:t>
            </a:r>
            <a:r>
              <a:rPr lang="en-AU" sz="1400">
                <a:cs typeface="Arial"/>
              </a:rPr>
              <a:t>DSS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security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standards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96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Speed:</a:t>
            </a:r>
            <a:r>
              <a:rPr lang="en-AU" sz="1400" b="1" spc="-22">
                <a:cs typeface="Arial"/>
              </a:rPr>
              <a:t> </a:t>
            </a:r>
            <a:r>
              <a:rPr lang="en-AU" sz="1400">
                <a:cs typeface="Arial"/>
              </a:rPr>
              <a:t>Clinicians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log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quickly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with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roaming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profiles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96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Integrated: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Works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with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dictation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systems,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tap-to-</a:t>
            </a:r>
            <a:r>
              <a:rPr lang="en-AU" sz="1400">
                <a:cs typeface="Arial"/>
              </a:rPr>
              <a:t>login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EMR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platforms</a:t>
            </a:r>
            <a:endParaRPr lang="en-AU" sz="1400"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9F97DE-30F1-587B-2853-2292D1117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56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297BAD-438C-CD42-D4DA-0390C9D4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BD653B-FFB9-B2A8-D0E7-93CDBDC187C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39EB19-6304-4CDC-C2FD-A143FD9D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AVD in action: Industry applications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6FE2AF7-03A3-C430-1FEA-35F472172D1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8</a:t>
            </a:fld>
            <a:endParaRPr spc="-22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69E3B1-E52B-6138-27F4-5D187C2C2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6537106" cy="3476507"/>
          </a:xfrm>
        </p:spPr>
        <p:txBody>
          <a:bodyPr/>
          <a:lstStyle/>
          <a:p>
            <a:pPr marL="11215"/>
            <a:r>
              <a:rPr lang="en-AU" b="1">
                <a:solidFill>
                  <a:srgbClr val="0078D4"/>
                </a:solidFill>
                <a:cs typeface="Arial"/>
              </a:rPr>
              <a:t>Education:</a:t>
            </a:r>
            <a:r>
              <a:rPr lang="en-AU" b="1" spc="-31">
                <a:solidFill>
                  <a:srgbClr val="0078D4"/>
                </a:solidFill>
                <a:cs typeface="Arial"/>
              </a:rPr>
              <a:t> </a:t>
            </a:r>
            <a:r>
              <a:rPr lang="en-AU" b="1">
                <a:cs typeface="Arial"/>
              </a:rPr>
              <a:t>School</a:t>
            </a:r>
            <a:r>
              <a:rPr lang="en-AU" b="1" spc="-26">
                <a:cs typeface="Arial"/>
              </a:rPr>
              <a:t> </a:t>
            </a:r>
            <a:r>
              <a:rPr lang="en-AU" b="1">
                <a:cs typeface="Arial"/>
              </a:rPr>
              <a:t>supports</a:t>
            </a:r>
            <a:r>
              <a:rPr lang="en-AU" b="1" spc="-26">
                <a:cs typeface="Arial"/>
              </a:rPr>
              <a:t> </a:t>
            </a:r>
            <a:r>
              <a:rPr lang="en-AU" b="1">
                <a:cs typeface="Arial"/>
              </a:rPr>
              <a:t>diverse</a:t>
            </a:r>
            <a:r>
              <a:rPr lang="en-AU" b="1" spc="-26">
                <a:cs typeface="Arial"/>
              </a:rPr>
              <a:t> </a:t>
            </a:r>
            <a:r>
              <a:rPr lang="en-AU" b="1">
                <a:cs typeface="Arial"/>
              </a:rPr>
              <a:t>users</a:t>
            </a:r>
            <a:r>
              <a:rPr lang="en-AU" b="1" spc="-22">
                <a:cs typeface="Arial"/>
              </a:rPr>
              <a:t> </a:t>
            </a:r>
            <a:r>
              <a:rPr lang="en-AU" b="1" spc="-9">
                <a:cs typeface="Arial"/>
              </a:rPr>
              <a:t>securely</a:t>
            </a:r>
            <a:endParaRPr lang="en-AU">
              <a:cs typeface="Arial"/>
            </a:endParaRPr>
          </a:p>
          <a:p>
            <a:pPr marL="11215">
              <a:spcBef>
                <a:spcPts val="1200"/>
              </a:spcBef>
            </a:pPr>
            <a:r>
              <a:rPr lang="en-AU" sz="1400" b="1">
                <a:cs typeface="Arial"/>
              </a:rPr>
              <a:t>Challenge:</a:t>
            </a:r>
            <a:r>
              <a:rPr lang="en-AU" sz="1400" b="1" spc="-18">
                <a:cs typeface="Arial"/>
              </a:rPr>
              <a:t> </a:t>
            </a:r>
            <a:r>
              <a:rPr lang="en-AU" sz="1400">
                <a:cs typeface="Arial"/>
              </a:rPr>
              <a:t>A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complex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environment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with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teachers,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relief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staff,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management,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students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BYOD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devices,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requiring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personalised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access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levels.</a:t>
            </a:r>
            <a:endParaRPr lang="en-AU" sz="1400">
              <a:cs typeface="Arial"/>
            </a:endParaRPr>
          </a:p>
          <a:p>
            <a:pPr marL="11215" marR="24113">
              <a:spcBef>
                <a:spcPts val="1200"/>
              </a:spcBef>
            </a:pPr>
            <a:r>
              <a:rPr lang="en-AU" sz="1400" b="1">
                <a:cs typeface="Arial"/>
              </a:rPr>
              <a:t>Solution:</a:t>
            </a:r>
            <a:r>
              <a:rPr lang="en-AU" sz="1400" b="1" spc="-22">
                <a:cs typeface="Arial"/>
              </a:rPr>
              <a:t> </a:t>
            </a:r>
            <a:r>
              <a:rPr lang="en-AU" sz="1400">
                <a:cs typeface="Arial"/>
              </a:rPr>
              <a:t>AVD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creates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secure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profiles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for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every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user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type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with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appropriate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access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permissions,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delivering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seamless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experience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across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the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entire </a:t>
            </a:r>
            <a:r>
              <a:rPr lang="en-AU" sz="1400">
                <a:cs typeface="Arial"/>
              </a:rPr>
              <a:t>school</a:t>
            </a:r>
            <a:r>
              <a:rPr lang="en-AU" sz="1400" spc="-4">
                <a:cs typeface="Arial"/>
              </a:rPr>
              <a:t> </a:t>
            </a:r>
            <a:r>
              <a:rPr lang="en-AU" sz="1400" spc="-9">
                <a:cs typeface="Arial"/>
              </a:rPr>
              <a:t>ecosystem.</a:t>
            </a:r>
            <a:endParaRPr lang="en-AU" sz="1400">
              <a:cs typeface="Arial"/>
            </a:endParaRPr>
          </a:p>
          <a:p>
            <a:pPr marL="11215">
              <a:spcBef>
                <a:spcPts val="1200"/>
              </a:spcBef>
            </a:pPr>
            <a:r>
              <a:rPr lang="en-AU" sz="1400" b="1" spc="-9">
                <a:cs typeface="Arial"/>
              </a:rPr>
              <a:t>Results: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Cost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control:</a:t>
            </a:r>
            <a:r>
              <a:rPr lang="en-AU" sz="1400" b="1" spc="-18">
                <a:cs typeface="Arial"/>
              </a:rPr>
              <a:t> </a:t>
            </a:r>
            <a:r>
              <a:rPr lang="en-AU" sz="1400" spc="-9">
                <a:cs typeface="Arial"/>
              </a:rPr>
              <a:t>Multi-</a:t>
            </a:r>
            <a:r>
              <a:rPr lang="en-AU" sz="1400">
                <a:cs typeface="Arial"/>
              </a:rPr>
              <a:t>session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Windows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reduces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infrastructure</a:t>
            </a:r>
            <a:r>
              <a:rPr lang="en-AU" sz="1400" spc="-22">
                <a:cs typeface="Arial"/>
              </a:rPr>
              <a:t> </a:t>
            </a:r>
            <a:r>
              <a:rPr lang="en-AU" sz="1400" spc="-9">
                <a:cs typeface="Arial"/>
              </a:rPr>
              <a:t>costs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96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Rapid</a:t>
            </a:r>
            <a:r>
              <a:rPr lang="en-AU" sz="1400" b="1" spc="-22">
                <a:cs typeface="Arial"/>
              </a:rPr>
              <a:t> </a:t>
            </a:r>
            <a:r>
              <a:rPr lang="en-AU" sz="1400" b="1">
                <a:cs typeface="Arial"/>
              </a:rPr>
              <a:t>deployment:</a:t>
            </a:r>
            <a:r>
              <a:rPr lang="en-AU" sz="1400" b="1" spc="-22">
                <a:cs typeface="Arial"/>
              </a:rPr>
              <a:t> </a:t>
            </a:r>
            <a:r>
              <a:rPr lang="en-AU" sz="1400">
                <a:cs typeface="Arial"/>
              </a:rPr>
              <a:t>IT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provisions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desktops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in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minutes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without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physical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setup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96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Security:</a:t>
            </a:r>
            <a:r>
              <a:rPr lang="en-AU" sz="1400" b="1" spc="-26">
                <a:cs typeface="Arial"/>
              </a:rPr>
              <a:t> </a:t>
            </a:r>
            <a:r>
              <a:rPr lang="en-AU" sz="1400">
                <a:cs typeface="Arial"/>
              </a:rPr>
              <a:t>Protects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sensitive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data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across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all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locations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3">
                <a:cs typeface="Arial"/>
              </a:rPr>
              <a:t> </a:t>
            </a:r>
            <a:r>
              <a:rPr lang="en-AU" sz="1400" spc="-9">
                <a:cs typeface="Arial"/>
              </a:rPr>
              <a:t>devices</a:t>
            </a:r>
            <a:endParaRPr lang="en-AU" sz="1400"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F3A75-301F-84A7-E315-3184E8490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5463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4108B7B-A243-E68E-C668-FF82B710D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9A3696-6917-B73F-B58F-29C2470395DD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51000">
                <a:srgbClr val="F4F3F5">
                  <a:alpha val="68000"/>
                </a:srgbClr>
              </a:gs>
              <a:gs pos="100000">
                <a:srgbClr val="8DC8E8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14A05-D13C-48EA-A89C-0D2C0416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AVD in action: Industry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27907-73B1-B6CF-556D-26959ED13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1" y="1434370"/>
            <a:ext cx="6617297" cy="2939266"/>
          </a:xfrm>
        </p:spPr>
        <p:txBody>
          <a:bodyPr/>
          <a:lstStyle/>
          <a:p>
            <a:pPr marL="11215"/>
            <a:r>
              <a:rPr lang="en-AU" b="1">
                <a:solidFill>
                  <a:srgbClr val="0078D4"/>
                </a:solidFill>
                <a:cs typeface="Arial"/>
              </a:rPr>
              <a:t>Manufacturing:</a:t>
            </a:r>
            <a:r>
              <a:rPr lang="en-AU" b="1" spc="-26">
                <a:solidFill>
                  <a:srgbClr val="0078D4"/>
                </a:solidFill>
                <a:cs typeface="Arial"/>
              </a:rPr>
              <a:t> </a:t>
            </a:r>
            <a:r>
              <a:rPr lang="en-AU" b="1">
                <a:cs typeface="Arial"/>
              </a:rPr>
              <a:t>Factory</a:t>
            </a:r>
            <a:r>
              <a:rPr lang="en-AU" b="1" spc="-26">
                <a:cs typeface="Arial"/>
              </a:rPr>
              <a:t> </a:t>
            </a:r>
            <a:r>
              <a:rPr lang="en-AU" b="1">
                <a:cs typeface="Arial"/>
              </a:rPr>
              <a:t>floor</a:t>
            </a:r>
            <a:r>
              <a:rPr lang="en-AU" b="1" spc="-26">
                <a:cs typeface="Arial"/>
              </a:rPr>
              <a:t> </a:t>
            </a:r>
            <a:r>
              <a:rPr lang="en-AU" b="1">
                <a:cs typeface="Arial"/>
              </a:rPr>
              <a:t>maximises</a:t>
            </a:r>
            <a:r>
              <a:rPr lang="en-AU" b="1" spc="-26">
                <a:cs typeface="Arial"/>
              </a:rPr>
              <a:t> </a:t>
            </a:r>
            <a:r>
              <a:rPr lang="en-AU" b="1" spc="-9">
                <a:cs typeface="Arial"/>
              </a:rPr>
              <a:t>uptime</a:t>
            </a:r>
            <a:endParaRPr lang="en-AU">
              <a:cs typeface="Arial"/>
            </a:endParaRPr>
          </a:p>
          <a:p>
            <a:pPr marL="11215">
              <a:spcBef>
                <a:spcPts val="1200"/>
              </a:spcBef>
            </a:pPr>
            <a:r>
              <a:rPr lang="en-AU" sz="1400" b="1">
                <a:cs typeface="Arial"/>
              </a:rPr>
              <a:t>Challenge:</a:t>
            </a:r>
            <a:r>
              <a:rPr lang="en-AU" sz="1400" b="1" spc="-22">
                <a:cs typeface="Arial"/>
              </a:rPr>
              <a:t> </a:t>
            </a:r>
            <a:r>
              <a:rPr lang="en-AU" sz="1400">
                <a:cs typeface="Arial"/>
              </a:rPr>
              <a:t>Shared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terminals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accessed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by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different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roles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across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multiple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shifts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needed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flexible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access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while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protecting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sensitive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operational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data.</a:t>
            </a:r>
            <a:endParaRPr lang="en-AU" sz="1400">
              <a:cs typeface="Arial"/>
            </a:endParaRPr>
          </a:p>
          <a:p>
            <a:pPr marL="11215" marR="61124">
              <a:spcBef>
                <a:spcPts val="1200"/>
              </a:spcBef>
            </a:pPr>
            <a:r>
              <a:rPr lang="en-AU" sz="1400" b="1">
                <a:cs typeface="Arial"/>
              </a:rPr>
              <a:t>Solution:</a:t>
            </a:r>
            <a:r>
              <a:rPr lang="en-AU" sz="1400" b="1" spc="-9">
                <a:cs typeface="Arial"/>
              </a:rPr>
              <a:t> </a:t>
            </a:r>
            <a:r>
              <a:rPr lang="en-AU" sz="1400" spc="-9">
                <a:cs typeface="Arial"/>
              </a:rPr>
              <a:t>Role-</a:t>
            </a:r>
            <a:r>
              <a:rPr lang="en-AU" sz="1400">
                <a:cs typeface="Arial"/>
              </a:rPr>
              <a:t>based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profiles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mean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any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worker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can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use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any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terminal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with</a:t>
            </a:r>
            <a:r>
              <a:rPr lang="en-AU" sz="1400" spc="-4">
                <a:cs typeface="Arial"/>
              </a:rPr>
              <a:t> </a:t>
            </a:r>
            <a:r>
              <a:rPr lang="en-AU" sz="1400" spc="-9">
                <a:cs typeface="Arial"/>
              </a:rPr>
              <a:t>pre-</a:t>
            </a:r>
            <a:r>
              <a:rPr lang="en-AU" sz="1400">
                <a:cs typeface="Arial"/>
              </a:rPr>
              <a:t>set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access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levels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functionality.</a:t>
            </a:r>
            <a:r>
              <a:rPr lang="en-AU" sz="1400" spc="-4">
                <a:cs typeface="Arial"/>
              </a:rPr>
              <a:t> </a:t>
            </a:r>
            <a:r>
              <a:rPr lang="en-AU" sz="1400" spc="-9">
                <a:cs typeface="Arial"/>
              </a:rPr>
              <a:t>Auto-</a:t>
            </a:r>
            <a:r>
              <a:rPr lang="en-AU" sz="1400">
                <a:cs typeface="Arial"/>
              </a:rPr>
              <a:t>logout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protects</a:t>
            </a:r>
            <a:r>
              <a:rPr lang="en-AU" sz="1400" spc="-4">
                <a:cs typeface="Arial"/>
              </a:rPr>
              <a:t> </a:t>
            </a:r>
            <a:r>
              <a:rPr lang="en-AU" sz="1400" spc="-9">
                <a:cs typeface="Arial"/>
              </a:rPr>
              <a:t>unattended workstations.</a:t>
            </a:r>
            <a:endParaRPr lang="en-AU" sz="1400">
              <a:cs typeface="Arial"/>
            </a:endParaRPr>
          </a:p>
          <a:p>
            <a:pPr marL="11215">
              <a:spcBef>
                <a:spcPts val="742"/>
              </a:spcBef>
            </a:pPr>
            <a:r>
              <a:rPr lang="en-AU" sz="1400" b="1" spc="-9">
                <a:cs typeface="Arial"/>
              </a:rPr>
              <a:t>Results: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96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Device</a:t>
            </a:r>
            <a:r>
              <a:rPr lang="en-AU" sz="1400" b="1" spc="-18">
                <a:cs typeface="Arial"/>
              </a:rPr>
              <a:t> </a:t>
            </a:r>
            <a:r>
              <a:rPr lang="en-AU" sz="1400" b="1">
                <a:cs typeface="Arial"/>
              </a:rPr>
              <a:t>consolidation:</a:t>
            </a:r>
            <a:r>
              <a:rPr lang="en-AU" sz="1400" b="1" spc="-13">
                <a:cs typeface="Arial"/>
              </a:rPr>
              <a:t> </a:t>
            </a:r>
            <a:r>
              <a:rPr lang="en-AU" sz="1400">
                <a:cs typeface="Arial"/>
              </a:rPr>
              <a:t>Reduces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hardware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footprint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costs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96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Secure</a:t>
            </a:r>
            <a:r>
              <a:rPr lang="en-AU" sz="1400" b="1" spc="-9">
                <a:cs typeface="Arial"/>
              </a:rPr>
              <a:t> </a:t>
            </a:r>
            <a:r>
              <a:rPr lang="en-AU" sz="1400" b="1">
                <a:cs typeface="Arial"/>
              </a:rPr>
              <a:t>access:</a:t>
            </a:r>
            <a:r>
              <a:rPr lang="en-AU" sz="1400" b="1" spc="-9">
                <a:cs typeface="Arial"/>
              </a:rPr>
              <a:t> </a:t>
            </a:r>
            <a:r>
              <a:rPr lang="en-AU" sz="1400">
                <a:cs typeface="Arial"/>
              </a:rPr>
              <a:t>Protects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IP</a:t>
            </a:r>
            <a:r>
              <a:rPr lang="en-AU" sz="1400" spc="-13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operational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data</a:t>
            </a:r>
            <a:r>
              <a:rPr lang="en-AU" sz="1400" spc="-4">
                <a:cs typeface="Arial"/>
              </a:rPr>
              <a:t> </a:t>
            </a:r>
            <a:r>
              <a:rPr lang="en-AU" sz="1400">
                <a:cs typeface="Arial"/>
              </a:rPr>
              <a:t>on</a:t>
            </a:r>
            <a:r>
              <a:rPr lang="en-AU" sz="1400" spc="-9">
                <a:cs typeface="Arial"/>
              </a:rPr>
              <a:t> </a:t>
            </a:r>
            <a:r>
              <a:rPr lang="en-AU" sz="1400">
                <a:cs typeface="Arial"/>
              </a:rPr>
              <a:t>shared</a:t>
            </a:r>
            <a:r>
              <a:rPr lang="en-AU" sz="1400" spc="-9">
                <a:cs typeface="Arial"/>
              </a:rPr>
              <a:t> endpoints</a:t>
            </a:r>
            <a:endParaRPr lang="en-AU" sz="1400">
              <a:cs typeface="Arial"/>
            </a:endParaRPr>
          </a:p>
          <a:p>
            <a:pPr marL="179388" indent="-179388">
              <a:spcBef>
                <a:spcPts val="296"/>
              </a:spcBef>
              <a:buSzPct val="100000"/>
              <a:buFont typeface="Arial" panose="020B0604020202020204" pitchFamily="34" charset="0"/>
              <a:buChar char="•"/>
            </a:pPr>
            <a:r>
              <a:rPr lang="en-AU" sz="1400" b="1">
                <a:cs typeface="Arial"/>
              </a:rPr>
              <a:t>Scalability:</a:t>
            </a:r>
            <a:r>
              <a:rPr lang="en-AU" sz="1400" b="1" spc="-22">
                <a:cs typeface="Arial"/>
              </a:rPr>
              <a:t> </a:t>
            </a:r>
            <a:r>
              <a:rPr lang="en-AU" sz="1400">
                <a:cs typeface="Arial"/>
              </a:rPr>
              <a:t>Supports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fluctuating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workforce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across</a:t>
            </a:r>
            <a:r>
              <a:rPr lang="en-AU" sz="1400" spc="-18">
                <a:cs typeface="Arial"/>
              </a:rPr>
              <a:t> </a:t>
            </a:r>
            <a:r>
              <a:rPr lang="en-AU" sz="1400">
                <a:cs typeface="Arial"/>
              </a:rPr>
              <a:t>shifts</a:t>
            </a:r>
            <a:r>
              <a:rPr lang="en-AU" sz="1400" spc="-22">
                <a:cs typeface="Arial"/>
              </a:rPr>
              <a:t> </a:t>
            </a:r>
            <a:r>
              <a:rPr lang="en-AU" sz="1400">
                <a:cs typeface="Arial"/>
              </a:rPr>
              <a:t>and</a:t>
            </a:r>
            <a:r>
              <a:rPr lang="en-AU" sz="1400" spc="-18">
                <a:cs typeface="Arial"/>
              </a:rPr>
              <a:t> </a:t>
            </a:r>
            <a:r>
              <a:rPr lang="en-AU" sz="1400" spc="-9">
                <a:cs typeface="Arial"/>
              </a:rPr>
              <a:t>sites</a:t>
            </a:r>
            <a:endParaRPr lang="en-AU" sz="1400">
              <a:cs typeface="Arial"/>
            </a:endParaRPr>
          </a:p>
          <a:p>
            <a:pPr marL="11215">
              <a:spcBef>
                <a:spcPts val="1413"/>
              </a:spcBef>
            </a:pPr>
            <a:endParaRPr lang="en-AU" sz="1400"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FD67234-B089-A88D-02F9-F51EF20ED151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9</a:t>
            </a:fld>
            <a:endParaRPr spc="-2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068C5-1101-9A14-2B97-C68E0E412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51" y="0"/>
            <a:ext cx="379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9749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zure 2023 Template">
  <a:themeElements>
    <a:clrScheme name="Custom 4">
      <a:dk1>
        <a:srgbClr val="000000"/>
      </a:dk1>
      <a:lt1>
        <a:srgbClr val="FFFFFF"/>
      </a:lt1>
      <a:dk2>
        <a:srgbClr val="0078D4"/>
      </a:dk2>
      <a:lt2>
        <a:srgbClr val="E8E6DF"/>
      </a:lt2>
      <a:accent1>
        <a:srgbClr val="0078D4"/>
      </a:accent1>
      <a:accent2>
        <a:srgbClr val="2A446F"/>
      </a:accent2>
      <a:accent3>
        <a:srgbClr val="49C5B1"/>
      </a:accent3>
      <a:accent4>
        <a:srgbClr val="8DE971"/>
      </a:accent4>
      <a:accent5>
        <a:srgbClr val="F4364F"/>
      </a:accent5>
      <a:accent6>
        <a:srgbClr val="C03BC4"/>
      </a:accent6>
      <a:hlink>
        <a:srgbClr val="091F2C"/>
      </a:hlink>
      <a:folHlink>
        <a:srgbClr val="091F2C"/>
      </a:folHlink>
    </a:clrScheme>
    <a:fontScheme name="Custom 4">
      <a:majorFont>
        <a:latin typeface="Segoe Sans Text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662DC8C9-CFC0-405F-82A1-B248626FCAE6}" vid="{49C91371-712F-49B7-AFEB-59DA86371D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69debb-d613-4722-a7d2-3348403f8bbc" xsi:nil="true"/>
    <lcf76f155ced4ddcb4097134ff3c332f xmlns="b7108ddd-dde9-473a-b685-f7bad8cb4e0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66D450B46C8D488E9DA87241B4E739" ma:contentTypeVersion="14" ma:contentTypeDescription="Create a new document." ma:contentTypeScope="" ma:versionID="90b476cbf1f4c4d8ccc9cd278ccce266">
  <xsd:schema xmlns:xsd="http://www.w3.org/2001/XMLSchema" xmlns:xs="http://www.w3.org/2001/XMLSchema" xmlns:p="http://schemas.microsoft.com/office/2006/metadata/properties" xmlns:ns2="b7108ddd-dde9-473a-b685-f7bad8cb4e0d" xmlns:ns3="f969debb-d613-4722-a7d2-3348403f8bbc" targetNamespace="http://schemas.microsoft.com/office/2006/metadata/properties" ma:root="true" ma:fieldsID="19718db486e93b0cc3bdd8e621f265de" ns2:_="" ns3:_="">
    <xsd:import namespace="b7108ddd-dde9-473a-b685-f7bad8cb4e0d"/>
    <xsd:import namespace="f969debb-d613-4722-a7d2-3348403f8b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08ddd-dde9-473a-b685-f7bad8cb4e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28fa2c3-b102-4787-8df5-b23ef8e8f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9debb-d613-4722-a7d2-3348403f8bb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57f4674-143b-4486-afd5-8db3658406f4}" ma:internalName="TaxCatchAll" ma:showField="CatchAllData" ma:web="f969debb-d613-4722-a7d2-3348403f8b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230e9df3-be65-4c73-a93b-d1236ebd677e"/>
    <ds:schemaRef ds:uri="255e9135-acb6-413d-8014-3858207eab07"/>
    <ds:schemaRef ds:uri="912a965b-18ab-48f9-afa9-986d97207d9f"/>
    <ds:schemaRef ds:uri="a4494d7a-ad2c-4b11-8dea-280127f8418e"/>
    <ds:schemaRef ds:uri="a647c833-fbf3-42d0-9d1a-fdc4c4d8b08f"/>
    <ds:schemaRef ds:uri="ebe725d4-5a61-4827-9af4-da8e7f768b99"/>
    <ds:schemaRef ds:uri="fdddb3d6-5bd7-4379-986a-b69d310056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B6F5F9-F865-4CB3-B01B-6009FE3499FD}"/>
</file>

<file path=docMetadata/LabelInfo.xml><?xml version="1.0" encoding="utf-8"?>
<clbl:labelList xmlns:clbl="http://schemas.microsoft.com/office/2020/mipLabelMetadata">
  <clbl:label id="{f2cd219a-7fef-4855-86b9-76cef3de89bd}" enabled="1" method="Standard" siteId="{6e417ab3-58de-417d-9aaa-da5837716c4c}" removed="0"/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Azure 2023 Template</Template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Azure 2023 Template</vt:lpstr>
      <vt:lpstr>Power hybrid work  and your AI readiness</vt:lpstr>
      <vt:lpstr>Hybrid work is locked in</vt:lpstr>
      <vt:lpstr>Is your infrastructure ready for AI?</vt:lpstr>
      <vt:lpstr>What is Azure Virtual Desktop?</vt:lpstr>
      <vt:lpstr>Built for hybrid work</vt:lpstr>
      <vt:lpstr>Building the foundation for AI</vt:lpstr>
      <vt:lpstr>AVD in action: Industry applications</vt:lpstr>
      <vt:lpstr>AVD in action: Industry applications</vt:lpstr>
      <vt:lpstr>AVD in action: Industry applications</vt:lpstr>
      <vt:lpstr>Benefits that scale with your business</vt:lpstr>
      <vt:lpstr>Power hybrid work and prepare for AI</vt:lpstr>
      <vt:lpstr>PowerPoint Presentation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&lt;Event name&gt;</dc:subject>
  <dc:creator>Mark Brewster</dc:creator>
  <cp:keywords/>
  <dc:description/>
  <cp:revision>1</cp:revision>
  <cp:lastPrinted>2023-02-15T20:48:24Z</cp:lastPrinted>
  <dcterms:created xsi:type="dcterms:W3CDTF">2025-11-16T23:20:59Z</dcterms:created>
  <dcterms:modified xsi:type="dcterms:W3CDTF">2025-11-19T22:50:04Z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0x010100B566D450B46C8D488E9DA87241B4E739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diaServiceImageTags">
    <vt:lpwstr/>
  </property>
</Properties>
</file>