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handoutMasterIdLst>
    <p:handoutMasterId r:id="rId10"/>
  </p:handoutMasterIdLst>
  <p:sldIdLst>
    <p:sldId id="262" r:id="rId5"/>
    <p:sldId id="257" r:id="rId6"/>
    <p:sldId id="258" r:id="rId7"/>
    <p:sldId id="259" r:id="rId8"/>
    <p:sldId id="261" r:id="rId9"/>
  </p:sldIdLst>
  <p:sldSz cx="7559675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D4"/>
    <a:srgbClr val="F4364C"/>
    <a:srgbClr val="C03BC4"/>
    <a:srgbClr val="FFA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1"/>
    <p:restoredTop sz="94655"/>
  </p:normalViewPr>
  <p:slideViewPr>
    <p:cSldViewPr>
      <p:cViewPr varScale="1">
        <p:scale>
          <a:sx n="88" d="100"/>
          <a:sy n="88" d="100"/>
        </p:scale>
        <p:origin x="1566" y="114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64" d="100"/>
          <a:sy n="164" d="100"/>
        </p:scale>
        <p:origin x="58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72D2BA-B47E-2669-565B-A807CBFEF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41EE2-60A6-80E6-215E-2BB6514CAE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8E29-A48F-4242-9ECD-ADE5930B6B9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4B81E-54F4-D8A5-257F-A643E57FC7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ECA9F-4BED-670E-2964-08B2ADE2B5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C7CCD-4808-214F-886D-73C3403D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background&#10;&#10;AI-generated content may be incorrect.">
            <a:extLst>
              <a:ext uri="{FF2B5EF4-FFF2-40B4-BE49-F238E27FC236}">
                <a16:creationId xmlns:a16="http://schemas.microsoft.com/office/drawing/2014/main" id="{BAD2E5ED-6343-C099-5E3F-98D6C26E4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4"/>
            <a:ext cx="7563600" cy="1069073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9676A2-1780-4A43-FF81-9BFEE0836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861" y="583200"/>
            <a:ext cx="1600872" cy="572500"/>
          </a:xfrm>
        </p:spPr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Partner logo </a:t>
            </a:r>
          </a:p>
        </p:txBody>
      </p:sp>
    </p:spTree>
    <p:extLst>
      <p:ext uri="{BB962C8B-B14F-4D97-AF65-F5344CB8AC3E}">
        <p14:creationId xmlns:p14="http://schemas.microsoft.com/office/powerpoint/2010/main" val="391026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451" y="3314954"/>
            <a:ext cx="643112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904" y="5988304"/>
            <a:ext cx="529621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302" y="2459482"/>
            <a:ext cx="32912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6504" y="2459482"/>
            <a:ext cx="32912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0DA4D107-B44C-824D-686E-C760043CB27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31"/>
            <a:ext cx="7560000" cy="1069246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9676A2-1780-4A43-FF81-9BFEE0836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861" y="583200"/>
            <a:ext cx="1600872" cy="57250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 logo </a:t>
            </a:r>
          </a:p>
        </p:txBody>
      </p:sp>
    </p:spTree>
    <p:extLst>
      <p:ext uri="{BB962C8B-B14F-4D97-AF65-F5344CB8AC3E}">
        <p14:creationId xmlns:p14="http://schemas.microsoft.com/office/powerpoint/2010/main" val="394578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7151" y="635077"/>
            <a:ext cx="494364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5815" y="1995462"/>
            <a:ext cx="30785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2449" y="9944862"/>
            <a:ext cx="24211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301" y="9944862"/>
            <a:ext cx="17401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7540" y="9944862"/>
            <a:ext cx="17401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amag.com/au/specialisation/benefits/hybrid-work-enters-stabilisation-phase-in-australia-ahri/530425" TargetMode="External"/><Relationship Id="rId7" Type="http://schemas.openxmlformats.org/officeDocument/2006/relationships/image" Target="../media/image10.svg"/><Relationship Id="rId2" Type="http://schemas.openxmlformats.org/officeDocument/2006/relationships/hyperlink" Target="https://www.forbes.com/advisor/business/remote-work-statistic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afr.com/by/steven-worrall-p5386x" TargetMode="External"/><Relationship Id="rId4" Type="http://schemas.openxmlformats.org/officeDocument/2006/relationships/hyperlink" Target="https://www.dickerdata.com.au/microsoft-tra-repo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A2D711-3EAA-3405-843E-59599FDA4C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 descr="$PPTXTitle">
            <a:extLst>
              <a:ext uri="{FF2B5EF4-FFF2-40B4-BE49-F238E27FC236}">
                <a16:creationId xmlns:a16="http://schemas.microsoft.com/office/drawing/2014/main" id="{EF338922-5257-3DA6-CE58-FEBD56C98719}"/>
              </a:ext>
            </a:extLst>
          </p:cNvPr>
          <p:cNvSpPr txBox="1">
            <a:spLocks/>
          </p:cNvSpPr>
          <p:nvPr/>
        </p:nvSpPr>
        <p:spPr>
          <a:xfrm>
            <a:off x="495611" y="2392973"/>
            <a:ext cx="5922010" cy="14478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5200"/>
              </a:lnSpc>
              <a:spcBef>
                <a:spcPts val="940"/>
              </a:spcBef>
            </a:pPr>
            <a:r>
              <a:rPr lang="en-AU" sz="5000" spc="-40">
                <a:solidFill>
                  <a:srgbClr val="FFFFFF"/>
                </a:solidFill>
              </a:rPr>
              <a:t>Power</a:t>
            </a:r>
            <a:r>
              <a:rPr lang="en-AU" sz="5000" spc="-290">
                <a:solidFill>
                  <a:srgbClr val="FFFFFF"/>
                </a:solidFill>
              </a:rPr>
              <a:t> </a:t>
            </a:r>
            <a:r>
              <a:rPr lang="en-AU" sz="5000" spc="-30">
                <a:solidFill>
                  <a:srgbClr val="FFFFFF"/>
                </a:solidFill>
              </a:rPr>
              <a:t>hybrid</a:t>
            </a:r>
            <a:r>
              <a:rPr lang="en-AU" sz="5000" spc="-285">
                <a:solidFill>
                  <a:srgbClr val="FFFFFF"/>
                </a:solidFill>
              </a:rPr>
              <a:t> </a:t>
            </a:r>
            <a:r>
              <a:rPr lang="en-AU" sz="5000" spc="-20">
                <a:solidFill>
                  <a:srgbClr val="FFFFFF"/>
                </a:solidFill>
              </a:rPr>
              <a:t>work </a:t>
            </a:r>
            <a:r>
              <a:rPr lang="en-AU" sz="5000">
                <a:solidFill>
                  <a:srgbClr val="FFFFFF"/>
                </a:solidFill>
              </a:rPr>
              <a:t>and</a:t>
            </a:r>
            <a:r>
              <a:rPr lang="en-AU" sz="5000" spc="-210">
                <a:solidFill>
                  <a:srgbClr val="FFFFFF"/>
                </a:solidFill>
              </a:rPr>
              <a:t> </a:t>
            </a:r>
            <a:r>
              <a:rPr lang="en-AU" sz="5000" spc="-10">
                <a:solidFill>
                  <a:srgbClr val="FFFFFF"/>
                </a:solidFill>
              </a:rPr>
              <a:t>your</a:t>
            </a:r>
            <a:r>
              <a:rPr lang="en-AU" sz="5000" spc="-204">
                <a:solidFill>
                  <a:srgbClr val="FFFFFF"/>
                </a:solidFill>
              </a:rPr>
              <a:t> </a:t>
            </a:r>
            <a:r>
              <a:rPr lang="en-AU" sz="5000">
                <a:solidFill>
                  <a:srgbClr val="FFFFFF"/>
                </a:solidFill>
              </a:rPr>
              <a:t>AI</a:t>
            </a:r>
            <a:r>
              <a:rPr lang="en-AU" sz="5000" spc="-204">
                <a:solidFill>
                  <a:srgbClr val="FFFFFF"/>
                </a:solidFill>
              </a:rPr>
              <a:t> </a:t>
            </a:r>
            <a:r>
              <a:rPr lang="en-AU" sz="5000" spc="-75">
                <a:solidFill>
                  <a:srgbClr val="FFFFFF"/>
                </a:solidFill>
              </a:rPr>
              <a:t>readiness</a:t>
            </a:r>
            <a:endParaRPr lang="en-AU" sz="50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2EC4DE-FF57-726B-A54F-47A7BDF63150}"/>
              </a:ext>
            </a:extLst>
          </p:cNvPr>
          <p:cNvSpPr txBox="1"/>
          <p:nvPr/>
        </p:nvSpPr>
        <p:spPr>
          <a:xfrm>
            <a:off x="492746" y="3973831"/>
            <a:ext cx="6346190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b="1" dirty="0">
                <a:solidFill>
                  <a:srgbClr val="FFFFFF"/>
                </a:solidFill>
                <a:latin typeface="Segoe UI Semibold"/>
                <a:cs typeface="Segoe UI Semibold"/>
              </a:rPr>
              <a:t>Secure,</a:t>
            </a:r>
            <a:r>
              <a:rPr b="1" spc="4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FFFFFF"/>
                </a:solidFill>
                <a:latin typeface="Segoe UI Semibold"/>
                <a:cs typeface="Segoe UI Semibold"/>
              </a:rPr>
              <a:t>flexible</a:t>
            </a:r>
            <a:r>
              <a:rPr b="1" spc="5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FFFFFF"/>
                </a:solidFill>
                <a:latin typeface="Segoe UI Semibold"/>
                <a:cs typeface="Segoe UI Semibold"/>
              </a:rPr>
              <a:t>access</a:t>
            </a:r>
            <a:r>
              <a:rPr b="1" spc="5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FFFFFF"/>
                </a:solidFill>
                <a:latin typeface="Segoe UI Semibold"/>
                <a:cs typeface="Segoe UI Semibold"/>
              </a:rPr>
              <a:t>to</a:t>
            </a:r>
            <a:r>
              <a:rPr b="1" spc="5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FFFFFF"/>
                </a:solidFill>
                <a:latin typeface="Segoe UI Semibold"/>
                <a:cs typeface="Segoe UI Semibold"/>
              </a:rPr>
              <a:t>desktops</a:t>
            </a:r>
            <a:r>
              <a:rPr b="1" spc="5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FFFFFF"/>
                </a:solidFill>
                <a:latin typeface="Segoe UI Semibold"/>
                <a:cs typeface="Segoe UI Semibold"/>
              </a:rPr>
              <a:t>and</a:t>
            </a:r>
            <a:r>
              <a:rPr b="1" spc="5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FFFFFF"/>
                </a:solidFill>
                <a:latin typeface="Segoe UI Semibold"/>
                <a:cs typeface="Segoe UI Semibold"/>
              </a:rPr>
              <a:t>apps</a:t>
            </a:r>
            <a:r>
              <a:rPr b="1" spc="5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dirty="0">
                <a:solidFill>
                  <a:srgbClr val="FFFFFF"/>
                </a:solidFill>
                <a:latin typeface="Segoe UI Semibold"/>
                <a:cs typeface="Segoe UI Semibold"/>
              </a:rPr>
              <a:t>from</a:t>
            </a:r>
            <a:r>
              <a:rPr b="1" spc="5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anywhere</a:t>
            </a:r>
            <a:endParaRPr>
              <a:latin typeface="Segoe UI Semibold"/>
              <a:cs typeface="Segoe UI Semibold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97A3B71-BC16-0D19-5217-7F03D24FD8F1}"/>
              </a:ext>
            </a:extLst>
          </p:cNvPr>
          <p:cNvSpPr txBox="1"/>
          <p:nvPr/>
        </p:nvSpPr>
        <p:spPr>
          <a:xfrm>
            <a:off x="499644" y="2166828"/>
            <a:ext cx="270186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Azure</a:t>
            </a:r>
            <a:r>
              <a:rPr sz="16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Virtual</a:t>
            </a:r>
            <a:r>
              <a:rPr sz="16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Desktop</a:t>
            </a:r>
            <a:endParaRPr sz="1600">
              <a:latin typeface="Segoe UI Semibold"/>
              <a:cs typeface="Segoe UI Semi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B0CDB53-E4E4-2AC1-E439-702F5D204472}"/>
              </a:ext>
            </a:extLst>
          </p:cNvPr>
          <p:cNvSpPr/>
          <p:nvPr/>
        </p:nvSpPr>
        <p:spPr>
          <a:xfrm>
            <a:off x="2359250" y="571505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0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8D734C1-A2EB-55D3-3236-6D1C4FC56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5551" y="655094"/>
            <a:ext cx="2078686" cy="3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1B5B31-13F4-9BD3-1E9A-710AF3410129}"/>
              </a:ext>
            </a:extLst>
          </p:cNvPr>
          <p:cNvSpPr/>
          <p:nvPr/>
        </p:nvSpPr>
        <p:spPr>
          <a:xfrm>
            <a:off x="0" y="0"/>
            <a:ext cx="7558087" cy="7811198"/>
          </a:xfrm>
          <a:prstGeom prst="rect">
            <a:avLst/>
          </a:prstGeom>
          <a:gradFill>
            <a:gsLst>
              <a:gs pos="27000">
                <a:srgbClr val="C03BC4"/>
              </a:gs>
              <a:gs pos="100000">
                <a:srgbClr val="FFA3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/>
          <p:nvPr/>
        </p:nvSpPr>
        <p:spPr>
          <a:xfrm>
            <a:off x="555788" y="4661602"/>
            <a:ext cx="609600" cy="532765"/>
          </a:xfrm>
          <a:custGeom>
            <a:avLst/>
            <a:gdLst/>
            <a:ahLst/>
            <a:cxnLst/>
            <a:rect l="l" t="t" r="r" b="b"/>
            <a:pathLst>
              <a:path w="609600" h="532764">
                <a:moveTo>
                  <a:pt x="263220" y="0"/>
                </a:moveTo>
                <a:lnTo>
                  <a:pt x="52832" y="0"/>
                </a:lnTo>
                <a:lnTo>
                  <a:pt x="32264" y="4150"/>
                </a:lnTo>
                <a:lnTo>
                  <a:pt x="15471" y="15471"/>
                </a:lnTo>
                <a:lnTo>
                  <a:pt x="4150" y="32264"/>
                </a:lnTo>
                <a:lnTo>
                  <a:pt x="0" y="52832"/>
                </a:lnTo>
                <a:lnTo>
                  <a:pt x="0" y="242328"/>
                </a:lnTo>
                <a:lnTo>
                  <a:pt x="7429" y="249745"/>
                </a:lnTo>
                <a:lnTo>
                  <a:pt x="146558" y="249745"/>
                </a:lnTo>
                <a:lnTo>
                  <a:pt x="149377" y="252450"/>
                </a:lnTo>
                <a:lnTo>
                  <a:pt x="149539" y="255596"/>
                </a:lnTo>
                <a:lnTo>
                  <a:pt x="149555" y="255892"/>
                </a:lnTo>
                <a:lnTo>
                  <a:pt x="149255" y="273606"/>
                </a:lnTo>
                <a:lnTo>
                  <a:pt x="133896" y="328574"/>
                </a:lnTo>
                <a:lnTo>
                  <a:pt x="114205" y="362936"/>
                </a:lnTo>
                <a:lnTo>
                  <a:pt x="87210" y="391764"/>
                </a:lnTo>
                <a:lnTo>
                  <a:pt x="52910" y="415061"/>
                </a:lnTo>
                <a:lnTo>
                  <a:pt x="11303" y="432828"/>
                </a:lnTo>
                <a:lnTo>
                  <a:pt x="7378" y="434136"/>
                </a:lnTo>
                <a:lnTo>
                  <a:pt x="4749" y="437845"/>
                </a:lnTo>
                <a:lnTo>
                  <a:pt x="4749" y="527900"/>
                </a:lnTo>
                <a:lnTo>
                  <a:pt x="10541" y="532523"/>
                </a:lnTo>
                <a:lnTo>
                  <a:pt x="72270" y="514472"/>
                </a:lnTo>
                <a:lnTo>
                  <a:pt x="121539" y="491463"/>
                </a:lnTo>
                <a:lnTo>
                  <a:pt x="164397" y="462098"/>
                </a:lnTo>
                <a:lnTo>
                  <a:pt x="200850" y="426377"/>
                </a:lnTo>
                <a:lnTo>
                  <a:pt x="225972" y="391198"/>
                </a:lnTo>
                <a:lnTo>
                  <a:pt x="245512" y="351009"/>
                </a:lnTo>
                <a:lnTo>
                  <a:pt x="259469" y="305809"/>
                </a:lnTo>
                <a:lnTo>
                  <a:pt x="267795" y="255892"/>
                </a:lnTo>
                <a:lnTo>
                  <a:pt x="267845" y="255596"/>
                </a:lnTo>
                <a:lnTo>
                  <a:pt x="270637" y="200367"/>
                </a:lnTo>
                <a:lnTo>
                  <a:pt x="270637" y="7429"/>
                </a:lnTo>
                <a:lnTo>
                  <a:pt x="263220" y="0"/>
                </a:lnTo>
                <a:close/>
              </a:path>
              <a:path w="609600" h="532764">
                <a:moveTo>
                  <a:pt x="556933" y="0"/>
                </a:moveTo>
                <a:lnTo>
                  <a:pt x="346354" y="0"/>
                </a:lnTo>
                <a:lnTo>
                  <a:pt x="338963" y="7391"/>
                </a:lnTo>
                <a:lnTo>
                  <a:pt x="338963" y="242328"/>
                </a:lnTo>
                <a:lnTo>
                  <a:pt x="346379" y="249745"/>
                </a:lnTo>
                <a:lnTo>
                  <a:pt x="485521" y="249745"/>
                </a:lnTo>
                <a:lnTo>
                  <a:pt x="488340" y="252450"/>
                </a:lnTo>
                <a:lnTo>
                  <a:pt x="488502" y="255596"/>
                </a:lnTo>
                <a:lnTo>
                  <a:pt x="488518" y="255892"/>
                </a:lnTo>
                <a:lnTo>
                  <a:pt x="488218" y="273606"/>
                </a:lnTo>
                <a:lnTo>
                  <a:pt x="472859" y="328574"/>
                </a:lnTo>
                <a:lnTo>
                  <a:pt x="453166" y="362936"/>
                </a:lnTo>
                <a:lnTo>
                  <a:pt x="426169" y="391764"/>
                </a:lnTo>
                <a:lnTo>
                  <a:pt x="391868" y="415061"/>
                </a:lnTo>
                <a:lnTo>
                  <a:pt x="350266" y="432828"/>
                </a:lnTo>
                <a:lnTo>
                  <a:pt x="346341" y="434136"/>
                </a:lnTo>
                <a:lnTo>
                  <a:pt x="343700" y="437845"/>
                </a:lnTo>
                <a:lnTo>
                  <a:pt x="343700" y="527900"/>
                </a:lnTo>
                <a:lnTo>
                  <a:pt x="349491" y="532523"/>
                </a:lnTo>
                <a:lnTo>
                  <a:pt x="411227" y="514472"/>
                </a:lnTo>
                <a:lnTo>
                  <a:pt x="460495" y="491463"/>
                </a:lnTo>
                <a:lnTo>
                  <a:pt x="503353" y="462098"/>
                </a:lnTo>
                <a:lnTo>
                  <a:pt x="539800" y="426377"/>
                </a:lnTo>
                <a:lnTo>
                  <a:pt x="564928" y="391198"/>
                </a:lnTo>
                <a:lnTo>
                  <a:pt x="584472" y="351009"/>
                </a:lnTo>
                <a:lnTo>
                  <a:pt x="598432" y="305809"/>
                </a:lnTo>
                <a:lnTo>
                  <a:pt x="606758" y="255892"/>
                </a:lnTo>
                <a:lnTo>
                  <a:pt x="606808" y="255596"/>
                </a:lnTo>
                <a:lnTo>
                  <a:pt x="609600" y="200367"/>
                </a:lnTo>
                <a:lnTo>
                  <a:pt x="609600" y="52666"/>
                </a:lnTo>
                <a:lnTo>
                  <a:pt x="605460" y="32168"/>
                </a:lnTo>
                <a:lnTo>
                  <a:pt x="594172" y="15427"/>
                </a:lnTo>
                <a:lnTo>
                  <a:pt x="577431" y="4139"/>
                </a:lnTo>
                <a:lnTo>
                  <a:pt x="5569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" y="7811198"/>
            <a:ext cx="7559992" cy="2880804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92747" y="858585"/>
            <a:ext cx="6652895" cy="57002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4604">
              <a:spcBef>
                <a:spcPts val="844"/>
              </a:spcBef>
            </a:pPr>
            <a:r>
              <a:rPr spc="-60" dirty="0">
                <a:solidFill>
                  <a:srgbClr val="FFFFFF"/>
                </a:solidFill>
              </a:rPr>
              <a:t>Power</a:t>
            </a:r>
            <a:r>
              <a:rPr spc="-150" dirty="0">
                <a:solidFill>
                  <a:srgbClr val="FFFFFF"/>
                </a:solidFill>
              </a:rPr>
              <a:t> </a:t>
            </a:r>
            <a:r>
              <a:rPr spc="-45" dirty="0">
                <a:solidFill>
                  <a:srgbClr val="FFFFFF"/>
                </a:solidFill>
              </a:rPr>
              <a:t>hybrid</a:t>
            </a:r>
            <a:r>
              <a:rPr spc="-15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work</a:t>
            </a:r>
            <a:r>
              <a:rPr spc="-1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spc="-150" dirty="0">
                <a:solidFill>
                  <a:srgbClr val="FFFFFF"/>
                </a:solidFill>
              </a:rPr>
              <a:t> </a:t>
            </a:r>
            <a:r>
              <a:rPr spc="-45" dirty="0">
                <a:solidFill>
                  <a:srgbClr val="FFFFFF"/>
                </a:solidFill>
              </a:rPr>
              <a:t>your</a:t>
            </a:r>
            <a:r>
              <a:rPr spc="-1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AI</a:t>
            </a:r>
            <a:r>
              <a:rPr spc="-155" dirty="0">
                <a:solidFill>
                  <a:srgbClr val="FFFFFF"/>
                </a:solidFill>
              </a:rPr>
              <a:t> </a:t>
            </a:r>
            <a:r>
              <a:rPr spc="-30" dirty="0">
                <a:solidFill>
                  <a:srgbClr val="FFFFFF"/>
                </a:solidFill>
              </a:rPr>
              <a:t>readiness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3965737" y="1879564"/>
            <a:ext cx="3077209" cy="21393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spcBef>
                <a:spcPts val="810"/>
              </a:spcBef>
            </a:pPr>
            <a:r>
              <a:rPr dirty="0"/>
              <a:t>Meet</a:t>
            </a:r>
            <a:r>
              <a:rPr spc="-30" dirty="0"/>
              <a:t> </a:t>
            </a:r>
            <a:r>
              <a:rPr dirty="0"/>
              <a:t>Azure</a:t>
            </a:r>
            <a:r>
              <a:rPr spc="-30" dirty="0"/>
              <a:t> </a:t>
            </a:r>
            <a:r>
              <a:rPr dirty="0"/>
              <a:t>Virtual</a:t>
            </a:r>
            <a:r>
              <a:rPr spc="-35" dirty="0"/>
              <a:t> </a:t>
            </a:r>
            <a:r>
              <a:rPr dirty="0"/>
              <a:t>Desktop</a:t>
            </a:r>
            <a:r>
              <a:rPr spc="-25" dirty="0"/>
              <a:t> </a:t>
            </a:r>
            <a:r>
              <a:rPr spc="-20" dirty="0"/>
              <a:t>(AVD)</a:t>
            </a:r>
          </a:p>
          <a:p>
            <a:pPr marL="12700" marR="5080">
              <a:lnSpc>
                <a:spcPct val="104200"/>
              </a:lnSpc>
              <a:spcBef>
                <a:spcPts val="570"/>
              </a:spcBef>
            </a:pPr>
            <a:r>
              <a:rPr sz="1050" b="0" dirty="0"/>
              <a:t>AVD</a:t>
            </a:r>
            <a:r>
              <a:rPr sz="1050" b="0" spc="-30" dirty="0"/>
              <a:t> </a:t>
            </a:r>
            <a:r>
              <a:rPr sz="1050" b="0" dirty="0"/>
              <a:t>is</a:t>
            </a:r>
            <a:r>
              <a:rPr sz="1050" b="0" spc="-25" dirty="0"/>
              <a:t> </a:t>
            </a:r>
            <a:r>
              <a:rPr sz="1050" b="0" spc="-10" dirty="0"/>
              <a:t>Microsoft’s</a:t>
            </a:r>
            <a:r>
              <a:rPr sz="1050" b="0" spc="-25" dirty="0"/>
              <a:t> </a:t>
            </a:r>
            <a:r>
              <a:rPr sz="1050" b="0" dirty="0"/>
              <a:t>cloud-based</a:t>
            </a:r>
            <a:r>
              <a:rPr sz="1050" b="0" spc="-20" dirty="0"/>
              <a:t> </a:t>
            </a:r>
            <a:r>
              <a:rPr sz="1050" b="0" spc="-10" dirty="0"/>
              <a:t>desktop </a:t>
            </a:r>
            <a:r>
              <a:rPr sz="1050" b="0" dirty="0"/>
              <a:t>virtualisation</a:t>
            </a:r>
            <a:r>
              <a:rPr sz="1050" b="0" spc="-10" dirty="0"/>
              <a:t> </a:t>
            </a:r>
            <a:r>
              <a:rPr sz="1050" b="0" dirty="0"/>
              <a:t>service.</a:t>
            </a:r>
            <a:r>
              <a:rPr sz="1050" b="0" spc="-10" dirty="0"/>
              <a:t> </a:t>
            </a:r>
            <a:r>
              <a:rPr sz="1050" b="0" dirty="0"/>
              <a:t>It</a:t>
            </a:r>
            <a:r>
              <a:rPr sz="1050" b="0" spc="-5" dirty="0"/>
              <a:t> </a:t>
            </a:r>
            <a:r>
              <a:rPr sz="1050" b="0" dirty="0"/>
              <a:t>delivers</a:t>
            </a:r>
            <a:r>
              <a:rPr sz="1050" b="0" spc="-15" dirty="0"/>
              <a:t> </a:t>
            </a:r>
            <a:r>
              <a:rPr sz="1050" b="0" dirty="0"/>
              <a:t>secure</a:t>
            </a:r>
            <a:r>
              <a:rPr sz="1050" b="0" spc="-5" dirty="0"/>
              <a:t> </a:t>
            </a:r>
            <a:r>
              <a:rPr sz="1050" b="0" dirty="0"/>
              <a:t>access</a:t>
            </a:r>
            <a:r>
              <a:rPr sz="1050" b="0" spc="-15" dirty="0"/>
              <a:t> </a:t>
            </a:r>
            <a:r>
              <a:rPr sz="1050" b="0" spc="-25" dirty="0"/>
              <a:t>to </a:t>
            </a:r>
            <a:r>
              <a:rPr sz="1050" b="0" dirty="0"/>
              <a:t>Windows</a:t>
            </a:r>
            <a:r>
              <a:rPr sz="1050" b="0" spc="-45" dirty="0"/>
              <a:t> </a:t>
            </a:r>
            <a:r>
              <a:rPr sz="1050" b="0" dirty="0"/>
              <a:t>desktops</a:t>
            </a:r>
            <a:r>
              <a:rPr sz="1050" b="0" spc="-40" dirty="0"/>
              <a:t> </a:t>
            </a:r>
            <a:r>
              <a:rPr sz="1050" b="0" dirty="0"/>
              <a:t>and</a:t>
            </a:r>
            <a:r>
              <a:rPr sz="1050" b="0" spc="-40" dirty="0"/>
              <a:t> </a:t>
            </a:r>
            <a:r>
              <a:rPr sz="1050" b="0" dirty="0"/>
              <a:t>applications</a:t>
            </a:r>
            <a:r>
              <a:rPr sz="1050" b="0" spc="-40" dirty="0"/>
              <a:t> </a:t>
            </a:r>
            <a:r>
              <a:rPr sz="1050" b="0" dirty="0"/>
              <a:t>from</a:t>
            </a:r>
            <a:r>
              <a:rPr sz="1050" b="0" spc="-45" dirty="0"/>
              <a:t> </a:t>
            </a:r>
            <a:r>
              <a:rPr sz="1050" b="0" spc="-10" dirty="0"/>
              <a:t>anywhere, </a:t>
            </a:r>
            <a:r>
              <a:rPr sz="1050" b="0" dirty="0"/>
              <a:t>on</a:t>
            </a:r>
            <a:r>
              <a:rPr sz="1050" b="0" spc="-15" dirty="0"/>
              <a:t> </a:t>
            </a:r>
            <a:r>
              <a:rPr sz="1050" b="0" dirty="0"/>
              <a:t>any</a:t>
            </a:r>
            <a:r>
              <a:rPr sz="1050" b="0" spc="-15" dirty="0"/>
              <a:t> </a:t>
            </a:r>
            <a:r>
              <a:rPr sz="1050" b="0" spc="-10" dirty="0"/>
              <a:t>device.</a:t>
            </a:r>
            <a:endParaRPr sz="1050"/>
          </a:p>
          <a:p>
            <a:pPr marL="12700" marR="6350">
              <a:lnSpc>
                <a:spcPct val="104400"/>
              </a:lnSpc>
              <a:spcBef>
                <a:spcPts val="595"/>
              </a:spcBef>
            </a:pPr>
            <a:r>
              <a:rPr sz="1050" spc="-20" dirty="0"/>
              <a:t>You</a:t>
            </a:r>
            <a:r>
              <a:rPr sz="1050" spc="-30" dirty="0"/>
              <a:t> </a:t>
            </a:r>
            <a:r>
              <a:rPr sz="1050" dirty="0"/>
              <a:t>likely</a:t>
            </a:r>
            <a:r>
              <a:rPr sz="1050" spc="-25" dirty="0"/>
              <a:t> </a:t>
            </a:r>
            <a:r>
              <a:rPr sz="1050" dirty="0"/>
              <a:t>already</a:t>
            </a:r>
            <a:r>
              <a:rPr sz="1050" spc="-25" dirty="0"/>
              <a:t> </a:t>
            </a:r>
            <a:r>
              <a:rPr sz="1050" dirty="0"/>
              <a:t>have</a:t>
            </a:r>
            <a:r>
              <a:rPr sz="1050" spc="-25" dirty="0"/>
              <a:t> </a:t>
            </a:r>
            <a:r>
              <a:rPr sz="1050" dirty="0"/>
              <a:t>it:</a:t>
            </a:r>
            <a:r>
              <a:rPr sz="1050" spc="-30" dirty="0"/>
              <a:t> </a:t>
            </a:r>
            <a:r>
              <a:rPr sz="1050" b="0" spc="-20" dirty="0"/>
              <a:t>Your</a:t>
            </a:r>
            <a:r>
              <a:rPr sz="1050" b="0" spc="-25" dirty="0"/>
              <a:t> </a:t>
            </a:r>
            <a:r>
              <a:rPr sz="1050" b="0" dirty="0"/>
              <a:t>existing</a:t>
            </a:r>
            <a:r>
              <a:rPr sz="1050" b="0" spc="-25" dirty="0"/>
              <a:t> </a:t>
            </a:r>
            <a:r>
              <a:rPr sz="1050" b="0" spc="-10" dirty="0"/>
              <a:t>Microsoft </a:t>
            </a:r>
            <a:r>
              <a:rPr sz="1050" b="0" dirty="0"/>
              <a:t>365</a:t>
            </a:r>
            <a:r>
              <a:rPr sz="1050" b="0" spc="-10" dirty="0"/>
              <a:t> Business</a:t>
            </a:r>
            <a:r>
              <a:rPr sz="1050" b="0" spc="-15" dirty="0"/>
              <a:t> </a:t>
            </a:r>
            <a:r>
              <a:rPr sz="1050" b="0" dirty="0"/>
              <a:t>Premium,</a:t>
            </a:r>
            <a:r>
              <a:rPr sz="1050" b="0" spc="-5" dirty="0"/>
              <a:t> </a:t>
            </a:r>
            <a:r>
              <a:rPr sz="1050" b="0" dirty="0"/>
              <a:t>E3</a:t>
            </a:r>
            <a:r>
              <a:rPr sz="1050" b="0" spc="-10" dirty="0"/>
              <a:t> </a:t>
            </a:r>
            <a:r>
              <a:rPr sz="1050" b="0" dirty="0"/>
              <a:t>and</a:t>
            </a:r>
            <a:r>
              <a:rPr sz="1050" b="0" spc="-5" dirty="0"/>
              <a:t> </a:t>
            </a:r>
            <a:r>
              <a:rPr sz="1050" b="0" dirty="0"/>
              <a:t>E5</a:t>
            </a:r>
            <a:r>
              <a:rPr sz="1050" b="0" spc="-10" dirty="0"/>
              <a:t> subscriptions </a:t>
            </a:r>
            <a:r>
              <a:rPr sz="1050" b="0" dirty="0"/>
              <a:t>include</a:t>
            </a:r>
            <a:r>
              <a:rPr sz="1050" b="0" spc="-25" dirty="0"/>
              <a:t> </a:t>
            </a:r>
            <a:r>
              <a:rPr sz="1050" b="0" spc="-10" dirty="0"/>
              <a:t>AVD</a:t>
            </a:r>
            <a:r>
              <a:rPr sz="1050" b="0" spc="-25" dirty="0"/>
              <a:t> </a:t>
            </a:r>
            <a:r>
              <a:rPr sz="1050" b="0" dirty="0"/>
              <a:t>–</a:t>
            </a:r>
            <a:r>
              <a:rPr sz="1050" b="0" spc="-25" dirty="0"/>
              <a:t> </a:t>
            </a:r>
            <a:r>
              <a:rPr sz="1050" b="0" dirty="0"/>
              <a:t>you’re</a:t>
            </a:r>
            <a:r>
              <a:rPr sz="1050" b="0" spc="-20" dirty="0"/>
              <a:t> </a:t>
            </a:r>
            <a:r>
              <a:rPr sz="1050" b="0" dirty="0"/>
              <a:t>simply</a:t>
            </a:r>
            <a:r>
              <a:rPr sz="1050" b="0" spc="-25" dirty="0"/>
              <a:t> </a:t>
            </a:r>
            <a:r>
              <a:rPr sz="1050" b="0" dirty="0"/>
              <a:t>activating</a:t>
            </a:r>
            <a:r>
              <a:rPr sz="1050" b="0" spc="-20" dirty="0"/>
              <a:t> </a:t>
            </a:r>
            <a:r>
              <a:rPr sz="1050" b="0" dirty="0"/>
              <a:t>software</a:t>
            </a:r>
            <a:r>
              <a:rPr sz="1050" b="0" spc="-25" dirty="0"/>
              <a:t> you </a:t>
            </a:r>
            <a:r>
              <a:rPr sz="1050" b="0" dirty="0"/>
              <a:t>already</a:t>
            </a:r>
            <a:r>
              <a:rPr sz="1050" b="0" spc="-30" dirty="0"/>
              <a:t> </a:t>
            </a:r>
            <a:r>
              <a:rPr sz="1050" b="0" dirty="0"/>
              <a:t>own.</a:t>
            </a:r>
            <a:r>
              <a:rPr sz="1050" b="0" spc="-35" dirty="0"/>
              <a:t> </a:t>
            </a:r>
            <a:r>
              <a:rPr sz="1100" b="0" dirty="0"/>
              <a:t>It’s</a:t>
            </a:r>
            <a:r>
              <a:rPr sz="1100" b="0" spc="-35" dirty="0"/>
              <a:t> </a:t>
            </a:r>
            <a:r>
              <a:rPr sz="1100" b="0" dirty="0"/>
              <a:t>also</a:t>
            </a:r>
            <a:r>
              <a:rPr sz="1100" b="0" spc="-30" dirty="0"/>
              <a:t> </a:t>
            </a:r>
            <a:r>
              <a:rPr sz="1100" b="0" dirty="0"/>
              <a:t>simple</a:t>
            </a:r>
            <a:r>
              <a:rPr sz="1100" b="0" spc="-30" dirty="0"/>
              <a:t> </a:t>
            </a:r>
            <a:r>
              <a:rPr sz="1100" b="0" dirty="0"/>
              <a:t>to</a:t>
            </a:r>
            <a:r>
              <a:rPr sz="1100" b="0" spc="-30" dirty="0"/>
              <a:t> </a:t>
            </a:r>
            <a:r>
              <a:rPr sz="1100" b="0" dirty="0"/>
              <a:t>migrate</a:t>
            </a:r>
            <a:r>
              <a:rPr sz="1100" b="0" spc="-30" dirty="0"/>
              <a:t> </a:t>
            </a:r>
            <a:r>
              <a:rPr sz="1100" b="0" dirty="0"/>
              <a:t>from</a:t>
            </a:r>
            <a:r>
              <a:rPr sz="1100" b="0" spc="-35" dirty="0"/>
              <a:t> </a:t>
            </a:r>
            <a:r>
              <a:rPr sz="1100" b="0" spc="-10" dirty="0"/>
              <a:t>other </a:t>
            </a:r>
            <a:r>
              <a:rPr sz="1100" b="0" dirty="0"/>
              <a:t>systems</a:t>
            </a:r>
            <a:r>
              <a:rPr sz="1100" b="0" spc="-30" dirty="0"/>
              <a:t> </a:t>
            </a:r>
            <a:r>
              <a:rPr sz="1100" b="0" dirty="0"/>
              <a:t>like</a:t>
            </a:r>
            <a:r>
              <a:rPr sz="1100" b="0" spc="-25" dirty="0"/>
              <a:t> </a:t>
            </a:r>
            <a:r>
              <a:rPr sz="1100" b="0" dirty="0"/>
              <a:t>Citrix,</a:t>
            </a:r>
            <a:r>
              <a:rPr sz="1100" b="0" spc="-25" dirty="0"/>
              <a:t> </a:t>
            </a:r>
            <a:r>
              <a:rPr sz="1100" b="0" dirty="0"/>
              <a:t>VMware</a:t>
            </a:r>
            <a:r>
              <a:rPr sz="1100" b="0" spc="-25" dirty="0"/>
              <a:t> </a:t>
            </a:r>
            <a:r>
              <a:rPr sz="1100" b="0" dirty="0"/>
              <a:t>or</a:t>
            </a:r>
            <a:r>
              <a:rPr sz="1100" b="0" spc="-25" dirty="0"/>
              <a:t> </a:t>
            </a:r>
            <a:r>
              <a:rPr sz="1100" b="0" spc="-10" dirty="0"/>
              <a:t>Remote</a:t>
            </a:r>
            <a:r>
              <a:rPr sz="1100" b="0" spc="-25" dirty="0"/>
              <a:t> </a:t>
            </a:r>
            <a:r>
              <a:rPr sz="1100" b="0" spc="-10" dirty="0"/>
              <a:t>Desktop Services.</a:t>
            </a:r>
            <a:endParaRPr sz="1100"/>
          </a:p>
        </p:txBody>
      </p:sp>
      <p:sp>
        <p:nvSpPr>
          <p:cNvPr id="9" name="object 9"/>
          <p:cNvSpPr txBox="1"/>
          <p:nvPr/>
        </p:nvSpPr>
        <p:spPr>
          <a:xfrm>
            <a:off x="467281" y="1879564"/>
            <a:ext cx="3009265" cy="194754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8100">
              <a:spcBef>
                <a:spcPts val="81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Hybrid</a:t>
            </a:r>
            <a:r>
              <a:rPr sz="1200" b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work</a:t>
            </a:r>
            <a:r>
              <a:rPr sz="1200" b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is</a:t>
            </a:r>
            <a:r>
              <a:rPr sz="1200" b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locked</a:t>
            </a:r>
            <a:r>
              <a:rPr sz="1200" b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endParaRPr sz="1200" dirty="0">
              <a:latin typeface="Segoe UI"/>
              <a:cs typeface="Segoe UI"/>
            </a:endParaRPr>
          </a:p>
          <a:p>
            <a:pPr marL="38100" marR="34925">
              <a:lnSpc>
                <a:spcPct val="104200"/>
              </a:lnSpc>
              <a:spcBef>
                <a:spcPts val="570"/>
              </a:spcBef>
            </a:pP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98%</a:t>
            </a:r>
            <a:r>
              <a:rPr sz="105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workers</a:t>
            </a:r>
            <a:r>
              <a:rPr sz="105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want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work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remotely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least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some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time</a:t>
            </a:r>
            <a:r>
              <a:rPr sz="900" baseline="32407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sz="900" spc="157" baseline="3240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82%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employers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expect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Segoe UI"/>
                <a:cs typeface="Segoe UI"/>
              </a:rPr>
              <a:t>it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continue.</a:t>
            </a:r>
            <a:r>
              <a:rPr sz="900" baseline="32407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900" spc="150" baseline="3240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same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time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88%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Australian businesses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90%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NZ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intend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invest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AI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Segoe UI"/>
                <a:cs typeface="Segoe UI"/>
              </a:rPr>
              <a:t>in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coming</a:t>
            </a:r>
            <a:r>
              <a:rPr sz="105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year.</a:t>
            </a:r>
            <a:r>
              <a:rPr sz="900" spc="-15" baseline="32407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900" baseline="32407" dirty="0">
              <a:latin typeface="Segoe UI"/>
              <a:cs typeface="Segoe UI"/>
            </a:endParaRPr>
          </a:p>
          <a:p>
            <a:pPr marL="38100" marR="30480">
              <a:lnSpc>
                <a:spcPct val="104200"/>
              </a:lnSpc>
              <a:spcBef>
                <a:spcPts val="600"/>
              </a:spcBef>
            </a:pPr>
            <a:r>
              <a:rPr sz="1050" b="1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105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b="1" dirty="0">
                <a:solidFill>
                  <a:srgbClr val="FFFFFF"/>
                </a:solidFill>
                <a:latin typeface="Segoe UI"/>
                <a:cs typeface="Segoe UI"/>
              </a:rPr>
              <a:t>challenge: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How</a:t>
            </a:r>
            <a:r>
              <a:rPr sz="105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do you</a:t>
            </a:r>
            <a:r>
              <a:rPr sz="105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support flexible 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work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from</a:t>
            </a:r>
            <a:r>
              <a:rPr sz="105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anywhere,</a:t>
            </a:r>
            <a:r>
              <a:rPr sz="105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maintain</a:t>
            </a:r>
            <a:r>
              <a:rPr sz="105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security</a:t>
            </a:r>
            <a:r>
              <a:rPr sz="105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105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prepare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your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infrastructure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AI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–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while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reducing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Segoe UI"/>
                <a:cs typeface="Segoe UI"/>
              </a:rPr>
              <a:t>IT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complexity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cost?</a:t>
            </a:r>
            <a:endParaRPr sz="1050" dirty="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647" y="5297807"/>
            <a:ext cx="5653405" cy="15328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0800" marR="17780">
              <a:lnSpc>
                <a:spcPts val="3000"/>
              </a:lnSpc>
              <a:spcBef>
                <a:spcPts val="300"/>
              </a:spcBef>
            </a:pPr>
            <a:r>
              <a:rPr sz="2600" dirty="0">
                <a:latin typeface="Segoe UI"/>
                <a:cs typeface="Segoe UI"/>
              </a:rPr>
              <a:t>AI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could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add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$115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billion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to</a:t>
            </a:r>
            <a:r>
              <a:rPr sz="2600" spc="-10" dirty="0">
                <a:latin typeface="Segoe UI"/>
                <a:cs typeface="Segoe UI"/>
              </a:rPr>
              <a:t> Australia’s </a:t>
            </a:r>
            <a:r>
              <a:rPr sz="2600" dirty="0">
                <a:latin typeface="Segoe UI"/>
                <a:cs typeface="Segoe UI"/>
              </a:rPr>
              <a:t>GDP</a:t>
            </a:r>
            <a:r>
              <a:rPr sz="2600" spc="-2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by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2030,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with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70%</a:t>
            </a:r>
            <a:r>
              <a:rPr sz="2600" spc="-2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of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that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spc="-20" dirty="0">
                <a:latin typeface="Segoe UI"/>
                <a:cs typeface="Segoe UI"/>
              </a:rPr>
              <a:t>gain </a:t>
            </a:r>
            <a:r>
              <a:rPr sz="2600" dirty="0">
                <a:latin typeface="Segoe UI"/>
                <a:cs typeface="Segoe UI"/>
              </a:rPr>
              <a:t>coming</a:t>
            </a:r>
            <a:r>
              <a:rPr sz="2600" spc="-4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from</a:t>
            </a:r>
            <a:r>
              <a:rPr sz="2600" spc="-4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greater</a:t>
            </a:r>
            <a:r>
              <a:rPr sz="2600" spc="-30" dirty="0">
                <a:latin typeface="Segoe UI"/>
                <a:cs typeface="Segoe UI"/>
              </a:rPr>
              <a:t> </a:t>
            </a:r>
            <a:r>
              <a:rPr sz="2600" spc="-10" dirty="0">
                <a:latin typeface="Segoe UI"/>
                <a:cs typeface="Segoe UI"/>
              </a:rPr>
              <a:t>productivity.”</a:t>
            </a:r>
            <a:endParaRPr baseline="31481" dirty="0">
              <a:latin typeface="Segoe UI"/>
              <a:cs typeface="Segoe UI"/>
            </a:endParaRPr>
          </a:p>
          <a:p>
            <a:pPr marL="50800">
              <a:spcBef>
                <a:spcPts val="1350"/>
              </a:spcBef>
            </a:pPr>
            <a:r>
              <a:rPr sz="1100" dirty="0">
                <a:latin typeface="Segoe UI"/>
                <a:cs typeface="Segoe UI"/>
              </a:rPr>
              <a:t>–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Steven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Worrall,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former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Managing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Director,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Microsoft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25" dirty="0">
                <a:latin typeface="Segoe UI"/>
                <a:cs typeface="Segoe UI"/>
              </a:rPr>
              <a:t>ANZ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7C51A-FE95-F7E6-A3A1-F321C68FFF36}"/>
              </a:ext>
            </a:extLst>
          </p:cNvPr>
          <p:cNvSpPr txBox="1"/>
          <p:nvPr/>
        </p:nvSpPr>
        <p:spPr>
          <a:xfrm>
            <a:off x="5456237" y="6064252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pc="-15" baseline="31481" dirty="0">
                <a:latin typeface="Segoe UI"/>
                <a:cs typeface="Segoe UI"/>
              </a:rPr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" y="3175"/>
            <a:ext cx="7560005" cy="10685654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98738" y="635078"/>
            <a:ext cx="494364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gradFill>
                  <a:gsLst>
                    <a:gs pos="0">
                      <a:srgbClr val="C03BC4"/>
                    </a:gs>
                    <a:gs pos="100000">
                      <a:srgbClr val="FFA38B"/>
                    </a:gs>
                  </a:gsLst>
                  <a:lin ang="0" scaled="1"/>
                </a:gradFill>
                <a:latin typeface="Segoe UI Semibold" panose="020B0502040204020203" pitchFamily="34" charset="0"/>
                <a:cs typeface="Segoe UI Semibold" panose="020B0502040204020203" pitchFamily="34" charset="0"/>
              </a:rPr>
              <a:t>Built</a:t>
            </a:r>
            <a:r>
              <a:rPr b="1" spc="-150" dirty="0">
                <a:gradFill>
                  <a:gsLst>
                    <a:gs pos="0">
                      <a:srgbClr val="C03BC4"/>
                    </a:gs>
                    <a:gs pos="100000">
                      <a:srgbClr val="FFA38B"/>
                    </a:gs>
                  </a:gsLst>
                  <a:lin ang="0" scaled="1"/>
                </a:gra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b="1" dirty="0">
                <a:gradFill>
                  <a:gsLst>
                    <a:gs pos="0">
                      <a:srgbClr val="C03BC4"/>
                    </a:gs>
                    <a:gs pos="100000">
                      <a:srgbClr val="FFA38B"/>
                    </a:gs>
                  </a:gsLst>
                  <a:lin ang="0" scaled="1"/>
                </a:gradFill>
                <a:latin typeface="Segoe UI Semibold" panose="020B0502040204020203" pitchFamily="34" charset="0"/>
                <a:cs typeface="Segoe UI Semibold" panose="020B0502040204020203" pitchFamily="34" charset="0"/>
              </a:rPr>
              <a:t>for</a:t>
            </a:r>
            <a:r>
              <a:rPr b="1" spc="-145" dirty="0">
                <a:gradFill>
                  <a:gsLst>
                    <a:gs pos="0">
                      <a:srgbClr val="C03BC4"/>
                    </a:gs>
                    <a:gs pos="100000">
                      <a:srgbClr val="FFA38B"/>
                    </a:gs>
                  </a:gsLst>
                  <a:lin ang="0" scaled="1"/>
                </a:gra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b="1" dirty="0">
                <a:gradFill>
                  <a:gsLst>
                    <a:gs pos="0">
                      <a:srgbClr val="C03BC4"/>
                    </a:gs>
                    <a:gs pos="100000">
                      <a:srgbClr val="FFA38B"/>
                    </a:gs>
                  </a:gsLst>
                  <a:lin ang="0" scaled="1"/>
                </a:gradFill>
                <a:latin typeface="Segoe UI Semibold" panose="020B0502040204020203" pitchFamily="34" charset="0"/>
                <a:cs typeface="Segoe UI Semibold" panose="020B0502040204020203" pitchFamily="34" charset="0"/>
              </a:rPr>
              <a:t>hybrid</a:t>
            </a:r>
            <a:r>
              <a:rPr b="1" spc="-150" dirty="0">
                <a:gradFill>
                  <a:gsLst>
                    <a:gs pos="0">
                      <a:srgbClr val="C03BC4"/>
                    </a:gs>
                    <a:gs pos="100000">
                      <a:srgbClr val="FFA38B"/>
                    </a:gs>
                  </a:gsLst>
                  <a:lin ang="0" scaled="1"/>
                </a:gra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b="1" spc="-20" dirty="0">
                <a:gradFill>
                  <a:gsLst>
                    <a:gs pos="0">
                      <a:srgbClr val="C03BC4"/>
                    </a:gs>
                    <a:gs pos="100000">
                      <a:srgbClr val="FFA38B"/>
                    </a:gs>
                  </a:gsLst>
                  <a:lin ang="0" scaled="1"/>
                </a:gradFill>
                <a:latin typeface="Segoe UI Semibold" panose="020B0502040204020203" pitchFamily="34" charset="0"/>
                <a:cs typeface="Segoe UI Semibold" panose="020B0502040204020203" pitchFamily="34" charset="0"/>
              </a:rPr>
              <a:t>work</a:t>
            </a:r>
          </a:p>
        </p:txBody>
      </p:sp>
      <p:sp>
        <p:nvSpPr>
          <p:cNvPr id="4" name="object 4"/>
          <p:cNvSpPr/>
          <p:nvPr/>
        </p:nvSpPr>
        <p:spPr>
          <a:xfrm>
            <a:off x="611188" y="1538807"/>
            <a:ext cx="6218555" cy="4343400"/>
          </a:xfrm>
          <a:custGeom>
            <a:avLst/>
            <a:gdLst/>
            <a:ahLst/>
            <a:cxnLst/>
            <a:rect l="l" t="t" r="r" b="b"/>
            <a:pathLst>
              <a:path w="6218555" h="4343400">
                <a:moveTo>
                  <a:pt x="6218390" y="3378187"/>
                </a:moveTo>
                <a:lnTo>
                  <a:pt x="0" y="3378187"/>
                </a:lnTo>
                <a:lnTo>
                  <a:pt x="0" y="4343387"/>
                </a:lnTo>
                <a:lnTo>
                  <a:pt x="6218390" y="4343387"/>
                </a:lnTo>
                <a:lnTo>
                  <a:pt x="6218390" y="3378187"/>
                </a:lnTo>
                <a:close/>
              </a:path>
              <a:path w="6218555" h="4343400">
                <a:moveTo>
                  <a:pt x="6218390" y="2265172"/>
                </a:moveTo>
                <a:lnTo>
                  <a:pt x="0" y="2265172"/>
                </a:lnTo>
                <a:lnTo>
                  <a:pt x="0" y="3230372"/>
                </a:lnTo>
                <a:lnTo>
                  <a:pt x="6218390" y="3230372"/>
                </a:lnTo>
                <a:lnTo>
                  <a:pt x="6218390" y="2265172"/>
                </a:lnTo>
                <a:close/>
              </a:path>
              <a:path w="6218555" h="4343400">
                <a:moveTo>
                  <a:pt x="6218390" y="1122172"/>
                </a:moveTo>
                <a:lnTo>
                  <a:pt x="0" y="1122172"/>
                </a:lnTo>
                <a:lnTo>
                  <a:pt x="0" y="2087372"/>
                </a:lnTo>
                <a:lnTo>
                  <a:pt x="6218390" y="2087372"/>
                </a:lnTo>
                <a:lnTo>
                  <a:pt x="6218390" y="1122172"/>
                </a:lnTo>
                <a:close/>
              </a:path>
              <a:path w="6218555" h="4343400">
                <a:moveTo>
                  <a:pt x="6218390" y="0"/>
                </a:moveTo>
                <a:lnTo>
                  <a:pt x="0" y="0"/>
                </a:lnTo>
                <a:lnTo>
                  <a:pt x="0" y="969772"/>
                </a:lnTo>
                <a:lnTo>
                  <a:pt x="6218390" y="969772"/>
                </a:lnTo>
                <a:lnTo>
                  <a:pt x="6218390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1188" y="1538809"/>
            <a:ext cx="6218555" cy="746871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10820">
              <a:spcBef>
                <a:spcPts val="1550"/>
              </a:spcBef>
            </a:pPr>
            <a:r>
              <a:rPr sz="1400" b="1" dirty="0">
                <a:latin typeface="Segoe UI"/>
                <a:cs typeface="Segoe UI"/>
              </a:rPr>
              <a:t>Secure</a:t>
            </a:r>
            <a:r>
              <a:rPr sz="1400" b="1" spc="-25" dirty="0">
                <a:latin typeface="Segoe UI"/>
                <a:cs typeface="Segoe UI"/>
              </a:rPr>
              <a:t> </a:t>
            </a:r>
            <a:r>
              <a:rPr sz="1400" b="1" dirty="0">
                <a:latin typeface="Segoe UI"/>
                <a:cs typeface="Segoe UI"/>
              </a:rPr>
              <a:t>access</a:t>
            </a:r>
            <a:r>
              <a:rPr sz="1400" b="1" spc="-20" dirty="0">
                <a:latin typeface="Segoe UI"/>
                <a:cs typeface="Segoe UI"/>
              </a:rPr>
              <a:t> </a:t>
            </a:r>
            <a:r>
              <a:rPr sz="1400" b="1" dirty="0">
                <a:latin typeface="Segoe UI"/>
                <a:cs typeface="Segoe UI"/>
              </a:rPr>
              <a:t>from</a:t>
            </a:r>
            <a:r>
              <a:rPr sz="1400" b="1" spc="-20" dirty="0">
                <a:latin typeface="Segoe UI"/>
                <a:cs typeface="Segoe UI"/>
              </a:rPr>
              <a:t> </a:t>
            </a:r>
            <a:r>
              <a:rPr sz="1400" b="1" spc="-10" dirty="0">
                <a:latin typeface="Segoe UI"/>
                <a:cs typeface="Segoe UI"/>
              </a:rPr>
              <a:t>anywhere</a:t>
            </a:r>
            <a:endParaRPr sz="1400">
              <a:latin typeface="Segoe UI"/>
              <a:cs typeface="Segoe UI"/>
            </a:endParaRPr>
          </a:p>
          <a:p>
            <a:pPr marL="210820" marR="3011805">
              <a:lnSpc>
                <a:spcPct val="108300"/>
              </a:lnSpc>
              <a:spcBef>
                <a:spcPts val="120"/>
              </a:spcBef>
            </a:pPr>
            <a:r>
              <a:rPr sz="1000" dirty="0">
                <a:latin typeface="Segoe UI"/>
                <a:cs typeface="Segoe UI"/>
              </a:rPr>
              <a:t>Zero</a:t>
            </a:r>
            <a:r>
              <a:rPr sz="1000" spc="-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Trust</a:t>
            </a:r>
            <a:r>
              <a:rPr sz="1000" spc="-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security protects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your data</a:t>
            </a:r>
            <a:r>
              <a:rPr sz="1000" spc="-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whether </a:t>
            </a:r>
            <a:r>
              <a:rPr sz="1000" spc="-20" dirty="0">
                <a:latin typeface="Segoe UI"/>
                <a:cs typeface="Segoe UI"/>
              </a:rPr>
              <a:t>teams </a:t>
            </a:r>
            <a:r>
              <a:rPr sz="1000" dirty="0">
                <a:latin typeface="Segoe UI"/>
                <a:cs typeface="Segoe UI"/>
              </a:rPr>
              <a:t>work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from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home,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cafes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or</a:t>
            </a:r>
            <a:r>
              <a:rPr sz="1000" spc="-10" dirty="0">
                <a:latin typeface="Segoe UI"/>
                <a:cs typeface="Segoe UI"/>
              </a:rPr>
              <a:t> onsite.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188" y="2660981"/>
            <a:ext cx="6218555" cy="757387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10820">
              <a:spcBef>
                <a:spcPts val="1550"/>
              </a:spcBef>
            </a:pPr>
            <a:r>
              <a:rPr sz="1400" b="1" dirty="0">
                <a:latin typeface="Segoe UI"/>
                <a:cs typeface="Segoe UI"/>
              </a:rPr>
              <a:t>Reduced</a:t>
            </a:r>
            <a:r>
              <a:rPr sz="1400" b="1" spc="-30" dirty="0">
                <a:latin typeface="Segoe UI"/>
                <a:cs typeface="Segoe UI"/>
              </a:rPr>
              <a:t> </a:t>
            </a:r>
            <a:r>
              <a:rPr sz="1400" b="1" dirty="0">
                <a:latin typeface="Segoe UI"/>
                <a:cs typeface="Segoe UI"/>
              </a:rPr>
              <a:t>IT</a:t>
            </a:r>
            <a:r>
              <a:rPr sz="1400" b="1" spc="-30" dirty="0">
                <a:latin typeface="Segoe UI"/>
                <a:cs typeface="Segoe UI"/>
              </a:rPr>
              <a:t> </a:t>
            </a:r>
            <a:r>
              <a:rPr sz="1400" b="1" spc="-10" dirty="0">
                <a:latin typeface="Segoe UI"/>
                <a:cs typeface="Segoe UI"/>
              </a:rPr>
              <a:t>complexity</a:t>
            </a:r>
            <a:endParaRPr sz="1400">
              <a:latin typeface="Segoe UI"/>
              <a:cs typeface="Segoe UI"/>
            </a:endParaRPr>
          </a:p>
          <a:p>
            <a:pPr marL="210820" marR="2804795">
              <a:lnSpc>
                <a:spcPts val="1400"/>
              </a:lnSpc>
            </a:pPr>
            <a:r>
              <a:rPr sz="1000" dirty="0">
                <a:latin typeface="Segoe UI"/>
                <a:cs typeface="Segoe UI"/>
              </a:rPr>
              <a:t>Runs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in the cloud, eliminating physical</a:t>
            </a:r>
            <a:r>
              <a:rPr sz="1000" spc="-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infrastructure </a:t>
            </a:r>
            <a:r>
              <a:rPr sz="1000" spc="-25" dirty="0">
                <a:latin typeface="Segoe UI"/>
                <a:cs typeface="Segoe UI"/>
              </a:rPr>
              <a:t>and </a:t>
            </a:r>
            <a:r>
              <a:rPr sz="1000" dirty="0">
                <a:latin typeface="Segoe UI"/>
                <a:cs typeface="Segoe UI"/>
              </a:rPr>
              <a:t>complex</a:t>
            </a:r>
            <a:r>
              <a:rPr sz="1000" spc="-3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VPN</a:t>
            </a:r>
            <a:r>
              <a:rPr sz="1000" spc="-2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setup.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188" y="3803980"/>
            <a:ext cx="6218555" cy="580928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10820">
              <a:spcBef>
                <a:spcPts val="1550"/>
              </a:spcBef>
            </a:pPr>
            <a:r>
              <a:rPr sz="1400" b="1" spc="-10" dirty="0">
                <a:latin typeface="Segoe UI"/>
                <a:cs typeface="Segoe UI"/>
              </a:rPr>
              <a:t>Enterprise-</a:t>
            </a:r>
            <a:r>
              <a:rPr sz="1400" b="1" dirty="0">
                <a:latin typeface="Segoe UI"/>
                <a:cs typeface="Segoe UI"/>
              </a:rPr>
              <a:t>grade</a:t>
            </a:r>
            <a:r>
              <a:rPr sz="1400" b="1" spc="20" dirty="0">
                <a:latin typeface="Segoe UI"/>
                <a:cs typeface="Segoe UI"/>
              </a:rPr>
              <a:t> </a:t>
            </a:r>
            <a:r>
              <a:rPr sz="1400" b="1" spc="-10" dirty="0">
                <a:latin typeface="Segoe UI"/>
                <a:cs typeface="Segoe UI"/>
              </a:rPr>
              <a:t>security</a:t>
            </a:r>
            <a:endParaRPr sz="1400">
              <a:latin typeface="Segoe UI"/>
              <a:cs typeface="Segoe UI"/>
            </a:endParaRPr>
          </a:p>
          <a:p>
            <a:pPr marL="210820">
              <a:spcBef>
                <a:spcPts val="120"/>
              </a:spcBef>
            </a:pPr>
            <a:r>
              <a:rPr sz="1000" dirty="0">
                <a:latin typeface="Segoe UI"/>
                <a:cs typeface="Segoe UI"/>
              </a:rPr>
              <a:t>Data stays in the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cloud, not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on devices.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Built-</a:t>
            </a:r>
            <a:r>
              <a:rPr sz="1000" dirty="0">
                <a:latin typeface="Segoe UI"/>
                <a:cs typeface="Segoe UI"/>
              </a:rPr>
              <a:t>in compliance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with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industry </a:t>
            </a:r>
            <a:r>
              <a:rPr sz="1000" spc="-10" dirty="0">
                <a:latin typeface="Segoe UI"/>
                <a:cs typeface="Segoe UI"/>
              </a:rPr>
              <a:t>standards.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188" y="4916996"/>
            <a:ext cx="6218555" cy="588623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10820">
              <a:spcBef>
                <a:spcPts val="1550"/>
              </a:spcBef>
            </a:pPr>
            <a:r>
              <a:rPr sz="1400" b="1" dirty="0">
                <a:latin typeface="Segoe UI"/>
                <a:cs typeface="Segoe UI"/>
              </a:rPr>
              <a:t>Scalability</a:t>
            </a:r>
            <a:r>
              <a:rPr sz="1400" b="1" spc="-35" dirty="0">
                <a:latin typeface="Segoe UI"/>
                <a:cs typeface="Segoe UI"/>
              </a:rPr>
              <a:t> </a:t>
            </a:r>
            <a:r>
              <a:rPr sz="1400" b="1" dirty="0">
                <a:latin typeface="Segoe UI"/>
                <a:cs typeface="Segoe UI"/>
              </a:rPr>
              <a:t>you</a:t>
            </a:r>
            <a:r>
              <a:rPr sz="1400" b="1" spc="-35" dirty="0">
                <a:latin typeface="Segoe UI"/>
                <a:cs typeface="Segoe UI"/>
              </a:rPr>
              <a:t> </a:t>
            </a:r>
            <a:r>
              <a:rPr sz="1400" b="1" spc="-10" dirty="0">
                <a:latin typeface="Segoe UI"/>
                <a:cs typeface="Segoe UI"/>
              </a:rPr>
              <a:t>control</a:t>
            </a:r>
            <a:endParaRPr sz="1400">
              <a:latin typeface="Segoe UI"/>
              <a:cs typeface="Segoe UI"/>
            </a:endParaRPr>
          </a:p>
          <a:p>
            <a:pPr marL="210820">
              <a:spcBef>
                <a:spcPts val="70"/>
              </a:spcBef>
            </a:pPr>
            <a:r>
              <a:rPr sz="1050" dirty="0">
                <a:latin typeface="Segoe UI"/>
                <a:cs typeface="Segoe UI"/>
              </a:rPr>
              <a:t>Add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or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remove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users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minutes.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Pay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only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for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what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use.</a:t>
            </a:r>
            <a:endParaRPr sz="1050">
              <a:latin typeface="Segoe UI"/>
              <a:cs typeface="Segoe U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" y="7380796"/>
            <a:ext cx="7559992" cy="331120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1EE737C-9907-B6F7-BA06-51CCC23DB20A}"/>
              </a:ext>
            </a:extLst>
          </p:cNvPr>
          <p:cNvSpPr/>
          <p:nvPr/>
        </p:nvSpPr>
        <p:spPr>
          <a:xfrm>
            <a:off x="6109685" y="1747237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19EF1B-7FBE-3A01-F673-EE7AA13B51C7}"/>
              </a:ext>
            </a:extLst>
          </p:cNvPr>
          <p:cNvSpPr/>
          <p:nvPr/>
        </p:nvSpPr>
        <p:spPr>
          <a:xfrm>
            <a:off x="6109685" y="2906002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B2E92C-263B-D0EA-016D-CC976948138A}"/>
              </a:ext>
            </a:extLst>
          </p:cNvPr>
          <p:cNvSpPr/>
          <p:nvPr/>
        </p:nvSpPr>
        <p:spPr>
          <a:xfrm>
            <a:off x="6109685" y="4098076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314401-D4EF-F581-8673-33A6CC17E1F0}"/>
              </a:ext>
            </a:extLst>
          </p:cNvPr>
          <p:cNvSpPr/>
          <p:nvPr/>
        </p:nvSpPr>
        <p:spPr>
          <a:xfrm>
            <a:off x="6109685" y="5160471"/>
            <a:ext cx="431800" cy="431800"/>
          </a:xfrm>
          <a:prstGeom prst="ellipse">
            <a:avLst/>
          </a:prstGeom>
          <a:gradFill>
            <a:gsLst>
              <a:gs pos="0">
                <a:srgbClr val="0078D4"/>
              </a:gs>
              <a:gs pos="49000">
                <a:srgbClr val="C03BC4"/>
              </a:gs>
              <a:gs pos="100000">
                <a:srgbClr val="FFA3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4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A person holding a colorful object&#10;&#10;AI-generated content may be incorrect.">
            <a:extLst>
              <a:ext uri="{FF2B5EF4-FFF2-40B4-BE49-F238E27FC236}">
                <a16:creationId xmlns:a16="http://schemas.microsoft.com/office/drawing/2014/main" id="{3783D0C1-E9DF-30BC-33F9-47A6FF11E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6348"/>
            <a:ext cx="7559999" cy="106920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8488" y="4204999"/>
            <a:ext cx="6218555" cy="1856739"/>
          </a:xfrm>
          <a:custGeom>
            <a:avLst/>
            <a:gdLst/>
            <a:ahLst/>
            <a:cxnLst/>
            <a:rect l="l" t="t" r="r" b="b"/>
            <a:pathLst>
              <a:path w="6218555" h="1856739">
                <a:moveTo>
                  <a:pt x="6218402" y="0"/>
                </a:moveTo>
                <a:lnTo>
                  <a:pt x="0" y="0"/>
                </a:lnTo>
                <a:lnTo>
                  <a:pt x="0" y="1856676"/>
                </a:lnTo>
                <a:lnTo>
                  <a:pt x="6218402" y="1856676"/>
                </a:lnTo>
                <a:lnTo>
                  <a:pt x="6218402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8988" y="4281789"/>
            <a:ext cx="1772285" cy="146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latin typeface="Segoe UI"/>
                <a:cs typeface="Segoe UI"/>
              </a:rPr>
              <a:t>Small</a:t>
            </a:r>
            <a:endParaRPr sz="1200" dirty="0">
              <a:latin typeface="Segoe UI"/>
              <a:cs typeface="Segoe UI"/>
            </a:endParaRPr>
          </a:p>
          <a:p>
            <a:pPr marL="12700">
              <a:spcBef>
                <a:spcPts val="60"/>
              </a:spcBef>
            </a:pPr>
            <a:r>
              <a:rPr sz="1200" spc="-20" dirty="0">
                <a:latin typeface="Segoe UI"/>
                <a:cs typeface="Segoe UI"/>
              </a:rPr>
              <a:t>(25-</a:t>
            </a:r>
            <a:r>
              <a:rPr sz="1200" dirty="0">
                <a:latin typeface="Segoe UI"/>
                <a:cs typeface="Segoe UI"/>
              </a:rPr>
              <a:t>100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employees)</a:t>
            </a:r>
            <a:endParaRPr sz="1200" dirty="0">
              <a:latin typeface="Segoe UI"/>
              <a:cs typeface="Segoe UI"/>
            </a:endParaRPr>
          </a:p>
          <a:p>
            <a:pPr marL="12700" marR="78105">
              <a:lnSpc>
                <a:spcPct val="103699"/>
              </a:lnSpc>
              <a:spcBef>
                <a:spcPts val="459"/>
              </a:spcBef>
            </a:pPr>
            <a:r>
              <a:rPr sz="1050" dirty="0">
                <a:latin typeface="Segoe UI"/>
                <a:cs typeface="Segoe UI"/>
              </a:rPr>
              <a:t>Simple,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affordable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remote </a:t>
            </a:r>
            <a:r>
              <a:rPr sz="1050" dirty="0">
                <a:latin typeface="Segoe UI"/>
                <a:cs typeface="Segoe UI"/>
              </a:rPr>
              <a:t>work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without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10" dirty="0">
                <a:latin typeface="Segoe UI"/>
                <a:cs typeface="Segoe UI"/>
              </a:rPr>
              <a:t> complexity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traditional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VDI.</a:t>
            </a:r>
            <a:endParaRPr sz="1050" dirty="0">
              <a:latin typeface="Segoe UI"/>
              <a:cs typeface="Segoe UI"/>
            </a:endParaRPr>
          </a:p>
          <a:p>
            <a:pPr marL="12700" marR="5080">
              <a:spcBef>
                <a:spcPts val="1000"/>
              </a:spcBef>
            </a:pP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Save</a:t>
            </a:r>
            <a:r>
              <a:rPr sz="1050" b="1" spc="-3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up</a:t>
            </a:r>
            <a:r>
              <a:rPr sz="1050" b="1" spc="-3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sz="1050" b="1" spc="-3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40%</a:t>
            </a:r>
            <a:r>
              <a:rPr sz="1050" b="1" spc="-3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compared</a:t>
            </a:r>
            <a:r>
              <a:rPr sz="1050" b="1" spc="-3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AU" sz="1050" b="1" spc="-3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sz="1050" b="1" spc="-2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sz="1050" b="1" spc="-2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on-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premises</a:t>
            </a:r>
            <a:r>
              <a:rPr sz="1050" b="1" spc="-3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-2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VDI</a:t>
            </a:r>
            <a:endParaRPr sz="1050" b="1" dirty="0">
              <a:gradFill>
                <a:gsLst>
                  <a:gs pos="1000">
                    <a:srgbClr val="0078D4"/>
                  </a:gs>
                  <a:gs pos="47000">
                    <a:srgbClr val="C03BC4"/>
                  </a:gs>
                  <a:gs pos="100000">
                    <a:srgbClr val="F4364C"/>
                  </a:gs>
                </a:gsLst>
                <a:lin ang="0" scaled="1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5804" y="4281789"/>
            <a:ext cx="1769110" cy="1623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latin typeface="Segoe UI"/>
                <a:cs typeface="Segoe UI"/>
              </a:rPr>
              <a:t>Medium</a:t>
            </a:r>
            <a:endParaRPr sz="1200" dirty="0">
              <a:latin typeface="Segoe UI"/>
              <a:cs typeface="Segoe UI"/>
            </a:endParaRPr>
          </a:p>
          <a:p>
            <a:pPr marL="12700">
              <a:spcBef>
                <a:spcPts val="60"/>
              </a:spcBef>
            </a:pPr>
            <a:r>
              <a:rPr sz="1200" spc="-20" dirty="0">
                <a:latin typeface="Segoe UI"/>
                <a:cs typeface="Segoe UI"/>
              </a:rPr>
              <a:t>(100-</a:t>
            </a:r>
            <a:r>
              <a:rPr sz="1200" dirty="0">
                <a:latin typeface="Segoe UI"/>
                <a:cs typeface="Segoe UI"/>
              </a:rPr>
              <a:t>300</a:t>
            </a:r>
            <a:r>
              <a:rPr sz="1200" spc="1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employees)</a:t>
            </a:r>
            <a:endParaRPr sz="1200" dirty="0">
              <a:latin typeface="Segoe UI"/>
              <a:cs typeface="Segoe UI"/>
            </a:endParaRPr>
          </a:p>
          <a:p>
            <a:pPr marL="12700" marR="152400">
              <a:lnSpc>
                <a:spcPct val="103200"/>
              </a:lnSpc>
              <a:spcBef>
                <a:spcPts val="470"/>
              </a:spcBef>
            </a:pPr>
            <a:r>
              <a:rPr sz="1050" dirty="0">
                <a:latin typeface="Segoe UI"/>
                <a:cs typeface="Segoe UI"/>
              </a:rPr>
              <a:t>Hybrid flexibility </a:t>
            </a:r>
            <a:r>
              <a:rPr sz="1050" spc="-20" dirty="0">
                <a:latin typeface="Segoe UI"/>
                <a:cs typeface="Segoe UI"/>
              </a:rPr>
              <a:t>with </a:t>
            </a:r>
            <a:r>
              <a:rPr sz="1050" spc="-10" dirty="0">
                <a:latin typeface="Segoe UI"/>
                <a:cs typeface="Segoe UI"/>
              </a:rPr>
              <a:t>enterprise-</a:t>
            </a:r>
            <a:r>
              <a:rPr sz="1050" dirty="0">
                <a:latin typeface="Segoe UI"/>
                <a:cs typeface="Segoe UI"/>
              </a:rPr>
              <a:t>grade</a:t>
            </a:r>
            <a:r>
              <a:rPr sz="1050" spc="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control</a:t>
            </a:r>
            <a:r>
              <a:rPr sz="1050" spc="25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as </a:t>
            </a:r>
            <a:r>
              <a:rPr sz="1050" dirty="0">
                <a:latin typeface="Segoe UI"/>
                <a:cs typeface="Segoe UI"/>
              </a:rPr>
              <a:t>you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expand.</a:t>
            </a:r>
            <a:endParaRPr sz="1050" dirty="0">
              <a:latin typeface="Segoe UI"/>
              <a:cs typeface="Segoe UI"/>
            </a:endParaRPr>
          </a:p>
          <a:p>
            <a:pPr marL="12700" marR="5080">
              <a:spcBef>
                <a:spcPts val="1100"/>
              </a:spcBef>
            </a:pP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Improve</a:t>
            </a:r>
            <a:r>
              <a:rPr sz="1050" b="1" spc="-2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sz="1050" b="1" spc="-1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-1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efficiency</a:t>
            </a:r>
            <a:r>
              <a:rPr sz="1050" b="1" spc="-2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sz="1050" b="1" spc="-2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AU" sz="1050" b="1" spc="-2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sz="1050" b="1" spc="-2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30%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while</a:t>
            </a:r>
            <a:r>
              <a:rPr sz="1050" b="1" spc="-5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reducing</a:t>
            </a:r>
            <a:r>
              <a:rPr sz="1050" b="1" spc="-4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-1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complexity</a:t>
            </a:r>
            <a:endParaRPr sz="1050" b="1" dirty="0">
              <a:gradFill>
                <a:gsLst>
                  <a:gs pos="1000">
                    <a:srgbClr val="0078D4"/>
                  </a:gs>
                  <a:gs pos="47000">
                    <a:srgbClr val="C03BC4"/>
                  </a:gs>
                  <a:gs pos="100000">
                    <a:srgbClr val="F4364C"/>
                  </a:gs>
                </a:gsLst>
                <a:lin ang="0" scaled="1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2619" y="4281788"/>
            <a:ext cx="1753870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Segoe UI"/>
                <a:cs typeface="Segoe UI"/>
              </a:rPr>
              <a:t>Large</a:t>
            </a:r>
            <a:endParaRPr sz="1200" dirty="0">
              <a:latin typeface="Segoe UI"/>
              <a:cs typeface="Segoe UI"/>
            </a:endParaRPr>
          </a:p>
          <a:p>
            <a:pPr marL="12700">
              <a:spcBef>
                <a:spcPts val="60"/>
              </a:spcBef>
            </a:pPr>
            <a:r>
              <a:rPr sz="1200" dirty="0">
                <a:latin typeface="Segoe UI"/>
                <a:cs typeface="Segoe UI"/>
              </a:rPr>
              <a:t>(300+</a:t>
            </a:r>
            <a:r>
              <a:rPr sz="1200" spc="-5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employees)</a:t>
            </a:r>
            <a:endParaRPr sz="1200" dirty="0">
              <a:latin typeface="Segoe UI"/>
              <a:cs typeface="Segoe UI"/>
            </a:endParaRPr>
          </a:p>
          <a:p>
            <a:pPr marL="12700" marR="167640">
              <a:lnSpc>
                <a:spcPct val="103200"/>
              </a:lnSpc>
              <a:spcBef>
                <a:spcPts val="470"/>
              </a:spcBef>
            </a:pPr>
            <a:r>
              <a:rPr sz="1050" dirty="0">
                <a:latin typeface="Segoe UI"/>
                <a:cs typeface="Segoe UI"/>
              </a:rPr>
              <a:t>Modernise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unify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your </a:t>
            </a:r>
            <a:r>
              <a:rPr sz="1050" dirty="0">
                <a:latin typeface="Segoe UI"/>
                <a:cs typeface="Segoe UI"/>
              </a:rPr>
              <a:t>virtual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desktop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platform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at </a:t>
            </a:r>
            <a:r>
              <a:rPr sz="1050" spc="-10" dirty="0">
                <a:latin typeface="Segoe UI"/>
                <a:cs typeface="Segoe UI"/>
              </a:rPr>
              <a:t>scale.</a:t>
            </a:r>
            <a:endParaRPr sz="1050" dirty="0">
              <a:latin typeface="Segoe UI"/>
              <a:cs typeface="Segoe UI"/>
            </a:endParaRPr>
          </a:p>
          <a:p>
            <a:pPr marL="12700">
              <a:spcBef>
                <a:spcPts val="1240"/>
              </a:spcBef>
            </a:pPr>
            <a:r>
              <a:rPr sz="1050" b="1" spc="-1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Reduce</a:t>
            </a:r>
            <a:r>
              <a:rPr sz="1050" b="1" spc="-2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total</a:t>
            </a:r>
            <a:r>
              <a:rPr sz="1050" b="1" spc="-2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VDI</a:t>
            </a:r>
            <a:r>
              <a:rPr sz="1050" b="1" spc="-1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costs</a:t>
            </a:r>
            <a:r>
              <a:rPr sz="1050" b="1" spc="-2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-2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en-AU" sz="1050" b="1" spc="-2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-2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30-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50%</a:t>
            </a:r>
            <a:r>
              <a:rPr sz="1050" b="1" spc="-3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sz="1050" b="1" spc="-2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improve</a:t>
            </a:r>
            <a:r>
              <a:rPr sz="1050" b="1" spc="-3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AU" sz="1050" b="1" spc="-3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sz="1050" b="1" spc="-1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uptime </a:t>
            </a:r>
            <a:r>
              <a:rPr sz="1050" b="1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sz="1050" b="1" spc="-1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050" b="1" spc="-1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99.95%</a:t>
            </a:r>
            <a:endParaRPr sz="1050" b="1" dirty="0">
              <a:gradFill>
                <a:gsLst>
                  <a:gs pos="1000">
                    <a:srgbClr val="0078D4"/>
                  </a:gs>
                  <a:gs pos="47000">
                    <a:srgbClr val="C03BC4"/>
                  </a:gs>
                  <a:gs pos="100000">
                    <a:srgbClr val="F4364C"/>
                  </a:gs>
                </a:gsLst>
                <a:lin ang="0" scaled="1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488" y="1288310"/>
            <a:ext cx="6202045" cy="20961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050" dirty="0">
                <a:latin typeface="Segoe UI"/>
                <a:cs typeface="Segoe UI"/>
              </a:rPr>
              <a:t>As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organisations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prepare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for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AI,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many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face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infrastructure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limitations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–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siloed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data,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legacy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applications</a:t>
            </a:r>
            <a:r>
              <a:rPr sz="1050" spc="-25" dirty="0">
                <a:latin typeface="Segoe UI"/>
                <a:cs typeface="Segoe UI"/>
              </a:rPr>
              <a:t> and </a:t>
            </a:r>
            <a:r>
              <a:rPr sz="1050" dirty="0">
                <a:latin typeface="Segoe UI"/>
                <a:cs typeface="Segoe UI"/>
              </a:rPr>
              <a:t>insufficient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computing</a:t>
            </a:r>
            <a:r>
              <a:rPr sz="1050" spc="-10" dirty="0">
                <a:latin typeface="Segoe UI"/>
                <a:cs typeface="Segoe UI"/>
              </a:rPr>
              <a:t> power.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AVD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is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first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AI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building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block:</a:t>
            </a:r>
            <a:endParaRPr sz="1050" dirty="0">
              <a:latin typeface="Segoe UI"/>
              <a:cs typeface="Segoe UI"/>
            </a:endParaRPr>
          </a:p>
          <a:p>
            <a:pPr marL="240665" indent="-227965">
              <a:spcBef>
                <a:spcPts val="740"/>
              </a:spcBef>
              <a:buChar char="•"/>
              <a:tabLst>
                <a:tab pos="240665" algn="l"/>
              </a:tabLst>
            </a:pPr>
            <a:r>
              <a:rPr sz="1050" b="1" dirty="0">
                <a:latin typeface="Segoe UI"/>
                <a:cs typeface="Segoe UI"/>
              </a:rPr>
              <a:t>Centralised</a:t>
            </a:r>
            <a:r>
              <a:rPr sz="1050" b="1" spc="-30" dirty="0">
                <a:latin typeface="Segoe UI"/>
                <a:cs typeface="Segoe UI"/>
              </a:rPr>
              <a:t> </a:t>
            </a:r>
            <a:r>
              <a:rPr sz="1050" b="1" dirty="0">
                <a:latin typeface="Segoe UI"/>
                <a:cs typeface="Segoe UI"/>
              </a:rPr>
              <a:t>in</a:t>
            </a:r>
            <a:r>
              <a:rPr sz="1050" b="1" spc="-25" dirty="0">
                <a:latin typeface="Segoe UI"/>
                <a:cs typeface="Segoe UI"/>
              </a:rPr>
              <a:t> </a:t>
            </a:r>
            <a:r>
              <a:rPr sz="1050" b="1" dirty="0">
                <a:latin typeface="Segoe UI"/>
                <a:cs typeface="Segoe UI"/>
              </a:rPr>
              <a:t>the</a:t>
            </a:r>
            <a:r>
              <a:rPr sz="1050" b="1" spc="-25" dirty="0">
                <a:latin typeface="Segoe UI"/>
                <a:cs typeface="Segoe UI"/>
              </a:rPr>
              <a:t> </a:t>
            </a:r>
            <a:r>
              <a:rPr sz="1050" b="1" spc="-10" dirty="0">
                <a:latin typeface="Segoe UI"/>
                <a:cs typeface="Segoe UI"/>
              </a:rPr>
              <a:t>cloud</a:t>
            </a:r>
            <a:endParaRPr sz="1050" dirty="0">
              <a:latin typeface="Segoe UI"/>
              <a:cs typeface="Segoe UI"/>
            </a:endParaRPr>
          </a:p>
          <a:p>
            <a:pPr marL="240665">
              <a:spcBef>
                <a:spcPts val="140"/>
              </a:spcBef>
            </a:pPr>
            <a:r>
              <a:rPr sz="1050" dirty="0">
                <a:latin typeface="Segoe UI"/>
                <a:cs typeface="Segoe UI"/>
              </a:rPr>
              <a:t>Desktops,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applications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one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Azure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platform,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giving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AI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tools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access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they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need.</a:t>
            </a:r>
            <a:endParaRPr sz="1050" dirty="0">
              <a:latin typeface="Segoe UI"/>
              <a:cs typeface="Segoe UI"/>
            </a:endParaRPr>
          </a:p>
          <a:p>
            <a:pPr marL="240665" indent="-227965">
              <a:spcBef>
                <a:spcPts val="640"/>
              </a:spcBef>
              <a:buChar char="•"/>
              <a:tabLst>
                <a:tab pos="240665" algn="l"/>
              </a:tabLst>
            </a:pPr>
            <a:r>
              <a:rPr sz="1050" b="1" dirty="0">
                <a:latin typeface="Segoe UI"/>
                <a:cs typeface="Segoe UI"/>
              </a:rPr>
              <a:t>Scalable </a:t>
            </a:r>
            <a:r>
              <a:rPr sz="1050" b="1" spc="-10" dirty="0">
                <a:latin typeface="Segoe UI"/>
                <a:cs typeface="Segoe UI"/>
              </a:rPr>
              <a:t>infrastructure</a:t>
            </a:r>
            <a:endParaRPr sz="1050" dirty="0">
              <a:latin typeface="Segoe UI"/>
              <a:cs typeface="Segoe UI"/>
            </a:endParaRPr>
          </a:p>
          <a:p>
            <a:pPr marL="240665">
              <a:spcBef>
                <a:spcPts val="140"/>
              </a:spcBef>
            </a:pPr>
            <a:r>
              <a:rPr sz="1050" dirty="0">
                <a:latin typeface="Segoe UI"/>
                <a:cs typeface="Segoe UI"/>
              </a:rPr>
              <a:t>Add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processing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power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on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demand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support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hybrid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flexibility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growing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AI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workloads.</a:t>
            </a:r>
            <a:endParaRPr sz="1050" dirty="0">
              <a:latin typeface="Segoe UI"/>
              <a:cs typeface="Segoe UI"/>
            </a:endParaRPr>
          </a:p>
          <a:p>
            <a:pPr marL="240665" indent="-227965">
              <a:spcBef>
                <a:spcPts val="640"/>
              </a:spcBef>
              <a:buChar char="•"/>
              <a:tabLst>
                <a:tab pos="240665" algn="l"/>
              </a:tabLst>
            </a:pPr>
            <a:r>
              <a:rPr sz="1050" b="1" dirty="0">
                <a:latin typeface="Segoe UI"/>
                <a:cs typeface="Segoe UI"/>
              </a:rPr>
              <a:t>Security</a:t>
            </a:r>
            <a:r>
              <a:rPr sz="1050" b="1" spc="-35" dirty="0">
                <a:latin typeface="Segoe UI"/>
                <a:cs typeface="Segoe UI"/>
              </a:rPr>
              <a:t> </a:t>
            </a:r>
            <a:r>
              <a:rPr sz="1050" b="1" dirty="0">
                <a:latin typeface="Segoe UI"/>
                <a:cs typeface="Segoe UI"/>
              </a:rPr>
              <a:t>built</a:t>
            </a:r>
            <a:r>
              <a:rPr sz="1050" b="1" spc="-35" dirty="0">
                <a:latin typeface="Segoe UI"/>
                <a:cs typeface="Segoe UI"/>
              </a:rPr>
              <a:t> </a:t>
            </a:r>
            <a:r>
              <a:rPr sz="1050" b="1" spc="-25" dirty="0">
                <a:latin typeface="Segoe UI"/>
                <a:cs typeface="Segoe UI"/>
              </a:rPr>
              <a:t>in</a:t>
            </a:r>
            <a:endParaRPr sz="1050" dirty="0">
              <a:latin typeface="Segoe UI"/>
              <a:cs typeface="Segoe UI"/>
            </a:endParaRPr>
          </a:p>
          <a:p>
            <a:pPr marL="240665">
              <a:spcBef>
                <a:spcPts val="140"/>
              </a:spcBef>
            </a:pPr>
            <a:r>
              <a:rPr sz="1050" dirty="0">
                <a:latin typeface="Segoe UI"/>
                <a:cs typeface="Segoe UI"/>
              </a:rPr>
              <a:t>Zero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Trust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security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protects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desktops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AI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applications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capabilities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grow.</a:t>
            </a:r>
            <a:endParaRPr sz="1050" dirty="0">
              <a:latin typeface="Segoe UI"/>
              <a:cs typeface="Segoe UI"/>
            </a:endParaRPr>
          </a:p>
          <a:p>
            <a:pPr marL="240665" indent="-227965">
              <a:spcBef>
                <a:spcPts val="640"/>
              </a:spcBef>
              <a:buChar char="•"/>
              <a:tabLst>
                <a:tab pos="240665" algn="l"/>
              </a:tabLst>
            </a:pPr>
            <a:r>
              <a:rPr sz="1050" b="1" spc="-10" dirty="0">
                <a:latin typeface="Segoe UI"/>
                <a:cs typeface="Segoe UI"/>
              </a:rPr>
              <a:t>Cloud-</a:t>
            </a:r>
            <a:r>
              <a:rPr sz="1050" b="1" dirty="0">
                <a:latin typeface="Segoe UI"/>
                <a:cs typeface="Segoe UI"/>
              </a:rPr>
              <a:t>native</a:t>
            </a:r>
            <a:r>
              <a:rPr sz="1050" b="1" spc="-10" dirty="0">
                <a:latin typeface="Segoe UI"/>
                <a:cs typeface="Segoe UI"/>
              </a:rPr>
              <a:t> advantage</a:t>
            </a:r>
            <a:endParaRPr sz="1050" dirty="0">
              <a:latin typeface="Segoe UI"/>
              <a:cs typeface="Segoe UI"/>
            </a:endParaRPr>
          </a:p>
          <a:p>
            <a:pPr marL="240665">
              <a:spcBef>
                <a:spcPts val="140"/>
              </a:spcBef>
            </a:pPr>
            <a:r>
              <a:rPr sz="1050" dirty="0">
                <a:latin typeface="Segoe UI"/>
                <a:cs typeface="Segoe UI"/>
              </a:rPr>
              <a:t>Add new </a:t>
            </a:r>
            <a:r>
              <a:rPr sz="1050" spc="-10" dirty="0">
                <a:latin typeface="Segoe UI"/>
                <a:cs typeface="Segoe UI"/>
              </a:rPr>
              <a:t>capabilities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including AI without </a:t>
            </a:r>
            <a:r>
              <a:rPr sz="1050" spc="-10" dirty="0">
                <a:latin typeface="Segoe UI"/>
                <a:cs typeface="Segoe UI"/>
              </a:rPr>
              <a:t>physical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infrastructure </a:t>
            </a:r>
            <a:r>
              <a:rPr sz="1050" spc="-10" dirty="0">
                <a:latin typeface="Segoe UI"/>
                <a:cs typeface="Segoe UI"/>
              </a:rPr>
              <a:t>limitations.</a:t>
            </a:r>
            <a:endParaRPr sz="1050" dirty="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488" y="6410370"/>
            <a:ext cx="5085715" cy="217297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AVD</a:t>
            </a:r>
            <a:r>
              <a:rPr sz="1750" b="1" spc="-7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7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in</a:t>
            </a:r>
            <a:r>
              <a:rPr sz="1750" b="1" spc="-7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7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action</a:t>
            </a:r>
            <a:endParaRPr sz="1750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12700">
              <a:spcBef>
                <a:spcPts val="750"/>
              </a:spcBef>
            </a:pPr>
            <a:r>
              <a:rPr sz="1050" b="1" spc="-10" dirty="0">
                <a:latin typeface="Segoe UI"/>
                <a:cs typeface="Segoe UI"/>
              </a:rPr>
              <a:t>Healthcare</a:t>
            </a:r>
            <a:endParaRPr sz="1050" dirty="0">
              <a:latin typeface="Segoe UI"/>
              <a:cs typeface="Segoe UI"/>
            </a:endParaRPr>
          </a:p>
          <a:p>
            <a:pPr marL="12700" marR="339725">
              <a:lnSpc>
                <a:spcPct val="103200"/>
              </a:lnSpc>
            </a:pPr>
            <a:r>
              <a:rPr sz="1050" dirty="0">
                <a:latin typeface="Segoe UI"/>
                <a:cs typeface="Segoe UI"/>
              </a:rPr>
              <a:t>Medical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centres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provide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instant,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secure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access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for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permanent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staff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visiting </a:t>
            </a:r>
            <a:r>
              <a:rPr sz="1050" dirty="0">
                <a:latin typeface="Segoe UI"/>
                <a:cs typeface="Segoe UI"/>
              </a:rPr>
              <a:t>specialists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–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meeting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HIPAA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compliance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while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gaining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valuable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patient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care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time.</a:t>
            </a:r>
            <a:endParaRPr sz="1050" dirty="0">
              <a:latin typeface="Segoe UI"/>
              <a:cs typeface="Segoe UI"/>
            </a:endParaRPr>
          </a:p>
          <a:p>
            <a:pPr marL="12700">
              <a:spcBef>
                <a:spcPts val="1240"/>
              </a:spcBef>
            </a:pPr>
            <a:r>
              <a:rPr sz="1050" b="1" spc="-10" dirty="0">
                <a:latin typeface="Segoe UI"/>
                <a:cs typeface="Segoe UI"/>
              </a:rPr>
              <a:t>Education</a:t>
            </a:r>
            <a:endParaRPr sz="1050" dirty="0">
              <a:latin typeface="Segoe UI"/>
              <a:cs typeface="Segoe UI"/>
            </a:endParaRPr>
          </a:p>
          <a:p>
            <a:pPr marL="12700" marR="5080">
              <a:lnSpc>
                <a:spcPct val="103200"/>
              </a:lnSpc>
            </a:pPr>
            <a:r>
              <a:rPr sz="1050" dirty="0">
                <a:latin typeface="Segoe UI"/>
                <a:cs typeface="Segoe UI"/>
              </a:rPr>
              <a:t>Schools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create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secure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profiles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for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teachers,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relief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staff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students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–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rapid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flexible </a:t>
            </a:r>
            <a:r>
              <a:rPr sz="1050" dirty="0">
                <a:latin typeface="Segoe UI"/>
                <a:cs typeface="Segoe UI"/>
              </a:rPr>
              <a:t>deployment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without</a:t>
            </a:r>
            <a:r>
              <a:rPr sz="1050" spc="-10" dirty="0">
                <a:latin typeface="Segoe UI"/>
                <a:cs typeface="Segoe UI"/>
              </a:rPr>
              <a:t> physical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setup,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protecting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sensitive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across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all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devices.</a:t>
            </a:r>
            <a:endParaRPr sz="1050" dirty="0">
              <a:latin typeface="Segoe UI"/>
              <a:cs typeface="Segoe UI"/>
            </a:endParaRPr>
          </a:p>
          <a:p>
            <a:pPr marL="12700">
              <a:spcBef>
                <a:spcPts val="1240"/>
              </a:spcBef>
            </a:pPr>
            <a:r>
              <a:rPr sz="1050" b="1" spc="-10" dirty="0">
                <a:latin typeface="Segoe UI"/>
                <a:cs typeface="Segoe UI"/>
              </a:rPr>
              <a:t>Manufacturing</a:t>
            </a:r>
            <a:endParaRPr sz="1050" dirty="0">
              <a:latin typeface="Segoe UI"/>
              <a:cs typeface="Segoe UI"/>
            </a:endParaRPr>
          </a:p>
          <a:p>
            <a:pPr marL="12700" marR="572770">
              <a:lnSpc>
                <a:spcPct val="103200"/>
              </a:lnSpc>
            </a:pPr>
            <a:r>
              <a:rPr sz="1050" spc="-10" dirty="0">
                <a:latin typeface="Segoe UI"/>
                <a:cs typeface="Segoe UI"/>
              </a:rPr>
              <a:t>Factories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enable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role-</a:t>
            </a:r>
            <a:r>
              <a:rPr sz="1050" dirty="0">
                <a:latin typeface="Segoe UI"/>
                <a:cs typeface="Segoe UI"/>
              </a:rPr>
              <a:t>based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access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on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shared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terminals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–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protecting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IP</a:t>
            </a:r>
            <a:r>
              <a:rPr sz="1050" spc="-25" dirty="0">
                <a:latin typeface="Segoe UI"/>
                <a:cs typeface="Segoe UI"/>
              </a:rPr>
              <a:t> and </a:t>
            </a:r>
            <a:r>
              <a:rPr sz="1050" dirty="0">
                <a:latin typeface="Segoe UI"/>
                <a:cs typeface="Segoe UI"/>
              </a:rPr>
              <a:t>operational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while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supporting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dynamic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shifts,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sites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workforce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needs.</a:t>
            </a:r>
            <a:endParaRPr sz="1050" dirty="0">
              <a:latin typeface="Segoe UI"/>
              <a:cs typeface="Segoe UI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598487" y="635077"/>
            <a:ext cx="619001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/>
              <a:t>Building</a:t>
            </a:r>
            <a:r>
              <a:rPr spc="-120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spc="-30" dirty="0"/>
              <a:t>foundation</a:t>
            </a:r>
            <a:r>
              <a:rPr spc="-114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spc="-25" dirty="0"/>
              <a:t>AI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8488" y="3772271"/>
            <a:ext cx="51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Benefits</a:t>
            </a:r>
            <a:r>
              <a:rPr sz="1750" b="1" spc="-5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7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that</a:t>
            </a:r>
            <a:r>
              <a:rPr sz="1750" b="1" spc="-3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7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scale</a:t>
            </a:r>
            <a:r>
              <a:rPr sz="1750" b="1" spc="-3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7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with</a:t>
            </a:r>
            <a:r>
              <a:rPr sz="1750" b="1" spc="-3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7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your</a:t>
            </a:r>
            <a:r>
              <a:rPr sz="1750" b="1" spc="-3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7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business</a:t>
            </a:r>
            <a:endParaRPr sz="1750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7BDE057-ACD0-858C-C549-547D94EB3126}"/>
              </a:ext>
            </a:extLst>
          </p:cNvPr>
          <p:cNvSpPr/>
          <p:nvPr/>
        </p:nvSpPr>
        <p:spPr>
          <a:xfrm>
            <a:off x="3659187" y="8577403"/>
            <a:ext cx="3232150" cy="873125"/>
          </a:xfrm>
          <a:custGeom>
            <a:avLst/>
            <a:gdLst/>
            <a:ahLst/>
            <a:cxnLst/>
            <a:rect l="l" t="t" r="r" b="b"/>
            <a:pathLst>
              <a:path w="3232150" h="873125">
                <a:moveTo>
                  <a:pt x="3231603" y="0"/>
                </a:moveTo>
                <a:lnTo>
                  <a:pt x="0" y="0"/>
                </a:lnTo>
                <a:lnTo>
                  <a:pt x="0" y="872693"/>
                </a:lnTo>
                <a:lnTo>
                  <a:pt x="3231603" y="872693"/>
                </a:lnTo>
                <a:lnTo>
                  <a:pt x="3231603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 descr="$PPTXTitle">
            <a:extLst>
              <a:ext uri="{FF2B5EF4-FFF2-40B4-BE49-F238E27FC236}">
                <a16:creationId xmlns:a16="http://schemas.microsoft.com/office/drawing/2014/main" id="{C5ED2085-F54C-C365-3C33-AD41924B8D29}"/>
              </a:ext>
            </a:extLst>
          </p:cNvPr>
          <p:cNvSpPr txBox="1">
            <a:spLocks/>
          </p:cNvSpPr>
          <p:nvPr/>
        </p:nvSpPr>
        <p:spPr>
          <a:xfrm>
            <a:off x="495003" y="2053902"/>
            <a:ext cx="61042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400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We</a:t>
            </a:r>
            <a:r>
              <a:rPr lang="en-AU" sz="4000" spc="-21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spc="-3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support</a:t>
            </a:r>
            <a:r>
              <a:rPr lang="en-AU" sz="4000" spc="-21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you</a:t>
            </a:r>
            <a:r>
              <a:rPr lang="en-AU" sz="4000" spc="-21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at</a:t>
            </a:r>
            <a:r>
              <a:rPr lang="en-AU" sz="4000" spc="-21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every</a:t>
            </a:r>
            <a:r>
              <a:rPr lang="en-AU" sz="4000" spc="-21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spc="-2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step</a:t>
            </a:r>
            <a:endParaRPr lang="en-AU" sz="4000" dirty="0">
              <a:gradFill>
                <a:gsLst>
                  <a:gs pos="1000">
                    <a:srgbClr val="0078D4"/>
                  </a:gs>
                  <a:gs pos="47000">
                    <a:srgbClr val="C03BC4"/>
                  </a:gs>
                  <a:gs pos="100000">
                    <a:srgbClr val="F4364C"/>
                  </a:gs>
                </a:gsLst>
                <a:lin ang="0" scaled="1"/>
              </a:gra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7FB5632B-9F8A-C6B5-EB3A-4D0AB52B4481}"/>
              </a:ext>
            </a:extLst>
          </p:cNvPr>
          <p:cNvSpPr txBox="1"/>
          <p:nvPr/>
        </p:nvSpPr>
        <p:spPr>
          <a:xfrm>
            <a:off x="497347" y="2819263"/>
            <a:ext cx="59594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600" b="1" dirty="0">
                <a:latin typeface="Segoe UI Semibold"/>
                <a:cs typeface="Segoe UI Semibold"/>
              </a:rPr>
              <a:t>From</a:t>
            </a:r>
            <a:r>
              <a:rPr sz="1600" b="1" spc="-35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assessment</a:t>
            </a:r>
            <a:r>
              <a:rPr sz="1600" b="1" spc="-35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and</a:t>
            </a:r>
            <a:r>
              <a:rPr sz="1600" b="1" spc="-35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planning</a:t>
            </a:r>
            <a:r>
              <a:rPr sz="1600" b="1" spc="-30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through</a:t>
            </a:r>
            <a:r>
              <a:rPr sz="1600" b="1" spc="-35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to</a:t>
            </a:r>
            <a:r>
              <a:rPr sz="1600" b="1" spc="-35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deployment</a:t>
            </a:r>
            <a:r>
              <a:rPr sz="1600" b="1" spc="-40" dirty="0">
                <a:latin typeface="Segoe UI Semibold"/>
                <a:cs typeface="Segoe UI Semibold"/>
              </a:rPr>
              <a:t> </a:t>
            </a:r>
            <a:r>
              <a:rPr sz="1600" b="1" spc="-25" dirty="0">
                <a:latin typeface="Segoe UI Semibold"/>
                <a:cs typeface="Segoe UI Semibold"/>
              </a:rPr>
              <a:t>to </a:t>
            </a:r>
            <a:r>
              <a:rPr sz="1600" b="1" dirty="0">
                <a:latin typeface="Segoe UI Semibold"/>
                <a:cs typeface="Segoe UI Semibold"/>
              </a:rPr>
              <a:t>ongoing</a:t>
            </a:r>
            <a:r>
              <a:rPr sz="1600" b="1" spc="-30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support,</a:t>
            </a:r>
            <a:r>
              <a:rPr sz="1600" b="1" spc="-30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we</a:t>
            </a:r>
            <a:r>
              <a:rPr sz="1600" b="1" spc="-30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help</a:t>
            </a:r>
            <a:r>
              <a:rPr sz="1600" b="1" spc="-25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you</a:t>
            </a:r>
            <a:r>
              <a:rPr sz="1600" b="1" spc="-30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implement</a:t>
            </a:r>
            <a:r>
              <a:rPr sz="1600" b="1" spc="-30" dirty="0">
                <a:latin typeface="Segoe UI Semibold"/>
                <a:cs typeface="Segoe UI Semibold"/>
              </a:rPr>
              <a:t> </a:t>
            </a:r>
            <a:r>
              <a:rPr sz="1600" b="1" spc="-20" dirty="0">
                <a:latin typeface="Segoe UI Semibold"/>
                <a:cs typeface="Segoe UI Semibold"/>
              </a:rPr>
              <a:t>AVD</a:t>
            </a:r>
            <a:r>
              <a:rPr sz="1600" b="1" spc="-30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and</a:t>
            </a:r>
            <a:r>
              <a:rPr sz="1600" b="1" spc="-25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prepare</a:t>
            </a:r>
            <a:r>
              <a:rPr sz="1600" b="1" spc="-30" dirty="0">
                <a:latin typeface="Segoe UI Semibold"/>
                <a:cs typeface="Segoe UI Semibold"/>
              </a:rPr>
              <a:t> </a:t>
            </a:r>
            <a:r>
              <a:rPr sz="1600" b="1" spc="-20" dirty="0">
                <a:latin typeface="Segoe UI Semibold"/>
                <a:cs typeface="Segoe UI Semibold"/>
              </a:rPr>
              <a:t>your </a:t>
            </a:r>
            <a:r>
              <a:rPr sz="1600" b="1" dirty="0">
                <a:latin typeface="Segoe UI Semibold"/>
                <a:cs typeface="Segoe UI Semibold"/>
              </a:rPr>
              <a:t>infrastructure</a:t>
            </a:r>
            <a:r>
              <a:rPr sz="1600" b="1" spc="-45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for</a:t>
            </a:r>
            <a:r>
              <a:rPr sz="1600" b="1" spc="-40" dirty="0">
                <a:latin typeface="Segoe UI Semibold"/>
                <a:cs typeface="Segoe UI Semibold"/>
              </a:rPr>
              <a:t> </a:t>
            </a:r>
            <a:r>
              <a:rPr sz="1600" b="1" dirty="0">
                <a:latin typeface="Segoe UI Semibold"/>
                <a:cs typeface="Segoe UI Semibold"/>
              </a:rPr>
              <a:t>the</a:t>
            </a:r>
            <a:r>
              <a:rPr sz="1600" b="1" spc="-40" dirty="0">
                <a:latin typeface="Segoe UI Semibold"/>
                <a:cs typeface="Segoe UI Semibold"/>
              </a:rPr>
              <a:t> </a:t>
            </a:r>
            <a:r>
              <a:rPr sz="1600" b="1" spc="-10" dirty="0">
                <a:latin typeface="Segoe UI Semibold"/>
                <a:cs typeface="Segoe UI Semibold"/>
              </a:rPr>
              <a:t>future.</a:t>
            </a:r>
            <a:endParaRPr sz="1600">
              <a:latin typeface="Segoe UI Semibold"/>
              <a:cs typeface="Segoe UI Semibold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3BA5F4DC-F7E5-833B-FCDB-3B4B0AC23E99}"/>
              </a:ext>
            </a:extLst>
          </p:cNvPr>
          <p:cNvSpPr/>
          <p:nvPr/>
        </p:nvSpPr>
        <p:spPr>
          <a:xfrm>
            <a:off x="2380536" y="571505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0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934FD5CB-F7B8-ACF8-9854-7F7C56E70657}"/>
              </a:ext>
            </a:extLst>
          </p:cNvPr>
          <p:cNvSpPr txBox="1"/>
          <p:nvPr/>
        </p:nvSpPr>
        <p:spPr>
          <a:xfrm>
            <a:off x="3659510" y="5954351"/>
            <a:ext cx="3300729" cy="2392478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>
              <a:spcBef>
                <a:spcPts val="120"/>
              </a:spcBef>
            </a:pPr>
            <a:r>
              <a:rPr sz="2550" dirty="0">
                <a:solidFill>
                  <a:srgbClr val="0078D4"/>
                </a:solidFill>
                <a:latin typeface="Segoe UI"/>
                <a:cs typeface="Segoe UI"/>
              </a:rPr>
              <a:t>About</a:t>
            </a:r>
            <a:r>
              <a:rPr sz="2550" spc="-114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550" spc="-25" dirty="0">
                <a:solidFill>
                  <a:srgbClr val="0078D4"/>
                </a:solidFill>
                <a:latin typeface="Segoe UI"/>
                <a:cs typeface="Segoe UI"/>
              </a:rPr>
              <a:t>&lt;partner</a:t>
            </a:r>
            <a:r>
              <a:rPr sz="2550" spc="-114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550" spc="-20" dirty="0">
                <a:solidFill>
                  <a:srgbClr val="0078D4"/>
                </a:solidFill>
                <a:latin typeface="Segoe UI"/>
                <a:cs typeface="Segoe UI"/>
              </a:rPr>
              <a:t>name&gt;</a:t>
            </a:r>
            <a:endParaRPr sz="2550" dirty="0">
              <a:latin typeface="Segoe UI"/>
              <a:cs typeface="Segoe UI"/>
            </a:endParaRPr>
          </a:p>
          <a:p>
            <a:pPr marL="12700" marR="469265">
              <a:lnSpc>
                <a:spcPct val="103200"/>
              </a:lnSpc>
              <a:spcBef>
                <a:spcPts val="1250"/>
              </a:spcBef>
            </a:pPr>
            <a:r>
              <a:rPr sz="1050" dirty="0">
                <a:latin typeface="Segoe UI"/>
                <a:cs typeface="Segoe UI"/>
              </a:rPr>
              <a:t>[Add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partner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description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–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few</a:t>
            </a:r>
            <a:r>
              <a:rPr sz="1050" spc="-10" dirty="0">
                <a:latin typeface="Segoe UI"/>
                <a:cs typeface="Segoe UI"/>
              </a:rPr>
              <a:t> sentences </a:t>
            </a:r>
            <a:r>
              <a:rPr sz="1050" dirty="0">
                <a:latin typeface="Segoe UI"/>
                <a:cs typeface="Segoe UI"/>
              </a:rPr>
              <a:t>about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expertise,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approach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or</a:t>
            </a:r>
            <a:r>
              <a:rPr sz="1050" spc="-10" dirty="0">
                <a:latin typeface="Segoe UI"/>
                <a:cs typeface="Segoe UI"/>
              </a:rPr>
              <a:t> credentials]</a:t>
            </a:r>
            <a:endParaRPr sz="1050" dirty="0">
              <a:latin typeface="Segoe UI"/>
              <a:cs typeface="Segoe UI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84E97CEA-3DB4-99C5-2C67-F3CD9E159A77}"/>
              </a:ext>
            </a:extLst>
          </p:cNvPr>
          <p:cNvSpPr txBox="1"/>
          <p:nvPr/>
        </p:nvSpPr>
        <p:spPr>
          <a:xfrm>
            <a:off x="3659187" y="8577402"/>
            <a:ext cx="3232150" cy="760978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009650" marR="1032510">
              <a:lnSpc>
                <a:spcPct val="104200"/>
              </a:lnSpc>
              <a:spcBef>
                <a:spcPts val="890"/>
              </a:spcBef>
            </a:pPr>
            <a:r>
              <a:rPr sz="1000" b="1" dirty="0">
                <a:latin typeface="Segoe UI"/>
                <a:cs typeface="Segoe UI"/>
              </a:rPr>
              <a:t>Get</a:t>
            </a:r>
            <a:r>
              <a:rPr sz="1000" b="1" spc="-5" dirty="0">
                <a:latin typeface="Segoe UI"/>
                <a:cs typeface="Segoe UI"/>
              </a:rPr>
              <a:t> </a:t>
            </a:r>
            <a:r>
              <a:rPr sz="1000" b="1" dirty="0">
                <a:latin typeface="Segoe UI"/>
                <a:cs typeface="Segoe UI"/>
              </a:rPr>
              <a:t>in</a:t>
            </a:r>
            <a:r>
              <a:rPr sz="1000" b="1" spc="-5" dirty="0">
                <a:latin typeface="Segoe UI"/>
                <a:cs typeface="Segoe UI"/>
              </a:rPr>
              <a:t> </a:t>
            </a:r>
            <a:r>
              <a:rPr sz="1000" b="1" spc="-10" dirty="0">
                <a:latin typeface="Segoe UI"/>
                <a:cs typeface="Segoe UI"/>
              </a:rPr>
              <a:t>touch </a:t>
            </a:r>
            <a:r>
              <a:rPr sz="1000" dirty="0">
                <a:latin typeface="Segoe UI"/>
                <a:cs typeface="Segoe UI"/>
              </a:rPr>
              <a:t>[Contact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Name,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Title] </a:t>
            </a:r>
            <a:r>
              <a:rPr sz="1000" dirty="0">
                <a:latin typeface="Segoe UI"/>
                <a:cs typeface="Segoe UI"/>
              </a:rPr>
              <a:t>[Email] </a:t>
            </a:r>
            <a:r>
              <a:rPr sz="1000" spc="-10" dirty="0">
                <a:latin typeface="Segoe UI"/>
                <a:cs typeface="Segoe UI"/>
              </a:rPr>
              <a:t>[Phone]</a:t>
            </a:r>
            <a:endParaRPr sz="1000" dirty="0">
              <a:latin typeface="Segoe UI"/>
              <a:cs typeface="Segoe UI"/>
            </a:endParaRPr>
          </a:p>
          <a:p>
            <a:pPr marL="1009650">
              <a:spcBef>
                <a:spcPts val="50"/>
              </a:spcBef>
            </a:pPr>
            <a:r>
              <a:rPr sz="1000" dirty="0">
                <a:latin typeface="Segoe UI"/>
                <a:cs typeface="Segoe UI"/>
              </a:rPr>
              <a:t>Learn</a:t>
            </a:r>
            <a:r>
              <a:rPr sz="1000" spc="-2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more</a:t>
            </a:r>
            <a:r>
              <a:rPr sz="1000" spc="-2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at:</a:t>
            </a:r>
            <a:r>
              <a:rPr sz="1000" spc="-2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[Website]</a:t>
            </a:r>
            <a:endParaRPr sz="1000" dirty="0">
              <a:latin typeface="Segoe UI"/>
              <a:cs typeface="Segoe UI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7BBECFF7-5422-55DD-AFD9-732FA94FF1BF}"/>
              </a:ext>
            </a:extLst>
          </p:cNvPr>
          <p:cNvSpPr txBox="1"/>
          <p:nvPr/>
        </p:nvSpPr>
        <p:spPr>
          <a:xfrm>
            <a:off x="3646488" y="9681100"/>
            <a:ext cx="36836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b="1" spc="-10" dirty="0">
                <a:solidFill>
                  <a:srgbClr val="595959"/>
                </a:solidFill>
                <a:latin typeface="Segoe UI"/>
                <a:cs typeface="Segoe UI"/>
              </a:rPr>
              <a:t>References:</a:t>
            </a:r>
            <a:endParaRPr sz="700">
              <a:latin typeface="Segoe UI"/>
              <a:cs typeface="Segoe UI"/>
            </a:endParaRPr>
          </a:p>
          <a:p>
            <a:pPr marL="103505" indent="-90805">
              <a:buAutoNum type="arabicPeriod"/>
              <a:tabLst>
                <a:tab pos="103505" algn="l"/>
              </a:tabLst>
            </a:pP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Forbes:</a:t>
            </a:r>
            <a:r>
              <a:rPr sz="700" spc="-2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u="sng" spc="-2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2"/>
              </a:rPr>
              <a:t>Top</a:t>
            </a:r>
            <a:r>
              <a:rPr sz="7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2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2"/>
              </a:rPr>
              <a:t>Remote</a:t>
            </a:r>
            <a:r>
              <a:rPr sz="700" u="sng" spc="-1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2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2"/>
              </a:rPr>
              <a:t>Work</a:t>
            </a:r>
            <a:r>
              <a:rPr sz="7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2"/>
              </a:rPr>
              <a:t> Statistics</a:t>
            </a:r>
            <a:r>
              <a:rPr sz="700" u="sng" spc="-2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2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2"/>
              </a:rPr>
              <a:t>And</a:t>
            </a:r>
            <a:r>
              <a:rPr sz="7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2"/>
              </a:rPr>
              <a:t> Trends,</a:t>
            </a:r>
            <a:r>
              <a:rPr sz="700" spc="-1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spc="-20" dirty="0">
                <a:solidFill>
                  <a:srgbClr val="595959"/>
                </a:solidFill>
                <a:latin typeface="Segoe UI"/>
                <a:cs typeface="Segoe UI"/>
              </a:rPr>
              <a:t>2023</a:t>
            </a:r>
            <a:endParaRPr sz="700">
              <a:latin typeface="Segoe UI"/>
              <a:cs typeface="Segoe UI"/>
            </a:endParaRPr>
          </a:p>
          <a:p>
            <a:pPr marL="103505" indent="-90805">
              <a:buAutoNum type="arabicPeriod"/>
              <a:tabLst>
                <a:tab pos="103505" algn="l"/>
              </a:tabLst>
            </a:pP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Human </a:t>
            </a:r>
            <a:r>
              <a:rPr sz="700" spc="-10" dirty="0">
                <a:solidFill>
                  <a:srgbClr val="595959"/>
                </a:solidFill>
                <a:latin typeface="Segoe UI"/>
                <a:cs typeface="Segoe UI"/>
              </a:rPr>
              <a:t>Resources</a:t>
            </a:r>
            <a:r>
              <a:rPr sz="700" spc="-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Director (HRD):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3"/>
              </a:rPr>
              <a:t>Hybrid work enters </a:t>
            </a:r>
            <a:r>
              <a:rPr sz="7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3"/>
              </a:rPr>
              <a:t>‘stabilisation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3"/>
              </a:rPr>
              <a:t> phase’ in</a:t>
            </a:r>
            <a:r>
              <a:rPr sz="700" u="sng" spc="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3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3"/>
              </a:rPr>
              <a:t>Australia</a:t>
            </a: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, </a:t>
            </a:r>
            <a:r>
              <a:rPr sz="700" spc="-20" dirty="0">
                <a:solidFill>
                  <a:srgbClr val="595959"/>
                </a:solidFill>
                <a:latin typeface="Segoe UI"/>
                <a:cs typeface="Segoe UI"/>
              </a:rPr>
              <a:t>2025</a:t>
            </a:r>
            <a:endParaRPr sz="700">
              <a:latin typeface="Segoe UI"/>
              <a:cs typeface="Segoe UI"/>
            </a:endParaRPr>
          </a:p>
          <a:p>
            <a:pPr marL="103505" indent="-90805">
              <a:buAutoNum type="arabicPeriod"/>
              <a:tabLst>
                <a:tab pos="103505" algn="l"/>
              </a:tabLst>
            </a:pPr>
            <a:r>
              <a:rPr sz="700" spc="-20" dirty="0">
                <a:solidFill>
                  <a:srgbClr val="595959"/>
                </a:solidFill>
                <a:latin typeface="Segoe UI"/>
                <a:cs typeface="Segoe UI"/>
              </a:rPr>
              <a:t>Tech</a:t>
            </a:r>
            <a:r>
              <a:rPr sz="700" spc="-1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Research</a:t>
            </a:r>
            <a:r>
              <a:rPr sz="700" spc="-1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Asia,</a:t>
            </a:r>
            <a:r>
              <a:rPr sz="700" spc="-1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Dicker</a:t>
            </a:r>
            <a:r>
              <a:rPr sz="700" spc="-1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Data</a:t>
            </a:r>
            <a:r>
              <a:rPr sz="700" spc="-1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and</a:t>
            </a:r>
            <a:r>
              <a:rPr sz="700" spc="-1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Microsoft:</a:t>
            </a:r>
            <a:r>
              <a:rPr sz="700" spc="-1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4"/>
              </a:rPr>
              <a:t>The</a:t>
            </a:r>
            <a:r>
              <a:rPr sz="7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4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4"/>
              </a:rPr>
              <a:t>Strategic</a:t>
            </a:r>
            <a:r>
              <a:rPr sz="7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4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4"/>
              </a:rPr>
              <a:t>Partner</a:t>
            </a:r>
            <a:r>
              <a:rPr sz="7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4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4"/>
              </a:rPr>
              <a:t>Shift</a:t>
            </a: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,</a:t>
            </a:r>
            <a:r>
              <a:rPr sz="700" spc="-1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spc="-20" dirty="0">
                <a:solidFill>
                  <a:srgbClr val="595959"/>
                </a:solidFill>
                <a:latin typeface="Segoe UI"/>
                <a:cs typeface="Segoe UI"/>
              </a:rPr>
              <a:t>2025</a:t>
            </a:r>
            <a:endParaRPr sz="700">
              <a:latin typeface="Segoe UI"/>
              <a:cs typeface="Segoe UI"/>
            </a:endParaRPr>
          </a:p>
          <a:p>
            <a:pPr marL="103505" indent="-90805">
              <a:buAutoNum type="arabicPeriod"/>
              <a:tabLst>
                <a:tab pos="103505" algn="l"/>
              </a:tabLst>
            </a:pP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AFR,</a:t>
            </a:r>
            <a:r>
              <a:rPr sz="700" spc="-1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5"/>
              </a:rPr>
              <a:t>Economic</a:t>
            </a:r>
            <a:r>
              <a:rPr sz="700" u="sng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5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5"/>
              </a:rPr>
              <a:t>summit</a:t>
            </a:r>
            <a:r>
              <a:rPr sz="7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5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5"/>
              </a:rPr>
              <a:t>can</a:t>
            </a:r>
            <a:r>
              <a:rPr sz="700" u="sng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5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5"/>
              </a:rPr>
              <a:t>be</a:t>
            </a:r>
            <a:r>
              <a:rPr sz="7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5"/>
              </a:rPr>
              <a:t> AI’s ‘Team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5"/>
              </a:rPr>
              <a:t>Australia’</a:t>
            </a:r>
            <a:r>
              <a:rPr sz="7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5"/>
              </a:rPr>
              <a:t> </a:t>
            </a:r>
            <a:r>
              <a:rPr sz="7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Segoe UI"/>
                <a:cs typeface="Segoe UI"/>
                <a:hlinkClick r:id="rId5"/>
              </a:rPr>
              <a:t>moment</a:t>
            </a:r>
            <a:r>
              <a:rPr sz="700" dirty="0">
                <a:solidFill>
                  <a:srgbClr val="595959"/>
                </a:solidFill>
                <a:latin typeface="Segoe UI"/>
                <a:cs typeface="Segoe UI"/>
              </a:rPr>
              <a:t>,</a:t>
            </a:r>
            <a:r>
              <a:rPr sz="700" spc="-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700" spc="-20" dirty="0">
                <a:solidFill>
                  <a:srgbClr val="595959"/>
                </a:solidFill>
                <a:latin typeface="Segoe UI"/>
                <a:cs typeface="Segoe UI"/>
              </a:rPr>
              <a:t>2025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21A0502E-9E8A-1850-714E-1AB5A76E98B9}"/>
              </a:ext>
            </a:extLst>
          </p:cNvPr>
          <p:cNvSpPr/>
          <p:nvPr/>
        </p:nvSpPr>
        <p:spPr>
          <a:xfrm>
            <a:off x="3781578" y="8711858"/>
            <a:ext cx="612775" cy="612775"/>
          </a:xfrm>
          <a:custGeom>
            <a:avLst/>
            <a:gdLst/>
            <a:ahLst/>
            <a:cxnLst/>
            <a:rect l="l" t="t" r="r" b="b"/>
            <a:pathLst>
              <a:path w="612775" h="612775">
                <a:moveTo>
                  <a:pt x="443191" y="297510"/>
                </a:moveTo>
                <a:lnTo>
                  <a:pt x="440715" y="291909"/>
                </a:lnTo>
                <a:lnTo>
                  <a:pt x="436359" y="287959"/>
                </a:lnTo>
                <a:lnTo>
                  <a:pt x="308457" y="171958"/>
                </a:lnTo>
                <a:lnTo>
                  <a:pt x="301358" y="167728"/>
                </a:lnTo>
                <a:lnTo>
                  <a:pt x="293446" y="166585"/>
                </a:lnTo>
                <a:lnTo>
                  <a:pt x="285699" y="168490"/>
                </a:lnTo>
                <a:lnTo>
                  <a:pt x="279044" y="173393"/>
                </a:lnTo>
                <a:lnTo>
                  <a:pt x="274815" y="180505"/>
                </a:lnTo>
                <a:lnTo>
                  <a:pt x="273672" y="188404"/>
                </a:lnTo>
                <a:lnTo>
                  <a:pt x="275577" y="196151"/>
                </a:lnTo>
                <a:lnTo>
                  <a:pt x="280479" y="202806"/>
                </a:lnTo>
                <a:lnTo>
                  <a:pt x="368414" y="282562"/>
                </a:lnTo>
                <a:lnTo>
                  <a:pt x="163601" y="282562"/>
                </a:lnTo>
                <a:lnTo>
                  <a:pt x="155498" y="284200"/>
                </a:lnTo>
                <a:lnTo>
                  <a:pt x="148869" y="288671"/>
                </a:lnTo>
                <a:lnTo>
                  <a:pt x="144411" y="295287"/>
                </a:lnTo>
                <a:lnTo>
                  <a:pt x="142773" y="303377"/>
                </a:lnTo>
                <a:lnTo>
                  <a:pt x="144411" y="311492"/>
                </a:lnTo>
                <a:lnTo>
                  <a:pt x="148869" y="318109"/>
                </a:lnTo>
                <a:lnTo>
                  <a:pt x="155498" y="322580"/>
                </a:lnTo>
                <a:lnTo>
                  <a:pt x="163601" y="324205"/>
                </a:lnTo>
                <a:lnTo>
                  <a:pt x="368414" y="324205"/>
                </a:lnTo>
                <a:lnTo>
                  <a:pt x="280479" y="403961"/>
                </a:lnTo>
                <a:lnTo>
                  <a:pt x="275577" y="410616"/>
                </a:lnTo>
                <a:lnTo>
                  <a:pt x="273672" y="418376"/>
                </a:lnTo>
                <a:lnTo>
                  <a:pt x="274815" y="426275"/>
                </a:lnTo>
                <a:lnTo>
                  <a:pt x="279044" y="433374"/>
                </a:lnTo>
                <a:lnTo>
                  <a:pt x="283159" y="437908"/>
                </a:lnTo>
                <a:lnTo>
                  <a:pt x="288798" y="440207"/>
                </a:lnTo>
                <a:lnTo>
                  <a:pt x="299466" y="440207"/>
                </a:lnTo>
                <a:lnTo>
                  <a:pt x="304469" y="438416"/>
                </a:lnTo>
                <a:lnTo>
                  <a:pt x="440715" y="314858"/>
                </a:lnTo>
                <a:lnTo>
                  <a:pt x="443191" y="309257"/>
                </a:lnTo>
                <a:lnTo>
                  <a:pt x="443191" y="297510"/>
                </a:lnTo>
                <a:close/>
              </a:path>
              <a:path w="612775" h="612775">
                <a:moveTo>
                  <a:pt x="612724" y="306362"/>
                </a:moveTo>
                <a:lnTo>
                  <a:pt x="608711" y="256743"/>
                </a:lnTo>
                <a:lnTo>
                  <a:pt x="597090" y="209638"/>
                </a:lnTo>
                <a:lnTo>
                  <a:pt x="578485" y="165696"/>
                </a:lnTo>
                <a:lnTo>
                  <a:pt x="571080" y="153784"/>
                </a:lnTo>
                <a:lnTo>
                  <a:pt x="571080" y="306362"/>
                </a:lnTo>
                <a:lnTo>
                  <a:pt x="566813" y="353885"/>
                </a:lnTo>
                <a:lnTo>
                  <a:pt x="554494" y="398640"/>
                </a:lnTo>
                <a:lnTo>
                  <a:pt x="534898" y="439864"/>
                </a:lnTo>
                <a:lnTo>
                  <a:pt x="508749" y="476821"/>
                </a:lnTo>
                <a:lnTo>
                  <a:pt x="476821" y="508749"/>
                </a:lnTo>
                <a:lnTo>
                  <a:pt x="439877" y="534885"/>
                </a:lnTo>
                <a:lnTo>
                  <a:pt x="398640" y="554494"/>
                </a:lnTo>
                <a:lnTo>
                  <a:pt x="353885" y="566813"/>
                </a:lnTo>
                <a:lnTo>
                  <a:pt x="306362" y="571080"/>
                </a:lnTo>
                <a:lnTo>
                  <a:pt x="258838" y="566813"/>
                </a:lnTo>
                <a:lnTo>
                  <a:pt x="214083" y="554494"/>
                </a:lnTo>
                <a:lnTo>
                  <a:pt x="172859" y="534885"/>
                </a:lnTo>
                <a:lnTo>
                  <a:pt x="135902" y="508749"/>
                </a:lnTo>
                <a:lnTo>
                  <a:pt x="103974" y="476821"/>
                </a:lnTo>
                <a:lnTo>
                  <a:pt x="77838" y="439864"/>
                </a:lnTo>
                <a:lnTo>
                  <a:pt x="58229" y="398640"/>
                </a:lnTo>
                <a:lnTo>
                  <a:pt x="45923" y="353885"/>
                </a:lnTo>
                <a:lnTo>
                  <a:pt x="41643" y="306362"/>
                </a:lnTo>
                <a:lnTo>
                  <a:pt x="45923" y="258838"/>
                </a:lnTo>
                <a:lnTo>
                  <a:pt x="58229" y="214083"/>
                </a:lnTo>
                <a:lnTo>
                  <a:pt x="77838" y="172859"/>
                </a:lnTo>
                <a:lnTo>
                  <a:pt x="103974" y="135902"/>
                </a:lnTo>
                <a:lnTo>
                  <a:pt x="135902" y="103974"/>
                </a:lnTo>
                <a:lnTo>
                  <a:pt x="172859" y="77838"/>
                </a:lnTo>
                <a:lnTo>
                  <a:pt x="214083" y="58229"/>
                </a:lnTo>
                <a:lnTo>
                  <a:pt x="258838" y="45923"/>
                </a:lnTo>
                <a:lnTo>
                  <a:pt x="306362" y="41643"/>
                </a:lnTo>
                <a:lnTo>
                  <a:pt x="353885" y="45923"/>
                </a:lnTo>
                <a:lnTo>
                  <a:pt x="398640" y="58229"/>
                </a:lnTo>
                <a:lnTo>
                  <a:pt x="439877" y="77838"/>
                </a:lnTo>
                <a:lnTo>
                  <a:pt x="476821" y="103974"/>
                </a:lnTo>
                <a:lnTo>
                  <a:pt x="508749" y="135902"/>
                </a:lnTo>
                <a:lnTo>
                  <a:pt x="534898" y="172859"/>
                </a:lnTo>
                <a:lnTo>
                  <a:pt x="554494" y="214083"/>
                </a:lnTo>
                <a:lnTo>
                  <a:pt x="566813" y="258838"/>
                </a:lnTo>
                <a:lnTo>
                  <a:pt x="571080" y="306362"/>
                </a:lnTo>
                <a:lnTo>
                  <a:pt x="571080" y="153784"/>
                </a:lnTo>
                <a:lnTo>
                  <a:pt x="522897" y="89839"/>
                </a:lnTo>
                <a:lnTo>
                  <a:pt x="487184" y="59194"/>
                </a:lnTo>
                <a:lnTo>
                  <a:pt x="447040" y="34251"/>
                </a:lnTo>
                <a:lnTo>
                  <a:pt x="403098" y="15646"/>
                </a:lnTo>
                <a:lnTo>
                  <a:pt x="355993" y="4013"/>
                </a:lnTo>
                <a:lnTo>
                  <a:pt x="306362" y="0"/>
                </a:lnTo>
                <a:lnTo>
                  <a:pt x="256743" y="4013"/>
                </a:lnTo>
                <a:lnTo>
                  <a:pt x="209638" y="15646"/>
                </a:lnTo>
                <a:lnTo>
                  <a:pt x="165696" y="34251"/>
                </a:lnTo>
                <a:lnTo>
                  <a:pt x="125552" y="59194"/>
                </a:lnTo>
                <a:lnTo>
                  <a:pt x="89839" y="89839"/>
                </a:lnTo>
                <a:lnTo>
                  <a:pt x="59194" y="125552"/>
                </a:lnTo>
                <a:lnTo>
                  <a:pt x="34251" y="165696"/>
                </a:lnTo>
                <a:lnTo>
                  <a:pt x="15646" y="209638"/>
                </a:lnTo>
                <a:lnTo>
                  <a:pt x="4025" y="256743"/>
                </a:lnTo>
                <a:lnTo>
                  <a:pt x="0" y="306362"/>
                </a:lnTo>
                <a:lnTo>
                  <a:pt x="4025" y="355993"/>
                </a:lnTo>
                <a:lnTo>
                  <a:pt x="15646" y="403098"/>
                </a:lnTo>
                <a:lnTo>
                  <a:pt x="34251" y="447040"/>
                </a:lnTo>
                <a:lnTo>
                  <a:pt x="59194" y="487184"/>
                </a:lnTo>
                <a:lnTo>
                  <a:pt x="89839" y="522897"/>
                </a:lnTo>
                <a:lnTo>
                  <a:pt x="125552" y="553542"/>
                </a:lnTo>
                <a:lnTo>
                  <a:pt x="165696" y="578485"/>
                </a:lnTo>
                <a:lnTo>
                  <a:pt x="209638" y="597077"/>
                </a:lnTo>
                <a:lnTo>
                  <a:pt x="256743" y="608711"/>
                </a:lnTo>
                <a:lnTo>
                  <a:pt x="306362" y="612724"/>
                </a:lnTo>
                <a:lnTo>
                  <a:pt x="355993" y="608711"/>
                </a:lnTo>
                <a:lnTo>
                  <a:pt x="403098" y="597077"/>
                </a:lnTo>
                <a:lnTo>
                  <a:pt x="447040" y="578485"/>
                </a:lnTo>
                <a:lnTo>
                  <a:pt x="458952" y="571080"/>
                </a:lnTo>
                <a:lnTo>
                  <a:pt x="487184" y="553542"/>
                </a:lnTo>
                <a:lnTo>
                  <a:pt x="522897" y="522897"/>
                </a:lnTo>
                <a:lnTo>
                  <a:pt x="553542" y="487184"/>
                </a:lnTo>
                <a:lnTo>
                  <a:pt x="578485" y="447040"/>
                </a:lnTo>
                <a:lnTo>
                  <a:pt x="597090" y="403098"/>
                </a:lnTo>
                <a:lnTo>
                  <a:pt x="608711" y="355993"/>
                </a:lnTo>
                <a:lnTo>
                  <a:pt x="612724" y="306362"/>
                </a:lnTo>
                <a:close/>
              </a:path>
            </a:pathLst>
          </a:custGeom>
          <a:solidFill>
            <a:srgbClr val="007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FCB1983-455E-BFE6-FEA5-65E10FD86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3C0CB58-8D16-6D5B-432A-2BCDF80C0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3759" y="648797"/>
            <a:ext cx="2299079" cy="3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69debb-d613-4722-a7d2-3348403f8bbc" xsi:nil="true"/>
    <lcf76f155ced4ddcb4097134ff3c332f xmlns="b7108ddd-dde9-473a-b685-f7bad8cb4e0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66D450B46C8D488E9DA87241B4E739" ma:contentTypeVersion="14" ma:contentTypeDescription="Create a new document." ma:contentTypeScope="" ma:versionID="90b476cbf1f4c4d8ccc9cd278ccce266">
  <xsd:schema xmlns:xsd="http://www.w3.org/2001/XMLSchema" xmlns:xs="http://www.w3.org/2001/XMLSchema" xmlns:p="http://schemas.microsoft.com/office/2006/metadata/properties" xmlns:ns2="b7108ddd-dde9-473a-b685-f7bad8cb4e0d" xmlns:ns3="f969debb-d613-4722-a7d2-3348403f8bbc" targetNamespace="http://schemas.microsoft.com/office/2006/metadata/properties" ma:root="true" ma:fieldsID="19718db486e93b0cc3bdd8e621f265de" ns2:_="" ns3:_="">
    <xsd:import namespace="b7108ddd-dde9-473a-b685-f7bad8cb4e0d"/>
    <xsd:import namespace="f969debb-d613-4722-a7d2-3348403f8b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08ddd-dde9-473a-b685-f7bad8cb4e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9debb-d613-4722-a7d2-3348403f8bb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57f4674-143b-4486-afd5-8db3658406f4}" ma:internalName="TaxCatchAll" ma:showField="CatchAllData" ma:web="f969debb-d613-4722-a7d2-3348403f8b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DA6250-F4C9-4AAF-8F4B-D395C7D3F4BF}">
  <ds:schemaRefs>
    <ds:schemaRef ds:uri="http://schemas.microsoft.com/office/2006/metadata/properties"/>
    <ds:schemaRef ds:uri="http://schemas.microsoft.com/office/infopath/2007/PartnerControls"/>
    <ds:schemaRef ds:uri="fdddb3d6-5bd7-4379-986a-b69d31005687"/>
    <ds:schemaRef ds:uri="912a965b-18ab-48f9-afa9-986d97207d9f"/>
    <ds:schemaRef ds:uri="f969debb-d613-4722-a7d2-3348403f8bbc"/>
    <ds:schemaRef ds:uri="b7108ddd-dde9-473a-b685-f7bad8cb4e0d"/>
  </ds:schemaRefs>
</ds:datastoreItem>
</file>

<file path=customXml/itemProps2.xml><?xml version="1.0" encoding="utf-8"?>
<ds:datastoreItem xmlns:ds="http://schemas.openxmlformats.org/officeDocument/2006/customXml" ds:itemID="{F0269F67-77A3-4334-885B-D1C695F1C5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108ddd-dde9-473a-b685-f7bad8cb4e0d"/>
    <ds:schemaRef ds:uri="f969debb-d613-4722-a7d2-3348403f8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638475-BE8C-41F3-AD0E-B66FF10428C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695</Words>
  <Application>Microsoft Office PowerPoint</Application>
  <PresentationFormat>Custom</PresentationFormat>
  <Paragraphs>63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 hybrid work and your AI readiness</vt:lpstr>
      <vt:lpstr>Built for hybrid work</vt:lpstr>
      <vt:lpstr>Building the foundation for 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Corporation</dc:creator>
  <cp:lastModifiedBy>Tiffany Lau</cp:lastModifiedBy>
  <cp:revision>18</cp:revision>
  <dcterms:created xsi:type="dcterms:W3CDTF">2025-11-19T00:11:03Z</dcterms:created>
  <dcterms:modified xsi:type="dcterms:W3CDTF">2025-12-23T22:32:14Z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2025-11-19T00:00:00Z</vt:filetime>
  </property>
  <property fmtid="{D5CDD505-2E9C-101B-9397-08002B2CF9AE}" pid="3" name="Creator">
    <vt:lpwstr>Adobe InDesign 21.0 (Macintosh)</vt:lpwstr>
  </property>
  <property fmtid="{D5CDD505-2E9C-101B-9397-08002B2CF9AE}" pid="4" name="LastSaved">
    <vt:filetime>2025-11-19T00:00:00Z</vt:filetime>
  </property>
  <property fmtid="{D5CDD505-2E9C-101B-9397-08002B2CF9AE}" pid="5" name="Producer">
    <vt:lpwstr>Adobe PDF Library 18.0</vt:lpwstr>
  </property>
  <property fmtid="{D5CDD505-2E9C-101B-9397-08002B2CF9AE}" pid="6" name="ContentTypeId">
    <vt:lpwstr>0x010100B566D450B46C8D488E9DA87241B4E739</vt:lpwstr>
  </property>
  <property fmtid="{D5CDD505-2E9C-101B-9397-08002B2CF9AE}" pid="7" name="MediaServiceImageTags">
    <vt:lpwstr/>
  </property>
</Properties>
</file>