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handoutMasterIdLst>
    <p:handoutMasterId r:id="rId11"/>
  </p:handoutMasterIdLst>
  <p:sldIdLst>
    <p:sldId id="263" r:id="rId5"/>
    <p:sldId id="257" r:id="rId6"/>
    <p:sldId id="258" r:id="rId7"/>
    <p:sldId id="264" r:id="rId8"/>
    <p:sldId id="261" r:id="rId9"/>
  </p:sldIdLst>
  <p:sldSz cx="7559675" cy="10693400"/>
  <p:notesSz cx="75565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BC4"/>
    <a:srgbClr val="FF5C39"/>
    <a:srgbClr val="C03AC4"/>
    <a:srgbClr val="A16234"/>
    <a:srgbClr val="E6CCC8"/>
    <a:srgbClr val="5E2D12"/>
    <a:srgbClr val="E0BCB3"/>
    <a:srgbClr val="0078D4"/>
    <a:srgbClr val="F4364C"/>
    <a:srgbClr val="FFA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74"/>
  </p:normalViewPr>
  <p:slideViewPr>
    <p:cSldViewPr>
      <p:cViewPr varScale="1">
        <p:scale>
          <a:sx n="152" d="100"/>
          <a:sy n="152" d="100"/>
        </p:scale>
        <p:origin x="6096" y="496"/>
      </p:cViewPr>
      <p:guideLst>
        <p:guide orient="horz" pos="2880"/>
        <p:guide pos="2161"/>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48" d="100"/>
          <a:sy n="148" d="100"/>
        </p:scale>
        <p:origin x="52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72D2BA-B47E-2669-565B-A807CBFEFCEA}"/>
              </a:ext>
            </a:extLst>
          </p:cNvPr>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F41EE2-60A6-80E6-215E-2BB6514CAE10}"/>
              </a:ext>
            </a:extLst>
          </p:cNvPr>
          <p:cNvSpPr>
            <a:spLocks noGrp="1"/>
          </p:cNvSpPr>
          <p:nvPr>
            <p:ph type="dt" sz="quarter" idx="1"/>
          </p:nvPr>
        </p:nvSpPr>
        <p:spPr>
          <a:xfrm>
            <a:off x="4279900" y="0"/>
            <a:ext cx="3275013" cy="536575"/>
          </a:xfrm>
          <a:prstGeom prst="rect">
            <a:avLst/>
          </a:prstGeom>
        </p:spPr>
        <p:txBody>
          <a:bodyPr vert="horz" lIns="91440" tIns="45720" rIns="91440" bIns="45720" rtlCol="0"/>
          <a:lstStyle>
            <a:lvl1pPr algn="r">
              <a:defRPr sz="1200"/>
            </a:lvl1pPr>
          </a:lstStyle>
          <a:p>
            <a:fld id="{54198E29-A48F-4242-9ECD-ADE5930B6B99}" type="datetimeFigureOut">
              <a:rPr lang="en-US" smtClean="0"/>
              <a:t>2/19/2026</a:t>
            </a:fld>
            <a:endParaRPr lang="en-US"/>
          </a:p>
        </p:txBody>
      </p:sp>
      <p:sp>
        <p:nvSpPr>
          <p:cNvPr id="4" name="Footer Placeholder 3">
            <a:extLst>
              <a:ext uri="{FF2B5EF4-FFF2-40B4-BE49-F238E27FC236}">
                <a16:creationId xmlns:a16="http://schemas.microsoft.com/office/drawing/2014/main" id="{EED4B81E-54F4-D8A5-257F-A643E57FC782}"/>
              </a:ext>
            </a:extLst>
          </p:cNvPr>
          <p:cNvSpPr>
            <a:spLocks noGrp="1"/>
          </p:cNvSpPr>
          <p:nvPr>
            <p:ph type="ftr" sz="quarter" idx="2"/>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0ECA9F-4BED-670E-2964-08B2ADE2B550}"/>
              </a:ext>
            </a:extLst>
          </p:cNvPr>
          <p:cNvSpPr>
            <a:spLocks noGrp="1"/>
          </p:cNvSpPr>
          <p:nvPr>
            <p:ph type="sldNum" sz="quarter" idx="3"/>
          </p:nvPr>
        </p:nvSpPr>
        <p:spPr>
          <a:xfrm>
            <a:off x="4279900" y="10156825"/>
            <a:ext cx="3275013" cy="536575"/>
          </a:xfrm>
          <a:prstGeom prst="rect">
            <a:avLst/>
          </a:prstGeom>
        </p:spPr>
        <p:txBody>
          <a:bodyPr vert="horz" lIns="91440" tIns="45720" rIns="91440" bIns="45720" rtlCol="0" anchor="b"/>
          <a:lstStyle>
            <a:lvl1pPr algn="r">
              <a:defRPr sz="1200"/>
            </a:lvl1pPr>
          </a:lstStyle>
          <a:p>
            <a:fld id="{38EC7CCD-4808-214F-886D-73C3403DFC51}" type="slidenum">
              <a:rPr lang="en-US" smtClean="0"/>
              <a:t>‹#›</a:t>
            </a:fld>
            <a:endParaRPr lang="en-US"/>
          </a:p>
        </p:txBody>
      </p:sp>
    </p:spTree>
    <p:extLst>
      <p:ext uri="{BB962C8B-B14F-4D97-AF65-F5344CB8AC3E}">
        <p14:creationId xmlns:p14="http://schemas.microsoft.com/office/powerpoint/2010/main" val="3556702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356DA2D0-A1F7-464B-8362-A3C6EC56C3A8}" type="datetimeFigureOut">
              <a:rPr lang="en-US" smtClean="0"/>
              <a:t>2/19/2026</a:t>
            </a:fld>
            <a:endParaRPr lang="en-US"/>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B74873C1-B2D7-4049-8737-1225C9F023BC}" type="slidenum">
              <a:rPr lang="en-US" smtClean="0"/>
              <a:t>‹#›</a:t>
            </a:fld>
            <a:endParaRPr lang="en-US"/>
          </a:p>
        </p:txBody>
      </p:sp>
    </p:spTree>
    <p:extLst>
      <p:ext uri="{BB962C8B-B14F-4D97-AF65-F5344CB8AC3E}">
        <p14:creationId xmlns:p14="http://schemas.microsoft.com/office/powerpoint/2010/main" val="2717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873C1-B2D7-4049-8737-1225C9F023BC}" type="slidenum">
              <a:rPr lang="en-US" smtClean="0"/>
              <a:t>2</a:t>
            </a:fld>
            <a:endParaRPr lang="en-US"/>
          </a:p>
        </p:txBody>
      </p:sp>
    </p:spTree>
    <p:extLst>
      <p:ext uri="{BB962C8B-B14F-4D97-AF65-F5344CB8AC3E}">
        <p14:creationId xmlns:p14="http://schemas.microsoft.com/office/powerpoint/2010/main" val="424083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873C1-B2D7-4049-8737-1225C9F023BC}" type="slidenum">
              <a:rPr lang="en-US" smtClean="0"/>
              <a:t>4</a:t>
            </a:fld>
            <a:endParaRPr lang="en-US"/>
          </a:p>
        </p:txBody>
      </p:sp>
    </p:spTree>
    <p:extLst>
      <p:ext uri="{BB962C8B-B14F-4D97-AF65-F5344CB8AC3E}">
        <p14:creationId xmlns:p14="http://schemas.microsoft.com/office/powerpoint/2010/main" val="271569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B9676A2-1780-4A43-FF81-9BFEE0836B1F}"/>
              </a:ext>
            </a:extLst>
          </p:cNvPr>
          <p:cNvSpPr>
            <a:spLocks noGrp="1"/>
          </p:cNvSpPr>
          <p:nvPr>
            <p:ph type="pic" sz="quarter" idx="10" hasCustomPrompt="1"/>
          </p:nvPr>
        </p:nvSpPr>
        <p:spPr>
          <a:xfrm>
            <a:off x="501861" y="583200"/>
            <a:ext cx="1600872" cy="572500"/>
          </a:xfrm>
        </p:spPr>
        <p:txBody>
          <a:bodyPr>
            <a:noAutofit/>
          </a:bodyPr>
          <a:lstStyle>
            <a:lvl1pPr>
              <a:defRPr b="0">
                <a:solidFill>
                  <a:schemeClr val="tx1"/>
                </a:solidFill>
              </a:defRPr>
            </a:lvl1pPr>
          </a:lstStyle>
          <a:p>
            <a:r>
              <a:rPr lang="en-US" dirty="0"/>
              <a:t>Partner logo </a:t>
            </a:r>
          </a:p>
        </p:txBody>
      </p:sp>
    </p:spTree>
    <p:extLst>
      <p:ext uri="{BB962C8B-B14F-4D97-AF65-F5344CB8AC3E}">
        <p14:creationId xmlns:p14="http://schemas.microsoft.com/office/powerpoint/2010/main" val="391026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451" y="3314954"/>
            <a:ext cx="6431123" cy="461665"/>
          </a:xfrm>
          <a:prstGeom prst="rect">
            <a:avLst/>
          </a:prstGeom>
        </p:spPr>
        <p:txBody>
          <a:bodyPr wrap="square" lIns="0" tIns="0" rIns="0" bIns="0">
            <a:spAutoFit/>
          </a:bodyPr>
          <a:lstStyle>
            <a:lvl1pPr>
              <a:defRPr sz="3000" b="0" i="0">
                <a:solidFill>
                  <a:srgbClr val="0078D4"/>
                </a:solidFill>
                <a:latin typeface="Segoe UI"/>
                <a:cs typeface="Segoe UI"/>
              </a:defRPr>
            </a:lvl1pPr>
          </a:lstStyle>
          <a:p>
            <a:endParaRPr/>
          </a:p>
        </p:txBody>
      </p:sp>
      <p:sp>
        <p:nvSpPr>
          <p:cNvPr id="3" name="Holder 3"/>
          <p:cNvSpPr>
            <a:spLocks noGrp="1"/>
          </p:cNvSpPr>
          <p:nvPr>
            <p:ph type="subTitle" idx="4"/>
          </p:nvPr>
        </p:nvSpPr>
        <p:spPr>
          <a:xfrm>
            <a:off x="1134904" y="5988304"/>
            <a:ext cx="5296219" cy="184666"/>
          </a:xfrm>
          <a:prstGeom prst="rect">
            <a:avLst/>
          </a:prstGeom>
        </p:spPr>
        <p:txBody>
          <a:bodyPr wrap="square" lIns="0" tIns="0" rIns="0" bIns="0">
            <a:spAutoFit/>
          </a:bodyPr>
          <a:lstStyle>
            <a:lvl1pPr>
              <a:defRPr sz="1200" b="1" i="0">
                <a:solidFill>
                  <a:schemeClr val="bg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0078D4"/>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sz="1200" b="1" i="0">
                <a:solidFill>
                  <a:schemeClr val="bg1"/>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0078D4"/>
                </a:solidFill>
                <a:latin typeface="Segoe UI"/>
                <a:cs typeface="Segoe UI"/>
              </a:defRPr>
            </a:lvl1pPr>
          </a:lstStyle>
          <a:p>
            <a:endParaRPr/>
          </a:p>
        </p:txBody>
      </p:sp>
      <p:sp>
        <p:nvSpPr>
          <p:cNvPr id="3" name="Holder 3"/>
          <p:cNvSpPr>
            <a:spLocks noGrp="1"/>
          </p:cNvSpPr>
          <p:nvPr>
            <p:ph sz="half" idx="2"/>
          </p:nvPr>
        </p:nvSpPr>
        <p:spPr>
          <a:xfrm>
            <a:off x="378302" y="2459482"/>
            <a:ext cx="3291221"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6504" y="2459482"/>
            <a:ext cx="3291221"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0078D4"/>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EB30082E-B4C5-71C0-8534-4DB09D19CAF4}"/>
              </a:ext>
            </a:extLst>
          </p:cNvPr>
          <p:cNvPicPr>
            <a:picLocks noChangeAspect="1"/>
          </p:cNvPicPr>
          <p:nvPr userDrawn="1"/>
        </p:nvPicPr>
        <p:blipFill>
          <a:blip r:embed="rId2">
            <a:alphaModFix amt="34000"/>
          </a:blip>
          <a:stretch>
            <a:fillRect/>
          </a:stretch>
        </p:blipFill>
        <p:spPr>
          <a:xfrm rot="16200000" flipH="1">
            <a:off x="-1567550" y="1567551"/>
            <a:ext cx="10694777" cy="7559676"/>
          </a:xfrm>
          <a:prstGeom prst="rect">
            <a:avLst/>
          </a:prstGeom>
        </p:spPr>
      </p:pic>
      <p:sp>
        <p:nvSpPr>
          <p:cNvPr id="8" name="Picture Placeholder 7">
            <a:extLst>
              <a:ext uri="{FF2B5EF4-FFF2-40B4-BE49-F238E27FC236}">
                <a16:creationId xmlns:a16="http://schemas.microsoft.com/office/drawing/2014/main" id="{AB9676A2-1780-4A43-FF81-9BFEE0836B1F}"/>
              </a:ext>
            </a:extLst>
          </p:cNvPr>
          <p:cNvSpPr>
            <a:spLocks noGrp="1"/>
          </p:cNvSpPr>
          <p:nvPr>
            <p:ph type="pic" sz="quarter" idx="10" hasCustomPrompt="1"/>
          </p:nvPr>
        </p:nvSpPr>
        <p:spPr>
          <a:xfrm>
            <a:off x="501861" y="583200"/>
            <a:ext cx="1600872" cy="572500"/>
          </a:xfrm>
        </p:spPr>
        <p:txBody>
          <a:bodyPr>
            <a:noAutofit/>
          </a:bodyPr>
          <a:lstStyle>
            <a:lvl1pPr>
              <a:defRPr b="0">
                <a:solidFill>
                  <a:schemeClr val="tx1"/>
                </a:solidFill>
              </a:defRPr>
            </a:lvl1pPr>
          </a:lstStyle>
          <a:p>
            <a:r>
              <a:rPr lang="en-US" dirty="0"/>
              <a:t>Partner logo </a:t>
            </a:r>
          </a:p>
        </p:txBody>
      </p:sp>
    </p:spTree>
    <p:extLst>
      <p:ext uri="{BB962C8B-B14F-4D97-AF65-F5344CB8AC3E}">
        <p14:creationId xmlns:p14="http://schemas.microsoft.com/office/powerpoint/2010/main" val="394578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7151" y="635077"/>
            <a:ext cx="4943646" cy="461665"/>
          </a:xfrm>
          <a:prstGeom prst="rect">
            <a:avLst/>
          </a:prstGeom>
        </p:spPr>
        <p:txBody>
          <a:bodyPr wrap="square" lIns="0" tIns="0" rIns="0" bIns="0">
            <a:spAutoFit/>
          </a:bodyPr>
          <a:lstStyle>
            <a:lvl1pPr>
              <a:defRPr sz="3000" b="0" i="0">
                <a:solidFill>
                  <a:srgbClr val="0078D4"/>
                </a:solidFill>
                <a:latin typeface="Segoe UI"/>
                <a:cs typeface="Segoe UI"/>
              </a:defRPr>
            </a:lvl1pPr>
          </a:lstStyle>
          <a:p>
            <a:endParaRPr/>
          </a:p>
        </p:txBody>
      </p:sp>
      <p:sp>
        <p:nvSpPr>
          <p:cNvPr id="3" name="Holder 3"/>
          <p:cNvSpPr>
            <a:spLocks noGrp="1"/>
          </p:cNvSpPr>
          <p:nvPr>
            <p:ph type="body" idx="1"/>
          </p:nvPr>
        </p:nvSpPr>
        <p:spPr>
          <a:xfrm>
            <a:off x="3965815" y="1995462"/>
            <a:ext cx="3078502" cy="184666"/>
          </a:xfrm>
          <a:prstGeom prst="rect">
            <a:avLst/>
          </a:prstGeom>
        </p:spPr>
        <p:txBody>
          <a:bodyPr wrap="square" lIns="0" tIns="0" rIns="0" bIns="0">
            <a:spAutoFit/>
          </a:bodyPr>
          <a:lstStyle>
            <a:lvl1pPr>
              <a:defRPr sz="1200" b="1" i="0">
                <a:solidFill>
                  <a:schemeClr val="bg1"/>
                </a:solidFill>
                <a:latin typeface="Segoe UI"/>
                <a:cs typeface="Segoe UI"/>
              </a:defRPr>
            </a:lvl1pPr>
          </a:lstStyle>
          <a:p>
            <a:endParaRPr/>
          </a:p>
        </p:txBody>
      </p:sp>
      <p:sp>
        <p:nvSpPr>
          <p:cNvPr id="4" name="Holder 4"/>
          <p:cNvSpPr>
            <a:spLocks noGrp="1"/>
          </p:cNvSpPr>
          <p:nvPr>
            <p:ph type="ftr" sz="quarter" idx="5"/>
          </p:nvPr>
        </p:nvSpPr>
        <p:spPr>
          <a:xfrm>
            <a:off x="2572449" y="9944862"/>
            <a:ext cx="242112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301" y="9944862"/>
            <a:ext cx="174018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2/19/2026</a:t>
            </a:fld>
            <a:endParaRPr lang="en-US"/>
          </a:p>
        </p:txBody>
      </p:sp>
      <p:sp>
        <p:nvSpPr>
          <p:cNvPr id="6" name="Holder 6"/>
          <p:cNvSpPr>
            <a:spLocks noGrp="1"/>
          </p:cNvSpPr>
          <p:nvPr>
            <p:ph type="sldNum" sz="quarter" idx="7"/>
          </p:nvPr>
        </p:nvSpPr>
        <p:spPr>
          <a:xfrm>
            <a:off x="5447540" y="9944862"/>
            <a:ext cx="174018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64" r:id="rId5"/>
    <p:sldLayoutId id="2147483665" r:id="rId6"/>
    <p:sldLayoutId id="2147483666"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learn.microsoft.com/en-us/microsoft-365/admin/activity-reports/microsoft-365-copilot-usage" TargetMode="External"/><Relationship Id="rId3" Type="http://schemas.openxmlformats.org/officeDocument/2006/relationships/image" Target="../media/image1.jpeg"/><Relationship Id="rId7" Type="http://schemas.openxmlformats.org/officeDocument/2006/relationships/hyperlink" Target="https://adoption.microsoft.com/en-us/copilot/success-k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marketingassets.microsoft.com/gdc/gdcTFgjfJ/original?ocid=eml_pg502181_gdc_comm_mw&amp;mkt_tok=MTU3LUdRRS0zODIAAAGfGD0sCwbLVV0zexOi9jHdf6Y1C40AGVjxCta7hGs_Xuvdl5XoKLCx1tnCKLqFOd32QPrN1RHG2ZhrhO4pxto4owCDCgZWtjNY9tCSoTjGlXif6W34otFej1rv" TargetMode="External"/><Relationship Id="rId11" Type="http://schemas.openxmlformats.org/officeDocument/2006/relationships/hyperlink" Target="https://techcommunity.microsoft.com/blog/microsoft365copilotblog/microsoft-365-copilot-chat-and-agent-starter-kit/4366245" TargetMode="External"/><Relationship Id="rId5" Type="http://schemas.openxmlformats.org/officeDocument/2006/relationships/hyperlink" Target="https://aka.ms/Copilot/UserEnablementGuide" TargetMode="External"/><Relationship Id="rId10" Type="http://schemas.openxmlformats.org/officeDocument/2006/relationships/hyperlink" Target="https://adoption.microsoft.com/en-us/ai-agents/agents-in-microsoft-365/" TargetMode="External"/><Relationship Id="rId4" Type="http://schemas.openxmlformats.org/officeDocument/2006/relationships/hyperlink" Target="https://adoption.microsoft.com/en-us/copilot/" TargetMode="External"/><Relationship Id="rId9" Type="http://schemas.openxmlformats.org/officeDocument/2006/relationships/hyperlink" Target="https://adoption.microsoft.com/en-us/scenario-librar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adoption.microsoft.com/en-us/scenario-library/" TargetMode="External"/><Relationship Id="rId13" Type="http://schemas.openxmlformats.org/officeDocument/2006/relationships/hyperlink" Target="https://adoption.microsoft.com/en-us/scenario-library/communications/" TargetMode="External"/><Relationship Id="rId18" Type="http://schemas.openxmlformats.org/officeDocument/2006/relationships/hyperlink" Target="https://adoption.microsoft.com/en-us/scenario-library/financial-services/" TargetMode="External"/><Relationship Id="rId26" Type="http://schemas.openxmlformats.org/officeDocument/2006/relationships/hyperlink" Target="https://adoption.microsoft.com/en-us/scenario-library/sustainability/" TargetMode="External"/><Relationship Id="rId3" Type="http://schemas.openxmlformats.org/officeDocument/2006/relationships/hyperlink" Target="https://www.microsoft.com/en-us/microsoft-365-copilot/learn-copilot-today?ocid=cmmjvg8qlb7#watch-now-1" TargetMode="External"/><Relationship Id="rId21" Type="http://schemas.openxmlformats.org/officeDocument/2006/relationships/hyperlink" Target="https://adoption.microsoft.com/en-us/scenario-library/healthcare/" TargetMode="External"/><Relationship Id="rId7" Type="http://schemas.openxmlformats.org/officeDocument/2006/relationships/hyperlink" Target="https://www.microsoft.com/en-us/microsoft-365/blog/" TargetMode="External"/><Relationship Id="rId12" Type="http://schemas.openxmlformats.org/officeDocument/2006/relationships/hyperlink" Target="https://adoption.microsoft.com/en-us/scenario-library/education/" TargetMode="External"/><Relationship Id="rId17" Type="http://schemas.openxmlformats.org/officeDocument/2006/relationships/hyperlink" Target="https://adoption.microsoft.com/en-us/scenario-library/marketing/" TargetMode="External"/><Relationship Id="rId25" Type="http://schemas.openxmlformats.org/officeDocument/2006/relationships/hyperlink" Target="https://adoption.microsoft.com/en-us/scenario-library/human-resources/" TargetMode="External"/><Relationship Id="rId2" Type="http://schemas.openxmlformats.org/officeDocument/2006/relationships/image" Target="../media/image3.emf"/><Relationship Id="rId16" Type="http://schemas.openxmlformats.org/officeDocument/2006/relationships/hyperlink" Target="https://adoption.microsoft.com/en-us/scenario-library/customer-service/" TargetMode="External"/><Relationship Id="rId20" Type="http://schemas.openxmlformats.org/officeDocument/2006/relationships/hyperlink" Target="https://adoption.microsoft.com/en-us/scenario-library/operations/" TargetMode="External"/><Relationship Id="rId29" Type="http://schemas.openxmlformats.org/officeDocument/2006/relationships/hyperlink" Target="https://adoption.microsoft.com/en-us/scenario-library/government/" TargetMode="External"/><Relationship Id="rId1" Type="http://schemas.openxmlformats.org/officeDocument/2006/relationships/slideLayout" Target="../slideLayouts/slideLayout7.xml"/><Relationship Id="rId6" Type="http://schemas.openxmlformats.org/officeDocument/2006/relationships/hyperlink" Target="https://learn.microsoft.com/en-us/copilot/faq" TargetMode="External"/><Relationship Id="rId11" Type="http://schemas.openxmlformats.org/officeDocument/2006/relationships/hyperlink" Target="https://adoption.microsoft.com/en-us/scenario-library/information-technology/" TargetMode="External"/><Relationship Id="rId24" Type="http://schemas.openxmlformats.org/officeDocument/2006/relationships/hyperlink" Target="https://adoption.microsoft.com/en-us/scenario-library/energy-and-resources/" TargetMode="External"/><Relationship Id="rId5" Type="http://schemas.openxmlformats.org/officeDocument/2006/relationships/hyperlink" Target="https://learn.microsoft.com/en-us/copilot/" TargetMode="External"/><Relationship Id="rId15" Type="http://schemas.openxmlformats.org/officeDocument/2006/relationships/hyperlink" Target="https://adoption.microsoft.com/en-us/scenario-library/manufacturing/" TargetMode="External"/><Relationship Id="rId23" Type="http://schemas.openxmlformats.org/officeDocument/2006/relationships/hyperlink" Target="https://adoption.microsoft.com/en-us/scenario-library/sales/" TargetMode="External"/><Relationship Id="rId28" Type="http://schemas.openxmlformats.org/officeDocument/2006/relationships/hyperlink" Target="https://adoption.microsoft.com/en-us/scenario-library/nonprofit/" TargetMode="External"/><Relationship Id="rId10" Type="http://schemas.openxmlformats.org/officeDocument/2006/relationships/hyperlink" Target="https://adoption.microsoft.com/en-us/scenario-library/accessibility/" TargetMode="External"/><Relationship Id="rId19" Type="http://schemas.openxmlformats.org/officeDocument/2006/relationships/hyperlink" Target="https://adoption.microsoft.com/en-us/scenario-library/executives/" TargetMode="External"/><Relationship Id="rId4" Type="http://schemas.openxmlformats.org/officeDocument/2006/relationships/hyperlink" Target="https://www.microsoft.com/en-us/microsoft-copilot/30-day-ai-journey" TargetMode="External"/><Relationship Id="rId9" Type="http://schemas.openxmlformats.org/officeDocument/2006/relationships/hyperlink" Target="https://adoption.microsoft.com/en-us/scenario-library/retail/" TargetMode="External"/><Relationship Id="rId14" Type="http://schemas.openxmlformats.org/officeDocument/2006/relationships/hyperlink" Target="https://adoption.microsoft.com/en-us/scenario-library/legal/" TargetMode="External"/><Relationship Id="rId22" Type="http://schemas.openxmlformats.org/officeDocument/2006/relationships/hyperlink" Target="https://adoption.microsoft.com/en-us/scenario-library/finance/" TargetMode="External"/><Relationship Id="rId27" Type="http://schemas.openxmlformats.org/officeDocument/2006/relationships/hyperlink" Target="https://adoption.microsoft.com/en-us/scenario-library/media-and-entertainment/" TargetMode="External"/><Relationship Id="rId30" Type="http://schemas.openxmlformats.org/officeDocument/2006/relationships/hyperlink" Target="https://www.dickerdata.com.au/microsoft-tra-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D47B4F-172D-D729-D4FF-047FA0611236}"/>
              </a:ext>
            </a:extLst>
          </p:cNvPr>
          <p:cNvSpPr>
            <a:spLocks noGrp="1"/>
          </p:cNvSpPr>
          <p:nvPr>
            <p:ph type="pic" sz="quarter" idx="10"/>
          </p:nvPr>
        </p:nvSpPr>
        <p:spPr/>
        <p:txBody>
          <a:bodyPr/>
          <a:lstStyle/>
          <a:p>
            <a:endParaRPr lang="en-US"/>
          </a:p>
        </p:txBody>
      </p:sp>
      <p:sp>
        <p:nvSpPr>
          <p:cNvPr id="5" name="Rectangle 4">
            <a:extLst>
              <a:ext uri="{FF2B5EF4-FFF2-40B4-BE49-F238E27FC236}">
                <a16:creationId xmlns:a16="http://schemas.microsoft.com/office/drawing/2014/main" id="{EA42E7D8-3319-0FE6-F584-B398F726A334}"/>
              </a:ext>
            </a:extLst>
          </p:cNvPr>
          <p:cNvSpPr/>
          <p:nvPr/>
        </p:nvSpPr>
        <p:spPr>
          <a:xfrm rot="10800000">
            <a:off x="-32098" y="-93123"/>
            <a:ext cx="7626083" cy="5592222"/>
          </a:xfrm>
          <a:prstGeom prst="rect">
            <a:avLst/>
          </a:prstGeom>
          <a:gradFill>
            <a:gsLst>
              <a:gs pos="0">
                <a:srgbClr val="E6CCC8"/>
              </a:gs>
              <a:gs pos="100000">
                <a:srgbClr val="E6CCC8">
                  <a:alpha val="3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7">
            <a:extLst>
              <a:ext uri="{FF2B5EF4-FFF2-40B4-BE49-F238E27FC236}">
                <a16:creationId xmlns:a16="http://schemas.microsoft.com/office/drawing/2014/main" id="{2169A909-617C-02C9-F849-256116733700}"/>
              </a:ext>
            </a:extLst>
          </p:cNvPr>
          <p:cNvPicPr>
            <a:picLocks noChangeAspect="1"/>
          </p:cNvPicPr>
          <p:nvPr/>
        </p:nvPicPr>
        <p:blipFill>
          <a:blip r:embed="rId2">
            <a:extLst>
              <a:ext uri="{28A0092B-C50C-407E-A947-70E740481C1C}">
                <a14:useLocalDpi xmlns:a14="http://schemas.microsoft.com/office/drawing/2010/main" val="0"/>
              </a:ext>
            </a:extLst>
          </a:blip>
          <a:srcRect l="633" r="4709"/>
          <a:stretch>
            <a:fillRect/>
          </a:stretch>
        </p:blipFill>
        <p:spPr>
          <a:xfrm>
            <a:off x="-32095" y="5346700"/>
            <a:ext cx="7591770" cy="5346700"/>
          </a:xfrm>
          <a:prstGeom prst="rect">
            <a:avLst/>
          </a:prstGeom>
        </p:spPr>
      </p:pic>
      <p:sp>
        <p:nvSpPr>
          <p:cNvPr id="8" name="object 3" descr="$PPTXTitle">
            <a:extLst>
              <a:ext uri="{FF2B5EF4-FFF2-40B4-BE49-F238E27FC236}">
                <a16:creationId xmlns:a16="http://schemas.microsoft.com/office/drawing/2014/main" id="{3A47B31D-A83C-0CD7-2197-34A04D0C0B74}"/>
              </a:ext>
            </a:extLst>
          </p:cNvPr>
          <p:cNvSpPr txBox="1">
            <a:spLocks/>
          </p:cNvSpPr>
          <p:nvPr/>
        </p:nvSpPr>
        <p:spPr>
          <a:xfrm>
            <a:off x="495611" y="2471700"/>
            <a:ext cx="5922010" cy="1982594"/>
          </a:xfrm>
          <a:prstGeom prst="rect">
            <a:avLst/>
          </a:prstGeom>
        </p:spPr>
        <p:txBody>
          <a:bodyPr vert="horz" wrap="square" lIns="0" tIns="119380" rIns="0" bIns="0" rtlCol="0">
            <a:spAutoFit/>
          </a:bodyPr>
          <a:lstStyle>
            <a:lvl1pPr>
              <a:defRPr>
                <a:latin typeface="+mj-lt"/>
                <a:ea typeface="+mj-ea"/>
                <a:cs typeface="+mj-cs"/>
              </a:defRPr>
            </a:lvl1pPr>
          </a:lstStyle>
          <a:p>
            <a:pPr marL="12700" marR="5080">
              <a:lnSpc>
                <a:spcPts val="4800"/>
              </a:lnSpc>
              <a:spcBef>
                <a:spcPts val="940"/>
              </a:spcBef>
            </a:pPr>
            <a:r>
              <a:rPr lang="en-AU" sz="5000" spc="-40" dirty="0">
                <a:gradFill>
                  <a:gsLst>
                    <a:gs pos="25000">
                      <a:srgbClr val="C03BC4"/>
                    </a:gs>
                    <a:gs pos="100000">
                      <a:srgbClr val="FF5C39"/>
                    </a:gs>
                  </a:gsLst>
                  <a:lin ang="0" scaled="0"/>
                </a:gradFill>
                <a:latin typeface="Segoe UI" panose="020B0502040204020203" pitchFamily="34" charset="0"/>
                <a:cs typeface="Segoe UI" panose="020B0502040204020203" pitchFamily="34" charset="0"/>
              </a:rPr>
              <a:t>AI-powered</a:t>
            </a:r>
            <a:r>
              <a:rPr lang="en-AU" sz="5000" spc="-40" dirty="0">
                <a:gradFill>
                  <a:gsLst>
                    <a:gs pos="0">
                      <a:srgbClr val="C03BC4"/>
                    </a:gs>
                    <a:gs pos="100000">
                      <a:srgbClr val="FF5C39"/>
                    </a:gs>
                  </a:gsLst>
                  <a:lin ang="0" scaled="0"/>
                </a:gradFill>
                <a:latin typeface="Segoe UI" panose="020B0502040204020203" pitchFamily="34" charset="0"/>
                <a:cs typeface="Segoe UI" panose="020B0502040204020203" pitchFamily="34" charset="0"/>
              </a:rPr>
              <a:t> </a:t>
            </a:r>
            <a:r>
              <a:rPr lang="en-AU" sz="5000" spc="-40" dirty="0">
                <a:gradFill>
                  <a:gsLst>
                    <a:gs pos="0">
                      <a:srgbClr val="C03BC4"/>
                    </a:gs>
                    <a:gs pos="71000">
                      <a:srgbClr val="FF5C39"/>
                    </a:gs>
                  </a:gsLst>
                  <a:lin ang="0" scaled="0"/>
                </a:gradFill>
                <a:latin typeface="Segoe UI" panose="020B0502040204020203" pitchFamily="34" charset="0"/>
                <a:cs typeface="Segoe UI" panose="020B0502040204020203" pitchFamily="34" charset="0"/>
              </a:rPr>
              <a:t>productivity for your </a:t>
            </a:r>
            <a:r>
              <a:rPr lang="en-AU" sz="5000" spc="-40" dirty="0">
                <a:gradFill>
                  <a:gsLst>
                    <a:gs pos="25000">
                      <a:srgbClr val="C03BC4"/>
                    </a:gs>
                    <a:gs pos="100000">
                      <a:srgbClr val="FF5C39"/>
                    </a:gs>
                  </a:gsLst>
                  <a:lin ang="0" scaled="0"/>
                </a:gradFill>
                <a:latin typeface="Segoe UI" panose="020B0502040204020203" pitchFamily="34" charset="0"/>
                <a:cs typeface="Segoe UI" panose="020B0502040204020203" pitchFamily="34" charset="0"/>
              </a:rPr>
              <a:t>organisation</a:t>
            </a:r>
          </a:p>
        </p:txBody>
      </p:sp>
      <p:sp>
        <p:nvSpPr>
          <p:cNvPr id="9" name="object 5">
            <a:extLst>
              <a:ext uri="{FF2B5EF4-FFF2-40B4-BE49-F238E27FC236}">
                <a16:creationId xmlns:a16="http://schemas.microsoft.com/office/drawing/2014/main" id="{FDE8A9C0-C54D-F49A-CE19-4644D54763FE}"/>
              </a:ext>
            </a:extLst>
          </p:cNvPr>
          <p:cNvSpPr txBox="1"/>
          <p:nvPr/>
        </p:nvSpPr>
        <p:spPr>
          <a:xfrm>
            <a:off x="492746" y="2113578"/>
            <a:ext cx="3820473" cy="518091"/>
          </a:xfrm>
          <a:prstGeom prst="rect">
            <a:avLst/>
          </a:prstGeom>
        </p:spPr>
        <p:txBody>
          <a:bodyPr vert="horz" wrap="square" lIns="0" tIns="12700" rIns="0" bIns="0" rtlCol="0">
            <a:spAutoFit/>
          </a:bodyPr>
          <a:lstStyle/>
          <a:p>
            <a:pPr marL="12700">
              <a:spcBef>
                <a:spcPts val="100"/>
              </a:spcBef>
            </a:pPr>
            <a:r>
              <a:rPr lang="en-AU" sz="1600" b="1" dirty="0">
                <a:solidFill>
                  <a:schemeClr val="tx1"/>
                </a:solidFill>
                <a:latin typeface="Segoe UI Semibold"/>
                <a:cs typeface="Segoe UI Semibold"/>
              </a:rPr>
              <a:t>Microsoft Copilot </a:t>
            </a:r>
            <a:r>
              <a:rPr lang="en-AU" sz="1600" b="1" dirty="0" err="1">
                <a:solidFill>
                  <a:schemeClr val="tx1"/>
                </a:solidFill>
                <a:latin typeface="Segoe UI Semibold"/>
                <a:cs typeface="Segoe UI Semibold"/>
              </a:rPr>
              <a:t>Quickstart</a:t>
            </a:r>
            <a:r>
              <a:rPr lang="en-AU" sz="1600" b="1" dirty="0">
                <a:solidFill>
                  <a:schemeClr val="tx1"/>
                </a:solidFill>
                <a:latin typeface="Segoe UI Semibold"/>
                <a:cs typeface="Segoe UI Semibold"/>
              </a:rPr>
              <a:t> Guide</a:t>
            </a:r>
          </a:p>
          <a:p>
            <a:pPr marL="12700">
              <a:spcBef>
                <a:spcPts val="100"/>
              </a:spcBef>
            </a:pPr>
            <a:endParaRPr lang="en-AU" sz="1600" b="1" dirty="0">
              <a:solidFill>
                <a:schemeClr val="tx1"/>
              </a:solidFill>
              <a:latin typeface="Segoe UI Semibold"/>
              <a:cs typeface="Segoe UI Semibold"/>
            </a:endParaRPr>
          </a:p>
        </p:txBody>
      </p:sp>
      <p:sp>
        <p:nvSpPr>
          <p:cNvPr id="10" name="object 7">
            <a:extLst>
              <a:ext uri="{FF2B5EF4-FFF2-40B4-BE49-F238E27FC236}">
                <a16:creationId xmlns:a16="http://schemas.microsoft.com/office/drawing/2014/main" id="{EBBE1A22-C22E-D505-6ACB-505EA675B9EC}"/>
              </a:ext>
            </a:extLst>
          </p:cNvPr>
          <p:cNvSpPr/>
          <p:nvPr/>
        </p:nvSpPr>
        <p:spPr>
          <a:xfrm>
            <a:off x="2359250" y="571505"/>
            <a:ext cx="0" cy="575310"/>
          </a:xfrm>
          <a:custGeom>
            <a:avLst/>
            <a:gdLst/>
            <a:ahLst/>
            <a:cxnLst/>
            <a:rect l="l" t="t" r="r" b="b"/>
            <a:pathLst>
              <a:path h="575310">
                <a:moveTo>
                  <a:pt x="0" y="0"/>
                </a:moveTo>
                <a:lnTo>
                  <a:pt x="0" y="575005"/>
                </a:lnTo>
              </a:path>
            </a:pathLst>
          </a:custGeom>
          <a:ln w="12700">
            <a:solidFill>
              <a:schemeClr val="tx1"/>
            </a:solidFill>
          </a:ln>
        </p:spPr>
        <p:txBody>
          <a:bodyPr wrap="square" lIns="0" tIns="0" rIns="0" bIns="0" rtlCol="0"/>
          <a:lstStyle/>
          <a:p>
            <a:endParaRPr/>
          </a:p>
        </p:txBody>
      </p:sp>
      <p:pic>
        <p:nvPicPr>
          <p:cNvPr id="11" name="MS logo gray - EMF">
            <a:extLst>
              <a:ext uri="{FF2B5EF4-FFF2-40B4-BE49-F238E27FC236}">
                <a16:creationId xmlns:a16="http://schemas.microsoft.com/office/drawing/2014/main" id="{6685873C-2C81-1CBC-EF1A-7F914B3C2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2636837" y="683669"/>
            <a:ext cx="1366440" cy="292608"/>
          </a:xfrm>
          <a:prstGeom prst="rect">
            <a:avLst/>
          </a:prstGeom>
        </p:spPr>
      </p:pic>
    </p:spTree>
    <p:extLst>
      <p:ext uri="{BB962C8B-B14F-4D97-AF65-F5344CB8AC3E}">
        <p14:creationId xmlns:p14="http://schemas.microsoft.com/office/powerpoint/2010/main" val="197195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5F589C-37AA-565F-98D5-15D615A489D2}"/>
              </a:ext>
            </a:extLst>
          </p:cNvPr>
          <p:cNvSpPr/>
          <p:nvPr/>
        </p:nvSpPr>
        <p:spPr>
          <a:xfrm rot="10800000">
            <a:off x="-32097" y="-93122"/>
            <a:ext cx="7626083" cy="7421021"/>
          </a:xfrm>
          <a:prstGeom prst="rect">
            <a:avLst/>
          </a:prstGeom>
          <a:gradFill>
            <a:gsLst>
              <a:gs pos="0">
                <a:srgbClr val="E6CCC8"/>
              </a:gs>
              <a:gs pos="100000">
                <a:srgbClr val="E6CCC8">
                  <a:alpha val="3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ject 6"/>
          <p:cNvPicPr/>
          <p:nvPr/>
        </p:nvPicPr>
        <p:blipFill>
          <a:blip r:embed="rId3">
            <a:extLst>
              <a:ext uri="{28A0092B-C50C-407E-A947-70E740481C1C}">
                <a14:useLocalDpi xmlns:a14="http://schemas.microsoft.com/office/drawing/2010/main" val="0"/>
              </a:ext>
            </a:extLst>
          </a:blip>
          <a:srcRect t="4541" b="27084"/>
          <a:stretch>
            <a:fillRect/>
          </a:stretch>
        </p:blipFill>
        <p:spPr>
          <a:xfrm>
            <a:off x="-4765" y="7251700"/>
            <a:ext cx="7564439" cy="3441700"/>
          </a:xfrm>
          <a:prstGeom prst="rect">
            <a:avLst/>
          </a:prstGeom>
        </p:spPr>
      </p:pic>
      <p:sp>
        <p:nvSpPr>
          <p:cNvPr id="9" name="object 9"/>
          <p:cNvSpPr txBox="1"/>
          <p:nvPr/>
        </p:nvSpPr>
        <p:spPr>
          <a:xfrm>
            <a:off x="579437" y="698500"/>
            <a:ext cx="6324600" cy="5858783"/>
          </a:xfrm>
          <a:prstGeom prst="rect">
            <a:avLst/>
          </a:prstGeom>
        </p:spPr>
        <p:txBody>
          <a:bodyPr vert="horz" wrap="square" lIns="0" tIns="102870" rIns="0" bIns="0" rtlCol="0">
            <a:spAutoFit/>
          </a:bodyPr>
          <a:lstStyle/>
          <a:p>
            <a:pPr marL="12700" marR="5080">
              <a:lnSpc>
                <a:spcPct val="85000"/>
              </a:lnSpc>
              <a:spcBef>
                <a:spcPts val="940"/>
              </a:spcBef>
            </a:pPr>
            <a:r>
              <a:rPr lang="en-US" sz="2600" spc="-100" dirty="0">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rPr>
              <a:t>AI-powered productivity for your </a:t>
            </a:r>
            <a:r>
              <a:rPr lang="en-US" sz="2600" spc="-100" dirty="0" err="1">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rPr>
              <a:t>organisation</a:t>
            </a:r>
            <a:endParaRPr lang="en-AU" sz="2600" spc="-100" dirty="0">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endParaRPr>
          </a:p>
          <a:p>
            <a:pPr>
              <a:spcBef>
                <a:spcPts val="600"/>
              </a:spcBef>
            </a:pPr>
            <a:r>
              <a:rPr lang="en-US" sz="1600" dirty="0">
                <a:solidFill>
                  <a:srgbClr val="C03BC4"/>
                </a:solidFill>
              </a:rPr>
              <a:t>AI is reshaping how teams work. 88% of Australian and 90% of New Zealand businesses plan to invest in AI in the coming 12 months, and Microsoft Copilot is where many are starting.*</a:t>
            </a:r>
            <a:endParaRPr lang="en-AU" sz="1600" dirty="0">
              <a:solidFill>
                <a:srgbClr val="C03BC4"/>
              </a:solidFill>
            </a:endParaRPr>
          </a:p>
          <a:p>
            <a:pPr>
              <a:spcBef>
                <a:spcPts val="1200"/>
              </a:spcBef>
            </a:pPr>
            <a:r>
              <a:rPr lang="en-US" sz="1050" dirty="0">
                <a:solidFill>
                  <a:schemeClr val="tx1"/>
                </a:solidFill>
              </a:rPr>
              <a:t>This guide outlines what Copilot is, how it helps and how to get the most out of it. Your Microsoft partner can help you prepare and start using Copilot efficiently and safely, with the right security and governance foundations in place.</a:t>
            </a:r>
          </a:p>
          <a:p>
            <a:pPr marL="12700" marR="5080">
              <a:lnSpc>
                <a:spcPct val="85000"/>
              </a:lnSpc>
              <a:spcBef>
                <a:spcPts val="2000"/>
              </a:spcBef>
            </a:pPr>
            <a:r>
              <a:rPr lang="en-AU" sz="2600" spc="-40" dirty="0">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rPr>
              <a:t>What is Microsoft Copilot?</a:t>
            </a:r>
          </a:p>
          <a:p>
            <a:pPr>
              <a:spcBef>
                <a:spcPts val="1200"/>
              </a:spcBef>
            </a:pPr>
            <a:r>
              <a:rPr lang="en-US" sz="1050" dirty="0">
                <a:solidFill>
                  <a:schemeClr val="tx1"/>
                </a:solidFill>
              </a:rPr>
              <a:t>Microsoft Copilot integrates AI into the Microsoft 365 apps your teams already use, such as Word, Excel, PowerPoint, Outlook and Teams. It helps people work faster, think more clearly and focus on what matters.</a:t>
            </a:r>
            <a:endParaRPr lang="en-AU" sz="1050" dirty="0">
              <a:solidFill>
                <a:schemeClr val="tx1"/>
              </a:solidFill>
            </a:endParaRPr>
          </a:p>
          <a:p>
            <a:pPr>
              <a:spcBef>
                <a:spcPts val="400"/>
              </a:spcBef>
            </a:pPr>
            <a:r>
              <a:rPr lang="en-AU" sz="1050" dirty="0">
                <a:solidFill>
                  <a:schemeClr val="tx1"/>
                </a:solidFill>
              </a:rPr>
              <a:t>Copilot is available in several forms:</a:t>
            </a:r>
          </a:p>
          <a:p>
            <a:pPr marL="171450" lvl="0" indent="-171450">
              <a:spcBef>
                <a:spcPts val="400"/>
              </a:spcBef>
              <a:buFont typeface="Arial" panose="020B0604020202020204" pitchFamily="34" charset="0"/>
              <a:buChar char="•"/>
            </a:pPr>
            <a:r>
              <a:rPr lang="en-US" sz="1050" b="1" dirty="0">
                <a:solidFill>
                  <a:schemeClr val="tx1"/>
                </a:solidFill>
              </a:rPr>
              <a:t>Copilot Chat</a:t>
            </a:r>
            <a:r>
              <a:rPr lang="en-US" sz="1050" dirty="0">
                <a:solidFill>
                  <a:schemeClr val="tx1"/>
                </a:solidFill>
              </a:rPr>
              <a:t> – AI assistant for everyday questions, tasks and lightweight Agent Builder (advice &amp; single file uses)</a:t>
            </a:r>
            <a:endParaRPr lang="en-AU" sz="1050" dirty="0">
              <a:solidFill>
                <a:schemeClr val="tx1"/>
              </a:solidFill>
            </a:endParaRPr>
          </a:p>
          <a:p>
            <a:pPr marL="171450" lvl="0" indent="-171450">
              <a:spcBef>
                <a:spcPts val="400"/>
              </a:spcBef>
              <a:buFont typeface="Arial" panose="020B0604020202020204" pitchFamily="34" charset="0"/>
              <a:buChar char="•"/>
            </a:pPr>
            <a:r>
              <a:rPr lang="en-US" sz="1050" b="1" dirty="0">
                <a:solidFill>
                  <a:schemeClr val="tx1"/>
                </a:solidFill>
              </a:rPr>
              <a:t>Copilot for Microsoft 365</a:t>
            </a:r>
            <a:r>
              <a:rPr lang="en-US" sz="1050" dirty="0">
                <a:solidFill>
                  <a:schemeClr val="tx1"/>
                </a:solidFill>
              </a:rPr>
              <a:t> – embedded across M365 apps, lightweight Agent Builder (enriched by </a:t>
            </a:r>
            <a:r>
              <a:rPr lang="en-US" sz="1050" dirty="0" err="1">
                <a:solidFill>
                  <a:schemeClr val="tx1"/>
                </a:solidFill>
              </a:rPr>
              <a:t>Sharepoint</a:t>
            </a:r>
            <a:r>
              <a:rPr lang="en-US" sz="1050" dirty="0">
                <a:solidFill>
                  <a:schemeClr val="tx1"/>
                </a:solidFill>
              </a:rPr>
              <a:t> &amp; </a:t>
            </a:r>
            <a:r>
              <a:rPr lang="en-US" sz="1050" dirty="0" err="1">
                <a:solidFill>
                  <a:schemeClr val="tx1"/>
                </a:solidFill>
              </a:rPr>
              <a:t>Onedrive</a:t>
            </a:r>
            <a:r>
              <a:rPr lang="en-US" sz="1050" dirty="0">
                <a:solidFill>
                  <a:schemeClr val="tx1"/>
                </a:solidFill>
              </a:rPr>
              <a:t>)  </a:t>
            </a:r>
            <a:endParaRPr lang="en-AU" sz="1050" dirty="0">
              <a:solidFill>
                <a:schemeClr val="tx1"/>
              </a:solidFill>
            </a:endParaRPr>
          </a:p>
          <a:p>
            <a:pPr marL="171450" lvl="0" indent="-171450">
              <a:spcBef>
                <a:spcPts val="400"/>
              </a:spcBef>
              <a:buFont typeface="Arial" panose="020B0604020202020204" pitchFamily="34" charset="0"/>
              <a:buChar char="•"/>
            </a:pPr>
            <a:r>
              <a:rPr lang="en-AU" sz="1050" b="1" dirty="0">
                <a:solidFill>
                  <a:schemeClr val="tx1"/>
                </a:solidFill>
              </a:rPr>
              <a:t>Copilot Studio</a:t>
            </a:r>
            <a:r>
              <a:rPr lang="en-AU" sz="1050" dirty="0">
                <a:solidFill>
                  <a:schemeClr val="tx1"/>
                </a:solidFill>
              </a:rPr>
              <a:t> – build custom agents for your business </a:t>
            </a:r>
          </a:p>
          <a:p>
            <a:pPr marL="12700" marR="5080">
              <a:lnSpc>
                <a:spcPct val="85000"/>
              </a:lnSpc>
              <a:spcBef>
                <a:spcPts val="2000"/>
              </a:spcBef>
            </a:pPr>
            <a:r>
              <a:rPr lang="en-AU" sz="2600" spc="-40" dirty="0">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rPr>
              <a:t>Why Copilot?</a:t>
            </a:r>
          </a:p>
          <a:p>
            <a:pPr marL="171450" lvl="0" indent="-171450">
              <a:spcBef>
                <a:spcPts val="1200"/>
              </a:spcBef>
              <a:buFont typeface="Arial" panose="020B0604020202020204" pitchFamily="34" charset="0"/>
              <a:buChar char="•"/>
            </a:pPr>
            <a:r>
              <a:rPr lang="en-US" sz="1050" b="1" dirty="0">
                <a:solidFill>
                  <a:schemeClr val="tx1"/>
                </a:solidFill>
              </a:rPr>
              <a:t>Boost productivity</a:t>
            </a:r>
            <a:r>
              <a:rPr lang="en-US" sz="1050" dirty="0">
                <a:solidFill>
                  <a:schemeClr val="tx1"/>
                </a:solidFill>
              </a:rPr>
              <a:t> – Automate repetitive tasks, save time and speed up content creation</a:t>
            </a:r>
            <a:endParaRPr lang="en-AU" sz="1050" dirty="0">
              <a:solidFill>
                <a:schemeClr val="tx1"/>
              </a:solidFill>
            </a:endParaRPr>
          </a:p>
          <a:p>
            <a:pPr marL="171450" lvl="0" indent="-171450">
              <a:spcBef>
                <a:spcPts val="400"/>
              </a:spcBef>
              <a:buFont typeface="Arial" panose="020B0604020202020204" pitchFamily="34" charset="0"/>
              <a:buChar char="•"/>
            </a:pPr>
            <a:r>
              <a:rPr lang="en-AU" sz="1050" b="1" dirty="0">
                <a:solidFill>
                  <a:schemeClr val="tx1"/>
                </a:solidFill>
              </a:rPr>
              <a:t>Make better decisions</a:t>
            </a:r>
            <a:r>
              <a:rPr lang="en-AU" sz="1050" dirty="0">
                <a:solidFill>
                  <a:schemeClr val="tx1"/>
                </a:solidFill>
              </a:rPr>
              <a:t> – Surface insights from your data when you need them</a:t>
            </a:r>
          </a:p>
          <a:p>
            <a:pPr marL="171450" lvl="0" indent="-171450">
              <a:spcBef>
                <a:spcPts val="400"/>
              </a:spcBef>
              <a:buFont typeface="Arial" panose="020B0604020202020204" pitchFamily="34" charset="0"/>
              <a:buChar char="•"/>
            </a:pPr>
            <a:r>
              <a:rPr lang="en-AU" sz="1050" b="1" dirty="0">
                <a:solidFill>
                  <a:schemeClr val="tx1"/>
                </a:solidFill>
              </a:rPr>
              <a:t>Improve employee experience</a:t>
            </a:r>
            <a:r>
              <a:rPr lang="en-AU" sz="1050" dirty="0">
                <a:solidFill>
                  <a:schemeClr val="tx1"/>
                </a:solidFill>
              </a:rPr>
              <a:t> – Reduce cognitive load and free people to focus on higher-value work</a:t>
            </a:r>
          </a:p>
          <a:p>
            <a:pPr marL="171450" lvl="0" indent="-171450">
              <a:spcBef>
                <a:spcPts val="400"/>
              </a:spcBef>
              <a:buFont typeface="Arial" panose="020B0604020202020204" pitchFamily="34" charset="0"/>
              <a:buChar char="•"/>
            </a:pPr>
            <a:r>
              <a:rPr lang="en-AU" sz="1050" b="1" dirty="0">
                <a:solidFill>
                  <a:schemeClr val="tx1"/>
                </a:solidFill>
              </a:rPr>
              <a:t>Stay in control</a:t>
            </a:r>
            <a:r>
              <a:rPr lang="en-AU" sz="1050" dirty="0">
                <a:solidFill>
                  <a:schemeClr val="tx1"/>
                </a:solidFill>
              </a:rPr>
              <a:t> – Enterprise security, governance and visibility built 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E31FE62-E398-219C-847C-5AC512B975BB}"/>
              </a:ext>
            </a:extLst>
          </p:cNvPr>
          <p:cNvPicPr>
            <a:picLocks noChangeAspect="1"/>
          </p:cNvPicPr>
          <p:nvPr/>
        </p:nvPicPr>
        <p:blipFill>
          <a:blip r:embed="rId2">
            <a:extLst>
              <a:ext uri="{28A0092B-C50C-407E-A947-70E740481C1C}">
                <a14:useLocalDpi xmlns:a14="http://schemas.microsoft.com/office/drawing/2010/main" val="0"/>
              </a:ext>
            </a:extLst>
          </a:blip>
          <a:srcRect r="21641"/>
          <a:stretch>
            <a:fillRect/>
          </a:stretch>
        </p:blipFill>
        <p:spPr>
          <a:xfrm>
            <a:off x="0" y="-93121"/>
            <a:ext cx="7559675" cy="10786521"/>
          </a:xfrm>
          <a:prstGeom prst="rect">
            <a:avLst/>
          </a:prstGeom>
        </p:spPr>
      </p:pic>
      <p:sp>
        <p:nvSpPr>
          <p:cNvPr id="18" name="Rectangle 17">
            <a:extLst>
              <a:ext uri="{FF2B5EF4-FFF2-40B4-BE49-F238E27FC236}">
                <a16:creationId xmlns:a16="http://schemas.microsoft.com/office/drawing/2014/main" id="{F5E9769F-1E5B-901F-5EAF-367AE3B3A141}"/>
              </a:ext>
            </a:extLst>
          </p:cNvPr>
          <p:cNvSpPr/>
          <p:nvPr/>
        </p:nvSpPr>
        <p:spPr>
          <a:xfrm rot="10800000">
            <a:off x="-1" y="-93122"/>
            <a:ext cx="7559676" cy="5820822"/>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3A5EBB-D9E1-9CC4-2D63-E2EE8164A2D5}"/>
              </a:ext>
            </a:extLst>
          </p:cNvPr>
          <p:cNvSpPr/>
          <p:nvPr/>
        </p:nvSpPr>
        <p:spPr>
          <a:xfrm>
            <a:off x="643256" y="656575"/>
            <a:ext cx="6336981" cy="2175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79FB0BF-D4E9-CF6C-9ADB-EE0655F44E71}"/>
              </a:ext>
            </a:extLst>
          </p:cNvPr>
          <p:cNvSpPr txBox="1"/>
          <p:nvPr/>
        </p:nvSpPr>
        <p:spPr>
          <a:xfrm>
            <a:off x="504000" y="1366282"/>
            <a:ext cx="6064318" cy="2913618"/>
          </a:xfrm>
          <a:prstGeom prst="rect">
            <a:avLst/>
          </a:prstGeom>
          <a:noFill/>
        </p:spPr>
        <p:txBody>
          <a:bodyPr wrap="square" lIns="0" tIns="0" rIns="0" bIns="0">
            <a:spAutoFit/>
          </a:bodyPr>
          <a:lstStyle/>
          <a:p>
            <a:pPr marL="12700" marR="5080">
              <a:lnSpc>
                <a:spcPts val="4400"/>
              </a:lnSpc>
              <a:spcBef>
                <a:spcPts val="580"/>
              </a:spcBef>
              <a:spcAft>
                <a:spcPts val="1200"/>
              </a:spcAft>
            </a:pPr>
            <a:r>
              <a:rPr lang="en-US" sz="5000" spc="-40" dirty="0">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rPr>
              <a:t>AI is already in your </a:t>
            </a:r>
            <a:r>
              <a:rPr lang="en-US" sz="5000" spc="-40" dirty="0" err="1">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rPr>
              <a:t>organisation</a:t>
            </a:r>
            <a:endParaRPr lang="en-AU" sz="5000" spc="-40" dirty="0">
              <a:gradFill>
                <a:gsLst>
                  <a:gs pos="25000">
                    <a:srgbClr val="C03BC4"/>
                  </a:gs>
                  <a:gs pos="100000">
                    <a:srgbClr val="FF5C39"/>
                  </a:gs>
                </a:gsLst>
                <a:lin ang="0" scaled="0"/>
              </a:gradFill>
              <a:latin typeface="Segoe UI" panose="020B0502040204020203" pitchFamily="34" charset="0"/>
              <a:ea typeface="+mj-ea"/>
              <a:cs typeface="Segoe UI" panose="020B0502040204020203" pitchFamily="34" charset="0"/>
            </a:endParaRPr>
          </a:p>
          <a:p>
            <a:pPr>
              <a:spcAft>
                <a:spcPts val="1200"/>
              </a:spcAft>
            </a:pPr>
            <a:r>
              <a:rPr lang="en-AU" sz="1600" b="1" dirty="0">
                <a:solidFill>
                  <a:srgbClr val="C03BC4"/>
                </a:solidFill>
                <a:latin typeface="Segoe UI Semibold" panose="020B0502040204020203" pitchFamily="34" charset="0"/>
                <a:cs typeface="Segoe UI Semibold" panose="020B0502040204020203" pitchFamily="34" charset="0"/>
              </a:rPr>
              <a:t>Treading cautiously makes sense, but the reality is that your people already use AI. </a:t>
            </a:r>
          </a:p>
          <a:p>
            <a:pPr>
              <a:spcAft>
                <a:spcPts val="1200"/>
              </a:spcAft>
            </a:pPr>
            <a:r>
              <a:rPr lang="en-US" sz="1600" b="1" dirty="0">
                <a:solidFill>
                  <a:srgbClr val="C03BC4"/>
                </a:solidFill>
                <a:latin typeface="Segoe UI" panose="020B0502040204020203" pitchFamily="34" charset="0"/>
                <a:cs typeface="Segoe UI" panose="020B0502040204020203" pitchFamily="34" charset="0"/>
              </a:rPr>
              <a:t>59%</a:t>
            </a:r>
            <a:r>
              <a:rPr lang="en-US" sz="1600" dirty="0">
                <a:solidFill>
                  <a:srgbClr val="C03BC4"/>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of Australian and </a:t>
            </a:r>
            <a:r>
              <a:rPr lang="en-US" sz="1600" b="1" dirty="0">
                <a:solidFill>
                  <a:srgbClr val="C03BC4"/>
                </a:solidFill>
                <a:latin typeface="Segoe UI" panose="020B0502040204020203" pitchFamily="34" charset="0"/>
                <a:cs typeface="Segoe UI" panose="020B0502040204020203" pitchFamily="34" charset="0"/>
              </a:rPr>
              <a:t>53%</a:t>
            </a:r>
            <a:r>
              <a:rPr lang="en-US" sz="1600" dirty="0">
                <a:solidFill>
                  <a:srgbClr val="C03BC4"/>
                </a:solidFill>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of New Zealand </a:t>
            </a:r>
            <a:r>
              <a:rPr lang="en-US" sz="1600" dirty="0" err="1">
                <a:latin typeface="Segoe UI" panose="020B0502040204020203" pitchFamily="34" charset="0"/>
                <a:cs typeface="Segoe UI" panose="020B0502040204020203" pitchFamily="34" charset="0"/>
              </a:rPr>
              <a:t>organisations</a:t>
            </a:r>
            <a:r>
              <a:rPr lang="en-US" sz="1600" dirty="0">
                <a:latin typeface="Segoe UI" panose="020B0502040204020203" pitchFamily="34" charset="0"/>
                <a:cs typeface="Segoe UI" panose="020B0502040204020203" pitchFamily="34" charset="0"/>
              </a:rPr>
              <a:t> say employees are using AI tools that haven't been formally approved.* Copilot gives you a secure, governed way to harness AI with guardrails, visibility and control built in.</a:t>
            </a:r>
            <a:endParaRPr lang="en-AU" sz="1600" dirty="0">
              <a:latin typeface="Segoe UI" panose="020B0502040204020203" pitchFamily="34" charset="0"/>
              <a:cs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6E861B-339F-286E-EDE9-0233F0F93B03}"/>
            </a:ext>
          </a:extLst>
        </p:cNvPr>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8B25098D-02F2-3BF5-9074-C7CEA9C1A8B6}"/>
              </a:ext>
            </a:extLst>
          </p:cNvPr>
          <p:cNvPicPr>
            <a:picLocks noChangeAspect="1"/>
          </p:cNvPicPr>
          <p:nvPr/>
        </p:nvPicPr>
        <p:blipFill>
          <a:blip r:embed="rId3">
            <a:alphaModFix amt="84000"/>
          </a:blip>
          <a:stretch>
            <a:fillRect/>
          </a:stretch>
        </p:blipFill>
        <p:spPr>
          <a:xfrm rot="16200000" flipH="1">
            <a:off x="-1611313" y="1609616"/>
            <a:ext cx="10781010" cy="7560971"/>
          </a:xfrm>
          <a:prstGeom prst="rect">
            <a:avLst/>
          </a:prstGeom>
        </p:spPr>
      </p:pic>
      <p:sp>
        <p:nvSpPr>
          <p:cNvPr id="11" name="Rectangle 10">
            <a:extLst>
              <a:ext uri="{FF2B5EF4-FFF2-40B4-BE49-F238E27FC236}">
                <a16:creationId xmlns:a16="http://schemas.microsoft.com/office/drawing/2014/main" id="{7228E82C-6AED-7525-13B5-1D9A28DA82B6}"/>
              </a:ext>
            </a:extLst>
          </p:cNvPr>
          <p:cNvSpPr/>
          <p:nvPr/>
        </p:nvSpPr>
        <p:spPr>
          <a:xfrm>
            <a:off x="643256" y="656575"/>
            <a:ext cx="6336981" cy="2175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descr="$PPTXTitle">
            <a:extLst>
              <a:ext uri="{FF2B5EF4-FFF2-40B4-BE49-F238E27FC236}">
                <a16:creationId xmlns:a16="http://schemas.microsoft.com/office/drawing/2014/main" id="{0078EA13-1D75-96AD-6E7A-5CFED4BF841D}"/>
              </a:ext>
            </a:extLst>
          </p:cNvPr>
          <p:cNvSpPr txBox="1">
            <a:spLocks noGrp="1"/>
          </p:cNvSpPr>
          <p:nvPr>
            <p:ph type="title"/>
          </p:nvPr>
        </p:nvSpPr>
        <p:spPr>
          <a:xfrm>
            <a:off x="504000" y="779322"/>
            <a:ext cx="4508181" cy="528927"/>
          </a:xfrm>
          <a:prstGeom prst="rect">
            <a:avLst/>
          </a:prstGeom>
        </p:spPr>
        <p:txBody>
          <a:bodyPr vert="horz" wrap="square" lIns="0" tIns="12700" rIns="0" bIns="0" rtlCol="0">
            <a:spAutoFit/>
          </a:bodyPr>
          <a:lstStyle/>
          <a:p>
            <a:pPr marL="12700" marR="5080">
              <a:lnSpc>
                <a:spcPts val="4400"/>
              </a:lnSpc>
              <a:spcBef>
                <a:spcPts val="580"/>
              </a:spcBef>
            </a:pPr>
            <a:r>
              <a:rPr lang="en-US" sz="3200" spc="-100" dirty="0">
                <a:solidFill>
                  <a:srgbClr val="C03AC4"/>
                </a:solidFill>
                <a:latin typeface="Segoe UI" panose="020B0502040204020203" pitchFamily="34" charset="0"/>
                <a:cs typeface="Segoe UI" panose="020B0502040204020203" pitchFamily="34" charset="0"/>
              </a:rPr>
              <a:t>Your Copilot journey</a:t>
            </a:r>
            <a:endParaRPr sz="3200" spc="-100" dirty="0">
              <a:solidFill>
                <a:srgbClr val="C03AC4"/>
              </a:solidFill>
              <a:latin typeface="Segoe UI" panose="020B0502040204020203" pitchFamily="34" charset="0"/>
              <a:cs typeface="Segoe UI" panose="020B0502040204020203" pitchFamily="34" charset="0"/>
            </a:endParaRPr>
          </a:p>
        </p:txBody>
      </p:sp>
      <p:sp>
        <p:nvSpPr>
          <p:cNvPr id="5" name="object 3" descr="$PPTXTitle">
            <a:extLst>
              <a:ext uri="{FF2B5EF4-FFF2-40B4-BE49-F238E27FC236}">
                <a16:creationId xmlns:a16="http://schemas.microsoft.com/office/drawing/2014/main" id="{E7F71BEA-8D9F-1C9A-B5C5-D6903E04E3A0}"/>
              </a:ext>
            </a:extLst>
          </p:cNvPr>
          <p:cNvSpPr txBox="1">
            <a:spLocks/>
          </p:cNvSpPr>
          <p:nvPr/>
        </p:nvSpPr>
        <p:spPr>
          <a:xfrm>
            <a:off x="504000" y="1412369"/>
            <a:ext cx="6641780" cy="505267"/>
          </a:xfrm>
          <a:prstGeom prst="rect">
            <a:avLst/>
          </a:prstGeom>
        </p:spPr>
        <p:txBody>
          <a:bodyPr vert="horz" wrap="square" lIns="0" tIns="12700" rIns="0" bIns="0" rtlCol="0">
            <a:spAutoFit/>
          </a:bodyPr>
          <a:lstStyle>
            <a:lvl1pPr>
              <a:defRPr sz="3000" b="0" i="0">
                <a:solidFill>
                  <a:srgbClr val="0078D4"/>
                </a:solidFill>
                <a:latin typeface="Segoe UI"/>
                <a:ea typeface="+mj-ea"/>
                <a:cs typeface="Segoe UI"/>
              </a:defRPr>
            </a:lvl1pPr>
          </a:lstStyle>
          <a:p>
            <a:pPr>
              <a:spcBef>
                <a:spcPts val="1200"/>
              </a:spcBef>
            </a:pPr>
            <a:r>
              <a:rPr lang="en-US" sz="1600" dirty="0">
                <a:solidFill>
                  <a:schemeClr val="tx1"/>
                </a:solidFill>
              </a:rPr>
              <a:t>Copilot is built into the tools you already use, so getting started is easier than you think. Here's a typical path from first steps to real results.</a:t>
            </a:r>
          </a:p>
        </p:txBody>
      </p:sp>
      <p:sp>
        <p:nvSpPr>
          <p:cNvPr id="6" name="Graphic 27">
            <a:extLst>
              <a:ext uri="{FF2B5EF4-FFF2-40B4-BE49-F238E27FC236}">
                <a16:creationId xmlns:a16="http://schemas.microsoft.com/office/drawing/2014/main" id="{001433C6-63F3-62D2-2276-A9DBE861CA91}"/>
              </a:ext>
              <a:ext uri="{C183D7F6-B498-43B3-948B-1728B52AA6E4}">
                <adec:decorative xmlns:adec="http://schemas.microsoft.com/office/drawing/2017/decorative" val="1"/>
              </a:ext>
            </a:extLst>
          </p:cNvPr>
          <p:cNvSpPr/>
          <p:nvPr/>
        </p:nvSpPr>
        <p:spPr>
          <a:xfrm>
            <a:off x="16603237" y="6680565"/>
            <a:ext cx="518266" cy="518318"/>
          </a:xfrm>
          <a:custGeom>
            <a:avLst/>
            <a:gdLst>
              <a:gd name="connsiteX0" fmla="*/ 315619 w 789046"/>
              <a:gd name="connsiteY0" fmla="*/ 0 h 789125"/>
              <a:gd name="connsiteX1" fmla="*/ 473428 w 789046"/>
              <a:gd name="connsiteY1" fmla="*/ 157809 h 789125"/>
              <a:gd name="connsiteX2" fmla="*/ 473428 w 789046"/>
              <a:gd name="connsiteY2" fmla="*/ 236714 h 789125"/>
              <a:gd name="connsiteX3" fmla="*/ 572059 w 789046"/>
              <a:gd name="connsiteY3" fmla="*/ 236714 h 789125"/>
              <a:gd name="connsiteX4" fmla="*/ 631237 w 789046"/>
              <a:gd name="connsiteY4" fmla="*/ 295893 h 789125"/>
              <a:gd name="connsiteX5" fmla="*/ 631237 w 789046"/>
              <a:gd name="connsiteY5" fmla="*/ 355071 h 789125"/>
              <a:gd name="connsiteX6" fmla="*/ 595888 w 789046"/>
              <a:gd name="connsiteY6" fmla="*/ 368051 h 789125"/>
              <a:gd name="connsiteX7" fmla="*/ 591667 w 789046"/>
              <a:gd name="connsiteY7" fmla="*/ 371996 h 789125"/>
              <a:gd name="connsiteX8" fmla="*/ 489209 w 789046"/>
              <a:gd name="connsiteY8" fmla="*/ 420838 h 789125"/>
              <a:gd name="connsiteX9" fmla="*/ 433976 w 789046"/>
              <a:gd name="connsiteY9" fmla="*/ 476703 h 789125"/>
              <a:gd name="connsiteX10" fmla="*/ 433976 w 789046"/>
              <a:gd name="connsiteY10" fmla="*/ 575373 h 789125"/>
              <a:gd name="connsiteX11" fmla="*/ 539708 w 789046"/>
              <a:gd name="connsiteY11" fmla="*/ 789126 h 789125"/>
              <a:gd name="connsiteX12" fmla="*/ 59179 w 789046"/>
              <a:gd name="connsiteY12" fmla="*/ 789047 h 789125"/>
              <a:gd name="connsiteX13" fmla="*/ 0 w 789046"/>
              <a:gd name="connsiteY13" fmla="*/ 729868 h 789125"/>
              <a:gd name="connsiteX14" fmla="*/ 0 w 789046"/>
              <a:gd name="connsiteY14" fmla="*/ 295893 h 789125"/>
              <a:gd name="connsiteX15" fmla="*/ 59179 w 789046"/>
              <a:gd name="connsiteY15" fmla="*/ 236714 h 789125"/>
              <a:gd name="connsiteX16" fmla="*/ 157809 w 789046"/>
              <a:gd name="connsiteY16" fmla="*/ 236714 h 789125"/>
              <a:gd name="connsiteX17" fmla="*/ 157809 w 789046"/>
              <a:gd name="connsiteY17" fmla="*/ 157809 h 789125"/>
              <a:gd name="connsiteX18" fmla="*/ 315619 w 789046"/>
              <a:gd name="connsiteY18" fmla="*/ 0 h 789125"/>
              <a:gd name="connsiteX19" fmla="*/ 642442 w 789046"/>
              <a:gd name="connsiteY19" fmla="*/ 399337 h 789125"/>
              <a:gd name="connsiteX20" fmla="*/ 773266 w 789046"/>
              <a:gd name="connsiteY20" fmla="*/ 460290 h 789125"/>
              <a:gd name="connsiteX21" fmla="*/ 788731 w 789046"/>
              <a:gd name="connsiteY21" fmla="*/ 473389 h 789125"/>
              <a:gd name="connsiteX22" fmla="*/ 789047 w 789046"/>
              <a:gd name="connsiteY22" fmla="*/ 476703 h 789125"/>
              <a:gd name="connsiteX23" fmla="*/ 789047 w 789046"/>
              <a:gd name="connsiteY23" fmla="*/ 575373 h 789125"/>
              <a:gd name="connsiteX24" fmla="*/ 636248 w 789046"/>
              <a:gd name="connsiteY24" fmla="*/ 788218 h 789125"/>
              <a:gd name="connsiteX25" fmla="*/ 626266 w 789046"/>
              <a:gd name="connsiteY25" fmla="*/ 788218 h 789125"/>
              <a:gd name="connsiteX26" fmla="*/ 473586 w 789046"/>
              <a:gd name="connsiteY26" fmla="*/ 585828 h 789125"/>
              <a:gd name="connsiteX27" fmla="*/ 473428 w 789046"/>
              <a:gd name="connsiteY27" fmla="*/ 575412 h 789125"/>
              <a:gd name="connsiteX28" fmla="*/ 473428 w 789046"/>
              <a:gd name="connsiteY28" fmla="*/ 476781 h 789125"/>
              <a:gd name="connsiteX29" fmla="*/ 489209 w 789046"/>
              <a:gd name="connsiteY29" fmla="*/ 460330 h 789125"/>
              <a:gd name="connsiteX30" fmla="*/ 620112 w 789046"/>
              <a:gd name="connsiteY30" fmla="*/ 399376 h 789125"/>
              <a:gd name="connsiteX31" fmla="*/ 641807 w 789046"/>
              <a:gd name="connsiteY31" fmla="*/ 398741 h 789125"/>
              <a:gd name="connsiteX32" fmla="*/ 642442 w 789046"/>
              <a:gd name="connsiteY32" fmla="*/ 399376 h 789125"/>
              <a:gd name="connsiteX33" fmla="*/ 315619 w 789046"/>
              <a:gd name="connsiteY33" fmla="*/ 453702 h 789125"/>
              <a:gd name="connsiteX34" fmla="*/ 256440 w 789046"/>
              <a:gd name="connsiteY34" fmla="*/ 512880 h 789125"/>
              <a:gd name="connsiteX35" fmla="*/ 315619 w 789046"/>
              <a:gd name="connsiteY35" fmla="*/ 572059 h 789125"/>
              <a:gd name="connsiteX36" fmla="*/ 374797 w 789046"/>
              <a:gd name="connsiteY36" fmla="*/ 512880 h 789125"/>
              <a:gd name="connsiteX37" fmla="*/ 315619 w 789046"/>
              <a:gd name="connsiteY37" fmla="*/ 453702 h 789125"/>
              <a:gd name="connsiteX38" fmla="*/ 315619 w 789046"/>
              <a:gd name="connsiteY38" fmla="*/ 78905 h 789125"/>
              <a:gd name="connsiteX39" fmla="*/ 236714 w 789046"/>
              <a:gd name="connsiteY39" fmla="*/ 157809 h 789125"/>
              <a:gd name="connsiteX40" fmla="*/ 236714 w 789046"/>
              <a:gd name="connsiteY40" fmla="*/ 236714 h 789125"/>
              <a:gd name="connsiteX41" fmla="*/ 394523 w 789046"/>
              <a:gd name="connsiteY41" fmla="*/ 236714 h 789125"/>
              <a:gd name="connsiteX42" fmla="*/ 394523 w 789046"/>
              <a:gd name="connsiteY42" fmla="*/ 157809 h 789125"/>
              <a:gd name="connsiteX43" fmla="*/ 315619 w 789046"/>
              <a:gd name="connsiteY43" fmla="*/ 78905 h 78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046" h="789125">
                <a:moveTo>
                  <a:pt x="315619" y="0"/>
                </a:moveTo>
                <a:cubicBezTo>
                  <a:pt x="402773" y="0"/>
                  <a:pt x="473428" y="70654"/>
                  <a:pt x="473428" y="157809"/>
                </a:cubicBezTo>
                <a:lnTo>
                  <a:pt x="473428" y="236714"/>
                </a:lnTo>
                <a:lnTo>
                  <a:pt x="572059" y="236714"/>
                </a:lnTo>
                <a:cubicBezTo>
                  <a:pt x="604741" y="236714"/>
                  <a:pt x="631237" y="263209"/>
                  <a:pt x="631237" y="295893"/>
                </a:cubicBezTo>
                <a:lnTo>
                  <a:pt x="631237" y="355071"/>
                </a:lnTo>
                <a:cubicBezTo>
                  <a:pt x="618652" y="355071"/>
                  <a:pt x="606106" y="359411"/>
                  <a:pt x="595888" y="368051"/>
                </a:cubicBezTo>
                <a:lnTo>
                  <a:pt x="591667" y="371996"/>
                </a:lnTo>
                <a:cubicBezTo>
                  <a:pt x="559631" y="405333"/>
                  <a:pt x="526334" y="420838"/>
                  <a:pt x="489209" y="420838"/>
                </a:cubicBezTo>
                <a:cubicBezTo>
                  <a:pt x="458318" y="420838"/>
                  <a:pt x="433976" y="446206"/>
                  <a:pt x="433976" y="476703"/>
                </a:cubicBezTo>
                <a:lnTo>
                  <a:pt x="433976" y="575373"/>
                </a:lnTo>
                <a:cubicBezTo>
                  <a:pt x="433976" y="669033"/>
                  <a:pt x="470430" y="741862"/>
                  <a:pt x="539708" y="789126"/>
                </a:cubicBezTo>
                <a:lnTo>
                  <a:pt x="59179" y="789047"/>
                </a:lnTo>
                <a:cubicBezTo>
                  <a:pt x="26495" y="789047"/>
                  <a:pt x="0" y="762550"/>
                  <a:pt x="0" y="729868"/>
                </a:cubicBezTo>
                <a:lnTo>
                  <a:pt x="0" y="295893"/>
                </a:lnTo>
                <a:cubicBezTo>
                  <a:pt x="0" y="263209"/>
                  <a:pt x="26495" y="236714"/>
                  <a:pt x="59179" y="236714"/>
                </a:cubicBezTo>
                <a:lnTo>
                  <a:pt x="157809" y="236714"/>
                </a:lnTo>
                <a:lnTo>
                  <a:pt x="157809" y="157809"/>
                </a:lnTo>
                <a:cubicBezTo>
                  <a:pt x="157809" y="70654"/>
                  <a:pt x="228463" y="0"/>
                  <a:pt x="315619" y="0"/>
                </a:cubicBezTo>
                <a:close/>
                <a:moveTo>
                  <a:pt x="642442" y="399337"/>
                </a:moveTo>
                <a:cubicBezTo>
                  <a:pt x="681579" y="440209"/>
                  <a:pt x="724937" y="460290"/>
                  <a:pt x="773266" y="460290"/>
                </a:cubicBezTo>
                <a:cubicBezTo>
                  <a:pt x="780880" y="460290"/>
                  <a:pt x="787271" y="465932"/>
                  <a:pt x="788731" y="473389"/>
                </a:cubicBezTo>
                <a:lnTo>
                  <a:pt x="789047" y="476703"/>
                </a:lnTo>
                <a:lnTo>
                  <a:pt x="789047" y="575373"/>
                </a:lnTo>
                <a:cubicBezTo>
                  <a:pt x="789047" y="681184"/>
                  <a:pt x="737246" y="753145"/>
                  <a:pt x="636248" y="788218"/>
                </a:cubicBezTo>
                <a:cubicBezTo>
                  <a:pt x="633017" y="789343"/>
                  <a:pt x="629498" y="789343"/>
                  <a:pt x="626266" y="788218"/>
                </a:cubicBezTo>
                <a:cubicBezTo>
                  <a:pt x="528582" y="754289"/>
                  <a:pt x="476939" y="685958"/>
                  <a:pt x="473586" y="585828"/>
                </a:cubicBezTo>
                <a:lnTo>
                  <a:pt x="473428" y="575412"/>
                </a:lnTo>
                <a:lnTo>
                  <a:pt x="473428" y="476781"/>
                </a:lnTo>
                <a:cubicBezTo>
                  <a:pt x="473428" y="467707"/>
                  <a:pt x="480529" y="460330"/>
                  <a:pt x="489209" y="460330"/>
                </a:cubicBezTo>
                <a:cubicBezTo>
                  <a:pt x="537459" y="460330"/>
                  <a:pt x="580857" y="440209"/>
                  <a:pt x="620112" y="399376"/>
                </a:cubicBezTo>
                <a:cubicBezTo>
                  <a:pt x="625927" y="393210"/>
                  <a:pt x="635640" y="392926"/>
                  <a:pt x="641807" y="398741"/>
                </a:cubicBezTo>
                <a:cubicBezTo>
                  <a:pt x="642024" y="398946"/>
                  <a:pt x="642237" y="399159"/>
                  <a:pt x="642442" y="399376"/>
                </a:cubicBezTo>
                <a:close/>
                <a:moveTo>
                  <a:pt x="315619" y="453702"/>
                </a:moveTo>
                <a:cubicBezTo>
                  <a:pt x="282935" y="453702"/>
                  <a:pt x="256440" y="480198"/>
                  <a:pt x="256440" y="512880"/>
                </a:cubicBezTo>
                <a:cubicBezTo>
                  <a:pt x="256440" y="545563"/>
                  <a:pt x="282935" y="572059"/>
                  <a:pt x="315619" y="572059"/>
                </a:cubicBezTo>
                <a:cubicBezTo>
                  <a:pt x="348301" y="572059"/>
                  <a:pt x="374797" y="545563"/>
                  <a:pt x="374797" y="512880"/>
                </a:cubicBezTo>
                <a:cubicBezTo>
                  <a:pt x="374797" y="480198"/>
                  <a:pt x="348301" y="453702"/>
                  <a:pt x="315619" y="453702"/>
                </a:cubicBezTo>
                <a:close/>
                <a:moveTo>
                  <a:pt x="315619" y="78905"/>
                </a:moveTo>
                <a:cubicBezTo>
                  <a:pt x="272041" y="78905"/>
                  <a:pt x="236714" y="114231"/>
                  <a:pt x="236714" y="157809"/>
                </a:cubicBezTo>
                <a:lnTo>
                  <a:pt x="236714" y="236714"/>
                </a:lnTo>
                <a:lnTo>
                  <a:pt x="394523" y="236714"/>
                </a:lnTo>
                <a:lnTo>
                  <a:pt x="394523" y="157809"/>
                </a:lnTo>
                <a:cubicBezTo>
                  <a:pt x="394523" y="114231"/>
                  <a:pt x="359198" y="78905"/>
                  <a:pt x="315619" y="78905"/>
                </a:cubicBezTo>
                <a:close/>
              </a:path>
            </a:pathLst>
          </a:custGeom>
          <a:gradFill flip="none" rotWithShape="1">
            <a:gsLst>
              <a:gs pos="3000">
                <a:srgbClr val="818EFF"/>
              </a:gs>
              <a:gs pos="50000">
                <a:srgbClr val="D660FF"/>
              </a:gs>
              <a:gs pos="97000">
                <a:srgbClr val="FEA874"/>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8" name="Graphic 31">
            <a:extLst>
              <a:ext uri="{FF2B5EF4-FFF2-40B4-BE49-F238E27FC236}">
                <a16:creationId xmlns:a16="http://schemas.microsoft.com/office/drawing/2014/main" id="{84DB029D-EFFF-1C5F-4841-407A21436BBC}"/>
              </a:ext>
              <a:ext uri="{C183D7F6-B498-43B3-948B-1728B52AA6E4}">
                <adec:decorative xmlns:adec="http://schemas.microsoft.com/office/drawing/2017/decorative" val="1"/>
              </a:ext>
            </a:extLst>
          </p:cNvPr>
          <p:cNvSpPr/>
          <p:nvPr/>
        </p:nvSpPr>
        <p:spPr>
          <a:xfrm>
            <a:off x="13353474" y="6691080"/>
            <a:ext cx="397830" cy="497288"/>
          </a:xfrm>
          <a:custGeom>
            <a:avLst/>
            <a:gdLst>
              <a:gd name="connsiteX0" fmla="*/ 76200 w 152400"/>
              <a:gd name="connsiteY0" fmla="*/ 57150 h 190500"/>
              <a:gd name="connsiteX1" fmla="*/ 76200 w 152400"/>
              <a:gd name="connsiteY1" fmla="*/ 0 h 190500"/>
              <a:gd name="connsiteX2" fmla="*/ 19050 w 152400"/>
              <a:gd name="connsiteY2" fmla="*/ 0 h 190500"/>
              <a:gd name="connsiteX3" fmla="*/ 0 w 152400"/>
              <a:gd name="connsiteY3" fmla="*/ 19050 h 190500"/>
              <a:gd name="connsiteX4" fmla="*/ 0 w 152400"/>
              <a:gd name="connsiteY4" fmla="*/ 171450 h 190500"/>
              <a:gd name="connsiteX5" fmla="*/ 19050 w 152400"/>
              <a:gd name="connsiteY5" fmla="*/ 190500 h 190500"/>
              <a:gd name="connsiteX6" fmla="*/ 133350 w 152400"/>
              <a:gd name="connsiteY6" fmla="*/ 190500 h 190500"/>
              <a:gd name="connsiteX7" fmla="*/ 152400 w 152400"/>
              <a:gd name="connsiteY7" fmla="*/ 171450 h 190500"/>
              <a:gd name="connsiteX8" fmla="*/ 152400 w 152400"/>
              <a:gd name="connsiteY8" fmla="*/ 76200 h 190500"/>
              <a:gd name="connsiteX9" fmla="*/ 95250 w 152400"/>
              <a:gd name="connsiteY9" fmla="*/ 76200 h 190500"/>
              <a:gd name="connsiteX10" fmla="*/ 76200 w 152400"/>
              <a:gd name="connsiteY10" fmla="*/ 57150 h 190500"/>
              <a:gd name="connsiteX11" fmla="*/ 28575 w 152400"/>
              <a:gd name="connsiteY11" fmla="*/ 97631 h 190500"/>
              <a:gd name="connsiteX12" fmla="*/ 35719 w 152400"/>
              <a:gd name="connsiteY12" fmla="*/ 90488 h 190500"/>
              <a:gd name="connsiteX13" fmla="*/ 42863 w 152400"/>
              <a:gd name="connsiteY13" fmla="*/ 97631 h 190500"/>
              <a:gd name="connsiteX14" fmla="*/ 35719 w 152400"/>
              <a:gd name="connsiteY14" fmla="*/ 104775 h 190500"/>
              <a:gd name="connsiteX15" fmla="*/ 28575 w 152400"/>
              <a:gd name="connsiteY15" fmla="*/ 97631 h 190500"/>
              <a:gd name="connsiteX16" fmla="*/ 28575 w 152400"/>
              <a:gd name="connsiteY16" fmla="*/ 126206 h 190500"/>
              <a:gd name="connsiteX17" fmla="*/ 35719 w 152400"/>
              <a:gd name="connsiteY17" fmla="*/ 119063 h 190500"/>
              <a:gd name="connsiteX18" fmla="*/ 42863 w 152400"/>
              <a:gd name="connsiteY18" fmla="*/ 126206 h 190500"/>
              <a:gd name="connsiteX19" fmla="*/ 35719 w 152400"/>
              <a:gd name="connsiteY19" fmla="*/ 133350 h 190500"/>
              <a:gd name="connsiteX20" fmla="*/ 28575 w 152400"/>
              <a:gd name="connsiteY20" fmla="*/ 126206 h 190500"/>
              <a:gd name="connsiteX21" fmla="*/ 28575 w 152400"/>
              <a:gd name="connsiteY21" fmla="*/ 154781 h 190500"/>
              <a:gd name="connsiteX22" fmla="*/ 35719 w 152400"/>
              <a:gd name="connsiteY22" fmla="*/ 147638 h 190500"/>
              <a:gd name="connsiteX23" fmla="*/ 42863 w 152400"/>
              <a:gd name="connsiteY23" fmla="*/ 154781 h 190500"/>
              <a:gd name="connsiteX24" fmla="*/ 35719 w 152400"/>
              <a:gd name="connsiteY24" fmla="*/ 161925 h 190500"/>
              <a:gd name="connsiteX25" fmla="*/ 28575 w 152400"/>
              <a:gd name="connsiteY25" fmla="*/ 154781 h 190500"/>
              <a:gd name="connsiteX26" fmla="*/ 57150 w 152400"/>
              <a:gd name="connsiteY26" fmla="*/ 97631 h 190500"/>
              <a:gd name="connsiteX27" fmla="*/ 64294 w 152400"/>
              <a:gd name="connsiteY27" fmla="*/ 90488 h 190500"/>
              <a:gd name="connsiteX28" fmla="*/ 116681 w 152400"/>
              <a:gd name="connsiteY28" fmla="*/ 90488 h 190500"/>
              <a:gd name="connsiteX29" fmla="*/ 123825 w 152400"/>
              <a:gd name="connsiteY29" fmla="*/ 97631 h 190500"/>
              <a:gd name="connsiteX30" fmla="*/ 116681 w 152400"/>
              <a:gd name="connsiteY30" fmla="*/ 104775 h 190500"/>
              <a:gd name="connsiteX31" fmla="*/ 64294 w 152400"/>
              <a:gd name="connsiteY31" fmla="*/ 104775 h 190500"/>
              <a:gd name="connsiteX32" fmla="*/ 57150 w 152400"/>
              <a:gd name="connsiteY32" fmla="*/ 97631 h 190500"/>
              <a:gd name="connsiteX33" fmla="*/ 57150 w 152400"/>
              <a:gd name="connsiteY33" fmla="*/ 126206 h 190500"/>
              <a:gd name="connsiteX34" fmla="*/ 64294 w 152400"/>
              <a:gd name="connsiteY34" fmla="*/ 119063 h 190500"/>
              <a:gd name="connsiteX35" fmla="*/ 116681 w 152400"/>
              <a:gd name="connsiteY35" fmla="*/ 119063 h 190500"/>
              <a:gd name="connsiteX36" fmla="*/ 123825 w 152400"/>
              <a:gd name="connsiteY36" fmla="*/ 126206 h 190500"/>
              <a:gd name="connsiteX37" fmla="*/ 116681 w 152400"/>
              <a:gd name="connsiteY37" fmla="*/ 133350 h 190500"/>
              <a:gd name="connsiteX38" fmla="*/ 64294 w 152400"/>
              <a:gd name="connsiteY38" fmla="*/ 133350 h 190500"/>
              <a:gd name="connsiteX39" fmla="*/ 57150 w 152400"/>
              <a:gd name="connsiteY39" fmla="*/ 126206 h 190500"/>
              <a:gd name="connsiteX40" fmla="*/ 57150 w 152400"/>
              <a:gd name="connsiteY40" fmla="*/ 154781 h 190500"/>
              <a:gd name="connsiteX41" fmla="*/ 64294 w 152400"/>
              <a:gd name="connsiteY41" fmla="*/ 147638 h 190500"/>
              <a:gd name="connsiteX42" fmla="*/ 116681 w 152400"/>
              <a:gd name="connsiteY42" fmla="*/ 147638 h 190500"/>
              <a:gd name="connsiteX43" fmla="*/ 123825 w 152400"/>
              <a:gd name="connsiteY43" fmla="*/ 154781 h 190500"/>
              <a:gd name="connsiteX44" fmla="*/ 116681 w 152400"/>
              <a:gd name="connsiteY44" fmla="*/ 161925 h 190500"/>
              <a:gd name="connsiteX45" fmla="*/ 64294 w 152400"/>
              <a:gd name="connsiteY45" fmla="*/ 161925 h 190500"/>
              <a:gd name="connsiteX46" fmla="*/ 57150 w 152400"/>
              <a:gd name="connsiteY46" fmla="*/ 154781 h 190500"/>
              <a:gd name="connsiteX47" fmla="*/ 90488 w 152400"/>
              <a:gd name="connsiteY47" fmla="*/ 57150 h 190500"/>
              <a:gd name="connsiteX48" fmla="*/ 90488 w 152400"/>
              <a:gd name="connsiteY48" fmla="*/ 4763 h 190500"/>
              <a:gd name="connsiteX49" fmla="*/ 147638 w 152400"/>
              <a:gd name="connsiteY49" fmla="*/ 61913 h 190500"/>
              <a:gd name="connsiteX50" fmla="*/ 95250 w 152400"/>
              <a:gd name="connsiteY50" fmla="*/ 61913 h 190500"/>
              <a:gd name="connsiteX51" fmla="*/ 90488 w 152400"/>
              <a:gd name="connsiteY51" fmla="*/ 571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2400" h="190500">
                <a:moveTo>
                  <a:pt x="76200" y="57150"/>
                </a:moveTo>
                <a:lnTo>
                  <a:pt x="76200" y="0"/>
                </a:lnTo>
                <a:lnTo>
                  <a:pt x="19050" y="0"/>
                </a:lnTo>
                <a:cubicBezTo>
                  <a:pt x="8529" y="0"/>
                  <a:pt x="0" y="8529"/>
                  <a:pt x="0" y="19050"/>
                </a:cubicBezTo>
                <a:lnTo>
                  <a:pt x="0" y="171450"/>
                </a:lnTo>
                <a:cubicBezTo>
                  <a:pt x="0" y="181971"/>
                  <a:pt x="8529" y="190500"/>
                  <a:pt x="19050" y="190500"/>
                </a:cubicBezTo>
                <a:lnTo>
                  <a:pt x="133350" y="190500"/>
                </a:lnTo>
                <a:cubicBezTo>
                  <a:pt x="143871" y="190500"/>
                  <a:pt x="152400" y="181971"/>
                  <a:pt x="152400" y="171450"/>
                </a:cubicBezTo>
                <a:lnTo>
                  <a:pt x="152400" y="76200"/>
                </a:lnTo>
                <a:lnTo>
                  <a:pt x="95250" y="76200"/>
                </a:lnTo>
                <a:cubicBezTo>
                  <a:pt x="84729" y="76200"/>
                  <a:pt x="76200" y="67671"/>
                  <a:pt x="76200" y="57150"/>
                </a:cubicBezTo>
                <a:close/>
                <a:moveTo>
                  <a:pt x="28575" y="97631"/>
                </a:moveTo>
                <a:cubicBezTo>
                  <a:pt x="28575" y="93686"/>
                  <a:pt x="31773" y="90488"/>
                  <a:pt x="35719" y="90488"/>
                </a:cubicBezTo>
                <a:cubicBezTo>
                  <a:pt x="39664" y="90488"/>
                  <a:pt x="42863" y="93686"/>
                  <a:pt x="42863" y="97631"/>
                </a:cubicBezTo>
                <a:cubicBezTo>
                  <a:pt x="42863" y="101577"/>
                  <a:pt x="39664" y="104775"/>
                  <a:pt x="35719" y="104775"/>
                </a:cubicBezTo>
                <a:cubicBezTo>
                  <a:pt x="31773" y="104775"/>
                  <a:pt x="28575" y="101577"/>
                  <a:pt x="28575" y="97631"/>
                </a:cubicBezTo>
                <a:close/>
                <a:moveTo>
                  <a:pt x="28575" y="126206"/>
                </a:moveTo>
                <a:cubicBezTo>
                  <a:pt x="28575" y="122261"/>
                  <a:pt x="31773" y="119063"/>
                  <a:pt x="35719" y="119063"/>
                </a:cubicBezTo>
                <a:cubicBezTo>
                  <a:pt x="39664" y="119063"/>
                  <a:pt x="42863" y="122261"/>
                  <a:pt x="42863" y="126206"/>
                </a:cubicBezTo>
                <a:cubicBezTo>
                  <a:pt x="42863" y="130152"/>
                  <a:pt x="39664" y="133350"/>
                  <a:pt x="35719" y="133350"/>
                </a:cubicBezTo>
                <a:cubicBezTo>
                  <a:pt x="31773" y="133350"/>
                  <a:pt x="28575" y="130152"/>
                  <a:pt x="28575" y="126206"/>
                </a:cubicBezTo>
                <a:close/>
                <a:moveTo>
                  <a:pt x="28575" y="154781"/>
                </a:moveTo>
                <a:cubicBezTo>
                  <a:pt x="28575" y="150836"/>
                  <a:pt x="31773" y="147638"/>
                  <a:pt x="35719" y="147638"/>
                </a:cubicBezTo>
                <a:cubicBezTo>
                  <a:pt x="39664" y="147638"/>
                  <a:pt x="42863" y="150836"/>
                  <a:pt x="42863" y="154781"/>
                </a:cubicBezTo>
                <a:cubicBezTo>
                  <a:pt x="42863" y="158727"/>
                  <a:pt x="39664" y="161925"/>
                  <a:pt x="35719" y="161925"/>
                </a:cubicBezTo>
                <a:cubicBezTo>
                  <a:pt x="31773" y="161925"/>
                  <a:pt x="28575" y="158727"/>
                  <a:pt x="28575" y="154781"/>
                </a:cubicBezTo>
                <a:close/>
                <a:moveTo>
                  <a:pt x="57150" y="97631"/>
                </a:moveTo>
                <a:cubicBezTo>
                  <a:pt x="57150" y="93686"/>
                  <a:pt x="60348" y="90488"/>
                  <a:pt x="64294" y="90488"/>
                </a:cubicBezTo>
                <a:lnTo>
                  <a:pt x="116681" y="90488"/>
                </a:lnTo>
                <a:cubicBezTo>
                  <a:pt x="120627" y="90488"/>
                  <a:pt x="123825" y="93686"/>
                  <a:pt x="123825" y="97631"/>
                </a:cubicBezTo>
                <a:cubicBezTo>
                  <a:pt x="123825" y="101577"/>
                  <a:pt x="120627" y="104775"/>
                  <a:pt x="116681" y="104775"/>
                </a:cubicBezTo>
                <a:lnTo>
                  <a:pt x="64294" y="104775"/>
                </a:lnTo>
                <a:cubicBezTo>
                  <a:pt x="60348" y="104775"/>
                  <a:pt x="57150" y="101577"/>
                  <a:pt x="57150" y="97631"/>
                </a:cubicBezTo>
                <a:close/>
                <a:moveTo>
                  <a:pt x="57150" y="126206"/>
                </a:moveTo>
                <a:cubicBezTo>
                  <a:pt x="57150" y="122261"/>
                  <a:pt x="60348" y="119063"/>
                  <a:pt x="64294" y="119063"/>
                </a:cubicBezTo>
                <a:lnTo>
                  <a:pt x="116681" y="119063"/>
                </a:lnTo>
                <a:cubicBezTo>
                  <a:pt x="120627" y="119063"/>
                  <a:pt x="123825" y="122261"/>
                  <a:pt x="123825" y="126206"/>
                </a:cubicBezTo>
                <a:cubicBezTo>
                  <a:pt x="123825" y="130152"/>
                  <a:pt x="120627" y="133350"/>
                  <a:pt x="116681" y="133350"/>
                </a:cubicBezTo>
                <a:lnTo>
                  <a:pt x="64294" y="133350"/>
                </a:lnTo>
                <a:cubicBezTo>
                  <a:pt x="60348" y="133350"/>
                  <a:pt x="57150" y="130152"/>
                  <a:pt x="57150" y="126206"/>
                </a:cubicBezTo>
                <a:close/>
                <a:moveTo>
                  <a:pt x="57150" y="154781"/>
                </a:moveTo>
                <a:cubicBezTo>
                  <a:pt x="57150" y="150836"/>
                  <a:pt x="60348" y="147638"/>
                  <a:pt x="64294" y="147638"/>
                </a:cubicBezTo>
                <a:lnTo>
                  <a:pt x="116681" y="147638"/>
                </a:lnTo>
                <a:cubicBezTo>
                  <a:pt x="120627" y="147638"/>
                  <a:pt x="123825" y="150836"/>
                  <a:pt x="123825" y="154781"/>
                </a:cubicBezTo>
                <a:cubicBezTo>
                  <a:pt x="123825" y="158727"/>
                  <a:pt x="120627" y="161925"/>
                  <a:pt x="116681" y="161925"/>
                </a:cubicBezTo>
                <a:lnTo>
                  <a:pt x="64294" y="161925"/>
                </a:lnTo>
                <a:cubicBezTo>
                  <a:pt x="60348" y="161925"/>
                  <a:pt x="57150" y="158727"/>
                  <a:pt x="57150" y="154781"/>
                </a:cubicBezTo>
                <a:close/>
                <a:moveTo>
                  <a:pt x="90488" y="57150"/>
                </a:moveTo>
                <a:lnTo>
                  <a:pt x="90488" y="4763"/>
                </a:lnTo>
                <a:lnTo>
                  <a:pt x="147638" y="61913"/>
                </a:lnTo>
                <a:lnTo>
                  <a:pt x="95250" y="61913"/>
                </a:lnTo>
                <a:cubicBezTo>
                  <a:pt x="92620" y="61913"/>
                  <a:pt x="90488" y="59780"/>
                  <a:pt x="90488" y="57150"/>
                </a:cubicBezTo>
                <a:close/>
              </a:path>
            </a:pathLst>
          </a:custGeom>
          <a:gradFill flip="none" rotWithShape="1">
            <a:gsLst>
              <a:gs pos="52000">
                <a:srgbClr val="818EFF"/>
              </a:gs>
              <a:gs pos="97000">
                <a:srgbClr val="D660FF"/>
              </a:gs>
              <a:gs pos="3000">
                <a:srgbClr val="2DB4FF"/>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a:gradFill>
                <a:gsLst>
                  <a:gs pos="0">
                    <a:srgbClr val="FFFFFF"/>
                  </a:gs>
                  <a:gs pos="100000">
                    <a:srgbClr val="FFFFFF"/>
                  </a:gs>
                </a:gsLst>
                <a:lin ang="5400000" scaled="0"/>
              </a:gradFill>
              <a:cs typeface="Segoe UI" pitchFamily="34" charset="0"/>
            </a:endParaRPr>
          </a:p>
        </p:txBody>
      </p:sp>
      <p:sp>
        <p:nvSpPr>
          <p:cNvPr id="14" name="TextBox 13">
            <a:extLst>
              <a:ext uri="{FF2B5EF4-FFF2-40B4-BE49-F238E27FC236}">
                <a16:creationId xmlns:a16="http://schemas.microsoft.com/office/drawing/2014/main" id="{C7465F0A-2EE1-AA9F-1C72-3C7229759373}"/>
              </a:ext>
            </a:extLst>
          </p:cNvPr>
          <p:cNvSpPr txBox="1"/>
          <p:nvPr/>
        </p:nvSpPr>
        <p:spPr>
          <a:xfrm>
            <a:off x="461478" y="2603500"/>
            <a:ext cx="1004292" cy="781600"/>
          </a:xfrm>
          <a:prstGeom prst="rect">
            <a:avLst/>
          </a:prstGeom>
          <a:noFill/>
        </p:spPr>
        <p:txBody>
          <a:bodyPr wrap="square">
            <a:noAutofit/>
          </a:bodyPr>
          <a:lstStyle/>
          <a:p>
            <a:pPr marL="12700" marR="5080" algn="ctr">
              <a:lnSpc>
                <a:spcPts val="4400"/>
              </a:lnSpc>
              <a:spcBef>
                <a:spcPts val="580"/>
              </a:spcBef>
              <a:spcAft>
                <a:spcPts val="1200"/>
              </a:spcAft>
            </a:pPr>
            <a:r>
              <a:rPr lang="en-US"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rPr>
              <a:t>1</a:t>
            </a:r>
            <a:endParaRPr lang="en-AU"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endParaRPr>
          </a:p>
        </p:txBody>
      </p:sp>
      <p:sp>
        <p:nvSpPr>
          <p:cNvPr id="16" name="TextBox 15">
            <a:extLst>
              <a:ext uri="{FF2B5EF4-FFF2-40B4-BE49-F238E27FC236}">
                <a16:creationId xmlns:a16="http://schemas.microsoft.com/office/drawing/2014/main" id="{12300352-E00C-5046-8E3D-695245488CE4}"/>
              </a:ext>
            </a:extLst>
          </p:cNvPr>
          <p:cNvSpPr txBox="1"/>
          <p:nvPr/>
        </p:nvSpPr>
        <p:spPr>
          <a:xfrm>
            <a:off x="1646238" y="2339902"/>
            <a:ext cx="2766284" cy="1049005"/>
          </a:xfrm>
          <a:prstGeom prst="rect">
            <a:avLst/>
          </a:prstGeom>
          <a:noFill/>
        </p:spPr>
        <p:txBody>
          <a:bodyPr wrap="square">
            <a:spAutoFit/>
          </a:bodyPr>
          <a:lstStyle/>
          <a:p>
            <a:pPr marL="11113" algn="l" rtl="0">
              <a:buClr>
                <a:srgbClr val="375EEC"/>
              </a:buClr>
              <a:defRPr/>
            </a:pPr>
            <a:r>
              <a:rPr lang="en-AU" sz="1600" b="1" kern="1200" dirty="0">
                <a:solidFill>
                  <a:srgbClr val="C03BC4"/>
                </a:solidFill>
                <a:latin typeface="Segoe UI Semibold"/>
                <a:ea typeface="+mn-ea"/>
                <a:cs typeface="Segoe UI Semibold"/>
              </a:rPr>
              <a:t>Get ready</a:t>
            </a:r>
          </a:p>
          <a:p>
            <a:pPr>
              <a:spcBef>
                <a:spcPts val="500"/>
              </a:spcBef>
            </a:pPr>
            <a:r>
              <a:rPr lang="en-US" sz="1050" dirty="0">
                <a:latin typeface="Segoe UI" panose="020B0502040204020203" pitchFamily="34" charset="0"/>
                <a:cs typeface="Segoe UI" panose="020B0502040204020203" pitchFamily="34" charset="0"/>
              </a:rPr>
              <a:t>Align stakeholders, secure leadership support and prepare your environment – including compliance settings, admin controls and readiness checklists.</a:t>
            </a:r>
            <a:endParaRPr lang="en-AU" sz="1050"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E3CCE639-59D2-14FC-ED6D-6BB5DBA7210A}"/>
              </a:ext>
            </a:extLst>
          </p:cNvPr>
          <p:cNvSpPr txBox="1"/>
          <p:nvPr/>
        </p:nvSpPr>
        <p:spPr>
          <a:xfrm>
            <a:off x="1646237" y="3800661"/>
            <a:ext cx="2613435" cy="1049005"/>
          </a:xfrm>
          <a:prstGeom prst="rect">
            <a:avLst/>
          </a:prstGeom>
          <a:noFill/>
        </p:spPr>
        <p:txBody>
          <a:bodyPr wrap="square">
            <a:spAutoFit/>
          </a:bodyPr>
          <a:lstStyle/>
          <a:p>
            <a:pPr marL="11113" algn="l" rtl="0">
              <a:spcBef>
                <a:spcPts val="1000"/>
              </a:spcBef>
              <a:buClr>
                <a:srgbClr val="375EEC"/>
              </a:buClr>
              <a:defRPr/>
            </a:pPr>
            <a:r>
              <a:rPr lang="en-AU" sz="1600" b="1" kern="1200" dirty="0">
                <a:solidFill>
                  <a:srgbClr val="C03BC4"/>
                </a:solidFill>
                <a:latin typeface="Segoe UI Semibold"/>
                <a:cs typeface="Segoe UI Semibold"/>
              </a:rPr>
              <a:t>Start small</a:t>
            </a:r>
          </a:p>
          <a:p>
            <a:pPr>
              <a:spcBef>
                <a:spcPts val="500"/>
              </a:spcBef>
            </a:pPr>
            <a:r>
              <a:rPr lang="en-US" sz="1050" dirty="0">
                <a:latin typeface="Segoe UI" panose="020B0502040204020203" pitchFamily="34" charset="0"/>
                <a:cs typeface="Segoe UI" panose="020B0502040204020203" pitchFamily="34" charset="0"/>
              </a:rPr>
              <a:t>Test Copilot with a small group or specific use case. Measure results, gather feedback and build the business case for broader rollout.</a:t>
            </a:r>
            <a:endParaRPr lang="en-AU" sz="1050"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14CC6146-005E-8FA7-49EE-C034CC399F47}"/>
              </a:ext>
            </a:extLst>
          </p:cNvPr>
          <p:cNvSpPr txBox="1"/>
          <p:nvPr/>
        </p:nvSpPr>
        <p:spPr>
          <a:xfrm>
            <a:off x="453318" y="4196363"/>
            <a:ext cx="1004292" cy="1143000"/>
          </a:xfrm>
          <a:prstGeom prst="rect">
            <a:avLst/>
          </a:prstGeom>
          <a:noFill/>
        </p:spPr>
        <p:txBody>
          <a:bodyPr wrap="square">
            <a:noAutofit/>
          </a:bodyPr>
          <a:lstStyle/>
          <a:p>
            <a:pPr marL="12700" marR="5080" algn="ctr">
              <a:lnSpc>
                <a:spcPts val="4400"/>
              </a:lnSpc>
              <a:spcBef>
                <a:spcPts val="580"/>
              </a:spcBef>
              <a:spcAft>
                <a:spcPts val="1200"/>
              </a:spcAft>
            </a:pPr>
            <a:r>
              <a:rPr lang="en-US"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rPr>
              <a:t>2</a:t>
            </a:r>
            <a:endParaRPr lang="en-AU"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endParaRPr>
          </a:p>
        </p:txBody>
      </p:sp>
      <p:sp>
        <p:nvSpPr>
          <p:cNvPr id="19" name="TextBox 18">
            <a:extLst>
              <a:ext uri="{FF2B5EF4-FFF2-40B4-BE49-F238E27FC236}">
                <a16:creationId xmlns:a16="http://schemas.microsoft.com/office/drawing/2014/main" id="{1E27EBFE-CDC5-1F0C-8E01-42CC7F2D64D8}"/>
              </a:ext>
            </a:extLst>
          </p:cNvPr>
          <p:cNvSpPr txBox="1"/>
          <p:nvPr/>
        </p:nvSpPr>
        <p:spPr>
          <a:xfrm>
            <a:off x="1646238" y="5361311"/>
            <a:ext cx="2606566" cy="887422"/>
          </a:xfrm>
          <a:prstGeom prst="rect">
            <a:avLst/>
          </a:prstGeom>
          <a:noFill/>
        </p:spPr>
        <p:txBody>
          <a:bodyPr wrap="square">
            <a:spAutoFit/>
          </a:bodyPr>
          <a:lstStyle/>
          <a:p>
            <a:pPr marL="11113" algn="l" rtl="0">
              <a:spcBef>
                <a:spcPts val="1000"/>
              </a:spcBef>
              <a:buClr>
                <a:srgbClr val="375EEC"/>
              </a:buClr>
              <a:defRPr/>
            </a:pPr>
            <a:r>
              <a:rPr lang="en-AU" sz="1600" b="1" kern="1200" dirty="0">
                <a:solidFill>
                  <a:srgbClr val="C03BC4"/>
                </a:solidFill>
                <a:latin typeface="Segoe UI Semibold"/>
                <a:cs typeface="Segoe UI Semibold"/>
              </a:rPr>
              <a:t>Roll out</a:t>
            </a:r>
          </a:p>
          <a:p>
            <a:pPr>
              <a:spcBef>
                <a:spcPts val="500"/>
              </a:spcBef>
            </a:pPr>
            <a:r>
              <a:rPr lang="en-US" sz="1050" dirty="0">
                <a:latin typeface="Segoe UI" panose="020B0502040204020203" pitchFamily="34" charset="0"/>
                <a:cs typeface="Segoe UI" panose="020B0502040204020203" pitchFamily="34" charset="0"/>
              </a:rPr>
              <a:t>Once you've demonstrated value, expand across the </a:t>
            </a:r>
            <a:r>
              <a:rPr lang="en-US" sz="1050" dirty="0" err="1">
                <a:latin typeface="Segoe UI" panose="020B0502040204020203" pitchFamily="34" charset="0"/>
                <a:cs typeface="Segoe UI" panose="020B0502040204020203" pitchFamily="34" charset="0"/>
              </a:rPr>
              <a:t>organisation</a:t>
            </a:r>
            <a:r>
              <a:rPr lang="en-US" sz="1050" dirty="0">
                <a:latin typeface="Segoe UI" panose="020B0502040204020203" pitchFamily="34" charset="0"/>
                <a:cs typeface="Segoe UI" panose="020B0502040204020203" pitchFamily="34" charset="0"/>
              </a:rPr>
              <a:t> and embed Copilot into daily workflows.</a:t>
            </a:r>
            <a:endParaRPr lang="en-AU" sz="1050" dirty="0">
              <a:latin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722EEC1F-204B-3E95-6B7D-06033FE9E1AD}"/>
              </a:ext>
            </a:extLst>
          </p:cNvPr>
          <p:cNvSpPr txBox="1"/>
          <p:nvPr/>
        </p:nvSpPr>
        <p:spPr>
          <a:xfrm>
            <a:off x="4211911" y="2603500"/>
            <a:ext cx="2918235" cy="789960"/>
          </a:xfrm>
          <a:prstGeom prst="rect">
            <a:avLst/>
          </a:prstGeom>
          <a:noFill/>
        </p:spPr>
        <p:txBody>
          <a:bodyPr wrap="square">
            <a:spAutoFit/>
          </a:bodyPr>
          <a:lstStyle/>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4"/>
              </a:rPr>
              <a:t>Microsoft 365 Copilot Adoption Hub</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readiness resources and success kit</a:t>
            </a:r>
          </a:p>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5"/>
              </a:rPr>
              <a:t>User Enablement Guide [PPT]</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step-by-step preparation and rollout</a:t>
            </a:r>
          </a:p>
        </p:txBody>
      </p:sp>
      <p:sp>
        <p:nvSpPr>
          <p:cNvPr id="21" name="TextBox 20">
            <a:extLst>
              <a:ext uri="{FF2B5EF4-FFF2-40B4-BE49-F238E27FC236}">
                <a16:creationId xmlns:a16="http://schemas.microsoft.com/office/drawing/2014/main" id="{1CCB6EDA-5575-DF0C-022A-C6C182FB15BD}"/>
              </a:ext>
            </a:extLst>
          </p:cNvPr>
          <p:cNvSpPr txBox="1"/>
          <p:nvPr/>
        </p:nvSpPr>
        <p:spPr>
          <a:xfrm>
            <a:off x="4211911" y="4076158"/>
            <a:ext cx="2606565" cy="415498"/>
          </a:xfrm>
          <a:prstGeom prst="rect">
            <a:avLst/>
          </a:prstGeom>
          <a:noFill/>
        </p:spPr>
        <p:txBody>
          <a:bodyPr wrap="square">
            <a:spAutoFit/>
          </a:bodyPr>
          <a:lstStyle/>
          <a:p>
            <a:pPr marL="171450" lvl="0" indent="-171450">
              <a:spcBef>
                <a:spcPts val="10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6"/>
              </a:rPr>
              <a:t>Realising the ROI of AI</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A Practical Guide [PDF]</a:t>
            </a:r>
          </a:p>
        </p:txBody>
      </p:sp>
      <p:sp>
        <p:nvSpPr>
          <p:cNvPr id="22" name="TextBox 21">
            <a:extLst>
              <a:ext uri="{FF2B5EF4-FFF2-40B4-BE49-F238E27FC236}">
                <a16:creationId xmlns:a16="http://schemas.microsoft.com/office/drawing/2014/main" id="{DE48A992-9E92-3222-9ADD-A4FB96C1D819}"/>
              </a:ext>
            </a:extLst>
          </p:cNvPr>
          <p:cNvSpPr txBox="1"/>
          <p:nvPr/>
        </p:nvSpPr>
        <p:spPr>
          <a:xfrm>
            <a:off x="462434" y="5749922"/>
            <a:ext cx="1004292" cy="1098757"/>
          </a:xfrm>
          <a:prstGeom prst="rect">
            <a:avLst/>
          </a:prstGeom>
          <a:noFill/>
        </p:spPr>
        <p:txBody>
          <a:bodyPr wrap="square">
            <a:noAutofit/>
          </a:bodyPr>
          <a:lstStyle/>
          <a:p>
            <a:pPr marL="12700" marR="5080" algn="ctr">
              <a:lnSpc>
                <a:spcPts val="4400"/>
              </a:lnSpc>
              <a:spcBef>
                <a:spcPts val="580"/>
              </a:spcBef>
              <a:spcAft>
                <a:spcPts val="1200"/>
              </a:spcAft>
            </a:pPr>
            <a:r>
              <a:rPr lang="en-US"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rPr>
              <a:t>3</a:t>
            </a:r>
            <a:endParaRPr lang="en-AU"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endParaRPr>
          </a:p>
        </p:txBody>
      </p:sp>
      <p:sp>
        <p:nvSpPr>
          <p:cNvPr id="23" name="TextBox 22">
            <a:extLst>
              <a:ext uri="{FF2B5EF4-FFF2-40B4-BE49-F238E27FC236}">
                <a16:creationId xmlns:a16="http://schemas.microsoft.com/office/drawing/2014/main" id="{7896A77A-E1B2-E67A-64E3-CD5876CD96AF}"/>
              </a:ext>
            </a:extLst>
          </p:cNvPr>
          <p:cNvSpPr txBox="1"/>
          <p:nvPr/>
        </p:nvSpPr>
        <p:spPr>
          <a:xfrm>
            <a:off x="4211911" y="5638145"/>
            <a:ext cx="2606565" cy="577081"/>
          </a:xfrm>
          <a:prstGeom prst="rect">
            <a:avLst/>
          </a:prstGeom>
          <a:noFill/>
        </p:spPr>
        <p:txBody>
          <a:bodyPr wrap="square">
            <a:spAutoFit/>
          </a:bodyPr>
          <a:lstStyle/>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7"/>
              </a:rPr>
              <a:t>Microsoft Copilot Adoption &amp; Success Kit</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launch day kits and rollout templates</a:t>
            </a:r>
          </a:p>
        </p:txBody>
      </p:sp>
      <p:sp>
        <p:nvSpPr>
          <p:cNvPr id="24" name="Rounded Rectangle 23">
            <a:extLst>
              <a:ext uri="{FF2B5EF4-FFF2-40B4-BE49-F238E27FC236}">
                <a16:creationId xmlns:a16="http://schemas.microsoft.com/office/drawing/2014/main" id="{9E35EEC2-3CF7-E704-F321-08E5B8CAB0F4}"/>
              </a:ext>
            </a:extLst>
          </p:cNvPr>
          <p:cNvSpPr/>
          <p:nvPr/>
        </p:nvSpPr>
        <p:spPr>
          <a:xfrm>
            <a:off x="477720" y="2339902"/>
            <a:ext cx="953609" cy="95360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3685D589-D17B-A49E-ED93-92B7DD3662B9}"/>
              </a:ext>
            </a:extLst>
          </p:cNvPr>
          <p:cNvSpPr/>
          <p:nvPr/>
        </p:nvSpPr>
        <p:spPr>
          <a:xfrm>
            <a:off x="477720" y="3906796"/>
            <a:ext cx="953609" cy="95360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CD8A3079-4446-8AE7-FA4F-7FE3FAA213DA}"/>
              </a:ext>
            </a:extLst>
          </p:cNvPr>
          <p:cNvSpPr/>
          <p:nvPr/>
        </p:nvSpPr>
        <p:spPr>
          <a:xfrm>
            <a:off x="477720" y="5470566"/>
            <a:ext cx="953609" cy="95360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088B309-5B5C-1141-BAB7-6BB3C4D0BD6F}"/>
              </a:ext>
            </a:extLst>
          </p:cNvPr>
          <p:cNvSpPr txBox="1"/>
          <p:nvPr/>
        </p:nvSpPr>
        <p:spPr>
          <a:xfrm>
            <a:off x="1646237" y="6939724"/>
            <a:ext cx="2766285" cy="1079783"/>
          </a:xfrm>
          <a:prstGeom prst="rect">
            <a:avLst/>
          </a:prstGeom>
          <a:noFill/>
        </p:spPr>
        <p:txBody>
          <a:bodyPr wrap="square">
            <a:spAutoFit/>
          </a:bodyPr>
          <a:lstStyle/>
          <a:p>
            <a:pPr marL="11113" algn="l" rtl="0">
              <a:spcBef>
                <a:spcPts val="1000"/>
              </a:spcBef>
              <a:buClr>
                <a:srgbClr val="375EEC"/>
              </a:buClr>
              <a:defRPr/>
            </a:pPr>
            <a:r>
              <a:rPr lang="en-AU" sz="1600" b="1" kern="1200" dirty="0">
                <a:solidFill>
                  <a:srgbClr val="C03BC4"/>
                </a:solidFill>
                <a:latin typeface="Segoe UI Semibold"/>
                <a:cs typeface="Segoe UI Semibold"/>
              </a:rPr>
              <a:t>Add value</a:t>
            </a:r>
          </a:p>
          <a:p>
            <a:pPr>
              <a:spcBef>
                <a:spcPts val="500"/>
              </a:spcBef>
            </a:pPr>
            <a:r>
              <a:rPr lang="en-US" sz="1100" dirty="0">
                <a:latin typeface="Segoe UI" panose="020B0502040204020203" pitchFamily="34" charset="0"/>
                <a:cs typeface="Segoe UI" panose="020B0502040204020203" pitchFamily="34" charset="0"/>
              </a:rPr>
              <a:t>Monitor usage, refine prompts and review analytics. Use insights to coach users, expand to new use cases and explore AI agents.</a:t>
            </a:r>
            <a:endParaRPr lang="en-AU" sz="1100"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C225229-1EF0-4D0A-0572-A629F31AE39F}"/>
              </a:ext>
            </a:extLst>
          </p:cNvPr>
          <p:cNvSpPr txBox="1"/>
          <p:nvPr/>
        </p:nvSpPr>
        <p:spPr>
          <a:xfrm>
            <a:off x="427037" y="7322950"/>
            <a:ext cx="1004292" cy="1098757"/>
          </a:xfrm>
          <a:prstGeom prst="rect">
            <a:avLst/>
          </a:prstGeom>
          <a:noFill/>
        </p:spPr>
        <p:txBody>
          <a:bodyPr wrap="square">
            <a:noAutofit/>
          </a:bodyPr>
          <a:lstStyle/>
          <a:p>
            <a:pPr marL="12700" marR="5080" algn="ctr">
              <a:lnSpc>
                <a:spcPts val="4400"/>
              </a:lnSpc>
              <a:spcBef>
                <a:spcPts val="580"/>
              </a:spcBef>
              <a:spcAft>
                <a:spcPts val="1200"/>
              </a:spcAft>
            </a:pPr>
            <a:r>
              <a:rPr lang="en-US"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rPr>
              <a:t>4</a:t>
            </a:r>
            <a:endParaRPr lang="en-AU"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endParaRPr>
          </a:p>
        </p:txBody>
      </p:sp>
      <p:sp>
        <p:nvSpPr>
          <p:cNvPr id="30" name="TextBox 29">
            <a:extLst>
              <a:ext uri="{FF2B5EF4-FFF2-40B4-BE49-F238E27FC236}">
                <a16:creationId xmlns:a16="http://schemas.microsoft.com/office/drawing/2014/main" id="{B37A3CC8-6B70-3A36-A2C2-7524DF3C7D42}"/>
              </a:ext>
            </a:extLst>
          </p:cNvPr>
          <p:cNvSpPr txBox="1"/>
          <p:nvPr/>
        </p:nvSpPr>
        <p:spPr>
          <a:xfrm>
            <a:off x="4211911" y="7216558"/>
            <a:ext cx="2606565" cy="820738"/>
          </a:xfrm>
          <a:prstGeom prst="rect">
            <a:avLst/>
          </a:prstGeom>
          <a:noFill/>
        </p:spPr>
        <p:txBody>
          <a:bodyPr wrap="square">
            <a:spAutoFit/>
          </a:bodyPr>
          <a:lstStyle/>
          <a:p>
            <a:pPr marL="171450" lvl="0" indent="-171450">
              <a:spcBef>
                <a:spcPts val="400"/>
              </a:spcBef>
              <a:buFont typeface="Arial" panose="020B0604020202020204" pitchFamily="34" charset="0"/>
              <a:buChar char="•"/>
            </a:pPr>
            <a:r>
              <a:rPr lang="en-US" sz="1050" b="1" dirty="0">
                <a:latin typeface="Segoe UI" panose="020B0502040204020203" pitchFamily="34" charset="0"/>
                <a:cs typeface="Segoe UI" panose="020B0502040204020203" pitchFamily="34" charset="0"/>
                <a:hlinkClick r:id="rId8"/>
              </a:rPr>
              <a:t>Copilot Usage &amp; Adoption</a:t>
            </a:r>
            <a:r>
              <a:rPr lang="en-US" sz="1050" b="1"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 track active users, apps and trends</a:t>
            </a:r>
            <a:endParaRPr lang="en-AU" sz="1050" dirty="0">
              <a:latin typeface="Segoe UI" panose="020B0502040204020203" pitchFamily="34" charset="0"/>
              <a:cs typeface="Segoe UI" panose="020B0502040204020203" pitchFamily="34" charset="0"/>
            </a:endParaRPr>
          </a:p>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9"/>
              </a:rPr>
              <a:t>Microsoft Scenario Library</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use cases by industry and function</a:t>
            </a:r>
          </a:p>
        </p:txBody>
      </p:sp>
      <p:sp>
        <p:nvSpPr>
          <p:cNvPr id="31" name="Rounded Rectangle 30">
            <a:extLst>
              <a:ext uri="{FF2B5EF4-FFF2-40B4-BE49-F238E27FC236}">
                <a16:creationId xmlns:a16="http://schemas.microsoft.com/office/drawing/2014/main" id="{5432B46D-4053-9D6F-DC36-C346B89DBA32}"/>
              </a:ext>
            </a:extLst>
          </p:cNvPr>
          <p:cNvSpPr/>
          <p:nvPr/>
        </p:nvSpPr>
        <p:spPr>
          <a:xfrm>
            <a:off x="477720" y="7048979"/>
            <a:ext cx="953609" cy="95360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96204FF-E979-C556-10CA-E40604C7546F}"/>
              </a:ext>
            </a:extLst>
          </p:cNvPr>
          <p:cNvSpPr txBox="1"/>
          <p:nvPr/>
        </p:nvSpPr>
        <p:spPr>
          <a:xfrm>
            <a:off x="1646237" y="8529100"/>
            <a:ext cx="2511179" cy="1018227"/>
          </a:xfrm>
          <a:prstGeom prst="rect">
            <a:avLst/>
          </a:prstGeom>
          <a:noFill/>
        </p:spPr>
        <p:txBody>
          <a:bodyPr wrap="square">
            <a:spAutoFit/>
          </a:bodyPr>
          <a:lstStyle/>
          <a:p>
            <a:pPr marL="11113" algn="l" rtl="0">
              <a:spcBef>
                <a:spcPts val="1000"/>
              </a:spcBef>
              <a:buClr>
                <a:srgbClr val="375EEC"/>
              </a:buClr>
              <a:defRPr/>
            </a:pPr>
            <a:r>
              <a:rPr lang="en-AU" sz="1600" b="1" kern="1200" dirty="0">
                <a:solidFill>
                  <a:srgbClr val="C03BC4"/>
                </a:solidFill>
                <a:latin typeface="Segoe UI Semibold"/>
                <a:cs typeface="Segoe UI Semibold"/>
              </a:rPr>
              <a:t>Grow with support</a:t>
            </a:r>
          </a:p>
          <a:p>
            <a:pPr>
              <a:spcBef>
                <a:spcPts val="500"/>
              </a:spcBef>
            </a:pPr>
            <a:r>
              <a:rPr lang="en-US" sz="1000" dirty="0">
                <a:latin typeface="Segoe UI" panose="020B0502040204020203" pitchFamily="34" charset="0"/>
                <a:cs typeface="Segoe UI" panose="020B0502040204020203" pitchFamily="34" charset="0"/>
              </a:rPr>
              <a:t>Schedule regular reviews with your Microsoft partner to identify expansion opportunities, maintain governance and keep adoption on track.</a:t>
            </a:r>
            <a:endParaRPr lang="en-AU" sz="1000" dirty="0">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7390F96A-9F13-DE88-7995-DE34F3FB9E56}"/>
              </a:ext>
            </a:extLst>
          </p:cNvPr>
          <p:cNvSpPr txBox="1"/>
          <p:nvPr/>
        </p:nvSpPr>
        <p:spPr>
          <a:xfrm>
            <a:off x="477720" y="8897472"/>
            <a:ext cx="1004292" cy="1098757"/>
          </a:xfrm>
          <a:prstGeom prst="rect">
            <a:avLst/>
          </a:prstGeom>
          <a:noFill/>
        </p:spPr>
        <p:txBody>
          <a:bodyPr wrap="square">
            <a:noAutofit/>
          </a:bodyPr>
          <a:lstStyle/>
          <a:p>
            <a:pPr marL="12700" marR="5080" algn="ctr">
              <a:lnSpc>
                <a:spcPts val="4400"/>
              </a:lnSpc>
              <a:spcBef>
                <a:spcPts val="580"/>
              </a:spcBef>
              <a:spcAft>
                <a:spcPts val="1200"/>
              </a:spcAft>
            </a:pPr>
            <a:r>
              <a:rPr lang="en-US"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rPr>
              <a:t>5</a:t>
            </a:r>
            <a:endParaRPr lang="en-AU" sz="5400" spc="-40" dirty="0">
              <a:gradFill>
                <a:gsLst>
                  <a:gs pos="25000">
                    <a:srgbClr val="C03BC4"/>
                  </a:gs>
                  <a:gs pos="100000">
                    <a:srgbClr val="FF5C39"/>
                  </a:gs>
                </a:gsLst>
                <a:lin ang="4800000" scaled="0"/>
              </a:gradFill>
              <a:latin typeface="Segoe UI" panose="020B0502040204020203" pitchFamily="34" charset="0"/>
              <a:ea typeface="+mj-ea"/>
              <a:cs typeface="Segoe UI" panose="020B0502040204020203" pitchFamily="34" charset="0"/>
            </a:endParaRPr>
          </a:p>
        </p:txBody>
      </p:sp>
      <p:sp>
        <p:nvSpPr>
          <p:cNvPr id="34" name="TextBox 33">
            <a:extLst>
              <a:ext uri="{FF2B5EF4-FFF2-40B4-BE49-F238E27FC236}">
                <a16:creationId xmlns:a16="http://schemas.microsoft.com/office/drawing/2014/main" id="{D2F375E2-3A82-4655-478F-B763F4715DA9}"/>
              </a:ext>
            </a:extLst>
          </p:cNvPr>
          <p:cNvSpPr txBox="1"/>
          <p:nvPr/>
        </p:nvSpPr>
        <p:spPr>
          <a:xfrm>
            <a:off x="4211911" y="8805575"/>
            <a:ext cx="2606565" cy="1113125"/>
          </a:xfrm>
          <a:prstGeom prst="rect">
            <a:avLst/>
          </a:prstGeom>
          <a:noFill/>
        </p:spPr>
        <p:txBody>
          <a:bodyPr wrap="square">
            <a:spAutoFit/>
          </a:bodyPr>
          <a:lstStyle/>
          <a:p>
            <a:pPr marL="171450" lvl="0" indent="-171450">
              <a:spcBef>
                <a:spcPts val="400"/>
              </a:spcBef>
              <a:buFont typeface="Arial" panose="020B0604020202020204" pitchFamily="34" charset="0"/>
              <a:buChar char="•"/>
            </a:pPr>
            <a:r>
              <a:rPr lang="en-US" sz="1050" b="1" dirty="0">
                <a:latin typeface="Segoe UI" panose="020B0502040204020203" pitchFamily="34" charset="0"/>
                <a:cs typeface="Segoe UI" panose="020B0502040204020203" pitchFamily="34" charset="0"/>
                <a:hlinkClick r:id="rId10"/>
              </a:rPr>
              <a:t>Agents in Microsoft 365</a:t>
            </a:r>
            <a:r>
              <a:rPr lang="en-US" sz="1050" b="1"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 when you're ready, explore built-in agents like Researcher, Analyst and Facilitator</a:t>
            </a:r>
            <a:endParaRPr lang="en-AU" sz="1050" dirty="0">
              <a:latin typeface="Segoe UI" panose="020B0502040204020203" pitchFamily="34" charset="0"/>
              <a:cs typeface="Segoe UI" panose="020B0502040204020203" pitchFamily="34" charset="0"/>
            </a:endParaRPr>
          </a:p>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11"/>
              </a:rPr>
              <a:t>Chat &amp; Agent Starter Kit</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training and templates for IT teams rolling out Copilot Chat and agents</a:t>
            </a:r>
          </a:p>
        </p:txBody>
      </p:sp>
      <p:sp>
        <p:nvSpPr>
          <p:cNvPr id="35" name="Rounded Rectangle 34">
            <a:extLst>
              <a:ext uri="{FF2B5EF4-FFF2-40B4-BE49-F238E27FC236}">
                <a16:creationId xmlns:a16="http://schemas.microsoft.com/office/drawing/2014/main" id="{57EF86E4-B3CA-15FC-9065-BE152009CA10}"/>
              </a:ext>
            </a:extLst>
          </p:cNvPr>
          <p:cNvSpPr/>
          <p:nvPr/>
        </p:nvSpPr>
        <p:spPr>
          <a:xfrm>
            <a:off x="477720" y="8623300"/>
            <a:ext cx="953609" cy="95360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6CD8B7C-5CA8-004C-04B9-0CF0A4584D77}"/>
              </a:ext>
            </a:extLst>
          </p:cNvPr>
          <p:cNvCxnSpPr>
            <a:cxnSpLocks/>
          </p:cNvCxnSpPr>
          <p:nvPr/>
        </p:nvCxnSpPr>
        <p:spPr>
          <a:xfrm flipV="1">
            <a:off x="960437" y="3293511"/>
            <a:ext cx="0" cy="61328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D60418-7A6C-BED6-0CCB-5A1E6760BF3B}"/>
              </a:ext>
            </a:extLst>
          </p:cNvPr>
          <p:cNvCxnSpPr>
            <a:cxnSpLocks/>
          </p:cNvCxnSpPr>
          <p:nvPr/>
        </p:nvCxnSpPr>
        <p:spPr>
          <a:xfrm flipV="1">
            <a:off x="960437" y="4860405"/>
            <a:ext cx="0" cy="610161"/>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A3CA7E-9B94-1153-DCAD-B9D9D4FCBED3}"/>
              </a:ext>
            </a:extLst>
          </p:cNvPr>
          <p:cNvCxnSpPr>
            <a:cxnSpLocks/>
          </p:cNvCxnSpPr>
          <p:nvPr/>
        </p:nvCxnSpPr>
        <p:spPr>
          <a:xfrm flipV="1">
            <a:off x="960437" y="6417712"/>
            <a:ext cx="0" cy="61328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9437A2-93E7-76CE-51E5-722C8E96BB8A}"/>
              </a:ext>
            </a:extLst>
          </p:cNvPr>
          <p:cNvCxnSpPr>
            <a:cxnSpLocks/>
          </p:cNvCxnSpPr>
          <p:nvPr/>
        </p:nvCxnSpPr>
        <p:spPr>
          <a:xfrm flipV="1">
            <a:off x="960437" y="7974369"/>
            <a:ext cx="0" cy="613285"/>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67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grpId="1" nodeType="withEffect">
                                  <p:stCondLst>
                                    <p:cond delay="200"/>
                                  </p:stCondLst>
                                  <p:childTnLst>
                                    <p:animMotion origin="layout" path="M 0 3.7037E-7 L 0 0.03542 " pathEditMode="relative" rAng="0" ptsTypes="AA">
                                      <p:cBhvr>
                                        <p:cTn id="9" dur="700" spd="-100000" fill="hold"/>
                                        <p:tgtEl>
                                          <p:spTgt spid="8"/>
                                        </p:tgtEl>
                                        <p:attrNameLst>
                                          <p:attrName>ppt_x</p:attrName>
                                          <p:attrName>ppt_y</p:attrName>
                                        </p:attrNameLst>
                                      </p:cBhvr>
                                      <p:rCtr x="0" y="1759"/>
                                    </p:animMotion>
                                  </p:childTnLst>
                                </p:cTn>
                              </p:par>
                              <p:par>
                                <p:cTn id="10" presetID="10" presetClass="entr" presetSubtype="0"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path" presetSubtype="0" decel="100000" fill="hold" grpId="1" nodeType="withEffect">
                                  <p:stCondLst>
                                    <p:cond delay="200"/>
                                  </p:stCondLst>
                                  <p:childTnLst>
                                    <p:animMotion origin="layout" path="M 0 3.7037E-7 L 0 0.03542 " pathEditMode="relative" rAng="0" ptsTypes="AA">
                                      <p:cBhvr>
                                        <p:cTn id="14" dur="700" spd="-100000" fill="hold"/>
                                        <p:tgtEl>
                                          <p:spTgt spid="6"/>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84C25B-CB37-1AF2-DFD9-BE6F08302CB9}"/>
              </a:ext>
            </a:extLst>
          </p:cNvPr>
          <p:cNvSpPr/>
          <p:nvPr/>
        </p:nvSpPr>
        <p:spPr>
          <a:xfrm>
            <a:off x="-32096" y="1384300"/>
            <a:ext cx="7626083" cy="3451919"/>
          </a:xfrm>
          <a:prstGeom prst="rect">
            <a:avLst/>
          </a:prstGeom>
          <a:gradFill flip="none" rotWithShape="1">
            <a:gsLst>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0" rIns="144000" bIns="0" numCol="1" spcCol="0" rtlCol="0" fromWordArt="0" anchor="ctr" anchorCtr="0" forceAA="0" compatLnSpc="1">
            <a:prstTxWarp prst="textNoShape">
              <a:avLst/>
            </a:prstTxWarp>
            <a:noAutofit/>
          </a:bodyPr>
          <a:lstStyle/>
          <a:p>
            <a:pPr algn="ctr" defTabSz="932472" rtl="0" fontAlgn="base">
              <a:spcBef>
                <a:spcPct val="0"/>
              </a:spcBef>
              <a:spcAft>
                <a:spcPct val="0"/>
              </a:spcAft>
            </a:pPr>
            <a:endParaRPr lang="en-US" sz="1400" b="1" kern="1200">
              <a:solidFill>
                <a:srgbClr val="FFFFFF"/>
              </a:solidFill>
              <a:latin typeface="Segoe UI Semibold"/>
              <a:cs typeface="Segoe UI" panose="020B0502040204020203" pitchFamily="34" charset="0"/>
            </a:endParaRPr>
          </a:p>
        </p:txBody>
      </p:sp>
      <p:pic>
        <p:nvPicPr>
          <p:cNvPr id="7" name="MS logo gray - EMF">
            <a:extLst>
              <a:ext uri="{FF2B5EF4-FFF2-40B4-BE49-F238E27FC236}">
                <a16:creationId xmlns:a16="http://schemas.microsoft.com/office/drawing/2014/main" id="{9888AE91-2F46-8692-AFA9-935BC4A088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2636837" y="683669"/>
            <a:ext cx="1366440" cy="292608"/>
          </a:xfrm>
          <a:prstGeom prst="rect">
            <a:avLst/>
          </a:prstGeom>
        </p:spPr>
      </p:pic>
      <p:sp>
        <p:nvSpPr>
          <p:cNvPr id="2" name="object 4">
            <a:extLst>
              <a:ext uri="{FF2B5EF4-FFF2-40B4-BE49-F238E27FC236}">
                <a16:creationId xmlns:a16="http://schemas.microsoft.com/office/drawing/2014/main" id="{17BDE057-ACD0-858C-C549-547D94EB3126}"/>
              </a:ext>
            </a:extLst>
          </p:cNvPr>
          <p:cNvSpPr/>
          <p:nvPr/>
        </p:nvSpPr>
        <p:spPr>
          <a:xfrm>
            <a:off x="501538" y="9078605"/>
            <a:ext cx="3232150" cy="873125"/>
          </a:xfrm>
          <a:custGeom>
            <a:avLst/>
            <a:gdLst/>
            <a:ahLst/>
            <a:cxnLst/>
            <a:rect l="l" t="t" r="r" b="b"/>
            <a:pathLst>
              <a:path w="3232150" h="873125">
                <a:moveTo>
                  <a:pt x="3231603" y="0"/>
                </a:moveTo>
                <a:lnTo>
                  <a:pt x="0" y="0"/>
                </a:lnTo>
                <a:lnTo>
                  <a:pt x="0" y="872693"/>
                </a:lnTo>
                <a:lnTo>
                  <a:pt x="3231603" y="872693"/>
                </a:lnTo>
                <a:lnTo>
                  <a:pt x="3231603" y="0"/>
                </a:lnTo>
                <a:close/>
              </a:path>
            </a:pathLst>
          </a:custGeom>
          <a:solidFill>
            <a:srgbClr val="FFFFFF">
              <a:alpha val="55999"/>
            </a:srgbClr>
          </a:solidFill>
        </p:spPr>
        <p:txBody>
          <a:bodyPr wrap="square" lIns="0" tIns="0" rIns="0" bIns="0" rtlCol="0"/>
          <a:lstStyle/>
          <a:p>
            <a:endParaRPr/>
          </a:p>
        </p:txBody>
      </p:sp>
      <p:sp>
        <p:nvSpPr>
          <p:cNvPr id="10" name="object 12">
            <a:extLst>
              <a:ext uri="{FF2B5EF4-FFF2-40B4-BE49-F238E27FC236}">
                <a16:creationId xmlns:a16="http://schemas.microsoft.com/office/drawing/2014/main" id="{3BA5F4DC-F7E5-833B-FCDB-3B4B0AC23E99}"/>
              </a:ext>
            </a:extLst>
          </p:cNvPr>
          <p:cNvSpPr/>
          <p:nvPr/>
        </p:nvSpPr>
        <p:spPr>
          <a:xfrm>
            <a:off x="2380536" y="571505"/>
            <a:ext cx="0" cy="575310"/>
          </a:xfrm>
          <a:custGeom>
            <a:avLst/>
            <a:gdLst/>
            <a:ahLst/>
            <a:cxnLst/>
            <a:rect l="l" t="t" r="r" b="b"/>
            <a:pathLst>
              <a:path h="575310">
                <a:moveTo>
                  <a:pt x="0" y="0"/>
                </a:moveTo>
                <a:lnTo>
                  <a:pt x="0" y="575005"/>
                </a:lnTo>
              </a:path>
            </a:pathLst>
          </a:custGeom>
          <a:ln w="12700">
            <a:solidFill>
              <a:srgbClr val="000000"/>
            </a:solidFill>
          </a:ln>
        </p:spPr>
        <p:txBody>
          <a:bodyPr wrap="square" lIns="0" tIns="0" rIns="0" bIns="0" rtlCol="0"/>
          <a:lstStyle/>
          <a:p>
            <a:endParaRPr/>
          </a:p>
        </p:txBody>
      </p:sp>
      <p:sp>
        <p:nvSpPr>
          <p:cNvPr id="12" name="object 14">
            <a:extLst>
              <a:ext uri="{FF2B5EF4-FFF2-40B4-BE49-F238E27FC236}">
                <a16:creationId xmlns:a16="http://schemas.microsoft.com/office/drawing/2014/main" id="{934FD5CB-F7B8-ACF8-9854-7F7C56E70657}"/>
              </a:ext>
            </a:extLst>
          </p:cNvPr>
          <p:cNvSpPr txBox="1"/>
          <p:nvPr/>
        </p:nvSpPr>
        <p:spPr>
          <a:xfrm>
            <a:off x="501860" y="6809212"/>
            <a:ext cx="6554574" cy="1921425"/>
          </a:xfrm>
          <a:prstGeom prst="rect">
            <a:avLst/>
          </a:prstGeom>
        </p:spPr>
        <p:txBody>
          <a:bodyPr vert="horz" wrap="square" lIns="0" tIns="15240" rIns="0" bIns="0" rtlCol="0" anchor="b" anchorCtr="0">
            <a:noAutofit/>
          </a:bodyPr>
          <a:lstStyle/>
          <a:p>
            <a:pPr marL="12700" marR="469265">
              <a:lnSpc>
                <a:spcPct val="103200"/>
              </a:lnSpc>
              <a:spcBef>
                <a:spcPts val="1250"/>
              </a:spcBef>
            </a:pPr>
            <a:r>
              <a:rPr lang="en-AU" sz="2550" spc="-25" dirty="0">
                <a:solidFill>
                  <a:srgbClr val="C03AC4"/>
                </a:solidFill>
                <a:latin typeface="Segoe UI"/>
                <a:cs typeface="Segoe UI"/>
              </a:rPr>
              <a:t>Ready to get started?</a:t>
            </a:r>
          </a:p>
          <a:p>
            <a:pPr marL="12700" marR="469265">
              <a:lnSpc>
                <a:spcPct val="103200"/>
              </a:lnSpc>
              <a:spcBef>
                <a:spcPts val="1000"/>
              </a:spcBef>
            </a:pPr>
            <a:r>
              <a:rPr lang="en-AU" sz="1050" dirty="0">
                <a:latin typeface="Segoe UI"/>
                <a:cs typeface="Segoe UI"/>
              </a:rPr>
              <a:t>We can help you plan your Copilot journey from readiness assessment through to rollout and beyond.</a:t>
            </a:r>
            <a:br>
              <a:rPr lang="en-AU" sz="1050" dirty="0">
                <a:latin typeface="Segoe UI"/>
                <a:cs typeface="Segoe UI"/>
              </a:rPr>
            </a:br>
            <a:endParaRPr lang="en-AU" sz="1050" dirty="0">
              <a:solidFill>
                <a:srgbClr val="0078D4"/>
              </a:solidFill>
              <a:latin typeface="Segoe UI"/>
              <a:cs typeface="Segoe UI"/>
            </a:endParaRPr>
          </a:p>
          <a:p>
            <a:pPr marL="12700">
              <a:spcBef>
                <a:spcPts val="120"/>
              </a:spcBef>
            </a:pPr>
            <a:r>
              <a:rPr sz="2550" dirty="0">
                <a:solidFill>
                  <a:srgbClr val="C03AC4"/>
                </a:solidFill>
                <a:latin typeface="Segoe UI"/>
                <a:cs typeface="Segoe UI"/>
              </a:rPr>
              <a:t>About</a:t>
            </a:r>
            <a:r>
              <a:rPr sz="2550" spc="-114" dirty="0">
                <a:solidFill>
                  <a:srgbClr val="C03AC4"/>
                </a:solidFill>
                <a:latin typeface="Segoe UI"/>
                <a:cs typeface="Segoe UI"/>
              </a:rPr>
              <a:t> </a:t>
            </a:r>
            <a:r>
              <a:rPr sz="2550" spc="-25" dirty="0">
                <a:solidFill>
                  <a:srgbClr val="C03AC4"/>
                </a:solidFill>
                <a:latin typeface="Segoe UI"/>
                <a:cs typeface="Segoe UI"/>
              </a:rPr>
              <a:t>&lt;partner</a:t>
            </a:r>
            <a:r>
              <a:rPr sz="2550" spc="-114" dirty="0">
                <a:solidFill>
                  <a:srgbClr val="C03AC4"/>
                </a:solidFill>
                <a:latin typeface="Segoe UI"/>
                <a:cs typeface="Segoe UI"/>
              </a:rPr>
              <a:t> </a:t>
            </a:r>
            <a:r>
              <a:rPr sz="2550" spc="-20" dirty="0">
                <a:solidFill>
                  <a:srgbClr val="C03AC4"/>
                </a:solidFill>
                <a:latin typeface="Segoe UI"/>
                <a:cs typeface="Segoe UI"/>
              </a:rPr>
              <a:t>name&gt;</a:t>
            </a:r>
            <a:endParaRPr sz="2550" dirty="0">
              <a:solidFill>
                <a:srgbClr val="C03AC4"/>
              </a:solidFill>
              <a:latin typeface="Segoe UI"/>
              <a:cs typeface="Segoe UI"/>
            </a:endParaRPr>
          </a:p>
          <a:p>
            <a:pPr marL="12700" marR="469265">
              <a:lnSpc>
                <a:spcPct val="103200"/>
              </a:lnSpc>
              <a:spcBef>
                <a:spcPts val="1250"/>
              </a:spcBef>
            </a:pPr>
            <a:r>
              <a:rPr lang="en-AU" sz="1050" dirty="0">
                <a:latin typeface="Segoe UI"/>
                <a:cs typeface="Segoe UI"/>
              </a:rPr>
              <a:t>[Partner name] is a Microsoft partner with expertise in Copilot and Microsoft 365. We help organisations adopt AI safely and effectively – from initial planning and pilot programs through to full deployment and ongoing support. [Edit this section to describe your organisation]</a:t>
            </a:r>
          </a:p>
        </p:txBody>
      </p:sp>
      <p:sp>
        <p:nvSpPr>
          <p:cNvPr id="13" name="object 15">
            <a:extLst>
              <a:ext uri="{FF2B5EF4-FFF2-40B4-BE49-F238E27FC236}">
                <a16:creationId xmlns:a16="http://schemas.microsoft.com/office/drawing/2014/main" id="{84E97CEA-3DB4-99C5-2C67-F3CD9E159A77}"/>
              </a:ext>
            </a:extLst>
          </p:cNvPr>
          <p:cNvSpPr txBox="1"/>
          <p:nvPr/>
        </p:nvSpPr>
        <p:spPr>
          <a:xfrm>
            <a:off x="501538" y="9078604"/>
            <a:ext cx="3232150" cy="760978"/>
          </a:xfrm>
          <a:prstGeom prst="rect">
            <a:avLst/>
          </a:prstGeom>
        </p:spPr>
        <p:txBody>
          <a:bodyPr vert="horz" wrap="square" lIns="0" tIns="113030" rIns="0" bIns="0" rtlCol="0">
            <a:spAutoFit/>
          </a:bodyPr>
          <a:lstStyle/>
          <a:p>
            <a:pPr marL="1009650" marR="1032510">
              <a:lnSpc>
                <a:spcPct val="104200"/>
              </a:lnSpc>
              <a:spcBef>
                <a:spcPts val="890"/>
              </a:spcBef>
            </a:pPr>
            <a:r>
              <a:rPr sz="1000" b="1" dirty="0">
                <a:latin typeface="Segoe UI"/>
                <a:cs typeface="Segoe UI"/>
              </a:rPr>
              <a:t>Get</a:t>
            </a:r>
            <a:r>
              <a:rPr sz="1000" b="1" spc="-5" dirty="0">
                <a:latin typeface="Segoe UI"/>
                <a:cs typeface="Segoe UI"/>
              </a:rPr>
              <a:t> </a:t>
            </a:r>
            <a:r>
              <a:rPr sz="1000" b="1" dirty="0">
                <a:latin typeface="Segoe UI"/>
                <a:cs typeface="Segoe UI"/>
              </a:rPr>
              <a:t>in</a:t>
            </a:r>
            <a:r>
              <a:rPr sz="1000" b="1" spc="-5" dirty="0">
                <a:latin typeface="Segoe UI"/>
                <a:cs typeface="Segoe UI"/>
              </a:rPr>
              <a:t> </a:t>
            </a:r>
            <a:r>
              <a:rPr sz="1000" b="1" spc="-10" dirty="0">
                <a:latin typeface="Segoe UI"/>
                <a:cs typeface="Segoe UI"/>
              </a:rPr>
              <a:t>touch </a:t>
            </a:r>
            <a:r>
              <a:rPr sz="1000" dirty="0">
                <a:latin typeface="Segoe UI"/>
                <a:cs typeface="Segoe UI"/>
              </a:rPr>
              <a:t>[Contact</a:t>
            </a:r>
            <a:r>
              <a:rPr sz="1000" spc="-35" dirty="0">
                <a:latin typeface="Segoe UI"/>
                <a:cs typeface="Segoe UI"/>
              </a:rPr>
              <a:t> </a:t>
            </a:r>
            <a:r>
              <a:rPr sz="1000" dirty="0">
                <a:latin typeface="Segoe UI"/>
                <a:cs typeface="Segoe UI"/>
              </a:rPr>
              <a:t>Name,</a:t>
            </a:r>
            <a:r>
              <a:rPr sz="1000" spc="-35" dirty="0">
                <a:latin typeface="Segoe UI"/>
                <a:cs typeface="Segoe UI"/>
              </a:rPr>
              <a:t> </a:t>
            </a:r>
            <a:r>
              <a:rPr sz="1000" spc="-10" dirty="0">
                <a:latin typeface="Segoe UI"/>
                <a:cs typeface="Segoe UI"/>
              </a:rPr>
              <a:t>Title] </a:t>
            </a:r>
            <a:r>
              <a:rPr sz="1000" dirty="0">
                <a:latin typeface="Segoe UI"/>
                <a:cs typeface="Segoe UI"/>
              </a:rPr>
              <a:t>[Email] </a:t>
            </a:r>
            <a:r>
              <a:rPr sz="1000" spc="-10" dirty="0">
                <a:latin typeface="Segoe UI"/>
                <a:cs typeface="Segoe UI"/>
              </a:rPr>
              <a:t>[Phone]</a:t>
            </a:r>
            <a:endParaRPr sz="1000" dirty="0">
              <a:latin typeface="Segoe UI"/>
              <a:cs typeface="Segoe UI"/>
            </a:endParaRPr>
          </a:p>
          <a:p>
            <a:pPr marL="1009650">
              <a:spcBef>
                <a:spcPts val="50"/>
              </a:spcBef>
            </a:pPr>
            <a:r>
              <a:rPr sz="1000" dirty="0">
                <a:latin typeface="Segoe UI"/>
                <a:cs typeface="Segoe UI"/>
              </a:rPr>
              <a:t>Learn</a:t>
            </a:r>
            <a:r>
              <a:rPr sz="1000" spc="-25" dirty="0">
                <a:latin typeface="Segoe UI"/>
                <a:cs typeface="Segoe UI"/>
              </a:rPr>
              <a:t> </a:t>
            </a:r>
            <a:r>
              <a:rPr sz="1000" dirty="0">
                <a:latin typeface="Segoe UI"/>
                <a:cs typeface="Segoe UI"/>
              </a:rPr>
              <a:t>more</a:t>
            </a:r>
            <a:r>
              <a:rPr sz="1000" spc="-20" dirty="0">
                <a:latin typeface="Segoe UI"/>
                <a:cs typeface="Segoe UI"/>
              </a:rPr>
              <a:t> </a:t>
            </a:r>
            <a:r>
              <a:rPr sz="1000" dirty="0">
                <a:latin typeface="Segoe UI"/>
                <a:cs typeface="Segoe UI"/>
              </a:rPr>
              <a:t>at:</a:t>
            </a:r>
            <a:r>
              <a:rPr sz="1000" spc="-20" dirty="0">
                <a:latin typeface="Segoe UI"/>
                <a:cs typeface="Segoe UI"/>
              </a:rPr>
              <a:t> </a:t>
            </a:r>
            <a:r>
              <a:rPr sz="1000" spc="-10" dirty="0">
                <a:latin typeface="Segoe UI"/>
                <a:cs typeface="Segoe UI"/>
              </a:rPr>
              <a:t>[Website]</a:t>
            </a:r>
            <a:endParaRPr sz="1000" dirty="0">
              <a:latin typeface="Segoe UI"/>
              <a:cs typeface="Segoe UI"/>
            </a:endParaRPr>
          </a:p>
        </p:txBody>
      </p:sp>
      <p:sp>
        <p:nvSpPr>
          <p:cNvPr id="15" name="object 17">
            <a:extLst>
              <a:ext uri="{FF2B5EF4-FFF2-40B4-BE49-F238E27FC236}">
                <a16:creationId xmlns:a16="http://schemas.microsoft.com/office/drawing/2014/main" id="{21A0502E-9E8A-1850-714E-1AB5A76E98B9}"/>
              </a:ext>
            </a:extLst>
          </p:cNvPr>
          <p:cNvSpPr/>
          <p:nvPr/>
        </p:nvSpPr>
        <p:spPr>
          <a:xfrm>
            <a:off x="623929" y="9213060"/>
            <a:ext cx="612775" cy="612775"/>
          </a:xfrm>
          <a:custGeom>
            <a:avLst/>
            <a:gdLst/>
            <a:ahLst/>
            <a:cxnLst/>
            <a:rect l="l" t="t" r="r" b="b"/>
            <a:pathLst>
              <a:path w="612775" h="612775">
                <a:moveTo>
                  <a:pt x="443191" y="297510"/>
                </a:moveTo>
                <a:lnTo>
                  <a:pt x="440715" y="291909"/>
                </a:lnTo>
                <a:lnTo>
                  <a:pt x="436359" y="287959"/>
                </a:lnTo>
                <a:lnTo>
                  <a:pt x="308457" y="171958"/>
                </a:lnTo>
                <a:lnTo>
                  <a:pt x="301358" y="167728"/>
                </a:lnTo>
                <a:lnTo>
                  <a:pt x="293446" y="166585"/>
                </a:lnTo>
                <a:lnTo>
                  <a:pt x="285699" y="168490"/>
                </a:lnTo>
                <a:lnTo>
                  <a:pt x="279044" y="173393"/>
                </a:lnTo>
                <a:lnTo>
                  <a:pt x="274815" y="180505"/>
                </a:lnTo>
                <a:lnTo>
                  <a:pt x="273672" y="188404"/>
                </a:lnTo>
                <a:lnTo>
                  <a:pt x="275577" y="196151"/>
                </a:lnTo>
                <a:lnTo>
                  <a:pt x="280479" y="202806"/>
                </a:lnTo>
                <a:lnTo>
                  <a:pt x="368414" y="282562"/>
                </a:lnTo>
                <a:lnTo>
                  <a:pt x="163601" y="282562"/>
                </a:lnTo>
                <a:lnTo>
                  <a:pt x="155498" y="284200"/>
                </a:lnTo>
                <a:lnTo>
                  <a:pt x="148869" y="288671"/>
                </a:lnTo>
                <a:lnTo>
                  <a:pt x="144411" y="295287"/>
                </a:lnTo>
                <a:lnTo>
                  <a:pt x="142773" y="303377"/>
                </a:lnTo>
                <a:lnTo>
                  <a:pt x="144411" y="311492"/>
                </a:lnTo>
                <a:lnTo>
                  <a:pt x="148869" y="318109"/>
                </a:lnTo>
                <a:lnTo>
                  <a:pt x="155498" y="322580"/>
                </a:lnTo>
                <a:lnTo>
                  <a:pt x="163601" y="324205"/>
                </a:lnTo>
                <a:lnTo>
                  <a:pt x="368414" y="324205"/>
                </a:lnTo>
                <a:lnTo>
                  <a:pt x="280479" y="403961"/>
                </a:lnTo>
                <a:lnTo>
                  <a:pt x="275577" y="410616"/>
                </a:lnTo>
                <a:lnTo>
                  <a:pt x="273672" y="418376"/>
                </a:lnTo>
                <a:lnTo>
                  <a:pt x="274815" y="426275"/>
                </a:lnTo>
                <a:lnTo>
                  <a:pt x="279044" y="433374"/>
                </a:lnTo>
                <a:lnTo>
                  <a:pt x="283159" y="437908"/>
                </a:lnTo>
                <a:lnTo>
                  <a:pt x="288798" y="440207"/>
                </a:lnTo>
                <a:lnTo>
                  <a:pt x="299466" y="440207"/>
                </a:lnTo>
                <a:lnTo>
                  <a:pt x="304469" y="438416"/>
                </a:lnTo>
                <a:lnTo>
                  <a:pt x="440715" y="314858"/>
                </a:lnTo>
                <a:lnTo>
                  <a:pt x="443191" y="309257"/>
                </a:lnTo>
                <a:lnTo>
                  <a:pt x="443191" y="297510"/>
                </a:lnTo>
                <a:close/>
              </a:path>
              <a:path w="612775" h="612775">
                <a:moveTo>
                  <a:pt x="612724" y="306362"/>
                </a:moveTo>
                <a:lnTo>
                  <a:pt x="608711" y="256743"/>
                </a:lnTo>
                <a:lnTo>
                  <a:pt x="597090" y="209638"/>
                </a:lnTo>
                <a:lnTo>
                  <a:pt x="578485" y="165696"/>
                </a:lnTo>
                <a:lnTo>
                  <a:pt x="571080" y="153784"/>
                </a:lnTo>
                <a:lnTo>
                  <a:pt x="571080" y="306362"/>
                </a:lnTo>
                <a:lnTo>
                  <a:pt x="566813" y="353885"/>
                </a:lnTo>
                <a:lnTo>
                  <a:pt x="554494" y="398640"/>
                </a:lnTo>
                <a:lnTo>
                  <a:pt x="534898" y="439864"/>
                </a:lnTo>
                <a:lnTo>
                  <a:pt x="508749" y="476821"/>
                </a:lnTo>
                <a:lnTo>
                  <a:pt x="476821" y="508749"/>
                </a:lnTo>
                <a:lnTo>
                  <a:pt x="439877" y="534885"/>
                </a:lnTo>
                <a:lnTo>
                  <a:pt x="398640" y="554494"/>
                </a:lnTo>
                <a:lnTo>
                  <a:pt x="353885" y="566813"/>
                </a:lnTo>
                <a:lnTo>
                  <a:pt x="306362" y="571080"/>
                </a:lnTo>
                <a:lnTo>
                  <a:pt x="258838" y="566813"/>
                </a:lnTo>
                <a:lnTo>
                  <a:pt x="214083" y="554494"/>
                </a:lnTo>
                <a:lnTo>
                  <a:pt x="172859" y="534885"/>
                </a:lnTo>
                <a:lnTo>
                  <a:pt x="135902" y="508749"/>
                </a:lnTo>
                <a:lnTo>
                  <a:pt x="103974" y="476821"/>
                </a:lnTo>
                <a:lnTo>
                  <a:pt x="77838" y="439864"/>
                </a:lnTo>
                <a:lnTo>
                  <a:pt x="58229" y="398640"/>
                </a:lnTo>
                <a:lnTo>
                  <a:pt x="45923" y="353885"/>
                </a:lnTo>
                <a:lnTo>
                  <a:pt x="41643" y="306362"/>
                </a:lnTo>
                <a:lnTo>
                  <a:pt x="45923" y="258838"/>
                </a:lnTo>
                <a:lnTo>
                  <a:pt x="58229" y="214083"/>
                </a:lnTo>
                <a:lnTo>
                  <a:pt x="77838" y="172859"/>
                </a:lnTo>
                <a:lnTo>
                  <a:pt x="103974" y="135902"/>
                </a:lnTo>
                <a:lnTo>
                  <a:pt x="135902" y="103974"/>
                </a:lnTo>
                <a:lnTo>
                  <a:pt x="172859" y="77838"/>
                </a:lnTo>
                <a:lnTo>
                  <a:pt x="214083" y="58229"/>
                </a:lnTo>
                <a:lnTo>
                  <a:pt x="258838" y="45923"/>
                </a:lnTo>
                <a:lnTo>
                  <a:pt x="306362" y="41643"/>
                </a:lnTo>
                <a:lnTo>
                  <a:pt x="353885" y="45923"/>
                </a:lnTo>
                <a:lnTo>
                  <a:pt x="398640" y="58229"/>
                </a:lnTo>
                <a:lnTo>
                  <a:pt x="439877" y="77838"/>
                </a:lnTo>
                <a:lnTo>
                  <a:pt x="476821" y="103974"/>
                </a:lnTo>
                <a:lnTo>
                  <a:pt x="508749" y="135902"/>
                </a:lnTo>
                <a:lnTo>
                  <a:pt x="534898" y="172859"/>
                </a:lnTo>
                <a:lnTo>
                  <a:pt x="554494" y="214083"/>
                </a:lnTo>
                <a:lnTo>
                  <a:pt x="566813" y="258838"/>
                </a:lnTo>
                <a:lnTo>
                  <a:pt x="571080" y="306362"/>
                </a:lnTo>
                <a:lnTo>
                  <a:pt x="571080" y="153784"/>
                </a:lnTo>
                <a:lnTo>
                  <a:pt x="522897" y="89839"/>
                </a:lnTo>
                <a:lnTo>
                  <a:pt x="487184" y="59194"/>
                </a:lnTo>
                <a:lnTo>
                  <a:pt x="447040" y="34251"/>
                </a:lnTo>
                <a:lnTo>
                  <a:pt x="403098" y="15646"/>
                </a:lnTo>
                <a:lnTo>
                  <a:pt x="355993" y="4013"/>
                </a:lnTo>
                <a:lnTo>
                  <a:pt x="306362" y="0"/>
                </a:lnTo>
                <a:lnTo>
                  <a:pt x="256743" y="4013"/>
                </a:lnTo>
                <a:lnTo>
                  <a:pt x="209638" y="15646"/>
                </a:lnTo>
                <a:lnTo>
                  <a:pt x="165696" y="34251"/>
                </a:lnTo>
                <a:lnTo>
                  <a:pt x="125552" y="59194"/>
                </a:lnTo>
                <a:lnTo>
                  <a:pt x="89839" y="89839"/>
                </a:lnTo>
                <a:lnTo>
                  <a:pt x="59194" y="125552"/>
                </a:lnTo>
                <a:lnTo>
                  <a:pt x="34251" y="165696"/>
                </a:lnTo>
                <a:lnTo>
                  <a:pt x="15646" y="209638"/>
                </a:lnTo>
                <a:lnTo>
                  <a:pt x="4025" y="256743"/>
                </a:lnTo>
                <a:lnTo>
                  <a:pt x="0" y="306362"/>
                </a:lnTo>
                <a:lnTo>
                  <a:pt x="4025" y="355993"/>
                </a:lnTo>
                <a:lnTo>
                  <a:pt x="15646" y="403098"/>
                </a:lnTo>
                <a:lnTo>
                  <a:pt x="34251" y="447040"/>
                </a:lnTo>
                <a:lnTo>
                  <a:pt x="59194" y="487184"/>
                </a:lnTo>
                <a:lnTo>
                  <a:pt x="89839" y="522897"/>
                </a:lnTo>
                <a:lnTo>
                  <a:pt x="125552" y="553542"/>
                </a:lnTo>
                <a:lnTo>
                  <a:pt x="165696" y="578485"/>
                </a:lnTo>
                <a:lnTo>
                  <a:pt x="209638" y="597077"/>
                </a:lnTo>
                <a:lnTo>
                  <a:pt x="256743" y="608711"/>
                </a:lnTo>
                <a:lnTo>
                  <a:pt x="306362" y="612724"/>
                </a:lnTo>
                <a:lnTo>
                  <a:pt x="355993" y="608711"/>
                </a:lnTo>
                <a:lnTo>
                  <a:pt x="403098" y="597077"/>
                </a:lnTo>
                <a:lnTo>
                  <a:pt x="447040" y="578485"/>
                </a:lnTo>
                <a:lnTo>
                  <a:pt x="458952" y="571080"/>
                </a:lnTo>
                <a:lnTo>
                  <a:pt x="487184" y="553542"/>
                </a:lnTo>
                <a:lnTo>
                  <a:pt x="522897" y="522897"/>
                </a:lnTo>
                <a:lnTo>
                  <a:pt x="553542" y="487184"/>
                </a:lnTo>
                <a:lnTo>
                  <a:pt x="578485" y="447040"/>
                </a:lnTo>
                <a:lnTo>
                  <a:pt x="597090" y="403098"/>
                </a:lnTo>
                <a:lnTo>
                  <a:pt x="608711" y="355993"/>
                </a:lnTo>
                <a:lnTo>
                  <a:pt x="612724" y="306362"/>
                </a:lnTo>
                <a:close/>
              </a:path>
            </a:pathLst>
          </a:custGeom>
          <a:solidFill>
            <a:srgbClr val="C03AC4"/>
          </a:solidFill>
        </p:spPr>
        <p:txBody>
          <a:bodyPr wrap="square" lIns="0" tIns="0" rIns="0" bIns="0" rtlCol="0"/>
          <a:lstStyle/>
          <a:p>
            <a:endParaRPr>
              <a:solidFill>
                <a:srgbClr val="C03BC4"/>
              </a:solidFill>
            </a:endParaRPr>
          </a:p>
        </p:txBody>
      </p:sp>
      <p:sp>
        <p:nvSpPr>
          <p:cNvPr id="16" name="Picture Placeholder 15">
            <a:extLst>
              <a:ext uri="{FF2B5EF4-FFF2-40B4-BE49-F238E27FC236}">
                <a16:creationId xmlns:a16="http://schemas.microsoft.com/office/drawing/2014/main" id="{BFCB1983-455E-BFE6-FEA5-65E10FD86993}"/>
              </a:ext>
            </a:extLst>
          </p:cNvPr>
          <p:cNvSpPr>
            <a:spLocks noGrp="1"/>
          </p:cNvSpPr>
          <p:nvPr>
            <p:ph type="pic" sz="quarter" idx="10"/>
          </p:nvPr>
        </p:nvSpPr>
        <p:spPr/>
        <p:txBody>
          <a:bodyPr/>
          <a:lstStyle/>
          <a:p>
            <a:endParaRPr lang="en-US"/>
          </a:p>
        </p:txBody>
      </p:sp>
      <p:sp>
        <p:nvSpPr>
          <p:cNvPr id="3" name="TextBox 2">
            <a:extLst>
              <a:ext uri="{FF2B5EF4-FFF2-40B4-BE49-F238E27FC236}">
                <a16:creationId xmlns:a16="http://schemas.microsoft.com/office/drawing/2014/main" id="{9469AE25-9E79-DBC8-E01D-64623277078F}"/>
              </a:ext>
            </a:extLst>
          </p:cNvPr>
          <p:cNvSpPr txBox="1"/>
          <p:nvPr/>
        </p:nvSpPr>
        <p:spPr>
          <a:xfrm>
            <a:off x="501539" y="5157214"/>
            <a:ext cx="6183776" cy="1456809"/>
          </a:xfrm>
          <a:prstGeom prst="rect">
            <a:avLst/>
          </a:prstGeom>
          <a:noFill/>
        </p:spPr>
        <p:txBody>
          <a:bodyPr wrap="square" lIns="0" tIns="0" rIns="0" bIns="0">
            <a:spAutoFit/>
          </a:bodyPr>
          <a:lstStyle/>
          <a:p>
            <a:r>
              <a:rPr lang="en-AU" sz="2550" spc="-25" dirty="0">
                <a:solidFill>
                  <a:srgbClr val="C03AC4"/>
                </a:solidFill>
                <a:latin typeface="Segoe UI"/>
                <a:cs typeface="Segoe UI"/>
              </a:rPr>
              <a:t>Keep learning</a:t>
            </a:r>
          </a:p>
          <a:p>
            <a:pPr>
              <a:spcBef>
                <a:spcPts val="400"/>
              </a:spcBef>
            </a:pPr>
            <a:r>
              <a:rPr lang="en-US" sz="1050" dirty="0">
                <a:latin typeface="Segoe UI" panose="020B0502040204020203" pitchFamily="34" charset="0"/>
                <a:cs typeface="Segoe UI" panose="020B0502040204020203" pitchFamily="34" charset="0"/>
              </a:rPr>
              <a:t>Copilot and AI are evolving fast. These resources help you build your skills and stay up to date.</a:t>
            </a:r>
            <a:endParaRPr lang="en-AU" sz="1050" dirty="0">
              <a:latin typeface="Segoe UI" panose="020B0502040204020203" pitchFamily="34" charset="0"/>
              <a:cs typeface="Segoe UI" panose="020B0502040204020203" pitchFamily="34" charset="0"/>
            </a:endParaRPr>
          </a:p>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3"/>
              </a:rPr>
              <a:t>30-Day AI Productivity Journey</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daily tips to build your AI skills</a:t>
            </a:r>
            <a:r>
              <a:rPr lang="en-AU" sz="1050" dirty="0">
                <a:latin typeface="Segoe UI" panose="020B0502040204020203" pitchFamily="34" charset="0"/>
                <a:cs typeface="Segoe UI" panose="020B0502040204020203" pitchFamily="34" charset="0"/>
                <a:hlinkClick r:id="rId4"/>
              </a:rPr>
              <a:t> </a:t>
            </a:r>
            <a:endParaRPr lang="en-AU" sz="1050" dirty="0">
              <a:latin typeface="Segoe UI" panose="020B0502040204020203" pitchFamily="34" charset="0"/>
              <a:cs typeface="Segoe UI" panose="020B0502040204020203" pitchFamily="34" charset="0"/>
            </a:endParaRPr>
          </a:p>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5"/>
              </a:rPr>
              <a:t>Microsoft Learn: Copilot </a:t>
            </a:r>
            <a:r>
              <a:rPr lang="en-AU" sz="1050" dirty="0">
                <a:latin typeface="Segoe UI" panose="020B0502040204020203" pitchFamily="34" charset="0"/>
                <a:cs typeface="Segoe UI" panose="020B0502040204020203" pitchFamily="34" charset="0"/>
              </a:rPr>
              <a:t>– hands-on training modules</a:t>
            </a:r>
            <a:r>
              <a:rPr lang="en-AU" sz="1050" dirty="0">
                <a:latin typeface="Segoe UI" panose="020B0502040204020203" pitchFamily="34" charset="0"/>
                <a:cs typeface="Segoe UI" panose="020B0502040204020203" pitchFamily="34" charset="0"/>
                <a:hlinkClick r:id="rId5"/>
              </a:rPr>
              <a:t> </a:t>
            </a:r>
            <a:endParaRPr lang="en-AU" sz="1050" dirty="0">
              <a:latin typeface="Segoe UI" panose="020B0502040204020203" pitchFamily="34" charset="0"/>
              <a:cs typeface="Segoe UI" panose="020B0502040204020203" pitchFamily="34" charset="0"/>
            </a:endParaRPr>
          </a:p>
          <a:p>
            <a:pPr marL="171450" lvl="0" indent="-171450">
              <a:spcBef>
                <a:spcPts val="400"/>
              </a:spcBef>
              <a:buFont typeface="Arial" panose="020B0604020202020204" pitchFamily="34" charset="0"/>
              <a:buChar char="•"/>
            </a:pPr>
            <a:r>
              <a:rPr lang="en-US" sz="1050" b="1" dirty="0">
                <a:latin typeface="Segoe UI" panose="020B0502040204020203" pitchFamily="34" charset="0"/>
                <a:cs typeface="Segoe UI" panose="020B0502040204020203" pitchFamily="34" charset="0"/>
                <a:hlinkClick r:id="rId6"/>
              </a:rPr>
              <a:t>Copilot Chat FAQ</a:t>
            </a:r>
            <a:r>
              <a:rPr lang="en-US" sz="1050" b="1"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 common questions answered</a:t>
            </a:r>
            <a:endParaRPr lang="en-AU" sz="1050" dirty="0">
              <a:latin typeface="Segoe UI" panose="020B0502040204020203" pitchFamily="34" charset="0"/>
              <a:cs typeface="Segoe UI" panose="020B0502040204020203" pitchFamily="34" charset="0"/>
            </a:endParaRPr>
          </a:p>
          <a:p>
            <a:pPr marL="171450" lvl="0" indent="-171450">
              <a:spcBef>
                <a:spcPts val="400"/>
              </a:spcBef>
              <a:buFont typeface="Arial" panose="020B0604020202020204" pitchFamily="34" charset="0"/>
              <a:buChar char="•"/>
            </a:pPr>
            <a:r>
              <a:rPr lang="en-AU" sz="1050" b="1" dirty="0">
                <a:latin typeface="Segoe UI" panose="020B0502040204020203" pitchFamily="34" charset="0"/>
                <a:cs typeface="Segoe UI" panose="020B0502040204020203" pitchFamily="34" charset="0"/>
                <a:hlinkClick r:id="rId7"/>
              </a:rPr>
              <a:t>Microsoft 365 Blog</a:t>
            </a:r>
            <a:r>
              <a:rPr lang="en-AU" sz="1050" b="1" dirty="0">
                <a:latin typeface="Segoe UI" panose="020B0502040204020203" pitchFamily="34" charset="0"/>
                <a:cs typeface="Segoe UI" panose="020B0502040204020203" pitchFamily="34" charset="0"/>
              </a:rPr>
              <a:t> </a:t>
            </a:r>
            <a:r>
              <a:rPr lang="en-AU" sz="1050" dirty="0">
                <a:latin typeface="Segoe UI" panose="020B0502040204020203" pitchFamily="34" charset="0"/>
                <a:cs typeface="Segoe UI" panose="020B0502040204020203" pitchFamily="34" charset="0"/>
              </a:rPr>
              <a:t>– your home for all the latest on Copilot at work</a:t>
            </a:r>
          </a:p>
        </p:txBody>
      </p:sp>
      <p:sp>
        <p:nvSpPr>
          <p:cNvPr id="4" name="TextBox 3">
            <a:extLst>
              <a:ext uri="{FF2B5EF4-FFF2-40B4-BE49-F238E27FC236}">
                <a16:creationId xmlns:a16="http://schemas.microsoft.com/office/drawing/2014/main" id="{C830536A-0BC4-544F-921D-A1C1428F6EE2}"/>
              </a:ext>
            </a:extLst>
          </p:cNvPr>
          <p:cNvSpPr txBox="1"/>
          <p:nvPr/>
        </p:nvSpPr>
        <p:spPr>
          <a:xfrm>
            <a:off x="532415" y="2134853"/>
            <a:ext cx="6064318" cy="161583"/>
          </a:xfrm>
          <a:prstGeom prst="rect">
            <a:avLst/>
          </a:prstGeom>
          <a:noFill/>
        </p:spPr>
        <p:txBody>
          <a:bodyPr wrap="square" lIns="0" tIns="0" rIns="0" bIns="0">
            <a:spAutoFit/>
          </a:bodyPr>
          <a:lstStyle/>
          <a:p>
            <a:r>
              <a:rPr lang="en-US" sz="1050" dirty="0">
                <a:solidFill>
                  <a:schemeClr val="bg1"/>
                </a:solidFill>
                <a:latin typeface="Segoe UI" panose="020B0502040204020203" pitchFamily="34" charset="0"/>
                <a:cs typeface="Segoe UI" panose="020B0502040204020203" pitchFamily="34" charset="0"/>
              </a:rPr>
              <a:t>Need inspiration for your </a:t>
            </a:r>
            <a:r>
              <a:rPr lang="en-US" sz="1050" dirty="0" err="1">
                <a:solidFill>
                  <a:schemeClr val="bg1"/>
                </a:solidFill>
                <a:latin typeface="Segoe UI" panose="020B0502040204020203" pitchFamily="34" charset="0"/>
                <a:cs typeface="Segoe UI" panose="020B0502040204020203" pitchFamily="34" charset="0"/>
              </a:rPr>
              <a:t>organisation</a:t>
            </a:r>
            <a:r>
              <a:rPr lang="en-US" sz="1050" dirty="0">
                <a:solidFill>
                  <a:schemeClr val="bg1"/>
                </a:solidFill>
                <a:latin typeface="Segoe UI" panose="020B0502040204020203" pitchFamily="34" charset="0"/>
                <a:cs typeface="Segoe UI" panose="020B0502040204020203" pitchFamily="34" charset="0"/>
              </a:rPr>
              <a:t>? Browse the </a:t>
            </a:r>
            <a:r>
              <a:rPr lang="en-US" sz="1050" dirty="0">
                <a:solidFill>
                  <a:schemeClr val="bg1"/>
                </a:solidFill>
                <a:latin typeface="Segoe UI" panose="020B0502040204020203" pitchFamily="34" charset="0"/>
                <a:cs typeface="Segoe UI" panose="020B0502040204020203" pitchFamily="34" charset="0"/>
                <a:hlinkClick r:id="rId8">
                  <a:extLst>
                    <a:ext uri="{A12FA001-AC4F-418D-AE19-62706E023703}">
                      <ahyp:hlinkClr xmlns:ahyp="http://schemas.microsoft.com/office/drawing/2018/hyperlinkcolor" val="tx"/>
                    </a:ext>
                  </a:extLst>
                </a:hlinkClick>
              </a:rPr>
              <a:t>Microsoft Scenario Library</a:t>
            </a:r>
            <a:r>
              <a:rPr lang="en-US" sz="1050" dirty="0">
                <a:solidFill>
                  <a:schemeClr val="bg1"/>
                </a:solidFill>
                <a:latin typeface="Segoe UI" panose="020B0502040204020203" pitchFamily="34" charset="0"/>
                <a:cs typeface="Segoe UI" panose="020B0502040204020203" pitchFamily="34" charset="0"/>
              </a:rPr>
              <a:t> by industry or function.</a:t>
            </a:r>
            <a:endParaRPr lang="en-AU" sz="1050" dirty="0">
              <a:solidFill>
                <a:schemeClr val="bg1"/>
              </a:solidFill>
              <a:latin typeface="Segoe UI" panose="020B0502040204020203" pitchFamily="34" charset="0"/>
              <a:cs typeface="Segoe UI" panose="020B0502040204020203" pitchFamily="34" charset="0"/>
            </a:endParaRPr>
          </a:p>
        </p:txBody>
      </p:sp>
      <p:graphicFrame>
        <p:nvGraphicFramePr>
          <p:cNvPr id="8" name="Table 7">
            <a:extLst>
              <a:ext uri="{FF2B5EF4-FFF2-40B4-BE49-F238E27FC236}">
                <a16:creationId xmlns:a16="http://schemas.microsoft.com/office/drawing/2014/main" id="{37E75B4F-A377-4571-7471-A001653917FA}"/>
              </a:ext>
            </a:extLst>
          </p:cNvPr>
          <p:cNvGraphicFramePr>
            <a:graphicFrameLocks noGrp="1"/>
          </p:cNvGraphicFramePr>
          <p:nvPr>
            <p:extLst>
              <p:ext uri="{D42A27DB-BD31-4B8C-83A1-F6EECF244321}">
                <p14:modId xmlns:p14="http://schemas.microsoft.com/office/powerpoint/2010/main" val="2708635112"/>
              </p:ext>
            </p:extLst>
          </p:nvPr>
        </p:nvGraphicFramePr>
        <p:xfrm>
          <a:off x="501538" y="2466380"/>
          <a:ext cx="6554895" cy="2042120"/>
        </p:xfrm>
        <a:graphic>
          <a:graphicData uri="http://schemas.openxmlformats.org/drawingml/2006/table">
            <a:tbl>
              <a:tblPr>
                <a:tableStyleId>{5C22544A-7EE6-4342-B048-85BDC9FD1C3A}</a:tableStyleId>
              </a:tblPr>
              <a:tblGrid>
                <a:gridCol w="1976179">
                  <a:extLst>
                    <a:ext uri="{9D8B030D-6E8A-4147-A177-3AD203B41FA5}">
                      <a16:colId xmlns:a16="http://schemas.microsoft.com/office/drawing/2014/main" val="225559259"/>
                    </a:ext>
                  </a:extLst>
                </a:gridCol>
                <a:gridCol w="2289358">
                  <a:extLst>
                    <a:ext uri="{9D8B030D-6E8A-4147-A177-3AD203B41FA5}">
                      <a16:colId xmlns:a16="http://schemas.microsoft.com/office/drawing/2014/main" val="3273063221"/>
                    </a:ext>
                  </a:extLst>
                </a:gridCol>
                <a:gridCol w="2289358">
                  <a:extLst>
                    <a:ext uri="{9D8B030D-6E8A-4147-A177-3AD203B41FA5}">
                      <a16:colId xmlns:a16="http://schemas.microsoft.com/office/drawing/2014/main" val="2954522739"/>
                    </a:ext>
                  </a:extLst>
                </a:gridCol>
              </a:tblGrid>
              <a:tr h="120791">
                <a:tc>
                  <a:txBody>
                    <a:bodyPr/>
                    <a:lstStyle/>
                    <a:p>
                      <a:pPr>
                        <a:lnSpc>
                          <a:spcPct val="115000"/>
                        </a:lnSpc>
                        <a:spcBef>
                          <a:spcPts val="200"/>
                        </a:spcBef>
                        <a:spcAft>
                          <a:spcPts val="200"/>
                        </a:spcAft>
                        <a:buNone/>
                      </a:pPr>
                      <a:r>
                        <a:rPr lang="en-AU" sz="1050" b="1" dirty="0">
                          <a:solidFill>
                            <a:schemeClr val="bg1"/>
                          </a:solidFill>
                          <a:effectLst/>
                          <a:latin typeface="Segoe UI" panose="020B0502040204020203" pitchFamily="34" charset="0"/>
                          <a:cs typeface="Segoe UI" panose="020B0502040204020203" pitchFamily="34" charset="0"/>
                        </a:rPr>
                        <a:t>Uses by sector:</a:t>
                      </a:r>
                      <a:endParaRPr lang="en-AU"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r>
                        <a:rPr lang="en-AU" sz="1050" b="1" dirty="0">
                          <a:solidFill>
                            <a:schemeClr val="bg1"/>
                          </a:solidFill>
                          <a:effectLst/>
                          <a:latin typeface="Segoe UI" panose="020B0502040204020203" pitchFamily="34" charset="0"/>
                          <a:cs typeface="Segoe UI" panose="020B0502040204020203" pitchFamily="34" charset="0"/>
                        </a:rPr>
                        <a:t>Uses by function:</a:t>
                      </a:r>
                      <a:endParaRPr lang="en-AU"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b="1"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225608"/>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Retail</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10">
                            <a:extLst>
                              <a:ext uri="{A12FA001-AC4F-418D-AE19-62706E023703}">
                                <ahyp:hlinkClr xmlns:ahyp="http://schemas.microsoft.com/office/drawing/2018/hyperlinkcolor" val="tx"/>
                              </a:ext>
                            </a:extLst>
                          </a:hlinkClick>
                        </a:rPr>
                        <a:t>Accessibility</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11">
                            <a:extLst>
                              <a:ext uri="{A12FA001-AC4F-418D-AE19-62706E023703}">
                                <ahyp:hlinkClr xmlns:ahyp="http://schemas.microsoft.com/office/drawing/2018/hyperlinkcolor" val="tx"/>
                              </a:ext>
                            </a:extLst>
                          </a:hlinkClick>
                        </a:rPr>
                        <a:t>Information Technology</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1785263"/>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Education</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13">
                            <a:extLst>
                              <a:ext uri="{A12FA001-AC4F-418D-AE19-62706E023703}">
                                <ahyp:hlinkClr xmlns:ahyp="http://schemas.microsoft.com/office/drawing/2018/hyperlinkcolor" val="tx"/>
                              </a:ext>
                            </a:extLst>
                          </a:hlinkClick>
                        </a:rPr>
                        <a:t>Communications</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14">
                            <a:extLst>
                              <a:ext uri="{A12FA001-AC4F-418D-AE19-62706E023703}">
                                <ahyp:hlinkClr xmlns:ahyp="http://schemas.microsoft.com/office/drawing/2018/hyperlinkcolor" val="tx"/>
                              </a:ext>
                            </a:extLst>
                          </a:hlinkClick>
                        </a:rPr>
                        <a:t>Legal</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2978179"/>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15">
                            <a:extLst>
                              <a:ext uri="{A12FA001-AC4F-418D-AE19-62706E023703}">
                                <ahyp:hlinkClr xmlns:ahyp="http://schemas.microsoft.com/office/drawing/2018/hyperlinkcolor" val="tx"/>
                              </a:ext>
                            </a:extLst>
                          </a:hlinkClick>
                        </a:rPr>
                        <a:t>Manufacturing</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16">
                            <a:extLst>
                              <a:ext uri="{A12FA001-AC4F-418D-AE19-62706E023703}">
                                <ahyp:hlinkClr xmlns:ahyp="http://schemas.microsoft.com/office/drawing/2018/hyperlinkcolor" val="tx"/>
                              </a:ext>
                            </a:extLst>
                          </a:hlinkClick>
                        </a:rPr>
                        <a:t>Customer Service</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17">
                            <a:extLst>
                              <a:ext uri="{A12FA001-AC4F-418D-AE19-62706E023703}">
                                <ahyp:hlinkClr xmlns:ahyp="http://schemas.microsoft.com/office/drawing/2018/hyperlinkcolor" val="tx"/>
                              </a:ext>
                            </a:extLst>
                          </a:hlinkClick>
                        </a:rPr>
                        <a:t>Marketing</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9840180"/>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18">
                            <a:extLst>
                              <a:ext uri="{A12FA001-AC4F-418D-AE19-62706E023703}">
                                <ahyp:hlinkClr xmlns:ahyp="http://schemas.microsoft.com/office/drawing/2018/hyperlinkcolor" val="tx"/>
                              </a:ext>
                            </a:extLst>
                          </a:hlinkClick>
                        </a:rPr>
                        <a:t>Financial Services</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19">
                            <a:extLst>
                              <a:ext uri="{A12FA001-AC4F-418D-AE19-62706E023703}">
                                <ahyp:hlinkClr xmlns:ahyp="http://schemas.microsoft.com/office/drawing/2018/hyperlinkcolor" val="tx"/>
                              </a:ext>
                            </a:extLst>
                          </a:hlinkClick>
                        </a:rPr>
                        <a:t>Executive Offices</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20">
                            <a:extLst>
                              <a:ext uri="{A12FA001-AC4F-418D-AE19-62706E023703}">
                                <ahyp:hlinkClr xmlns:ahyp="http://schemas.microsoft.com/office/drawing/2018/hyperlinkcolor" val="tx"/>
                              </a:ext>
                            </a:extLst>
                          </a:hlinkClick>
                        </a:rPr>
                        <a:t>Operations</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7604888"/>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21">
                            <a:extLst>
                              <a:ext uri="{A12FA001-AC4F-418D-AE19-62706E023703}">
                                <ahyp:hlinkClr xmlns:ahyp="http://schemas.microsoft.com/office/drawing/2018/hyperlinkcolor" val="tx"/>
                              </a:ext>
                            </a:extLst>
                          </a:hlinkClick>
                        </a:rPr>
                        <a:t>Healthcare</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22">
                            <a:extLst>
                              <a:ext uri="{A12FA001-AC4F-418D-AE19-62706E023703}">
                                <ahyp:hlinkClr xmlns:ahyp="http://schemas.microsoft.com/office/drawing/2018/hyperlinkcolor" val="tx"/>
                              </a:ext>
                            </a:extLst>
                          </a:hlinkClick>
                        </a:rPr>
                        <a:t>Finance</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23">
                            <a:extLst>
                              <a:ext uri="{A12FA001-AC4F-418D-AE19-62706E023703}">
                                <ahyp:hlinkClr xmlns:ahyp="http://schemas.microsoft.com/office/drawing/2018/hyperlinkcolor" val="tx"/>
                              </a:ext>
                            </a:extLst>
                          </a:hlinkClick>
                        </a:rPr>
                        <a:t>Sales</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502247"/>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24">
                            <a:extLst>
                              <a:ext uri="{A12FA001-AC4F-418D-AE19-62706E023703}">
                                <ahyp:hlinkClr xmlns:ahyp="http://schemas.microsoft.com/office/drawing/2018/hyperlinkcolor" val="tx"/>
                              </a:ext>
                            </a:extLst>
                          </a:hlinkClick>
                        </a:rPr>
                        <a:t>Energy and Resources</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25">
                            <a:extLst>
                              <a:ext uri="{A12FA001-AC4F-418D-AE19-62706E023703}">
                                <ahyp:hlinkClr xmlns:ahyp="http://schemas.microsoft.com/office/drawing/2018/hyperlinkcolor" val="tx"/>
                              </a:ext>
                            </a:extLst>
                          </a:hlinkClick>
                        </a:rPr>
                        <a:t>Human Resources</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26">
                            <a:extLst>
                              <a:ext uri="{A12FA001-AC4F-418D-AE19-62706E023703}">
                                <ahyp:hlinkClr xmlns:ahyp="http://schemas.microsoft.com/office/drawing/2018/hyperlinkcolor" val="tx"/>
                              </a:ext>
                            </a:extLst>
                          </a:hlinkClick>
                        </a:rPr>
                        <a:t>Sustainability</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537510"/>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27">
                            <a:extLst>
                              <a:ext uri="{A12FA001-AC4F-418D-AE19-62706E023703}">
                                <ahyp:hlinkClr xmlns:ahyp="http://schemas.microsoft.com/office/drawing/2018/hyperlinkcolor" val="tx"/>
                              </a:ext>
                            </a:extLst>
                          </a:hlinkClick>
                        </a:rPr>
                        <a:t>Media and Entertainment</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7103239"/>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a:solidFill>
                            <a:schemeClr val="bg1"/>
                          </a:solidFill>
                          <a:effectLst/>
                          <a:latin typeface="Segoe UI" panose="020B0502040204020203" pitchFamily="34" charset="0"/>
                          <a:cs typeface="Segoe UI" panose="020B0502040204020203" pitchFamily="34" charset="0"/>
                          <a:hlinkClick r:id="rId28">
                            <a:extLst>
                              <a:ext uri="{A12FA001-AC4F-418D-AE19-62706E023703}">
                                <ahyp:hlinkClr xmlns:ahyp="http://schemas.microsoft.com/office/drawing/2018/hyperlinkcolor" val="tx"/>
                              </a:ext>
                            </a:extLst>
                          </a:hlinkClick>
                        </a:rPr>
                        <a:t>Nonprofit</a:t>
                      </a: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3275232"/>
                  </a:ext>
                </a:extLst>
              </a:tr>
              <a:tr h="120791">
                <a:tc>
                  <a:txBody>
                    <a:bodyPr/>
                    <a:lstStyle/>
                    <a:p>
                      <a:pPr marL="171450" indent="-171450">
                        <a:lnSpc>
                          <a:spcPct val="115000"/>
                        </a:lnSpc>
                        <a:spcBef>
                          <a:spcPts val="200"/>
                        </a:spcBef>
                        <a:spcAft>
                          <a:spcPts val="200"/>
                        </a:spcAft>
                        <a:buFont typeface="Arial" panose="020B0604020202020204" pitchFamily="34" charset="0"/>
                        <a:buChar char="•"/>
                      </a:pPr>
                      <a:r>
                        <a:rPr lang="en-AU" sz="1050" dirty="0">
                          <a:solidFill>
                            <a:schemeClr val="bg1"/>
                          </a:solidFill>
                          <a:effectLst/>
                          <a:latin typeface="Segoe UI" panose="020B0502040204020203" pitchFamily="34" charset="0"/>
                          <a:cs typeface="Segoe UI" panose="020B0502040204020203" pitchFamily="34" charset="0"/>
                          <a:hlinkClick r:id="rId29">
                            <a:extLst>
                              <a:ext uri="{A12FA001-AC4F-418D-AE19-62706E023703}">
                                <ahyp:hlinkClr xmlns:ahyp="http://schemas.microsoft.com/office/drawing/2018/hyperlinkcolor" val="tx"/>
                              </a:ext>
                            </a:extLst>
                          </a:hlinkClick>
                        </a:rPr>
                        <a:t>Government</a:t>
                      </a: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spcBef>
                          <a:spcPts val="200"/>
                        </a:spcBef>
                        <a:spcAft>
                          <a:spcPts val="200"/>
                        </a:spcAft>
                        <a:buNone/>
                      </a:pPr>
                      <a:endParaRPr lang="en-AU" sz="1050" dirty="0">
                        <a:solidFill>
                          <a:schemeClr val="bg1"/>
                        </a:solidFill>
                        <a:effectLst/>
                        <a:latin typeface="Segoe UI" panose="020B0502040204020203" pitchFamily="34" charset="0"/>
                        <a:ea typeface="Arial" panose="020B0604020202020204" pitchFamily="34" charset="0"/>
                        <a:cs typeface="Segoe UI" panose="020B0502040204020203"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9913996"/>
                  </a:ext>
                </a:extLst>
              </a:tr>
            </a:tbl>
          </a:graphicData>
        </a:graphic>
      </p:graphicFrame>
      <p:sp>
        <p:nvSpPr>
          <p:cNvPr id="9" name="Title 13">
            <a:extLst>
              <a:ext uri="{FF2B5EF4-FFF2-40B4-BE49-F238E27FC236}">
                <a16:creationId xmlns:a16="http://schemas.microsoft.com/office/drawing/2014/main" id="{FE872DCF-2150-EC13-3468-B8610212E76E}"/>
              </a:ext>
            </a:extLst>
          </p:cNvPr>
          <p:cNvSpPr txBox="1">
            <a:spLocks/>
          </p:cNvSpPr>
          <p:nvPr/>
        </p:nvSpPr>
        <p:spPr>
          <a:xfrm>
            <a:off x="530828" y="1673188"/>
            <a:ext cx="4943646" cy="461665"/>
          </a:xfrm>
          <a:prstGeom prst="rect">
            <a:avLst/>
          </a:prstGeom>
        </p:spPr>
        <p:txBody>
          <a:bodyPr lIns="0" tIns="0" rIns="0" bIns="0"/>
          <a:lstStyle>
            <a:lvl1pPr>
              <a:defRPr>
                <a:latin typeface="+mj-lt"/>
                <a:ea typeface="+mj-ea"/>
                <a:cs typeface="+mj-cs"/>
              </a:defRPr>
            </a:lvl1pPr>
          </a:lstStyle>
          <a:p>
            <a:r>
              <a:rPr lang="en-US" sz="2550" spc="-25" dirty="0">
                <a:solidFill>
                  <a:schemeClr val="bg1"/>
                </a:solidFill>
                <a:latin typeface="Segoe UI"/>
                <a:cs typeface="Segoe UI"/>
              </a:rPr>
              <a:t>Explore AI use cases</a:t>
            </a:r>
          </a:p>
        </p:txBody>
      </p:sp>
      <p:sp>
        <p:nvSpPr>
          <p:cNvPr id="6" name="TextBox 5">
            <a:extLst>
              <a:ext uri="{FF2B5EF4-FFF2-40B4-BE49-F238E27FC236}">
                <a16:creationId xmlns:a16="http://schemas.microsoft.com/office/drawing/2014/main" id="{258D72CD-86D4-EA09-AD34-C0E88197FD4A}"/>
              </a:ext>
            </a:extLst>
          </p:cNvPr>
          <p:cNvSpPr txBox="1"/>
          <p:nvPr/>
        </p:nvSpPr>
        <p:spPr>
          <a:xfrm>
            <a:off x="427038" y="10299700"/>
            <a:ext cx="6019800" cy="215444"/>
          </a:xfrm>
          <a:prstGeom prst="rect">
            <a:avLst/>
          </a:prstGeom>
          <a:noFill/>
        </p:spPr>
        <p:txBody>
          <a:bodyPr wrap="square">
            <a:spAutoFit/>
          </a:bodyPr>
          <a:lstStyle/>
          <a:p>
            <a:pPr>
              <a:buNone/>
            </a:pPr>
            <a:r>
              <a:rPr lang="en-AU" sz="800" i="1" dirty="0">
                <a:solidFill>
                  <a:srgbClr val="344156"/>
                </a:solidFill>
                <a:effectLst/>
                <a:latin typeface="Helvetica" pitchFamily="2" charset="0"/>
              </a:rPr>
              <a:t>* Tech Research Asia, Dicker Data and Microsoft:</a:t>
            </a:r>
            <a:r>
              <a:rPr lang="en-AU" sz="800" dirty="0">
                <a:solidFill>
                  <a:srgbClr val="000000"/>
                </a:solidFill>
                <a:effectLst/>
                <a:latin typeface="Helvetica" pitchFamily="2" charset="0"/>
              </a:rPr>
              <a:t> </a:t>
            </a:r>
            <a:r>
              <a:rPr lang="en-AU" sz="800" i="1" u="sng" dirty="0">
                <a:solidFill>
                  <a:srgbClr val="344156"/>
                </a:solidFill>
                <a:effectLst/>
                <a:latin typeface="Helvetica" pitchFamily="2" charset="0"/>
                <a:hlinkClick r:id="rId30"/>
              </a:rPr>
              <a:t>The Strategic Partner Shift – Reimagining possibilities in the AI era</a:t>
            </a:r>
            <a:r>
              <a:rPr lang="en-AU" sz="800" i="1" dirty="0">
                <a:solidFill>
                  <a:srgbClr val="344156"/>
                </a:solidFill>
                <a:effectLst/>
                <a:latin typeface="Helvetica" pitchFamily="2" charset="0"/>
              </a:rPr>
              <a:t>, 2025</a:t>
            </a:r>
            <a:endParaRPr lang="en-AU" sz="800" dirty="0">
              <a:solidFill>
                <a:srgbClr val="000000"/>
              </a:solidFill>
              <a:effectLst/>
              <a:latin typeface="Helvetica" pitchFamily="2" charset="0"/>
            </a:endParaRPr>
          </a:p>
        </p:txBody>
      </p:sp>
    </p:spTree>
    <p:extLst>
      <p:ext uri="{BB962C8B-B14F-4D97-AF65-F5344CB8AC3E}">
        <p14:creationId xmlns:p14="http://schemas.microsoft.com/office/powerpoint/2010/main" val="1263190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9" ma:contentTypeDescription="Create a new document." ma:contentTypeScope="" ma:versionID="65d142de00b233aed6266a85186ca42c">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208678f1815efb23951adae69eb6fc"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858E1-C169-4A72-9B4B-985507EA8A8C}">
  <ds:schemaRefs>
    <ds:schemaRef ds:uri="http://schemas.microsoft.com/office/2006/metadata/properties"/>
    <ds:schemaRef ds:uri="http://schemas.microsoft.com/office/infopath/2007/PartnerControls"/>
    <ds:schemaRef ds:uri="c8e5ee5f-cdc9-400e-abeb-489c00a90ce7"/>
    <ds:schemaRef ds:uri="097bb821-340d-4a6b-ab9d-4a4be84d8d64"/>
  </ds:schemaRefs>
</ds:datastoreItem>
</file>

<file path=customXml/itemProps2.xml><?xml version="1.0" encoding="utf-8"?>
<ds:datastoreItem xmlns:ds="http://schemas.openxmlformats.org/officeDocument/2006/customXml" ds:itemID="{2C7FC59E-F8E6-4362-802F-2D1E9ACA8AA0}">
  <ds:schemaRefs>
    <ds:schemaRef ds:uri="http://schemas.microsoft.com/sharepoint/v3/contenttype/forms"/>
  </ds:schemaRefs>
</ds:datastoreItem>
</file>

<file path=customXml/itemProps3.xml><?xml version="1.0" encoding="utf-8"?>
<ds:datastoreItem xmlns:ds="http://schemas.openxmlformats.org/officeDocument/2006/customXml" ds:itemID="{B93091DA-FFF3-49A9-ABCD-B8001289F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emplate/>
  <TotalTime>699</TotalTime>
  <Words>827</Words>
  <Application>Microsoft Office PowerPoint</Application>
  <PresentationFormat>Custom</PresentationFormat>
  <Paragraphs>84</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Your Copilot journey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Corporation</dc:creator>
  <cp:lastModifiedBy>Mark Brewster</cp:lastModifiedBy>
  <cp:revision>42</cp:revision>
  <dcterms:created xsi:type="dcterms:W3CDTF">2025-11-19T00:11:03Z</dcterms:created>
  <dcterms:modified xsi:type="dcterms:W3CDTF">2026-02-20T04:38:19Z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2025-11-19T00:00:00Z</vt:filetime>
  </property>
  <property fmtid="{D5CDD505-2E9C-101B-9397-08002B2CF9AE}" pid="3" name="Creator">
    <vt:lpwstr>Adobe InDesign 21.0 (Macintosh)</vt:lpwstr>
  </property>
  <property fmtid="{D5CDD505-2E9C-101B-9397-08002B2CF9AE}" pid="4" name="LastSaved">
    <vt:filetime>2025-11-19T00:00:00Z</vt:filetime>
  </property>
  <property fmtid="{D5CDD505-2E9C-101B-9397-08002B2CF9AE}" pid="5" name="Producer">
    <vt:lpwstr>Adobe PDF Library 18.0</vt:lpwstr>
  </property>
  <property fmtid="{D5CDD505-2E9C-101B-9397-08002B2CF9AE}" pid="6" name="ContentTypeId">
    <vt:lpwstr>0x01010089CE9D3728B5814FB45CEFA044557808</vt:lpwstr>
  </property>
  <property fmtid="{D5CDD505-2E9C-101B-9397-08002B2CF9AE}" pid="7" name="MediaServiceImageTags">
    <vt:lpwstr/>
  </property>
</Properties>
</file>