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47" r:id="rId4"/>
  </p:sldMasterIdLst>
  <p:notesMasterIdLst>
    <p:notesMasterId r:id="rId6"/>
  </p:notesMasterIdLst>
  <p:handoutMasterIdLst>
    <p:handoutMasterId r:id="rId7"/>
  </p:handoutMasterIdLst>
  <p:sldIdLst>
    <p:sldId id="256" r:id="rId5"/>
  </p:sldIdLst>
  <p:sldSz cx="12192000" cy="13320713"/>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14F3FA-6DBA-4AC1-8BF7-E54B4ADAF583}">
          <p14:sldIdLst>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E91866-61C1-2DFE-6E96-C185B418BC44}" name="Zoe Nelson" initials="ZN" userId="S::zoe.nelson@zumcom.com::26906bc3-ec75-49a6-b535-4e5e2d6e563a" providerId="AD"/>
  <p188:author id="{6768C999-94CC-8BD5-ECA2-C1A2B645C61F}" name="Matthew George" initials="MG" userId="4b93059ffac5902b" providerId="Windows Live"/>
  <p188:author id="{A5924ECA-9D88-7163-DB9E-80CF0AECF57C}" name="Zoe Ha" initials="ZH" userId="Zoe Ha" providerId="None"/>
  <p188:author id="{6AFA61D8-796F-555E-A395-B33F90AAF99E}" name="Monica Lueder" initials="ML" userId="S::monical@microsoft.com::75969e72-ba9c-4e32-a4ac-c8f3aeff9ba2" providerId="AD"/>
  <p188:author id="{FB2220EC-6E9D-66CF-528C-A1FDAC2F85AA}" name="Ben Hermel" initials="" userId="S::bhermel@microsoft.com::bf02db1c-aaaa-44a0-870c-3c953b9e4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3F5"/>
    <a:srgbClr val="091F2C"/>
    <a:srgbClr val="FEA38B"/>
    <a:srgbClr val="77EAB3"/>
    <a:srgbClr val="4FA7F2"/>
    <a:srgbClr val="FADAFD"/>
    <a:srgbClr val="E8F4FA"/>
    <a:srgbClr val="C2F1C8"/>
    <a:srgbClr val="C04F15"/>
    <a:srgbClr val="501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3AA38-BF8B-4B5C-8841-684DC1BEB344}" v="3" dt="2025-04-10T05:49:31.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Johnstone" userId="e88cec4a-17b3-4f88-968e-c5feb8cf4487" providerId="ADAL" clId="{D6D3AA38-BF8B-4B5C-8841-684DC1BEB344}"/>
    <pc:docChg chg="undo custSel modSld">
      <pc:chgData name="Melanie Johnstone" userId="e88cec4a-17b3-4f88-968e-c5feb8cf4487" providerId="ADAL" clId="{D6D3AA38-BF8B-4B5C-8841-684DC1BEB344}" dt="2025-04-10T05:50:27.691" v="19" actId="14100"/>
      <pc:docMkLst>
        <pc:docMk/>
      </pc:docMkLst>
      <pc:sldChg chg="addSp delSp modSp mod">
        <pc:chgData name="Melanie Johnstone" userId="e88cec4a-17b3-4f88-968e-c5feb8cf4487" providerId="ADAL" clId="{D6D3AA38-BF8B-4B5C-8841-684DC1BEB344}" dt="2025-04-10T05:50:27.691" v="19" actId="14100"/>
        <pc:sldMkLst>
          <pc:docMk/>
          <pc:sldMk cId="3163681075" sldId="256"/>
        </pc:sldMkLst>
        <pc:picChg chg="add del mod">
          <ac:chgData name="Melanie Johnstone" userId="e88cec4a-17b3-4f88-968e-c5feb8cf4487" providerId="ADAL" clId="{D6D3AA38-BF8B-4B5C-8841-684DC1BEB344}" dt="2025-04-10T05:49:05.715" v="8" actId="478"/>
          <ac:picMkLst>
            <pc:docMk/>
            <pc:sldMk cId="3163681075" sldId="256"/>
            <ac:picMk id="2" creationId="{D3E80404-9EEE-FC7E-373A-1A349E972570}"/>
          </ac:picMkLst>
        </pc:picChg>
        <pc:picChg chg="add del mod">
          <ac:chgData name="Melanie Johnstone" userId="e88cec4a-17b3-4f88-968e-c5feb8cf4487" providerId="ADAL" clId="{D6D3AA38-BF8B-4B5C-8841-684DC1BEB344}" dt="2025-04-10T05:49:29.517" v="13" actId="478"/>
          <ac:picMkLst>
            <pc:docMk/>
            <pc:sldMk cId="3163681075" sldId="256"/>
            <ac:picMk id="3" creationId="{29D843D3-D1A5-A4B0-BD0C-951D0D2B0D8E}"/>
          </ac:picMkLst>
        </pc:picChg>
        <pc:picChg chg="add mod">
          <ac:chgData name="Melanie Johnstone" userId="e88cec4a-17b3-4f88-968e-c5feb8cf4487" providerId="ADAL" clId="{D6D3AA38-BF8B-4B5C-8841-684DC1BEB344}" dt="2025-04-10T05:49:40.150" v="17" actId="14100"/>
          <ac:picMkLst>
            <pc:docMk/>
            <pc:sldMk cId="3163681075" sldId="256"/>
            <ac:picMk id="4" creationId="{75EFD384-4986-69E1-00A2-ECE8F90FD498}"/>
          </ac:picMkLst>
        </pc:picChg>
        <pc:picChg chg="mod">
          <ac:chgData name="Melanie Johnstone" userId="e88cec4a-17b3-4f88-968e-c5feb8cf4487" providerId="ADAL" clId="{D6D3AA38-BF8B-4B5C-8841-684DC1BEB344}" dt="2025-04-10T05:50:27.691" v="19" actId="14100"/>
          <ac:picMkLst>
            <pc:docMk/>
            <pc:sldMk cId="3163681075" sldId="256"/>
            <ac:picMk id="140" creationId="{219CE791-EE25-49CF-9AF7-9F963AE9E90E}"/>
          </ac:picMkLst>
        </pc:picChg>
        <pc:picChg chg="del mod">
          <ac:chgData name="Melanie Johnstone" userId="e88cec4a-17b3-4f88-968e-c5feb8cf4487" providerId="ADAL" clId="{D6D3AA38-BF8B-4B5C-8841-684DC1BEB344}" dt="2025-04-10T05:34:54.553" v="3" actId="478"/>
          <ac:picMkLst>
            <pc:docMk/>
            <pc:sldMk cId="3163681075" sldId="256"/>
            <ac:picMk id="149" creationId="{50A6A768-0E61-4485-A38A-0AD2A28D801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Sans Display" pitchFamily="2"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Sans Display" pitchFamily="2" charset="0"/>
              </a:rPr>
              <a:t>4/9/2025 10:52 PM</a:t>
            </a:fld>
            <a:endParaRPr lang="en-US">
              <a:latin typeface="Segoe Sans Display" pitchFamily="2"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Sans Display" pitchFamily="2" charset="0"/>
                <a:ea typeface="Segoe UI" pitchFamily="34" charset="0"/>
                <a:cs typeface="Segoe Sans Display" pitchFamily="2"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Sans Display" pitchFamily="2" charset="0"/>
              </a:rPr>
              <a:t>‹#›</a:t>
            </a:fld>
            <a:endParaRPr lang="en-US">
              <a:latin typeface="Segoe Sans Display" pitchFamily="2"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ans Display" pitchFamily="2" charset="0"/>
              </a:defRPr>
            </a:lvl1pPr>
          </a:lstStyle>
          <a:p>
            <a:endParaRPr lang="en-US"/>
          </a:p>
        </p:txBody>
      </p:sp>
      <p:sp>
        <p:nvSpPr>
          <p:cNvPr id="9" name="Slide Image Placeholder 8"/>
          <p:cNvSpPr>
            <a:spLocks noGrp="1" noRot="1" noChangeAspect="1"/>
          </p:cNvSpPr>
          <p:nvPr>
            <p:ph type="sldImg" idx="2"/>
          </p:nvPr>
        </p:nvSpPr>
        <p:spPr>
          <a:xfrm>
            <a:off x="1860550" y="685800"/>
            <a:ext cx="31369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atin typeface="Segoe Sans Display" pitchFamily="2" charset="0"/>
                <a:cs typeface="Segoe Sans Display" pitchFamily="2" charset="0"/>
              </a:defRPr>
            </a:lvl1p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Sans Display" pitchFamily="2" charset="0"/>
              </a:defRPr>
            </a:lvl1pPr>
          </a:lstStyle>
          <a:p>
            <a:fld id="{386CE63F-9E7F-4C04-9D0D-FCA25A8E9E86}" type="datetime8">
              <a:rPr lang="en-US" smtClean="0"/>
              <a:pPr/>
              <a:t>4/9/2025 10:52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Sans Display" pitchFamily="2"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Sans Display" pitchFamily="2"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048A-4F0D-B875-375B-E7827CA8606D}"/>
              </a:ext>
            </a:extLst>
          </p:cNvPr>
          <p:cNvSpPr>
            <a:spLocks noGrp="1"/>
          </p:cNvSpPr>
          <p:nvPr>
            <p:ph type="title" hasCustomPrompt="1"/>
          </p:nvPr>
        </p:nvSpPr>
        <p:spPr>
          <a:xfrm>
            <a:off x="588263" y="-1078960"/>
            <a:ext cx="11018520" cy="553998"/>
          </a:xfrm>
        </p:spPr>
        <p:txBody>
          <a:bodyPr anchor="b"/>
          <a:lstStyle>
            <a:lvl1pPr>
              <a:defRPr>
                <a:solidFill>
                  <a:srgbClr val="B1B3B3"/>
                </a:solidFill>
              </a:defRPr>
            </a:lvl1pPr>
          </a:lstStyle>
          <a:p>
            <a:r>
              <a:rPr lang="en-US"/>
              <a:t>Title</a:t>
            </a:r>
          </a:p>
        </p:txBody>
      </p:sp>
    </p:spTree>
    <p:extLst>
      <p:ext uri="{BB962C8B-B14F-4D97-AF65-F5344CB8AC3E}">
        <p14:creationId xmlns:p14="http://schemas.microsoft.com/office/powerpoint/2010/main" val="86853595"/>
      </p:ext>
    </p:extLst>
  </p:cSld>
  <p:clrMapOvr>
    <a:masterClrMapping/>
  </p:clrMapOvr>
  <p:transition>
    <p:fade/>
  </p:transition>
  <p:extLst>
    <p:ext uri="{DCECCB84-F9BA-43D5-87BE-67443E8EF086}">
      <p15:sldGuideLst xmlns:p15="http://schemas.microsoft.com/office/powerpoint/2012/main">
        <p15:guide id="6" pos="779" userDrawn="1">
          <p15:clr>
            <a:srgbClr val="A4A3A4"/>
          </p15:clr>
        </p15:guide>
        <p15:guide id="7" pos="962" userDrawn="1">
          <p15:clr>
            <a:srgbClr val="A4A3A4"/>
          </p15:clr>
        </p15:guide>
        <p15:guide id="8" pos="1373" userDrawn="1">
          <p15:clr>
            <a:srgbClr val="A4A3A4"/>
          </p15:clr>
        </p15:guide>
        <p15:guide id="9" pos="1556" userDrawn="1">
          <p15:clr>
            <a:srgbClr val="A4A3A4"/>
          </p15:clr>
        </p15:guide>
        <p15:guide id="10" pos="1967" userDrawn="1">
          <p15:clr>
            <a:srgbClr val="A4A3A4"/>
          </p15:clr>
        </p15:guide>
        <p15:guide id="11" pos="2150" userDrawn="1">
          <p15:clr>
            <a:srgbClr val="A4A3A4"/>
          </p15:clr>
        </p15:guide>
        <p15:guide id="12" pos="2561" userDrawn="1">
          <p15:clr>
            <a:srgbClr val="A4A3A4"/>
          </p15:clr>
        </p15:guide>
        <p15:guide id="13" pos="2744" userDrawn="1">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userDrawn="1">
          <p15:clr>
            <a:srgbClr val="A4A3A4"/>
          </p15:clr>
        </p15:guide>
        <p15:guide id="21" pos="5120" userDrawn="1">
          <p15:clr>
            <a:srgbClr val="A4A3A4"/>
          </p15:clr>
        </p15:guide>
        <p15:guide id="22" pos="5529" userDrawn="1">
          <p15:clr>
            <a:srgbClr val="A4A3A4"/>
          </p15:clr>
        </p15:guide>
        <p15:guide id="23" pos="5714" userDrawn="1">
          <p15:clr>
            <a:srgbClr val="A4A3A4"/>
          </p15:clr>
        </p15:guide>
        <p15:guide id="24" pos="6123" userDrawn="1">
          <p15:clr>
            <a:srgbClr val="A4A3A4"/>
          </p15:clr>
        </p15:guide>
        <p15:guide id="25" pos="6308" userDrawn="1">
          <p15:clr>
            <a:srgbClr val="A4A3A4"/>
          </p15:clr>
        </p15:guide>
        <p15:guide id="26" pos="6717" userDrawn="1">
          <p15:clr>
            <a:srgbClr val="A4A3A4"/>
          </p15:clr>
        </p15:guide>
        <p15:guide id="27" pos="6900" userDrawn="1">
          <p15:clr>
            <a:srgbClr val="A4A3A4"/>
          </p15:clr>
        </p15:guide>
        <p15:guide id="28" orient="horz" pos="1758" userDrawn="1">
          <p15:clr>
            <a:srgbClr val="5ACBF0"/>
          </p15:clr>
        </p15:guide>
        <p15:guide id="29" orient="horz" pos="2469" userDrawn="1">
          <p15:clr>
            <a:srgbClr val="5ACBF0"/>
          </p15:clr>
        </p15:guide>
        <p15:guide id="30" orient="horz" pos="559"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888048"/>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2788268"/>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13320713"/>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1136701"/>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2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56835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2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5400000">
            <a:off x="8960468" y="3292654"/>
            <a:ext cx="7956904" cy="1371600"/>
          </a:xfrm>
          <a:prstGeom prst="rect">
            <a:avLst/>
          </a:prstGeom>
        </p:spPr>
      </p:pic>
    </p:spTree>
    <p:extLst>
      <p:ext uri="{BB962C8B-B14F-4D97-AF65-F5344CB8AC3E}">
        <p14:creationId xmlns:p14="http://schemas.microsoft.com/office/powerpoint/2010/main" val="3418689686"/>
      </p:ext>
    </p:extLst>
  </p:cSld>
  <p:clrMap bg1="lt1" tx1="dk1" bg2="lt2" tx2="dk2" accent1="accent1" accent2="accent2" accent3="accent3" accent4="accent4" accent5="accent5" accent6="accent6" hlink="hlink" folHlink="folHlink"/>
  <p:sldLayoutIdLst>
    <p:sldLayoutId id="2147485493" r:id="rId1"/>
  </p:sldLayoutIdLst>
  <p:transition>
    <p:fade/>
  </p:transition>
  <p:hf sldNum="0" hdr="0" ftr="0" dt="0"/>
  <p:txStyles>
    <p:titleStyle>
      <a:lvl1pPr algn="l" defTabSz="932693"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p:titleStyle>
    <p:bodyStyle>
      <a:lvl1pPr marL="228588" marR="0" indent="-228588"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176" marR="0" indent="-228588"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191" marR="0" indent="-200015"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19" marR="0" indent="-180966"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884" marR="0" indent="-168266" algn="l" defTabSz="93269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906" indent="-233174" algn="l" defTabSz="9326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253" indent="-233174" algn="l" defTabSz="9326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00" indent="-233174" algn="l" defTabSz="9326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947" indent="-233174" algn="l" defTabSz="9326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93" rtl="0" eaLnBrk="1" latinLnBrk="0" hangingPunct="1">
        <a:defRPr sz="1800" kern="1200">
          <a:solidFill>
            <a:schemeClr val="tx1"/>
          </a:solidFill>
          <a:latin typeface="+mn-lt"/>
          <a:ea typeface="+mn-ea"/>
          <a:cs typeface="+mn-cs"/>
        </a:defRPr>
      </a:lvl1pPr>
      <a:lvl2pPr marL="466347" algn="l" defTabSz="932693" rtl="0" eaLnBrk="1" latinLnBrk="0" hangingPunct="1">
        <a:defRPr sz="1800" kern="1200">
          <a:solidFill>
            <a:schemeClr val="tx1"/>
          </a:solidFill>
          <a:latin typeface="+mn-lt"/>
          <a:ea typeface="+mn-ea"/>
          <a:cs typeface="+mn-cs"/>
        </a:defRPr>
      </a:lvl2pPr>
      <a:lvl3pPr marL="932693" algn="l" defTabSz="932693" rtl="0" eaLnBrk="1" latinLnBrk="0" hangingPunct="1">
        <a:defRPr sz="1800" kern="1200">
          <a:solidFill>
            <a:schemeClr val="tx1"/>
          </a:solidFill>
          <a:latin typeface="+mn-lt"/>
          <a:ea typeface="+mn-ea"/>
          <a:cs typeface="+mn-cs"/>
        </a:defRPr>
      </a:lvl3pPr>
      <a:lvl4pPr marL="1399040" algn="l" defTabSz="932693" rtl="0" eaLnBrk="1" latinLnBrk="0" hangingPunct="1">
        <a:defRPr sz="1800" kern="1200">
          <a:solidFill>
            <a:schemeClr val="tx1"/>
          </a:solidFill>
          <a:latin typeface="+mn-lt"/>
          <a:ea typeface="+mn-ea"/>
          <a:cs typeface="+mn-cs"/>
        </a:defRPr>
      </a:lvl4pPr>
      <a:lvl5pPr marL="1865386" algn="l" defTabSz="932693" rtl="0" eaLnBrk="1" latinLnBrk="0" hangingPunct="1">
        <a:defRPr sz="1800" kern="1200">
          <a:solidFill>
            <a:schemeClr val="tx1"/>
          </a:solidFill>
          <a:latin typeface="+mn-lt"/>
          <a:ea typeface="+mn-ea"/>
          <a:cs typeface="+mn-cs"/>
        </a:defRPr>
      </a:lvl5pPr>
      <a:lvl6pPr marL="2331734" algn="l" defTabSz="932693" rtl="0" eaLnBrk="1" latinLnBrk="0" hangingPunct="1">
        <a:defRPr sz="1800" kern="1200">
          <a:solidFill>
            <a:schemeClr val="tx1"/>
          </a:solidFill>
          <a:latin typeface="+mn-lt"/>
          <a:ea typeface="+mn-ea"/>
          <a:cs typeface="+mn-cs"/>
        </a:defRPr>
      </a:lvl6pPr>
      <a:lvl7pPr marL="2798079" algn="l" defTabSz="932693" rtl="0" eaLnBrk="1" latinLnBrk="0" hangingPunct="1">
        <a:defRPr sz="1800" kern="1200">
          <a:solidFill>
            <a:schemeClr val="tx1"/>
          </a:solidFill>
          <a:latin typeface="+mn-lt"/>
          <a:ea typeface="+mn-ea"/>
          <a:cs typeface="+mn-cs"/>
        </a:defRPr>
      </a:lvl7pPr>
      <a:lvl8pPr marL="3264426" algn="l" defTabSz="932693" rtl="0" eaLnBrk="1" latinLnBrk="0" hangingPunct="1">
        <a:defRPr sz="1800" kern="1200">
          <a:solidFill>
            <a:schemeClr val="tx1"/>
          </a:solidFill>
          <a:latin typeface="+mn-lt"/>
          <a:ea typeface="+mn-ea"/>
          <a:cs typeface="+mn-cs"/>
        </a:defRPr>
      </a:lvl8pPr>
      <a:lvl9pPr marL="3730773" algn="l" defTabSz="93269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userDrawn="1">
          <p15:clr>
            <a:srgbClr val="C35EA4"/>
          </p15:clr>
        </p15:guide>
        <p15:guide id="17" pos="7320" userDrawn="1">
          <p15:clr>
            <a:srgbClr val="C35EA4"/>
          </p15:clr>
        </p15:guide>
        <p15:guide id="25" orient="horz" pos="717" userDrawn="1">
          <p15:clr>
            <a:srgbClr val="C35EA4"/>
          </p15:clr>
        </p15:guide>
        <p15:guide id="26" orient="horz" pos="7670" userDrawn="1">
          <p15:clr>
            <a:srgbClr val="C35EA4"/>
          </p15:clr>
        </p15:guide>
        <p15:guide id="27" orient="horz" pos="357" userDrawn="1">
          <p15:clr>
            <a:srgbClr val="A4A3A4"/>
          </p15:clr>
        </p15:guide>
        <p15:guide id="28" pos="192" userDrawn="1">
          <p15:clr>
            <a:srgbClr val="A4A3A4"/>
          </p15:clr>
        </p15:guide>
        <p15:guide id="29" orient="horz" pos="8032" userDrawn="1">
          <p15:clr>
            <a:srgbClr val="A4A3A4"/>
          </p15:clr>
        </p15:guide>
        <p15:guide id="30" pos="7488" userDrawn="1">
          <p15:clr>
            <a:srgbClr val="A4A3A4"/>
          </p15:clr>
        </p15:guide>
        <p15:guide id="31" orient="horz" pos="778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aka.ms/partnerled-marketing-guidel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230">
            <a:extLst>
              <a:ext uri="{FF2B5EF4-FFF2-40B4-BE49-F238E27FC236}">
                <a16:creationId xmlns:a16="http://schemas.microsoft.com/office/drawing/2014/main" id="{E30DF133-CDAF-4884-AE19-88480AAAE195}"/>
              </a:ext>
            </a:extLst>
          </p:cNvPr>
          <p:cNvPicPr>
            <a:picLocks noChangeAspect="1"/>
          </p:cNvPicPr>
          <p:nvPr/>
        </p:nvPicPr>
        <p:blipFill>
          <a:blip r:embed="rId2"/>
          <a:stretch>
            <a:fillRect/>
          </a:stretch>
        </p:blipFill>
        <p:spPr>
          <a:xfrm>
            <a:off x="0" y="10908522"/>
            <a:ext cx="12192000" cy="2412191"/>
          </a:xfrm>
          <a:prstGeom prst="rect">
            <a:avLst/>
          </a:prstGeom>
        </p:spPr>
      </p:pic>
      <p:sp>
        <p:nvSpPr>
          <p:cNvPr id="189" name="Rectangle 188">
            <a:extLst>
              <a:ext uri="{FF2B5EF4-FFF2-40B4-BE49-F238E27FC236}">
                <a16:creationId xmlns:a16="http://schemas.microsoft.com/office/drawing/2014/main" id="{4256EBBE-7FF4-4BB9-9C06-4A2DB3E49773}"/>
              </a:ext>
            </a:extLst>
          </p:cNvPr>
          <p:cNvSpPr/>
          <p:nvPr/>
        </p:nvSpPr>
        <p:spPr bwMode="auto">
          <a:xfrm>
            <a:off x="0" y="7152923"/>
            <a:ext cx="12192000" cy="3785197"/>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47" name="Picture 146">
            <a:extLst>
              <a:ext uri="{FF2B5EF4-FFF2-40B4-BE49-F238E27FC236}">
                <a16:creationId xmlns:a16="http://schemas.microsoft.com/office/drawing/2014/main" id="{DB73437B-41C8-4411-9546-C8CD8EC2220A}"/>
              </a:ext>
            </a:extLst>
          </p:cNvPr>
          <p:cNvPicPr>
            <a:picLocks noChangeAspect="1"/>
          </p:cNvPicPr>
          <p:nvPr/>
        </p:nvPicPr>
        <p:blipFill>
          <a:blip r:embed="rId3"/>
          <a:stretch>
            <a:fillRect/>
          </a:stretch>
        </p:blipFill>
        <p:spPr>
          <a:xfrm>
            <a:off x="2378073" y="10264357"/>
            <a:ext cx="1384941" cy="324000"/>
          </a:xfrm>
          <a:prstGeom prst="rect">
            <a:avLst/>
          </a:prstGeom>
        </p:spPr>
      </p:pic>
      <p:sp>
        <p:nvSpPr>
          <p:cNvPr id="32" name="Rectangle 31">
            <a:extLst>
              <a:ext uri="{FF2B5EF4-FFF2-40B4-BE49-F238E27FC236}">
                <a16:creationId xmlns:a16="http://schemas.microsoft.com/office/drawing/2014/main" id="{53463AA0-58A6-4AF0-B603-35B5534E4EF0}"/>
              </a:ext>
            </a:extLst>
          </p:cNvPr>
          <p:cNvSpPr/>
          <p:nvPr/>
        </p:nvSpPr>
        <p:spPr bwMode="auto">
          <a:xfrm>
            <a:off x="0" y="0"/>
            <a:ext cx="7688090" cy="1772372"/>
          </a:xfrm>
          <a:prstGeom prst="rect">
            <a:avLst/>
          </a:prstGeom>
          <a:solidFill>
            <a:srgbClr val="04293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23"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33" name="Picture 32">
            <a:extLst>
              <a:ext uri="{FF2B5EF4-FFF2-40B4-BE49-F238E27FC236}">
                <a16:creationId xmlns:a16="http://schemas.microsoft.com/office/drawing/2014/main" id="{9B375C1F-BC2A-4CB9-A213-027E328BBBAA}"/>
              </a:ext>
            </a:extLst>
          </p:cNvPr>
          <p:cNvPicPr>
            <a:picLocks noChangeAspect="1"/>
          </p:cNvPicPr>
          <p:nvPr/>
        </p:nvPicPr>
        <p:blipFill>
          <a:blip r:embed="rId4"/>
          <a:srcRect/>
          <a:stretch/>
        </p:blipFill>
        <p:spPr>
          <a:xfrm>
            <a:off x="7688091" y="8"/>
            <a:ext cx="4503909" cy="1771183"/>
          </a:xfrm>
          <a:prstGeom prst="rect">
            <a:avLst/>
          </a:prstGeom>
        </p:spPr>
      </p:pic>
      <p:pic>
        <p:nvPicPr>
          <p:cNvPr id="34" name="Graphic 33">
            <a:extLst>
              <a:ext uri="{FF2B5EF4-FFF2-40B4-BE49-F238E27FC236}">
                <a16:creationId xmlns:a16="http://schemas.microsoft.com/office/drawing/2014/main" id="{9C80D55C-6F5D-4648-B358-739465BA47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7850" y="284942"/>
            <a:ext cx="1984499" cy="252000"/>
          </a:xfrm>
          <a:prstGeom prst="rect">
            <a:avLst/>
          </a:prstGeom>
        </p:spPr>
      </p:pic>
      <p:sp>
        <p:nvSpPr>
          <p:cNvPr id="36" name="Rectangle 35">
            <a:extLst>
              <a:ext uri="{FF2B5EF4-FFF2-40B4-BE49-F238E27FC236}">
                <a16:creationId xmlns:a16="http://schemas.microsoft.com/office/drawing/2014/main" id="{F33D263D-9EDC-46F2-8561-B875C01E35E8}"/>
              </a:ext>
            </a:extLst>
          </p:cNvPr>
          <p:cNvSpPr/>
          <p:nvPr/>
        </p:nvSpPr>
        <p:spPr bwMode="auto">
          <a:xfrm>
            <a:off x="804862" y="284942"/>
            <a:ext cx="974460" cy="252000"/>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46304" rIns="144000" bIns="146304" numCol="1" spcCol="0" rtlCol="0" fromWordArt="0" anchor="ctr" anchorCtr="0" forceAA="0" compatLnSpc="1">
            <a:prstTxWarp prst="textNoShape">
              <a:avLst/>
            </a:prstTxWarp>
            <a:noAutofit/>
          </a:bodyPr>
          <a:lstStyle/>
          <a:p>
            <a:pPr algn="ctr" defTabSz="932423" fontAlgn="base">
              <a:spcBef>
                <a:spcPct val="0"/>
              </a:spcBef>
              <a:spcAft>
                <a:spcPct val="0"/>
              </a:spcAft>
            </a:pPr>
            <a:r>
              <a:rPr lang="en-US" sz="900">
                <a:solidFill>
                  <a:schemeClr val="tx1"/>
                </a:solidFill>
                <a:ea typeface="Segoe UI" pitchFamily="34" charset="0"/>
                <a:cs typeface="Segoe UI" pitchFamily="34" charset="0"/>
              </a:rPr>
              <a:t>Partner logo</a:t>
            </a:r>
          </a:p>
        </p:txBody>
      </p:sp>
      <p:cxnSp>
        <p:nvCxnSpPr>
          <p:cNvPr id="43" name="Straight Connector 42">
            <a:extLst>
              <a:ext uri="{FF2B5EF4-FFF2-40B4-BE49-F238E27FC236}">
                <a16:creationId xmlns:a16="http://schemas.microsoft.com/office/drawing/2014/main" id="{924EEE37-32C8-4B17-9A3C-B99C34592502}"/>
              </a:ext>
            </a:extLst>
          </p:cNvPr>
          <p:cNvCxnSpPr>
            <a:cxnSpLocks/>
          </p:cNvCxnSpPr>
          <p:nvPr/>
        </p:nvCxnSpPr>
        <p:spPr>
          <a:xfrm>
            <a:off x="2033586" y="284942"/>
            <a:ext cx="0" cy="252000"/>
          </a:xfrm>
          <a:prstGeom prst="line">
            <a:avLst/>
          </a:prstGeom>
          <a:ln w="12700">
            <a:solidFill>
              <a:srgbClr val="F4F3F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4" name="Title 3">
            <a:extLst>
              <a:ext uri="{FF2B5EF4-FFF2-40B4-BE49-F238E27FC236}">
                <a16:creationId xmlns:a16="http://schemas.microsoft.com/office/drawing/2014/main" id="{DEBE738C-2939-4398-81DA-F2C360CEC871}"/>
              </a:ext>
            </a:extLst>
          </p:cNvPr>
          <p:cNvSpPr txBox="1">
            <a:spLocks/>
          </p:cNvSpPr>
          <p:nvPr/>
        </p:nvSpPr>
        <p:spPr>
          <a:xfrm>
            <a:off x="804862" y="787008"/>
            <a:ext cx="6374701" cy="738664"/>
          </a:xfrm>
          <a:prstGeom prst="rect">
            <a:avLst/>
          </a:prstGeom>
        </p:spPr>
        <p:txBody>
          <a:bodyPr vert="horz" wrap="square" lIns="0" tIns="0" rIns="0" bIns="0" rtlCol="0" anchor="t">
            <a:spAutoFit/>
          </a:bodyPr>
          <a:lstStyle>
            <a:lvl1pPr algn="l" defTabSz="932693" rtl="0" eaLnBrk="1" latinLnBrk="0" hangingPunct="1">
              <a:lnSpc>
                <a:spcPct val="100000"/>
              </a:lnSpc>
              <a:spcBef>
                <a:spcPct val="0"/>
              </a:spcBef>
              <a:buNone/>
              <a:defRPr lang="en-US" sz="3600" b="0" kern="1200" cap="none" spc="-50" baseline="0">
                <a:ln w="3175">
                  <a:noFill/>
                </a:ln>
                <a:solidFill>
                  <a:srgbClr val="B1B3B3"/>
                </a:solidFill>
                <a:effectLst/>
                <a:latin typeface="+mj-lt"/>
                <a:ea typeface="+mn-ea"/>
                <a:cs typeface="Segoe Sans Display" pitchFamily="2" charset="0"/>
              </a:defRPr>
            </a:lvl1pPr>
          </a:lstStyle>
          <a:p>
            <a:r>
              <a:rPr lang="en-US" sz="2400">
                <a:solidFill>
                  <a:srgbClr val="77EAB3"/>
                </a:solidFill>
              </a:rPr>
              <a:t>Supercharge your security</a:t>
            </a:r>
            <a:r>
              <a:rPr lang="en-US" sz="2400"/>
              <a:t>  </a:t>
            </a:r>
            <a:br>
              <a:rPr lang="en-US" sz="2400"/>
            </a:br>
            <a:r>
              <a:rPr lang="en-US" sz="2400">
                <a:solidFill>
                  <a:schemeClr val="bg1"/>
                </a:solidFill>
              </a:rPr>
              <a:t>Cyber protection for SMBs in the age of AI </a:t>
            </a:r>
          </a:p>
        </p:txBody>
      </p:sp>
      <p:sp>
        <p:nvSpPr>
          <p:cNvPr id="49" name="TextBox 48">
            <a:extLst>
              <a:ext uri="{FF2B5EF4-FFF2-40B4-BE49-F238E27FC236}">
                <a16:creationId xmlns:a16="http://schemas.microsoft.com/office/drawing/2014/main" id="{8365622E-08C0-45D6-9731-730D97F8C6C4}"/>
              </a:ext>
            </a:extLst>
          </p:cNvPr>
          <p:cNvSpPr txBox="1"/>
          <p:nvPr/>
        </p:nvSpPr>
        <p:spPr>
          <a:xfrm>
            <a:off x="804862" y="2057478"/>
            <a:ext cx="6883228" cy="62324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a:solidFill>
                  <a:srgbClr val="111111"/>
                </a:solidFill>
                <a:ea typeface="Roboto"/>
                <a:cs typeface="Roboto"/>
              </a:rPr>
              <a:t>With regulations tightening and AI-powered attacks on the rise, now is the time to secure your business.</a:t>
            </a:r>
          </a:p>
          <a:p>
            <a:pPr>
              <a:spcAft>
                <a:spcPts val="900"/>
              </a:spcAft>
            </a:pPr>
            <a:r>
              <a:rPr lang="en-US" sz="1100">
                <a:solidFill>
                  <a:srgbClr val="111111"/>
                </a:solidFill>
                <a:ea typeface="Roboto"/>
                <a:cs typeface="Roboto"/>
              </a:rPr>
              <a:t>The good news is that enterprise-grade security is now within reach for businesses of every size, with solutions that grow with your needs.</a:t>
            </a:r>
            <a:endParaRPr lang="en-US" sz="1100"/>
          </a:p>
        </p:txBody>
      </p:sp>
      <p:sp>
        <p:nvSpPr>
          <p:cNvPr id="50" name="TextBox 49">
            <a:extLst>
              <a:ext uri="{FF2B5EF4-FFF2-40B4-BE49-F238E27FC236}">
                <a16:creationId xmlns:a16="http://schemas.microsoft.com/office/drawing/2014/main" id="{6EEC043A-9E40-4A15-B5EF-BC048C2D1721}"/>
              </a:ext>
            </a:extLst>
          </p:cNvPr>
          <p:cNvSpPr txBox="1"/>
          <p:nvPr/>
        </p:nvSpPr>
        <p:spPr>
          <a:xfrm>
            <a:off x="804862" y="2950922"/>
            <a:ext cx="688322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a:solidFill>
                  <a:srgbClr val="091F2C"/>
                </a:solidFill>
                <a:latin typeface="+mj-lt"/>
                <a:ea typeface="Roboto"/>
                <a:cs typeface="Roboto"/>
              </a:rPr>
              <a:t>We can help protect you from critical security risks facing your business:</a:t>
            </a:r>
            <a:endParaRPr lang="en-US" sz="1600">
              <a:solidFill>
                <a:srgbClr val="091F2C"/>
              </a:solidFill>
              <a:latin typeface="+mj-lt"/>
            </a:endParaRPr>
          </a:p>
        </p:txBody>
      </p:sp>
      <p:sp>
        <p:nvSpPr>
          <p:cNvPr id="51" name="TextBox 50">
            <a:extLst>
              <a:ext uri="{FF2B5EF4-FFF2-40B4-BE49-F238E27FC236}">
                <a16:creationId xmlns:a16="http://schemas.microsoft.com/office/drawing/2014/main" id="{0F00F979-A8BD-4D57-9E15-827E5E8BFD3E}"/>
              </a:ext>
            </a:extLst>
          </p:cNvPr>
          <p:cNvSpPr txBox="1"/>
          <p:nvPr/>
        </p:nvSpPr>
        <p:spPr>
          <a:xfrm>
            <a:off x="804862" y="3441836"/>
            <a:ext cx="1908000" cy="153888"/>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000"/>
              </a:spcAft>
            </a:pPr>
            <a:r>
              <a:rPr lang="en-US" sz="1100">
                <a:solidFill>
                  <a:srgbClr val="091F2C"/>
                </a:solidFill>
                <a:latin typeface="+mj-lt"/>
                <a:ea typeface="Roboto"/>
                <a:cs typeface="Roboto"/>
              </a:rPr>
              <a:t>Data Security</a:t>
            </a:r>
            <a:endParaRPr lang="en-US" sz="1100">
              <a:solidFill>
                <a:srgbClr val="091F2C"/>
              </a:solidFill>
              <a:latin typeface="+mj-lt"/>
            </a:endParaRPr>
          </a:p>
        </p:txBody>
      </p:sp>
      <p:cxnSp>
        <p:nvCxnSpPr>
          <p:cNvPr id="53" name="Straight Connector 52">
            <a:extLst>
              <a:ext uri="{FF2B5EF4-FFF2-40B4-BE49-F238E27FC236}">
                <a16:creationId xmlns:a16="http://schemas.microsoft.com/office/drawing/2014/main" id="{EADC548B-4D9B-4AA7-B140-2CB690345710}"/>
              </a:ext>
            </a:extLst>
          </p:cNvPr>
          <p:cNvCxnSpPr>
            <a:cxnSpLocks/>
          </p:cNvCxnSpPr>
          <p:nvPr/>
        </p:nvCxnSpPr>
        <p:spPr>
          <a:xfrm>
            <a:off x="804862" y="3718084"/>
            <a:ext cx="1908000" cy="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5816B00-3CD0-4C56-B45D-708BC4A1EF0B}"/>
              </a:ext>
            </a:extLst>
          </p:cNvPr>
          <p:cNvSpPr txBox="1"/>
          <p:nvPr/>
        </p:nvSpPr>
        <p:spPr>
          <a:xfrm>
            <a:off x="3292476" y="3441836"/>
            <a:ext cx="1908000" cy="153888"/>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000"/>
              </a:spcAft>
            </a:pPr>
            <a:r>
              <a:rPr lang="en-US" sz="1100">
                <a:solidFill>
                  <a:srgbClr val="091F2C"/>
                </a:solidFill>
                <a:latin typeface="+mj-lt"/>
                <a:ea typeface="Roboto"/>
                <a:cs typeface="Roboto"/>
              </a:rPr>
              <a:t>Identity Protection</a:t>
            </a:r>
            <a:endParaRPr lang="en-US" sz="1100">
              <a:solidFill>
                <a:srgbClr val="091F2C"/>
              </a:solidFill>
              <a:latin typeface="+mj-lt"/>
            </a:endParaRPr>
          </a:p>
        </p:txBody>
      </p:sp>
      <p:sp>
        <p:nvSpPr>
          <p:cNvPr id="55" name="TextBox 54">
            <a:extLst>
              <a:ext uri="{FF2B5EF4-FFF2-40B4-BE49-F238E27FC236}">
                <a16:creationId xmlns:a16="http://schemas.microsoft.com/office/drawing/2014/main" id="{C79A35C1-9B2E-4A20-9D6A-D998E9AC0494}"/>
              </a:ext>
            </a:extLst>
          </p:cNvPr>
          <p:cNvSpPr txBox="1"/>
          <p:nvPr/>
        </p:nvSpPr>
        <p:spPr>
          <a:xfrm>
            <a:off x="5780090" y="3441836"/>
            <a:ext cx="1908000" cy="153888"/>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000"/>
              </a:spcAft>
            </a:pPr>
            <a:r>
              <a:rPr lang="en-US" sz="1100">
                <a:solidFill>
                  <a:srgbClr val="091F2C"/>
                </a:solidFill>
                <a:latin typeface="+mj-lt"/>
                <a:ea typeface="Roboto"/>
                <a:cs typeface="Roboto"/>
              </a:rPr>
              <a:t>Device Protection</a:t>
            </a:r>
            <a:endParaRPr lang="en-US" sz="1100">
              <a:solidFill>
                <a:srgbClr val="091F2C"/>
              </a:solidFill>
              <a:latin typeface="+mj-lt"/>
            </a:endParaRPr>
          </a:p>
        </p:txBody>
      </p:sp>
      <p:cxnSp>
        <p:nvCxnSpPr>
          <p:cNvPr id="56" name="Straight Connector 55">
            <a:extLst>
              <a:ext uri="{FF2B5EF4-FFF2-40B4-BE49-F238E27FC236}">
                <a16:creationId xmlns:a16="http://schemas.microsoft.com/office/drawing/2014/main" id="{760DC10E-2F5C-4F95-9BC4-7A4B1DEBA4FD}"/>
              </a:ext>
            </a:extLst>
          </p:cNvPr>
          <p:cNvCxnSpPr>
            <a:cxnSpLocks/>
          </p:cNvCxnSpPr>
          <p:nvPr/>
        </p:nvCxnSpPr>
        <p:spPr>
          <a:xfrm>
            <a:off x="3292476" y="3718084"/>
            <a:ext cx="1908000" cy="0"/>
          </a:xfrm>
          <a:prstGeom prst="line">
            <a:avLst/>
          </a:prstGeom>
          <a:ln w="12700">
            <a:solidFill>
              <a:srgbClr val="77EA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04761EC-E740-42FD-9097-6A7A84D07B9B}"/>
              </a:ext>
            </a:extLst>
          </p:cNvPr>
          <p:cNvCxnSpPr>
            <a:cxnSpLocks/>
          </p:cNvCxnSpPr>
          <p:nvPr/>
        </p:nvCxnSpPr>
        <p:spPr>
          <a:xfrm>
            <a:off x="5780090" y="3718084"/>
            <a:ext cx="1908000" cy="0"/>
          </a:xfrm>
          <a:prstGeom prst="line">
            <a:avLst/>
          </a:prstGeom>
          <a:ln w="12700">
            <a:solidFill>
              <a:srgbClr val="FEA38B"/>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982631E-3FCF-4127-A012-DE49CA7BFC32}"/>
              </a:ext>
            </a:extLst>
          </p:cNvPr>
          <p:cNvSpPr txBox="1"/>
          <p:nvPr/>
        </p:nvSpPr>
        <p:spPr>
          <a:xfrm>
            <a:off x="804862" y="4805675"/>
            <a:ext cx="1908000" cy="507831"/>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spcAft>
                <a:spcPts val="1000"/>
              </a:spcAft>
            </a:pPr>
            <a:r>
              <a:rPr lang="en-US" sz="1100">
                <a:solidFill>
                  <a:srgbClr val="091F2C"/>
                </a:solidFill>
                <a:ea typeface="Roboto"/>
                <a:cs typeface="Roboto"/>
              </a:rPr>
              <a:t>Prevent breaches and safeguard IP, information </a:t>
            </a:r>
            <a:br>
              <a:rPr lang="en-US" sz="1100">
                <a:solidFill>
                  <a:srgbClr val="091F2C"/>
                </a:solidFill>
                <a:ea typeface="Roboto"/>
                <a:cs typeface="Roboto"/>
              </a:rPr>
            </a:br>
            <a:r>
              <a:rPr lang="en-US" sz="1100">
                <a:solidFill>
                  <a:srgbClr val="091F2C"/>
                </a:solidFill>
                <a:ea typeface="Roboto"/>
                <a:cs typeface="Roboto"/>
              </a:rPr>
              <a:t>and financial records</a:t>
            </a:r>
            <a:endParaRPr lang="en-US" sz="1100">
              <a:solidFill>
                <a:srgbClr val="091F2C"/>
              </a:solidFill>
            </a:endParaRPr>
          </a:p>
        </p:txBody>
      </p:sp>
      <p:sp>
        <p:nvSpPr>
          <p:cNvPr id="59" name="TextBox 58">
            <a:extLst>
              <a:ext uri="{FF2B5EF4-FFF2-40B4-BE49-F238E27FC236}">
                <a16:creationId xmlns:a16="http://schemas.microsoft.com/office/drawing/2014/main" id="{BA21062E-F2D4-4828-83A8-E2A7E95476E5}"/>
              </a:ext>
            </a:extLst>
          </p:cNvPr>
          <p:cNvSpPr txBox="1"/>
          <p:nvPr/>
        </p:nvSpPr>
        <p:spPr>
          <a:xfrm>
            <a:off x="3292476" y="4805675"/>
            <a:ext cx="1908000" cy="507831"/>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spcAft>
                <a:spcPts val="1000"/>
              </a:spcAft>
            </a:pPr>
            <a:r>
              <a:rPr lang="en-US" sz="1100">
                <a:solidFill>
                  <a:srgbClr val="091F2C"/>
                </a:solidFill>
                <a:ea typeface="Roboto"/>
                <a:cs typeface="Roboto"/>
              </a:rPr>
              <a:t>Secure credentials, </a:t>
            </a:r>
            <a:br>
              <a:rPr lang="en-US" sz="1100">
                <a:solidFill>
                  <a:srgbClr val="091F2C"/>
                </a:solidFill>
                <a:ea typeface="Roboto"/>
                <a:cs typeface="Roboto"/>
              </a:rPr>
            </a:br>
            <a:r>
              <a:rPr lang="en-US" sz="1100">
                <a:solidFill>
                  <a:srgbClr val="091F2C"/>
                </a:solidFill>
                <a:ea typeface="Roboto"/>
                <a:cs typeface="Roboto"/>
              </a:rPr>
              <a:t>passwords, and </a:t>
            </a:r>
            <a:br>
              <a:rPr lang="en-US" sz="1100">
                <a:solidFill>
                  <a:srgbClr val="091F2C"/>
                </a:solidFill>
                <a:ea typeface="Roboto"/>
                <a:cs typeface="Roboto"/>
              </a:rPr>
            </a:br>
            <a:r>
              <a:rPr lang="en-US" sz="1100">
                <a:solidFill>
                  <a:srgbClr val="091F2C"/>
                </a:solidFill>
                <a:ea typeface="Roboto"/>
                <a:cs typeface="Roboto"/>
              </a:rPr>
              <a:t>authentication processes</a:t>
            </a:r>
            <a:endParaRPr lang="en-US" sz="1100">
              <a:solidFill>
                <a:srgbClr val="091F2C"/>
              </a:solidFill>
            </a:endParaRPr>
          </a:p>
        </p:txBody>
      </p:sp>
      <p:sp>
        <p:nvSpPr>
          <p:cNvPr id="60" name="TextBox 59">
            <a:extLst>
              <a:ext uri="{FF2B5EF4-FFF2-40B4-BE49-F238E27FC236}">
                <a16:creationId xmlns:a16="http://schemas.microsoft.com/office/drawing/2014/main" id="{A5C2DE5E-E304-406F-BC25-1DB6143905EB}"/>
              </a:ext>
            </a:extLst>
          </p:cNvPr>
          <p:cNvSpPr txBox="1"/>
          <p:nvPr/>
        </p:nvSpPr>
        <p:spPr>
          <a:xfrm>
            <a:off x="5780090" y="4805675"/>
            <a:ext cx="1908000" cy="507831"/>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spcAft>
                <a:spcPts val="1000"/>
              </a:spcAft>
            </a:pPr>
            <a:r>
              <a:rPr lang="en-US" sz="1100">
                <a:solidFill>
                  <a:srgbClr val="091F2C"/>
                </a:solidFill>
                <a:ea typeface="Roboto"/>
                <a:cs typeface="Roboto"/>
              </a:rPr>
              <a:t>Shield every </a:t>
            </a:r>
            <a:br>
              <a:rPr lang="en-US" sz="1100">
                <a:solidFill>
                  <a:srgbClr val="091F2C"/>
                </a:solidFill>
                <a:ea typeface="Roboto"/>
                <a:cs typeface="Roboto"/>
              </a:rPr>
            </a:br>
            <a:r>
              <a:rPr lang="en-US" sz="1100">
                <a:solidFill>
                  <a:srgbClr val="091F2C"/>
                </a:solidFill>
                <a:ea typeface="Roboto"/>
                <a:cs typeface="Roboto"/>
              </a:rPr>
              <a:t>connected device </a:t>
            </a:r>
            <a:br>
              <a:rPr lang="en-US" sz="1100">
                <a:solidFill>
                  <a:srgbClr val="091F2C"/>
                </a:solidFill>
                <a:ea typeface="Roboto"/>
                <a:cs typeface="Roboto"/>
              </a:rPr>
            </a:br>
            <a:r>
              <a:rPr lang="en-US" sz="1100">
                <a:solidFill>
                  <a:srgbClr val="091F2C"/>
                </a:solidFill>
                <a:ea typeface="Roboto"/>
                <a:cs typeface="Roboto"/>
              </a:rPr>
              <a:t>from cyber threats</a:t>
            </a:r>
            <a:endParaRPr lang="en-US" sz="1100">
              <a:solidFill>
                <a:srgbClr val="091F2C"/>
              </a:solidFill>
            </a:endParaRPr>
          </a:p>
        </p:txBody>
      </p:sp>
      <p:sp>
        <p:nvSpPr>
          <p:cNvPr id="61" name="TextBox 60">
            <a:extLst>
              <a:ext uri="{FF2B5EF4-FFF2-40B4-BE49-F238E27FC236}">
                <a16:creationId xmlns:a16="http://schemas.microsoft.com/office/drawing/2014/main" id="{D9788FCF-18B5-4DEE-9160-EB92C8EBB760}"/>
              </a:ext>
            </a:extLst>
          </p:cNvPr>
          <p:cNvSpPr txBox="1"/>
          <p:nvPr/>
        </p:nvSpPr>
        <p:spPr>
          <a:xfrm>
            <a:off x="804862" y="5860012"/>
            <a:ext cx="688322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2000">
                <a:solidFill>
                  <a:srgbClr val="091F2C"/>
                </a:solidFill>
                <a:latin typeface="+mj-lt"/>
                <a:ea typeface="Roboto"/>
                <a:cs typeface="Roboto"/>
              </a:rPr>
              <a:t>eBook: Your SMB Security Roadmap</a:t>
            </a:r>
            <a:endParaRPr lang="en-US" sz="2000">
              <a:solidFill>
                <a:srgbClr val="091F2C"/>
              </a:solidFill>
              <a:latin typeface="+mj-lt"/>
            </a:endParaRPr>
          </a:p>
        </p:txBody>
      </p:sp>
      <p:sp>
        <p:nvSpPr>
          <p:cNvPr id="62" name="TextBox 61">
            <a:extLst>
              <a:ext uri="{FF2B5EF4-FFF2-40B4-BE49-F238E27FC236}">
                <a16:creationId xmlns:a16="http://schemas.microsoft.com/office/drawing/2014/main" id="{ABC18AF3-0339-498E-B30E-8DA7F8574B82}"/>
              </a:ext>
            </a:extLst>
          </p:cNvPr>
          <p:cNvSpPr txBox="1"/>
          <p:nvPr/>
        </p:nvSpPr>
        <p:spPr>
          <a:xfrm>
            <a:off x="804862" y="6309117"/>
            <a:ext cx="5340834" cy="5078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a:ea typeface="Roboto"/>
                <a:cs typeface="Roboto"/>
              </a:rPr>
              <a:t>This practical guide explores today's evolving threat landscape, identifies specific risks facing ANZ businesses and demonstrates how to implement scalable, enterprise-grade security solutions within your budget.</a:t>
            </a:r>
            <a:endParaRPr lang="en-US" sz="1100"/>
          </a:p>
        </p:txBody>
      </p:sp>
      <p:cxnSp>
        <p:nvCxnSpPr>
          <p:cNvPr id="63" name="Straight Connector 62">
            <a:extLst>
              <a:ext uri="{FF2B5EF4-FFF2-40B4-BE49-F238E27FC236}">
                <a16:creationId xmlns:a16="http://schemas.microsoft.com/office/drawing/2014/main" id="{B918F6B4-677D-4F85-9559-6238D48089D9}"/>
              </a:ext>
            </a:extLst>
          </p:cNvPr>
          <p:cNvCxnSpPr>
            <a:cxnSpLocks/>
          </p:cNvCxnSpPr>
          <p:nvPr/>
        </p:nvCxnSpPr>
        <p:spPr>
          <a:xfrm>
            <a:off x="804862" y="5604034"/>
            <a:ext cx="6883200" cy="0"/>
          </a:xfrm>
          <a:prstGeom prst="line">
            <a:avLst/>
          </a:prstGeom>
          <a:ln w="12700">
            <a:solidFill>
              <a:srgbClr val="F4F3F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Freeform: Shape 92">
            <a:extLst>
              <a:ext uri="{FF2B5EF4-FFF2-40B4-BE49-F238E27FC236}">
                <a16:creationId xmlns:a16="http://schemas.microsoft.com/office/drawing/2014/main" id="{69D63B80-0389-4CC8-A68A-70802D66049C}"/>
              </a:ext>
            </a:extLst>
          </p:cNvPr>
          <p:cNvSpPr/>
          <p:nvPr/>
        </p:nvSpPr>
        <p:spPr>
          <a:xfrm>
            <a:off x="8206740" y="2100267"/>
            <a:ext cx="3179062" cy="4724100"/>
          </a:xfrm>
          <a:custGeom>
            <a:avLst/>
            <a:gdLst>
              <a:gd name="connsiteX0" fmla="*/ 0 w 3179062"/>
              <a:gd name="connsiteY0" fmla="*/ 0 h 4724100"/>
              <a:gd name="connsiteX1" fmla="*/ 3179062 w 3179062"/>
              <a:gd name="connsiteY1" fmla="*/ 0 h 4724100"/>
              <a:gd name="connsiteX2" fmla="*/ 3179062 w 3179062"/>
              <a:gd name="connsiteY2" fmla="*/ 4724100 h 4724100"/>
              <a:gd name="connsiteX3" fmla="*/ 0 w 3179062"/>
              <a:gd name="connsiteY3" fmla="*/ 4724100 h 4724100"/>
            </a:gdLst>
            <a:ahLst/>
            <a:cxnLst>
              <a:cxn ang="0">
                <a:pos x="connsiteX0" y="connsiteY0"/>
              </a:cxn>
              <a:cxn ang="0">
                <a:pos x="connsiteX1" y="connsiteY1"/>
              </a:cxn>
              <a:cxn ang="0">
                <a:pos x="connsiteX2" y="connsiteY2"/>
              </a:cxn>
              <a:cxn ang="0">
                <a:pos x="connsiteX3" y="connsiteY3"/>
              </a:cxn>
            </a:cxnLst>
            <a:rect l="l" t="t" r="r" b="b"/>
            <a:pathLst>
              <a:path w="3179062" h="4724100">
                <a:moveTo>
                  <a:pt x="0" y="0"/>
                </a:moveTo>
                <a:lnTo>
                  <a:pt x="3179062" y="0"/>
                </a:lnTo>
                <a:lnTo>
                  <a:pt x="3179062" y="4724100"/>
                </a:lnTo>
                <a:lnTo>
                  <a:pt x="0" y="4724100"/>
                </a:lnTo>
                <a:close/>
              </a:path>
            </a:pathLst>
          </a:custGeom>
          <a:solidFill>
            <a:srgbClr val="F4F3F5"/>
          </a:solidFill>
          <a:ln w="634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46B77E5-2177-4080-A1DE-FA7211FDA3F7}"/>
              </a:ext>
            </a:extLst>
          </p:cNvPr>
          <p:cNvSpPr/>
          <p:nvPr/>
        </p:nvSpPr>
        <p:spPr>
          <a:xfrm>
            <a:off x="8411430" y="5191105"/>
            <a:ext cx="2769745" cy="427127"/>
          </a:xfrm>
          <a:custGeom>
            <a:avLst/>
            <a:gdLst>
              <a:gd name="connsiteX0" fmla="*/ 0 w 2769745"/>
              <a:gd name="connsiteY0" fmla="*/ 0 h 427127"/>
              <a:gd name="connsiteX1" fmla="*/ 2769745 w 2769745"/>
              <a:gd name="connsiteY1" fmla="*/ 0 h 427127"/>
              <a:gd name="connsiteX2" fmla="*/ 2769745 w 2769745"/>
              <a:gd name="connsiteY2" fmla="*/ 427128 h 427127"/>
              <a:gd name="connsiteX3" fmla="*/ 0 w 2769745"/>
              <a:gd name="connsiteY3" fmla="*/ 427128 h 427127"/>
            </a:gdLst>
            <a:ahLst/>
            <a:cxnLst>
              <a:cxn ang="0">
                <a:pos x="connsiteX0" y="connsiteY0"/>
              </a:cxn>
              <a:cxn ang="0">
                <a:pos x="connsiteX1" y="connsiteY1"/>
              </a:cxn>
              <a:cxn ang="0">
                <a:pos x="connsiteX2" y="connsiteY2"/>
              </a:cxn>
              <a:cxn ang="0">
                <a:pos x="connsiteX3" y="connsiteY3"/>
              </a:cxn>
            </a:cxnLst>
            <a:rect l="l" t="t" r="r" b="b"/>
            <a:pathLst>
              <a:path w="2769745" h="427127">
                <a:moveTo>
                  <a:pt x="0" y="0"/>
                </a:moveTo>
                <a:lnTo>
                  <a:pt x="2769745" y="0"/>
                </a:lnTo>
                <a:lnTo>
                  <a:pt x="2769745" y="427128"/>
                </a:lnTo>
                <a:lnTo>
                  <a:pt x="0" y="427128"/>
                </a:lnTo>
                <a:close/>
              </a:path>
            </a:pathLst>
          </a:custGeom>
          <a:solidFill>
            <a:srgbClr val="FFFFFF">
              <a:alpha val="50000"/>
            </a:srgbClr>
          </a:solidFill>
          <a:ln w="634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C0806BF-5FBC-47E2-8436-92CF3DB1A2D3}"/>
              </a:ext>
            </a:extLst>
          </p:cNvPr>
          <p:cNvSpPr/>
          <p:nvPr/>
        </p:nvSpPr>
        <p:spPr>
          <a:xfrm>
            <a:off x="8411430" y="5618232"/>
            <a:ext cx="2769681" cy="6360"/>
          </a:xfrm>
          <a:custGeom>
            <a:avLst/>
            <a:gdLst>
              <a:gd name="connsiteX0" fmla="*/ 0 w 2769681"/>
              <a:gd name="connsiteY0" fmla="*/ 0 h 6360"/>
              <a:gd name="connsiteX1" fmla="*/ 2769681 w 2769681"/>
              <a:gd name="connsiteY1" fmla="*/ 0 h 6360"/>
            </a:gdLst>
            <a:ahLst/>
            <a:cxnLst>
              <a:cxn ang="0">
                <a:pos x="connsiteX0" y="connsiteY0"/>
              </a:cxn>
              <a:cxn ang="0">
                <a:pos x="connsiteX1" y="connsiteY1"/>
              </a:cxn>
            </a:cxnLst>
            <a:rect l="l" t="t" r="r" b="b"/>
            <a:pathLst>
              <a:path w="2769681" h="6360">
                <a:moveTo>
                  <a:pt x="0" y="0"/>
                </a:moveTo>
                <a:lnTo>
                  <a:pt x="2769681" y="0"/>
                </a:lnTo>
              </a:path>
            </a:pathLst>
          </a:custGeom>
          <a:ln w="12687" cap="flat">
            <a:solidFill>
              <a:schemeClr val="bg1"/>
            </a:solidFill>
            <a:prstDash val="solid"/>
            <a:miter/>
          </a:ln>
        </p:spPr>
        <p:txBody>
          <a:bodyPr rtlCol="0" anchor="ctr"/>
          <a:lstStyle/>
          <a:p>
            <a:endParaRPr lang="en-US"/>
          </a:p>
        </p:txBody>
      </p:sp>
      <p:sp>
        <p:nvSpPr>
          <p:cNvPr id="99" name="TextBox 98">
            <a:extLst>
              <a:ext uri="{FF2B5EF4-FFF2-40B4-BE49-F238E27FC236}">
                <a16:creationId xmlns:a16="http://schemas.microsoft.com/office/drawing/2014/main" id="{913F3CB4-6035-419F-AF67-E2DD4CC3E566}"/>
              </a:ext>
            </a:extLst>
          </p:cNvPr>
          <p:cNvSpPr txBox="1"/>
          <p:nvPr/>
        </p:nvSpPr>
        <p:spPr>
          <a:xfrm>
            <a:off x="8534873" y="5319869"/>
            <a:ext cx="981038" cy="169598"/>
          </a:xfrm>
          <a:prstGeom prst="rect">
            <a:avLst/>
          </a:prstGeom>
          <a:noFill/>
        </p:spPr>
        <p:txBody>
          <a:bodyPr wrap="none" lIns="0" tIns="0" rIns="0" bIns="0" rtlCol="0" anchor="ctr">
            <a:spAutoFit/>
          </a:bodyPr>
          <a:lstStyle/>
          <a:p>
            <a:pPr algn="l"/>
            <a:r>
              <a:rPr lang="en-US" sz="1102" spc="0" baseline="0">
                <a:solidFill>
                  <a:schemeClr val="tx2"/>
                </a:solidFill>
                <a:cs typeface="Arial"/>
                <a:sym typeface="Arial"/>
                <a:rtl val="0"/>
              </a:rPr>
              <a:t>Company name</a:t>
            </a:r>
          </a:p>
        </p:txBody>
      </p:sp>
      <p:sp>
        <p:nvSpPr>
          <p:cNvPr id="101" name="Freeform: Shape 100">
            <a:extLst>
              <a:ext uri="{FF2B5EF4-FFF2-40B4-BE49-F238E27FC236}">
                <a16:creationId xmlns:a16="http://schemas.microsoft.com/office/drawing/2014/main" id="{53C17C4C-206F-478A-A784-EED60020FB1F}"/>
              </a:ext>
            </a:extLst>
          </p:cNvPr>
          <p:cNvSpPr/>
          <p:nvPr/>
        </p:nvSpPr>
        <p:spPr>
          <a:xfrm>
            <a:off x="8411430" y="4993220"/>
            <a:ext cx="2769681" cy="6360"/>
          </a:xfrm>
          <a:custGeom>
            <a:avLst/>
            <a:gdLst>
              <a:gd name="connsiteX0" fmla="*/ 0 w 2769681"/>
              <a:gd name="connsiteY0" fmla="*/ 0 h 6360"/>
              <a:gd name="connsiteX1" fmla="*/ 2769681 w 2769681"/>
              <a:gd name="connsiteY1" fmla="*/ 0 h 6360"/>
            </a:gdLst>
            <a:ahLst/>
            <a:cxnLst>
              <a:cxn ang="0">
                <a:pos x="connsiteX0" y="connsiteY0"/>
              </a:cxn>
              <a:cxn ang="0">
                <a:pos x="connsiteX1" y="connsiteY1"/>
              </a:cxn>
            </a:cxnLst>
            <a:rect l="l" t="t" r="r" b="b"/>
            <a:pathLst>
              <a:path w="2769681" h="6360">
                <a:moveTo>
                  <a:pt x="0" y="0"/>
                </a:moveTo>
                <a:lnTo>
                  <a:pt x="2769681" y="0"/>
                </a:lnTo>
              </a:path>
            </a:pathLst>
          </a:custGeom>
          <a:ln w="12687" cap="flat">
            <a:solidFill>
              <a:schemeClr val="bg1"/>
            </a:solid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EF2CE63-E91F-4C45-A966-DB264FEF569E}"/>
              </a:ext>
            </a:extLst>
          </p:cNvPr>
          <p:cNvSpPr/>
          <p:nvPr/>
        </p:nvSpPr>
        <p:spPr>
          <a:xfrm>
            <a:off x="8411430" y="4566093"/>
            <a:ext cx="2769745" cy="427127"/>
          </a:xfrm>
          <a:custGeom>
            <a:avLst/>
            <a:gdLst>
              <a:gd name="connsiteX0" fmla="*/ 0 w 2769745"/>
              <a:gd name="connsiteY0" fmla="*/ 0 h 427127"/>
              <a:gd name="connsiteX1" fmla="*/ 2769745 w 2769745"/>
              <a:gd name="connsiteY1" fmla="*/ 0 h 427127"/>
              <a:gd name="connsiteX2" fmla="*/ 2769745 w 2769745"/>
              <a:gd name="connsiteY2" fmla="*/ 427128 h 427127"/>
              <a:gd name="connsiteX3" fmla="*/ 0 w 2769745"/>
              <a:gd name="connsiteY3" fmla="*/ 427128 h 427127"/>
            </a:gdLst>
            <a:ahLst/>
            <a:cxnLst>
              <a:cxn ang="0">
                <a:pos x="connsiteX0" y="connsiteY0"/>
              </a:cxn>
              <a:cxn ang="0">
                <a:pos x="connsiteX1" y="connsiteY1"/>
              </a:cxn>
              <a:cxn ang="0">
                <a:pos x="connsiteX2" y="connsiteY2"/>
              </a:cxn>
              <a:cxn ang="0">
                <a:pos x="connsiteX3" y="connsiteY3"/>
              </a:cxn>
            </a:cxnLst>
            <a:rect l="l" t="t" r="r" b="b"/>
            <a:pathLst>
              <a:path w="2769745" h="427127">
                <a:moveTo>
                  <a:pt x="0" y="0"/>
                </a:moveTo>
                <a:lnTo>
                  <a:pt x="2769745" y="0"/>
                </a:lnTo>
                <a:lnTo>
                  <a:pt x="2769745" y="427128"/>
                </a:lnTo>
                <a:lnTo>
                  <a:pt x="0" y="427128"/>
                </a:lnTo>
                <a:close/>
              </a:path>
            </a:pathLst>
          </a:custGeom>
          <a:solidFill>
            <a:srgbClr val="FFFFFF">
              <a:alpha val="50000"/>
            </a:srgbClr>
          </a:solidFill>
          <a:ln w="6344" cap="flat">
            <a:noFill/>
            <a:prstDash val="solid"/>
            <a:miter/>
          </a:ln>
        </p:spPr>
        <p:txBody>
          <a:bodyPr rtlCol="0" anchor="ctr"/>
          <a:lstStyle/>
          <a:p>
            <a:endParaRPr lang="en-US"/>
          </a:p>
        </p:txBody>
      </p:sp>
      <p:sp>
        <p:nvSpPr>
          <p:cNvPr id="104" name="TextBox 103">
            <a:extLst>
              <a:ext uri="{FF2B5EF4-FFF2-40B4-BE49-F238E27FC236}">
                <a16:creationId xmlns:a16="http://schemas.microsoft.com/office/drawing/2014/main" id="{BA7AB44B-C4AF-48B7-BD74-ECCB126B50DD}"/>
              </a:ext>
            </a:extLst>
          </p:cNvPr>
          <p:cNvSpPr txBox="1"/>
          <p:nvPr/>
        </p:nvSpPr>
        <p:spPr>
          <a:xfrm>
            <a:off x="8534873" y="4694857"/>
            <a:ext cx="416781" cy="169598"/>
          </a:xfrm>
          <a:prstGeom prst="rect">
            <a:avLst/>
          </a:prstGeom>
          <a:noFill/>
        </p:spPr>
        <p:txBody>
          <a:bodyPr wrap="none" lIns="0" tIns="0" rIns="0" bIns="0" rtlCol="0" anchor="ctr">
            <a:spAutoFit/>
          </a:bodyPr>
          <a:lstStyle/>
          <a:p>
            <a:pPr algn="l"/>
            <a:r>
              <a:rPr lang="en-US" sz="1102" spc="0" baseline="0">
                <a:solidFill>
                  <a:schemeClr val="tx2"/>
                </a:solidFill>
                <a:cs typeface="Arial"/>
                <a:sym typeface="Arial"/>
                <a:rtl val="0"/>
              </a:rPr>
              <a:t>Email *</a:t>
            </a:r>
          </a:p>
        </p:txBody>
      </p:sp>
      <p:sp>
        <p:nvSpPr>
          <p:cNvPr id="106" name="Freeform: Shape 105">
            <a:extLst>
              <a:ext uri="{FF2B5EF4-FFF2-40B4-BE49-F238E27FC236}">
                <a16:creationId xmlns:a16="http://schemas.microsoft.com/office/drawing/2014/main" id="{1A8D8035-6C31-447B-9862-AAD6CF24196C}"/>
              </a:ext>
            </a:extLst>
          </p:cNvPr>
          <p:cNvSpPr/>
          <p:nvPr/>
        </p:nvSpPr>
        <p:spPr>
          <a:xfrm>
            <a:off x="8411430" y="4368209"/>
            <a:ext cx="2769681" cy="6360"/>
          </a:xfrm>
          <a:custGeom>
            <a:avLst/>
            <a:gdLst>
              <a:gd name="connsiteX0" fmla="*/ 0 w 2769681"/>
              <a:gd name="connsiteY0" fmla="*/ 0 h 6360"/>
              <a:gd name="connsiteX1" fmla="*/ 2769681 w 2769681"/>
              <a:gd name="connsiteY1" fmla="*/ 0 h 6360"/>
            </a:gdLst>
            <a:ahLst/>
            <a:cxnLst>
              <a:cxn ang="0">
                <a:pos x="connsiteX0" y="connsiteY0"/>
              </a:cxn>
              <a:cxn ang="0">
                <a:pos x="connsiteX1" y="connsiteY1"/>
              </a:cxn>
            </a:cxnLst>
            <a:rect l="l" t="t" r="r" b="b"/>
            <a:pathLst>
              <a:path w="2769681" h="6360">
                <a:moveTo>
                  <a:pt x="0" y="0"/>
                </a:moveTo>
                <a:lnTo>
                  <a:pt x="2769681" y="0"/>
                </a:lnTo>
              </a:path>
            </a:pathLst>
          </a:custGeom>
          <a:ln w="12687" cap="flat">
            <a:solidFill>
              <a:schemeClr val="bg1"/>
            </a:solid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3E1160AA-20D9-4F9F-9B65-B23C6787DFB7}"/>
              </a:ext>
            </a:extLst>
          </p:cNvPr>
          <p:cNvSpPr/>
          <p:nvPr/>
        </p:nvSpPr>
        <p:spPr>
          <a:xfrm>
            <a:off x="8411430" y="3941081"/>
            <a:ext cx="2769745" cy="427127"/>
          </a:xfrm>
          <a:custGeom>
            <a:avLst/>
            <a:gdLst>
              <a:gd name="connsiteX0" fmla="*/ 0 w 2769745"/>
              <a:gd name="connsiteY0" fmla="*/ 0 h 427127"/>
              <a:gd name="connsiteX1" fmla="*/ 2769745 w 2769745"/>
              <a:gd name="connsiteY1" fmla="*/ 0 h 427127"/>
              <a:gd name="connsiteX2" fmla="*/ 2769745 w 2769745"/>
              <a:gd name="connsiteY2" fmla="*/ 427127 h 427127"/>
              <a:gd name="connsiteX3" fmla="*/ 0 w 2769745"/>
              <a:gd name="connsiteY3" fmla="*/ 427127 h 427127"/>
            </a:gdLst>
            <a:ahLst/>
            <a:cxnLst>
              <a:cxn ang="0">
                <a:pos x="connsiteX0" y="connsiteY0"/>
              </a:cxn>
              <a:cxn ang="0">
                <a:pos x="connsiteX1" y="connsiteY1"/>
              </a:cxn>
              <a:cxn ang="0">
                <a:pos x="connsiteX2" y="connsiteY2"/>
              </a:cxn>
              <a:cxn ang="0">
                <a:pos x="connsiteX3" y="connsiteY3"/>
              </a:cxn>
            </a:cxnLst>
            <a:rect l="l" t="t" r="r" b="b"/>
            <a:pathLst>
              <a:path w="2769745" h="427127">
                <a:moveTo>
                  <a:pt x="0" y="0"/>
                </a:moveTo>
                <a:lnTo>
                  <a:pt x="2769745" y="0"/>
                </a:lnTo>
                <a:lnTo>
                  <a:pt x="2769745" y="427127"/>
                </a:lnTo>
                <a:lnTo>
                  <a:pt x="0" y="427127"/>
                </a:lnTo>
                <a:close/>
              </a:path>
            </a:pathLst>
          </a:custGeom>
          <a:solidFill>
            <a:srgbClr val="FFFFFF">
              <a:alpha val="50000"/>
            </a:srgbClr>
          </a:solidFill>
          <a:ln w="6344" cap="flat">
            <a:noFill/>
            <a:prstDash val="solid"/>
            <a:miter/>
          </a:ln>
        </p:spPr>
        <p:txBody>
          <a:bodyPr rtlCol="0" anchor="ctr"/>
          <a:lstStyle/>
          <a:p>
            <a:endParaRPr lang="en-US"/>
          </a:p>
        </p:txBody>
      </p:sp>
      <p:sp>
        <p:nvSpPr>
          <p:cNvPr id="109" name="TextBox 108">
            <a:extLst>
              <a:ext uri="{FF2B5EF4-FFF2-40B4-BE49-F238E27FC236}">
                <a16:creationId xmlns:a16="http://schemas.microsoft.com/office/drawing/2014/main" id="{183BB3FB-3888-46A9-A91E-7A57C2226CB7}"/>
              </a:ext>
            </a:extLst>
          </p:cNvPr>
          <p:cNvSpPr txBox="1"/>
          <p:nvPr/>
        </p:nvSpPr>
        <p:spPr>
          <a:xfrm>
            <a:off x="8534873" y="4069845"/>
            <a:ext cx="743793" cy="169598"/>
          </a:xfrm>
          <a:prstGeom prst="rect">
            <a:avLst/>
          </a:prstGeom>
          <a:noFill/>
        </p:spPr>
        <p:txBody>
          <a:bodyPr wrap="none" lIns="0" tIns="0" rIns="0" bIns="0" rtlCol="0" anchor="ctr">
            <a:spAutoFit/>
          </a:bodyPr>
          <a:lstStyle/>
          <a:p>
            <a:pPr algn="l"/>
            <a:r>
              <a:rPr lang="en-US" sz="1102" spc="0" baseline="0">
                <a:solidFill>
                  <a:schemeClr val="tx2"/>
                </a:solidFill>
                <a:cs typeface="Arial"/>
                <a:sym typeface="Arial"/>
                <a:rtl val="0"/>
              </a:rPr>
              <a:t>Last Name *</a:t>
            </a:r>
          </a:p>
        </p:txBody>
      </p:sp>
      <p:sp>
        <p:nvSpPr>
          <p:cNvPr id="111" name="Freeform: Shape 110">
            <a:extLst>
              <a:ext uri="{FF2B5EF4-FFF2-40B4-BE49-F238E27FC236}">
                <a16:creationId xmlns:a16="http://schemas.microsoft.com/office/drawing/2014/main" id="{1EE8314C-EFB3-49BA-A49F-5A1D4D759013}"/>
              </a:ext>
            </a:extLst>
          </p:cNvPr>
          <p:cNvSpPr/>
          <p:nvPr/>
        </p:nvSpPr>
        <p:spPr>
          <a:xfrm>
            <a:off x="8411430" y="3743197"/>
            <a:ext cx="2769681" cy="6360"/>
          </a:xfrm>
          <a:custGeom>
            <a:avLst/>
            <a:gdLst>
              <a:gd name="connsiteX0" fmla="*/ 0 w 2769681"/>
              <a:gd name="connsiteY0" fmla="*/ 0 h 6360"/>
              <a:gd name="connsiteX1" fmla="*/ 2769681 w 2769681"/>
              <a:gd name="connsiteY1" fmla="*/ 0 h 6360"/>
            </a:gdLst>
            <a:ahLst/>
            <a:cxnLst>
              <a:cxn ang="0">
                <a:pos x="connsiteX0" y="connsiteY0"/>
              </a:cxn>
              <a:cxn ang="0">
                <a:pos x="connsiteX1" y="connsiteY1"/>
              </a:cxn>
            </a:cxnLst>
            <a:rect l="l" t="t" r="r" b="b"/>
            <a:pathLst>
              <a:path w="2769681" h="6360">
                <a:moveTo>
                  <a:pt x="0" y="0"/>
                </a:moveTo>
                <a:lnTo>
                  <a:pt x="2769681" y="0"/>
                </a:lnTo>
              </a:path>
            </a:pathLst>
          </a:custGeom>
          <a:ln w="12687" cap="flat">
            <a:solidFill>
              <a:schemeClr val="bg1"/>
            </a:solid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4D86863-A2C7-4002-8C84-54EB3B212102}"/>
              </a:ext>
            </a:extLst>
          </p:cNvPr>
          <p:cNvSpPr/>
          <p:nvPr/>
        </p:nvSpPr>
        <p:spPr>
          <a:xfrm>
            <a:off x="8411430" y="3316069"/>
            <a:ext cx="2769745" cy="427127"/>
          </a:xfrm>
          <a:custGeom>
            <a:avLst/>
            <a:gdLst>
              <a:gd name="connsiteX0" fmla="*/ 0 w 2769745"/>
              <a:gd name="connsiteY0" fmla="*/ 0 h 427127"/>
              <a:gd name="connsiteX1" fmla="*/ 2769745 w 2769745"/>
              <a:gd name="connsiteY1" fmla="*/ 0 h 427127"/>
              <a:gd name="connsiteX2" fmla="*/ 2769745 w 2769745"/>
              <a:gd name="connsiteY2" fmla="*/ 427128 h 427127"/>
              <a:gd name="connsiteX3" fmla="*/ 0 w 2769745"/>
              <a:gd name="connsiteY3" fmla="*/ 427128 h 427127"/>
            </a:gdLst>
            <a:ahLst/>
            <a:cxnLst>
              <a:cxn ang="0">
                <a:pos x="connsiteX0" y="connsiteY0"/>
              </a:cxn>
              <a:cxn ang="0">
                <a:pos x="connsiteX1" y="connsiteY1"/>
              </a:cxn>
              <a:cxn ang="0">
                <a:pos x="connsiteX2" y="connsiteY2"/>
              </a:cxn>
              <a:cxn ang="0">
                <a:pos x="connsiteX3" y="connsiteY3"/>
              </a:cxn>
            </a:cxnLst>
            <a:rect l="l" t="t" r="r" b="b"/>
            <a:pathLst>
              <a:path w="2769745" h="427127">
                <a:moveTo>
                  <a:pt x="0" y="0"/>
                </a:moveTo>
                <a:lnTo>
                  <a:pt x="2769745" y="0"/>
                </a:lnTo>
                <a:lnTo>
                  <a:pt x="2769745" y="427128"/>
                </a:lnTo>
                <a:lnTo>
                  <a:pt x="0" y="427128"/>
                </a:lnTo>
                <a:close/>
              </a:path>
            </a:pathLst>
          </a:custGeom>
          <a:solidFill>
            <a:srgbClr val="FFFFFF">
              <a:alpha val="50000"/>
            </a:srgbClr>
          </a:solidFill>
          <a:ln w="6344" cap="flat">
            <a:noFill/>
            <a:prstDash val="solid"/>
            <a:miter/>
          </a:ln>
        </p:spPr>
        <p:txBody>
          <a:bodyPr rtlCol="0" anchor="ctr"/>
          <a:lstStyle/>
          <a:p>
            <a:endParaRPr lang="en-US"/>
          </a:p>
        </p:txBody>
      </p:sp>
      <p:sp>
        <p:nvSpPr>
          <p:cNvPr id="113" name="TextBox 112">
            <a:extLst>
              <a:ext uri="{FF2B5EF4-FFF2-40B4-BE49-F238E27FC236}">
                <a16:creationId xmlns:a16="http://schemas.microsoft.com/office/drawing/2014/main" id="{3684ED2A-BFAC-4A4E-9677-CCF900048DA6}"/>
              </a:ext>
            </a:extLst>
          </p:cNvPr>
          <p:cNvSpPr txBox="1"/>
          <p:nvPr/>
        </p:nvSpPr>
        <p:spPr>
          <a:xfrm>
            <a:off x="8534873" y="3444833"/>
            <a:ext cx="758221" cy="169598"/>
          </a:xfrm>
          <a:prstGeom prst="rect">
            <a:avLst/>
          </a:prstGeom>
          <a:noFill/>
        </p:spPr>
        <p:txBody>
          <a:bodyPr wrap="none" lIns="0" tIns="0" rIns="0" bIns="0" rtlCol="0" anchor="ctr">
            <a:spAutoFit/>
          </a:bodyPr>
          <a:lstStyle/>
          <a:p>
            <a:pPr algn="l"/>
            <a:r>
              <a:rPr lang="en-US" sz="1102" spc="0" baseline="0">
                <a:solidFill>
                  <a:schemeClr val="tx2"/>
                </a:solidFill>
                <a:cs typeface="Arial"/>
                <a:sym typeface="Arial"/>
                <a:rtl val="0"/>
              </a:rPr>
              <a:t>First Name *</a:t>
            </a:r>
          </a:p>
        </p:txBody>
      </p:sp>
      <p:sp>
        <p:nvSpPr>
          <p:cNvPr id="66" name="TextBox 65">
            <a:extLst>
              <a:ext uri="{FF2B5EF4-FFF2-40B4-BE49-F238E27FC236}">
                <a16:creationId xmlns:a16="http://schemas.microsoft.com/office/drawing/2014/main" id="{21D25B19-159F-40B1-AE6B-95E7719CEBA5}"/>
              </a:ext>
            </a:extLst>
          </p:cNvPr>
          <p:cNvSpPr txBox="1"/>
          <p:nvPr/>
        </p:nvSpPr>
        <p:spPr>
          <a:xfrm>
            <a:off x="8411366" y="2341244"/>
            <a:ext cx="2769746"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a:solidFill>
                  <a:srgbClr val="091F2C"/>
                </a:solidFill>
                <a:latin typeface="+mj-lt"/>
                <a:ea typeface="Roboto"/>
                <a:cs typeface="Roboto"/>
              </a:rPr>
              <a:t>Download your complementary Book:</a:t>
            </a:r>
            <a:endParaRPr lang="en-US" sz="1600">
              <a:solidFill>
                <a:srgbClr val="091F2C"/>
              </a:solidFill>
              <a:latin typeface="+mj-lt"/>
            </a:endParaRPr>
          </a:p>
        </p:txBody>
      </p:sp>
      <p:pic>
        <p:nvPicPr>
          <p:cNvPr id="122" name="Picture 121">
            <a:extLst>
              <a:ext uri="{FF2B5EF4-FFF2-40B4-BE49-F238E27FC236}">
                <a16:creationId xmlns:a16="http://schemas.microsoft.com/office/drawing/2014/main" id="{28B3C867-628D-4A2A-BDA3-A7622103FA7D}"/>
              </a:ext>
            </a:extLst>
          </p:cNvPr>
          <p:cNvPicPr>
            <a:picLocks noChangeAspect="1"/>
          </p:cNvPicPr>
          <p:nvPr/>
        </p:nvPicPr>
        <p:blipFill>
          <a:blip r:embed="rId7"/>
          <a:stretch>
            <a:fillRect/>
          </a:stretch>
        </p:blipFill>
        <p:spPr>
          <a:xfrm>
            <a:off x="8411367" y="6282805"/>
            <a:ext cx="1858964" cy="323574"/>
          </a:xfrm>
          <a:prstGeom prst="rect">
            <a:avLst/>
          </a:prstGeom>
        </p:spPr>
      </p:pic>
      <p:pic>
        <p:nvPicPr>
          <p:cNvPr id="124" name="Picture 123">
            <a:extLst>
              <a:ext uri="{FF2B5EF4-FFF2-40B4-BE49-F238E27FC236}">
                <a16:creationId xmlns:a16="http://schemas.microsoft.com/office/drawing/2014/main" id="{4C834F94-F74D-4B25-8FD6-A38F3E188DA9}"/>
              </a:ext>
            </a:extLst>
          </p:cNvPr>
          <p:cNvPicPr>
            <a:picLocks noChangeAspect="1"/>
          </p:cNvPicPr>
          <p:nvPr/>
        </p:nvPicPr>
        <p:blipFill>
          <a:blip r:embed="rId8"/>
          <a:stretch>
            <a:fillRect/>
          </a:stretch>
        </p:blipFill>
        <p:spPr>
          <a:xfrm>
            <a:off x="10394446" y="6282805"/>
            <a:ext cx="786729" cy="323574"/>
          </a:xfrm>
          <a:prstGeom prst="rect">
            <a:avLst/>
          </a:prstGeom>
        </p:spPr>
      </p:pic>
      <p:sp>
        <p:nvSpPr>
          <p:cNvPr id="126" name="TextBox 125">
            <a:extLst>
              <a:ext uri="{FF2B5EF4-FFF2-40B4-BE49-F238E27FC236}">
                <a16:creationId xmlns:a16="http://schemas.microsoft.com/office/drawing/2014/main" id="{CDB693C1-5954-49BE-B650-378789D2C45C}"/>
              </a:ext>
            </a:extLst>
          </p:cNvPr>
          <p:cNvSpPr txBox="1"/>
          <p:nvPr/>
        </p:nvSpPr>
        <p:spPr>
          <a:xfrm>
            <a:off x="8411366" y="6359793"/>
            <a:ext cx="1523209" cy="169598"/>
          </a:xfrm>
          <a:prstGeom prst="rect">
            <a:avLst/>
          </a:prstGeom>
          <a:noFill/>
        </p:spPr>
        <p:txBody>
          <a:bodyPr wrap="square" lIns="198000" tIns="0" rIns="0" bIns="0" rtlCol="0" anchor="ctr">
            <a:spAutoFit/>
          </a:bodyPr>
          <a:lstStyle/>
          <a:p>
            <a:pPr algn="l"/>
            <a:r>
              <a:rPr lang="en-US" sz="1102" spc="0" baseline="0">
                <a:solidFill>
                  <a:schemeClr val="tx2"/>
                </a:solidFill>
                <a:cs typeface="Arial"/>
                <a:sym typeface="Arial"/>
                <a:rtl val="0"/>
              </a:rPr>
              <a:t>Instant download</a:t>
            </a:r>
          </a:p>
        </p:txBody>
      </p:sp>
      <p:sp>
        <p:nvSpPr>
          <p:cNvPr id="127" name="TextBox 126">
            <a:extLst>
              <a:ext uri="{FF2B5EF4-FFF2-40B4-BE49-F238E27FC236}">
                <a16:creationId xmlns:a16="http://schemas.microsoft.com/office/drawing/2014/main" id="{2E60FB64-0FB1-4039-8860-F9D6A30DE8BA}"/>
              </a:ext>
            </a:extLst>
          </p:cNvPr>
          <p:cNvSpPr txBox="1"/>
          <p:nvPr/>
        </p:nvSpPr>
        <p:spPr>
          <a:xfrm>
            <a:off x="10394446" y="6359793"/>
            <a:ext cx="786665" cy="169598"/>
          </a:xfrm>
          <a:prstGeom prst="rect">
            <a:avLst/>
          </a:prstGeom>
          <a:noFill/>
        </p:spPr>
        <p:txBody>
          <a:bodyPr wrap="square" lIns="144000" tIns="0" rIns="0" bIns="0" rtlCol="0" anchor="ctr">
            <a:spAutoFit/>
          </a:bodyPr>
          <a:lstStyle/>
          <a:p>
            <a:pPr algn="l"/>
            <a:r>
              <a:rPr lang="en-US" sz="1102" spc="0" baseline="0">
                <a:solidFill>
                  <a:schemeClr val="tx2"/>
                </a:solidFill>
                <a:cs typeface="Arial"/>
                <a:sym typeface="Arial"/>
                <a:rtl val="0"/>
              </a:rPr>
              <a:t>Privacy</a:t>
            </a:r>
          </a:p>
        </p:txBody>
      </p:sp>
      <p:grpSp>
        <p:nvGrpSpPr>
          <p:cNvPr id="130" name="Graphic 128">
            <a:extLst>
              <a:ext uri="{FF2B5EF4-FFF2-40B4-BE49-F238E27FC236}">
                <a16:creationId xmlns:a16="http://schemas.microsoft.com/office/drawing/2014/main" id="{0D99DA15-3D0F-4CF9-B6B6-F61016D8A4BB}"/>
              </a:ext>
            </a:extLst>
          </p:cNvPr>
          <p:cNvGrpSpPr/>
          <p:nvPr/>
        </p:nvGrpSpPr>
        <p:grpSpPr>
          <a:xfrm>
            <a:off x="10014603" y="6396592"/>
            <a:ext cx="105600" cy="97800"/>
            <a:chOff x="10014603" y="6396592"/>
            <a:chExt cx="105600" cy="97800"/>
          </a:xfrm>
        </p:grpSpPr>
        <p:sp>
          <p:nvSpPr>
            <p:cNvPr id="131" name="Freeform: Shape 130">
              <a:extLst>
                <a:ext uri="{FF2B5EF4-FFF2-40B4-BE49-F238E27FC236}">
                  <a16:creationId xmlns:a16="http://schemas.microsoft.com/office/drawing/2014/main" id="{2F294959-FEDD-4FB5-A1BA-0C09B210A2B5}"/>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32" name="Freeform: Shape 131">
              <a:extLst>
                <a:ext uri="{FF2B5EF4-FFF2-40B4-BE49-F238E27FC236}">
                  <a16:creationId xmlns:a16="http://schemas.microsoft.com/office/drawing/2014/main" id="{2E144750-321F-4B70-913F-9C57DAAE09A1}"/>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33" name="Freeform: Shape 132">
              <a:extLst>
                <a:ext uri="{FF2B5EF4-FFF2-40B4-BE49-F238E27FC236}">
                  <a16:creationId xmlns:a16="http://schemas.microsoft.com/office/drawing/2014/main" id="{074C5C52-DE9A-44EC-B340-76243820CFEC}"/>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34" name="TextBox 133">
            <a:extLst>
              <a:ext uri="{FF2B5EF4-FFF2-40B4-BE49-F238E27FC236}">
                <a16:creationId xmlns:a16="http://schemas.microsoft.com/office/drawing/2014/main" id="{0B3F4477-FCAC-4AC7-BEB0-5A002EB9EA20}"/>
              </a:ext>
            </a:extLst>
          </p:cNvPr>
          <p:cNvSpPr txBox="1"/>
          <p:nvPr/>
        </p:nvSpPr>
        <p:spPr>
          <a:xfrm>
            <a:off x="2378073" y="10341558"/>
            <a:ext cx="962027" cy="169598"/>
          </a:xfrm>
          <a:prstGeom prst="rect">
            <a:avLst/>
          </a:prstGeom>
          <a:noFill/>
        </p:spPr>
        <p:txBody>
          <a:bodyPr wrap="square" lIns="198000" tIns="0" rIns="0" bIns="0" rtlCol="0" anchor="ctr">
            <a:spAutoFit/>
          </a:bodyPr>
          <a:lstStyle/>
          <a:p>
            <a:pPr algn="l"/>
            <a:r>
              <a:rPr lang="en-US" sz="1102">
                <a:solidFill>
                  <a:schemeClr val="tx2"/>
                </a:solidFill>
                <a:cs typeface="Arial"/>
                <a:sym typeface="Arial"/>
                <a:rtl val="0"/>
              </a:rPr>
              <a:t>D</a:t>
            </a:r>
            <a:r>
              <a:rPr lang="en-US" sz="1102" spc="0" baseline="0">
                <a:solidFill>
                  <a:schemeClr val="tx2"/>
                </a:solidFill>
                <a:cs typeface="Arial"/>
                <a:sym typeface="Arial"/>
                <a:rtl val="0"/>
              </a:rPr>
              <a:t>ownload</a:t>
            </a:r>
          </a:p>
        </p:txBody>
      </p:sp>
      <p:pic>
        <p:nvPicPr>
          <p:cNvPr id="140" name="Picture 139">
            <a:extLst>
              <a:ext uri="{FF2B5EF4-FFF2-40B4-BE49-F238E27FC236}">
                <a16:creationId xmlns:a16="http://schemas.microsoft.com/office/drawing/2014/main" id="{219CE791-EE25-49CF-9AF7-9F963AE9E90E}"/>
              </a:ext>
            </a:extLst>
          </p:cNvPr>
          <p:cNvPicPr>
            <a:picLocks noChangeAspect="1"/>
          </p:cNvPicPr>
          <p:nvPr/>
        </p:nvPicPr>
        <p:blipFill>
          <a:blip r:embed="rId9"/>
          <a:srcRect/>
          <a:stretch/>
        </p:blipFill>
        <p:spPr>
          <a:xfrm>
            <a:off x="6435657" y="5748934"/>
            <a:ext cx="908032" cy="1272552"/>
          </a:xfrm>
          <a:prstGeom prst="rect">
            <a:avLst/>
          </a:prstGeom>
        </p:spPr>
      </p:pic>
      <p:sp>
        <p:nvSpPr>
          <p:cNvPr id="142" name="TextBox 141">
            <a:extLst>
              <a:ext uri="{FF2B5EF4-FFF2-40B4-BE49-F238E27FC236}">
                <a16:creationId xmlns:a16="http://schemas.microsoft.com/office/drawing/2014/main" id="{542A58CB-C396-4C73-934A-D70D34B685BE}"/>
              </a:ext>
            </a:extLst>
          </p:cNvPr>
          <p:cNvSpPr txBox="1"/>
          <p:nvPr/>
        </p:nvSpPr>
        <p:spPr>
          <a:xfrm>
            <a:off x="804862" y="8237779"/>
            <a:ext cx="4772026" cy="3385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a:t>Understand the NZ Privacy Act 2020, cross-border implications of Australian privacy legislation and industry frameworks impacting SMBs. </a:t>
            </a:r>
          </a:p>
        </p:txBody>
      </p:sp>
      <p:sp>
        <p:nvSpPr>
          <p:cNvPr id="143" name="TextBox 142">
            <a:extLst>
              <a:ext uri="{FF2B5EF4-FFF2-40B4-BE49-F238E27FC236}">
                <a16:creationId xmlns:a16="http://schemas.microsoft.com/office/drawing/2014/main" id="{ECC7772D-DC2C-42C2-9ACF-DB4D8C34BBB0}"/>
              </a:ext>
            </a:extLst>
          </p:cNvPr>
          <p:cNvSpPr txBox="1"/>
          <p:nvPr/>
        </p:nvSpPr>
        <p:spPr>
          <a:xfrm>
            <a:off x="804862" y="7837640"/>
            <a:ext cx="688322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a:solidFill>
                  <a:schemeClr val="tx2"/>
                </a:solidFill>
                <a:latin typeface="+mj-lt"/>
                <a:ea typeface="Roboto"/>
                <a:cs typeface="Roboto"/>
              </a:rPr>
              <a:t>SMB Security Regulatory Changes: What you need to know</a:t>
            </a:r>
            <a:endParaRPr lang="en-US" sz="1600">
              <a:solidFill>
                <a:schemeClr val="tx2"/>
              </a:solidFill>
              <a:latin typeface="+mj-lt"/>
            </a:endParaRPr>
          </a:p>
        </p:txBody>
      </p:sp>
      <p:sp>
        <p:nvSpPr>
          <p:cNvPr id="144" name="TextBox 143">
            <a:extLst>
              <a:ext uri="{FF2B5EF4-FFF2-40B4-BE49-F238E27FC236}">
                <a16:creationId xmlns:a16="http://schemas.microsoft.com/office/drawing/2014/main" id="{8BC644BC-64D9-47FA-BA79-2098121D2E77}"/>
              </a:ext>
            </a:extLst>
          </p:cNvPr>
          <p:cNvSpPr txBox="1"/>
          <p:nvPr/>
        </p:nvSpPr>
        <p:spPr>
          <a:xfrm>
            <a:off x="8206740" y="8237779"/>
            <a:ext cx="2974371" cy="3385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a:t>Access specialised security guidance tailored to your industry's unique challenges.</a:t>
            </a:r>
          </a:p>
        </p:txBody>
      </p:sp>
      <p:sp>
        <p:nvSpPr>
          <p:cNvPr id="145" name="TextBox 144">
            <a:extLst>
              <a:ext uri="{FF2B5EF4-FFF2-40B4-BE49-F238E27FC236}">
                <a16:creationId xmlns:a16="http://schemas.microsoft.com/office/drawing/2014/main" id="{F234E33E-9D9B-44FF-BA7D-6E2D6C6AB953}"/>
              </a:ext>
            </a:extLst>
          </p:cNvPr>
          <p:cNvSpPr txBox="1"/>
          <p:nvPr/>
        </p:nvSpPr>
        <p:spPr>
          <a:xfrm>
            <a:off x="8206741" y="7837640"/>
            <a:ext cx="3179062"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a:solidFill>
                  <a:schemeClr val="tx2"/>
                </a:solidFill>
                <a:latin typeface="+mj-lt"/>
                <a:ea typeface="Roboto"/>
                <a:cs typeface="Roboto"/>
              </a:rPr>
              <a:t>Security Industry Insights</a:t>
            </a:r>
            <a:endParaRPr lang="en-US" sz="1600">
              <a:solidFill>
                <a:schemeClr val="tx2"/>
              </a:solidFill>
              <a:latin typeface="+mj-lt"/>
            </a:endParaRPr>
          </a:p>
        </p:txBody>
      </p:sp>
      <p:sp>
        <p:nvSpPr>
          <p:cNvPr id="141" name="TextBox 140">
            <a:extLst>
              <a:ext uri="{FF2B5EF4-FFF2-40B4-BE49-F238E27FC236}">
                <a16:creationId xmlns:a16="http://schemas.microsoft.com/office/drawing/2014/main" id="{9B5943F5-4CC6-4F59-8D3B-6DCE290182A2}"/>
              </a:ext>
            </a:extLst>
          </p:cNvPr>
          <p:cNvSpPr txBox="1"/>
          <p:nvPr/>
        </p:nvSpPr>
        <p:spPr>
          <a:xfrm>
            <a:off x="804862" y="7375895"/>
            <a:ext cx="688322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2000">
                <a:solidFill>
                  <a:schemeClr val="tx2"/>
                </a:solidFill>
                <a:latin typeface="+mj-lt"/>
                <a:ea typeface="Roboto"/>
                <a:cs typeface="Roboto"/>
              </a:rPr>
              <a:t>Free resources:</a:t>
            </a:r>
            <a:endParaRPr lang="en-US" sz="2000">
              <a:solidFill>
                <a:schemeClr val="tx2"/>
              </a:solidFill>
              <a:latin typeface="+mj-lt"/>
            </a:endParaRPr>
          </a:p>
        </p:txBody>
      </p:sp>
      <p:pic>
        <p:nvPicPr>
          <p:cNvPr id="156" name="Picture 155">
            <a:extLst>
              <a:ext uri="{FF2B5EF4-FFF2-40B4-BE49-F238E27FC236}">
                <a16:creationId xmlns:a16="http://schemas.microsoft.com/office/drawing/2014/main" id="{1D4D8330-767F-4D8A-A60C-CADA05E45054}"/>
              </a:ext>
            </a:extLst>
          </p:cNvPr>
          <p:cNvPicPr>
            <a:picLocks noChangeAspect="1"/>
          </p:cNvPicPr>
          <p:nvPr/>
        </p:nvPicPr>
        <p:blipFill>
          <a:blip r:embed="rId10"/>
          <a:stretch>
            <a:fillRect/>
          </a:stretch>
        </p:blipFill>
        <p:spPr>
          <a:xfrm>
            <a:off x="8206740" y="8800335"/>
            <a:ext cx="1842353" cy="324000"/>
          </a:xfrm>
          <a:prstGeom prst="rect">
            <a:avLst/>
          </a:prstGeom>
        </p:spPr>
      </p:pic>
      <p:pic>
        <p:nvPicPr>
          <p:cNvPr id="157" name="Picture 156">
            <a:extLst>
              <a:ext uri="{FF2B5EF4-FFF2-40B4-BE49-F238E27FC236}">
                <a16:creationId xmlns:a16="http://schemas.microsoft.com/office/drawing/2014/main" id="{BC213DB5-055B-4E55-909E-DAB9FF5047E0}"/>
              </a:ext>
            </a:extLst>
          </p:cNvPr>
          <p:cNvPicPr>
            <a:picLocks noChangeAspect="1"/>
          </p:cNvPicPr>
          <p:nvPr/>
        </p:nvPicPr>
        <p:blipFill>
          <a:blip r:embed="rId10"/>
          <a:stretch>
            <a:fillRect/>
          </a:stretch>
        </p:blipFill>
        <p:spPr>
          <a:xfrm>
            <a:off x="8206740" y="10264357"/>
            <a:ext cx="1842353" cy="324000"/>
          </a:xfrm>
          <a:prstGeom prst="rect">
            <a:avLst/>
          </a:prstGeom>
        </p:spPr>
      </p:pic>
      <p:pic>
        <p:nvPicPr>
          <p:cNvPr id="158" name="Picture 157">
            <a:extLst>
              <a:ext uri="{FF2B5EF4-FFF2-40B4-BE49-F238E27FC236}">
                <a16:creationId xmlns:a16="http://schemas.microsoft.com/office/drawing/2014/main" id="{AC4BD7D5-1B3B-4A21-A9F2-DC4589D1D66B}"/>
              </a:ext>
            </a:extLst>
          </p:cNvPr>
          <p:cNvPicPr>
            <a:picLocks noChangeAspect="1"/>
          </p:cNvPicPr>
          <p:nvPr/>
        </p:nvPicPr>
        <p:blipFill>
          <a:blip r:embed="rId10"/>
          <a:stretch>
            <a:fillRect/>
          </a:stretch>
        </p:blipFill>
        <p:spPr>
          <a:xfrm>
            <a:off x="8206740" y="9898350"/>
            <a:ext cx="1842353" cy="324000"/>
          </a:xfrm>
          <a:prstGeom prst="rect">
            <a:avLst/>
          </a:prstGeom>
        </p:spPr>
      </p:pic>
      <p:pic>
        <p:nvPicPr>
          <p:cNvPr id="159" name="Picture 158">
            <a:extLst>
              <a:ext uri="{FF2B5EF4-FFF2-40B4-BE49-F238E27FC236}">
                <a16:creationId xmlns:a16="http://schemas.microsoft.com/office/drawing/2014/main" id="{53C8B79A-C747-4A56-B29B-4B7BD5592443}"/>
              </a:ext>
            </a:extLst>
          </p:cNvPr>
          <p:cNvPicPr>
            <a:picLocks noChangeAspect="1"/>
          </p:cNvPicPr>
          <p:nvPr/>
        </p:nvPicPr>
        <p:blipFill>
          <a:blip r:embed="rId10"/>
          <a:stretch>
            <a:fillRect/>
          </a:stretch>
        </p:blipFill>
        <p:spPr>
          <a:xfrm>
            <a:off x="8206740" y="9532345"/>
            <a:ext cx="1842353" cy="324000"/>
          </a:xfrm>
          <a:prstGeom prst="rect">
            <a:avLst/>
          </a:prstGeom>
        </p:spPr>
      </p:pic>
      <p:pic>
        <p:nvPicPr>
          <p:cNvPr id="160" name="Picture 159">
            <a:extLst>
              <a:ext uri="{FF2B5EF4-FFF2-40B4-BE49-F238E27FC236}">
                <a16:creationId xmlns:a16="http://schemas.microsoft.com/office/drawing/2014/main" id="{005C51F4-38BA-4380-A794-5991304F9AF8}"/>
              </a:ext>
            </a:extLst>
          </p:cNvPr>
          <p:cNvPicPr>
            <a:picLocks noChangeAspect="1"/>
          </p:cNvPicPr>
          <p:nvPr/>
        </p:nvPicPr>
        <p:blipFill>
          <a:blip r:embed="rId10"/>
          <a:stretch>
            <a:fillRect/>
          </a:stretch>
        </p:blipFill>
        <p:spPr>
          <a:xfrm>
            <a:off x="8206740" y="9166340"/>
            <a:ext cx="1842353" cy="324000"/>
          </a:xfrm>
          <a:prstGeom prst="rect">
            <a:avLst/>
          </a:prstGeom>
        </p:spPr>
      </p:pic>
      <p:sp>
        <p:nvSpPr>
          <p:cNvPr id="150" name="TextBox 149">
            <a:extLst>
              <a:ext uri="{FF2B5EF4-FFF2-40B4-BE49-F238E27FC236}">
                <a16:creationId xmlns:a16="http://schemas.microsoft.com/office/drawing/2014/main" id="{4E160B86-9094-40C4-A9FA-C4996E14C9D8}"/>
              </a:ext>
            </a:extLst>
          </p:cNvPr>
          <p:cNvSpPr txBox="1"/>
          <p:nvPr/>
        </p:nvSpPr>
        <p:spPr>
          <a:xfrm>
            <a:off x="8206740" y="8877536"/>
            <a:ext cx="1523209" cy="169598"/>
          </a:xfrm>
          <a:prstGeom prst="rect">
            <a:avLst/>
          </a:prstGeom>
          <a:noFill/>
        </p:spPr>
        <p:txBody>
          <a:bodyPr wrap="square" lIns="198000" tIns="0" rIns="0" bIns="0" rtlCol="0" anchor="ctr">
            <a:spAutoFit/>
          </a:bodyPr>
          <a:lstStyle/>
          <a:p>
            <a:pPr algn="l"/>
            <a:r>
              <a:rPr lang="en-US" sz="1102" spc="0" baseline="0">
                <a:solidFill>
                  <a:schemeClr val="tx2"/>
                </a:solidFill>
                <a:cs typeface="Arial"/>
                <a:sym typeface="Arial"/>
                <a:rtl val="0"/>
              </a:rPr>
              <a:t>Healthcare</a:t>
            </a:r>
          </a:p>
        </p:txBody>
      </p:sp>
      <p:grpSp>
        <p:nvGrpSpPr>
          <p:cNvPr id="151" name="Graphic 128">
            <a:extLst>
              <a:ext uri="{FF2B5EF4-FFF2-40B4-BE49-F238E27FC236}">
                <a16:creationId xmlns:a16="http://schemas.microsoft.com/office/drawing/2014/main" id="{C4BB8192-5981-4FAE-94D4-320E4512FA8D}"/>
              </a:ext>
            </a:extLst>
          </p:cNvPr>
          <p:cNvGrpSpPr/>
          <p:nvPr/>
        </p:nvGrpSpPr>
        <p:grpSpPr>
          <a:xfrm>
            <a:off x="9727701" y="8913435"/>
            <a:ext cx="105600" cy="97800"/>
            <a:chOff x="10014603" y="6396592"/>
            <a:chExt cx="105600" cy="97800"/>
          </a:xfrm>
        </p:grpSpPr>
        <p:sp>
          <p:nvSpPr>
            <p:cNvPr id="152" name="Freeform: Shape 151">
              <a:extLst>
                <a:ext uri="{FF2B5EF4-FFF2-40B4-BE49-F238E27FC236}">
                  <a16:creationId xmlns:a16="http://schemas.microsoft.com/office/drawing/2014/main" id="{F73C16FF-9051-45A2-8458-888A1331D0C2}"/>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0254E6AB-FC37-49A3-98E0-0AEF7C13D21A}"/>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1371BF8E-982C-4206-8C9F-F2CEFA6F5251}"/>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61" name="TextBox 160">
            <a:extLst>
              <a:ext uri="{FF2B5EF4-FFF2-40B4-BE49-F238E27FC236}">
                <a16:creationId xmlns:a16="http://schemas.microsoft.com/office/drawing/2014/main" id="{874149EC-3674-4A05-A2FF-C6A56DD7AA15}"/>
              </a:ext>
            </a:extLst>
          </p:cNvPr>
          <p:cNvSpPr txBox="1"/>
          <p:nvPr/>
        </p:nvSpPr>
        <p:spPr>
          <a:xfrm>
            <a:off x="8206740" y="9243541"/>
            <a:ext cx="1523209" cy="169598"/>
          </a:xfrm>
          <a:prstGeom prst="rect">
            <a:avLst/>
          </a:prstGeom>
          <a:noFill/>
        </p:spPr>
        <p:txBody>
          <a:bodyPr wrap="square" lIns="198000" tIns="0" rIns="0" bIns="0" rtlCol="0" anchor="ctr">
            <a:spAutoFit/>
          </a:bodyPr>
          <a:lstStyle/>
          <a:p>
            <a:pPr algn="l"/>
            <a:r>
              <a:rPr lang="en-US" sz="1102" spc="0" baseline="0">
                <a:solidFill>
                  <a:schemeClr val="tx2"/>
                </a:solidFill>
                <a:cs typeface="Arial"/>
                <a:sym typeface="Arial"/>
                <a:rtl val="0"/>
              </a:rPr>
              <a:t>Financial Services</a:t>
            </a:r>
          </a:p>
        </p:txBody>
      </p:sp>
      <p:grpSp>
        <p:nvGrpSpPr>
          <p:cNvPr id="162" name="Graphic 128">
            <a:extLst>
              <a:ext uri="{FF2B5EF4-FFF2-40B4-BE49-F238E27FC236}">
                <a16:creationId xmlns:a16="http://schemas.microsoft.com/office/drawing/2014/main" id="{FA27C04C-A06A-42F7-91B3-1DBC21F36018}"/>
              </a:ext>
            </a:extLst>
          </p:cNvPr>
          <p:cNvGrpSpPr/>
          <p:nvPr/>
        </p:nvGrpSpPr>
        <p:grpSpPr>
          <a:xfrm>
            <a:off x="9727701" y="9279440"/>
            <a:ext cx="105600" cy="97800"/>
            <a:chOff x="10014603" y="6396592"/>
            <a:chExt cx="105600" cy="97800"/>
          </a:xfrm>
        </p:grpSpPr>
        <p:sp>
          <p:nvSpPr>
            <p:cNvPr id="163" name="Freeform: Shape 162">
              <a:extLst>
                <a:ext uri="{FF2B5EF4-FFF2-40B4-BE49-F238E27FC236}">
                  <a16:creationId xmlns:a16="http://schemas.microsoft.com/office/drawing/2014/main" id="{52F2A5A9-3099-4755-8268-F3C1F5283C2E}"/>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64" name="Freeform: Shape 163">
              <a:extLst>
                <a:ext uri="{FF2B5EF4-FFF2-40B4-BE49-F238E27FC236}">
                  <a16:creationId xmlns:a16="http://schemas.microsoft.com/office/drawing/2014/main" id="{BBF5C8AD-D4BC-431F-A7D3-4AE6C60892F2}"/>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41C093F8-E003-4379-A551-D06C3C8967E4}"/>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66" name="TextBox 165">
            <a:extLst>
              <a:ext uri="{FF2B5EF4-FFF2-40B4-BE49-F238E27FC236}">
                <a16:creationId xmlns:a16="http://schemas.microsoft.com/office/drawing/2014/main" id="{48F35DFF-DA41-46D5-B908-E1CCC13A13C2}"/>
              </a:ext>
            </a:extLst>
          </p:cNvPr>
          <p:cNvSpPr txBox="1"/>
          <p:nvPr/>
        </p:nvSpPr>
        <p:spPr>
          <a:xfrm>
            <a:off x="8206740" y="9609546"/>
            <a:ext cx="1523209" cy="169598"/>
          </a:xfrm>
          <a:prstGeom prst="rect">
            <a:avLst/>
          </a:prstGeom>
          <a:noFill/>
        </p:spPr>
        <p:txBody>
          <a:bodyPr wrap="square" lIns="198000" tIns="0" rIns="0" bIns="0" rtlCol="0" anchor="ctr">
            <a:spAutoFit/>
          </a:bodyPr>
          <a:lstStyle/>
          <a:p>
            <a:pPr algn="l"/>
            <a:r>
              <a:rPr lang="en-US" sz="1102" spc="0" baseline="0">
                <a:solidFill>
                  <a:schemeClr val="tx2"/>
                </a:solidFill>
                <a:cs typeface="Arial"/>
                <a:sym typeface="Arial"/>
                <a:rtl val="0"/>
              </a:rPr>
              <a:t>Insurance</a:t>
            </a:r>
          </a:p>
        </p:txBody>
      </p:sp>
      <p:grpSp>
        <p:nvGrpSpPr>
          <p:cNvPr id="167" name="Graphic 128">
            <a:extLst>
              <a:ext uri="{FF2B5EF4-FFF2-40B4-BE49-F238E27FC236}">
                <a16:creationId xmlns:a16="http://schemas.microsoft.com/office/drawing/2014/main" id="{F7C44696-72DD-41D5-9D95-8D05ADB16721}"/>
              </a:ext>
            </a:extLst>
          </p:cNvPr>
          <p:cNvGrpSpPr/>
          <p:nvPr/>
        </p:nvGrpSpPr>
        <p:grpSpPr>
          <a:xfrm>
            <a:off x="9727701" y="9645445"/>
            <a:ext cx="105600" cy="97800"/>
            <a:chOff x="10014603" y="6396592"/>
            <a:chExt cx="105600" cy="97800"/>
          </a:xfrm>
        </p:grpSpPr>
        <p:sp>
          <p:nvSpPr>
            <p:cNvPr id="168" name="Freeform: Shape 167">
              <a:extLst>
                <a:ext uri="{FF2B5EF4-FFF2-40B4-BE49-F238E27FC236}">
                  <a16:creationId xmlns:a16="http://schemas.microsoft.com/office/drawing/2014/main" id="{BFA702F4-3B5E-4FCC-BF80-6F765E1D78B4}"/>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69" name="Freeform: Shape 168">
              <a:extLst>
                <a:ext uri="{FF2B5EF4-FFF2-40B4-BE49-F238E27FC236}">
                  <a16:creationId xmlns:a16="http://schemas.microsoft.com/office/drawing/2014/main" id="{0B1D6BD9-82A6-43A3-85B4-64EC032F7C11}"/>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70" name="Freeform: Shape 169">
              <a:extLst>
                <a:ext uri="{FF2B5EF4-FFF2-40B4-BE49-F238E27FC236}">
                  <a16:creationId xmlns:a16="http://schemas.microsoft.com/office/drawing/2014/main" id="{426C38FD-2925-4683-9EE0-DF1A96E98FA3}"/>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71" name="TextBox 170">
            <a:extLst>
              <a:ext uri="{FF2B5EF4-FFF2-40B4-BE49-F238E27FC236}">
                <a16:creationId xmlns:a16="http://schemas.microsoft.com/office/drawing/2014/main" id="{922996A2-667F-44D5-ADA9-FC84B3A810AE}"/>
              </a:ext>
            </a:extLst>
          </p:cNvPr>
          <p:cNvSpPr txBox="1"/>
          <p:nvPr/>
        </p:nvSpPr>
        <p:spPr>
          <a:xfrm>
            <a:off x="8206740" y="9975551"/>
            <a:ext cx="1523209" cy="169598"/>
          </a:xfrm>
          <a:prstGeom prst="rect">
            <a:avLst/>
          </a:prstGeom>
          <a:noFill/>
        </p:spPr>
        <p:txBody>
          <a:bodyPr wrap="square" lIns="198000" tIns="0" rIns="0" bIns="0" rtlCol="0" anchor="ctr">
            <a:spAutoFit/>
          </a:bodyPr>
          <a:lstStyle/>
          <a:p>
            <a:pPr algn="l"/>
            <a:r>
              <a:rPr lang="en-US" sz="1102" spc="0" baseline="0">
                <a:solidFill>
                  <a:schemeClr val="tx2"/>
                </a:solidFill>
                <a:cs typeface="Arial"/>
                <a:sym typeface="Arial"/>
                <a:rtl val="0"/>
              </a:rPr>
              <a:t>Retail</a:t>
            </a:r>
          </a:p>
        </p:txBody>
      </p:sp>
      <p:grpSp>
        <p:nvGrpSpPr>
          <p:cNvPr id="172" name="Graphic 128">
            <a:extLst>
              <a:ext uri="{FF2B5EF4-FFF2-40B4-BE49-F238E27FC236}">
                <a16:creationId xmlns:a16="http://schemas.microsoft.com/office/drawing/2014/main" id="{080286DD-FF04-4F1E-9E4E-80F1E475C46E}"/>
              </a:ext>
            </a:extLst>
          </p:cNvPr>
          <p:cNvGrpSpPr/>
          <p:nvPr/>
        </p:nvGrpSpPr>
        <p:grpSpPr>
          <a:xfrm>
            <a:off x="9727701" y="10011450"/>
            <a:ext cx="105600" cy="97800"/>
            <a:chOff x="10014603" y="6396592"/>
            <a:chExt cx="105600" cy="97800"/>
          </a:xfrm>
        </p:grpSpPr>
        <p:sp>
          <p:nvSpPr>
            <p:cNvPr id="173" name="Freeform: Shape 172">
              <a:extLst>
                <a:ext uri="{FF2B5EF4-FFF2-40B4-BE49-F238E27FC236}">
                  <a16:creationId xmlns:a16="http://schemas.microsoft.com/office/drawing/2014/main" id="{59831BD4-1347-4D89-BC13-D461B65F9918}"/>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2FA80ABA-DC5A-4B3B-B01A-96D49D0E0F47}"/>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75" name="Freeform: Shape 174">
              <a:extLst>
                <a:ext uri="{FF2B5EF4-FFF2-40B4-BE49-F238E27FC236}">
                  <a16:creationId xmlns:a16="http://schemas.microsoft.com/office/drawing/2014/main" id="{86511285-6FAF-4154-8F0D-AE6898EBACA1}"/>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76" name="TextBox 175">
            <a:extLst>
              <a:ext uri="{FF2B5EF4-FFF2-40B4-BE49-F238E27FC236}">
                <a16:creationId xmlns:a16="http://schemas.microsoft.com/office/drawing/2014/main" id="{C8C8A728-C0FA-4881-AF88-584D224534A1}"/>
              </a:ext>
            </a:extLst>
          </p:cNvPr>
          <p:cNvSpPr txBox="1"/>
          <p:nvPr/>
        </p:nvSpPr>
        <p:spPr>
          <a:xfrm>
            <a:off x="8206740" y="10341558"/>
            <a:ext cx="1523209" cy="169598"/>
          </a:xfrm>
          <a:prstGeom prst="rect">
            <a:avLst/>
          </a:prstGeom>
          <a:noFill/>
        </p:spPr>
        <p:txBody>
          <a:bodyPr wrap="square" lIns="198000" tIns="0" rIns="0" bIns="0" rtlCol="0" anchor="ctr">
            <a:spAutoFit/>
          </a:bodyPr>
          <a:lstStyle/>
          <a:p>
            <a:pPr algn="l"/>
            <a:r>
              <a:rPr lang="en-US" sz="1102" spc="0" baseline="0">
                <a:solidFill>
                  <a:schemeClr val="tx2"/>
                </a:solidFill>
                <a:cs typeface="Arial"/>
                <a:sym typeface="Arial"/>
                <a:rtl val="0"/>
              </a:rPr>
              <a:t>Government</a:t>
            </a:r>
          </a:p>
        </p:txBody>
      </p:sp>
      <p:grpSp>
        <p:nvGrpSpPr>
          <p:cNvPr id="177" name="Graphic 128">
            <a:extLst>
              <a:ext uri="{FF2B5EF4-FFF2-40B4-BE49-F238E27FC236}">
                <a16:creationId xmlns:a16="http://schemas.microsoft.com/office/drawing/2014/main" id="{5C92F3E6-D984-43D2-9B62-C1A738773653}"/>
              </a:ext>
            </a:extLst>
          </p:cNvPr>
          <p:cNvGrpSpPr/>
          <p:nvPr/>
        </p:nvGrpSpPr>
        <p:grpSpPr>
          <a:xfrm>
            <a:off x="9727701" y="10377457"/>
            <a:ext cx="105600" cy="97800"/>
            <a:chOff x="10014603" y="6396592"/>
            <a:chExt cx="105600" cy="97800"/>
          </a:xfrm>
        </p:grpSpPr>
        <p:sp>
          <p:nvSpPr>
            <p:cNvPr id="178" name="Freeform: Shape 177">
              <a:extLst>
                <a:ext uri="{FF2B5EF4-FFF2-40B4-BE49-F238E27FC236}">
                  <a16:creationId xmlns:a16="http://schemas.microsoft.com/office/drawing/2014/main" id="{E7C69587-8007-4B9C-86E1-4E5476ED01F1}"/>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79" name="Freeform: Shape 178">
              <a:extLst>
                <a:ext uri="{FF2B5EF4-FFF2-40B4-BE49-F238E27FC236}">
                  <a16:creationId xmlns:a16="http://schemas.microsoft.com/office/drawing/2014/main" id="{02753A5D-4DF9-4D3A-8FAD-6D2EB095E1A2}"/>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FB6C6B5D-DDAB-4F76-BB8E-95A4C4833E29}"/>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grpSp>
        <p:nvGrpSpPr>
          <p:cNvPr id="181" name="Graphic 128">
            <a:extLst>
              <a:ext uri="{FF2B5EF4-FFF2-40B4-BE49-F238E27FC236}">
                <a16:creationId xmlns:a16="http://schemas.microsoft.com/office/drawing/2014/main" id="{CE320AE4-71F3-497B-A6AB-B41219B228BC}"/>
              </a:ext>
            </a:extLst>
          </p:cNvPr>
          <p:cNvGrpSpPr/>
          <p:nvPr/>
        </p:nvGrpSpPr>
        <p:grpSpPr>
          <a:xfrm>
            <a:off x="3453723" y="10377457"/>
            <a:ext cx="105600" cy="97800"/>
            <a:chOff x="10014603" y="6396592"/>
            <a:chExt cx="105600" cy="97800"/>
          </a:xfrm>
        </p:grpSpPr>
        <p:sp>
          <p:nvSpPr>
            <p:cNvPr id="182" name="Freeform: Shape 181">
              <a:extLst>
                <a:ext uri="{FF2B5EF4-FFF2-40B4-BE49-F238E27FC236}">
                  <a16:creationId xmlns:a16="http://schemas.microsoft.com/office/drawing/2014/main" id="{C80F5A32-150C-4194-89D6-3B5B874FA018}"/>
                </a:ext>
              </a:extLst>
            </p:cNvPr>
            <p:cNvSpPr/>
            <p:nvPr/>
          </p:nvSpPr>
          <p:spPr>
            <a:xfrm>
              <a:off x="10014603" y="6441052"/>
              <a:ext cx="105600" cy="6000"/>
            </a:xfrm>
            <a:custGeom>
              <a:avLst/>
              <a:gdLst>
                <a:gd name="connsiteX0" fmla="*/ 0 w 105600"/>
                <a:gd name="connsiteY0" fmla="*/ 0 h 6000"/>
                <a:gd name="connsiteX1" fmla="*/ 105600 w 105600"/>
                <a:gd name="connsiteY1" fmla="*/ 0 h 6000"/>
              </a:gdLst>
              <a:ahLst/>
              <a:cxnLst>
                <a:cxn ang="0">
                  <a:pos x="connsiteX0" y="connsiteY0"/>
                </a:cxn>
                <a:cxn ang="0">
                  <a:pos x="connsiteX1" y="connsiteY1"/>
                </a:cxn>
              </a:cxnLst>
              <a:rect l="l" t="t" r="r" b="b"/>
              <a:pathLst>
                <a:path w="105600" h="6000">
                  <a:moveTo>
                    <a:pt x="0" y="0"/>
                  </a:moveTo>
                  <a:lnTo>
                    <a:pt x="105600" y="0"/>
                  </a:lnTo>
                </a:path>
              </a:pathLst>
            </a:custGeom>
            <a:ln w="12700" cap="rnd">
              <a:solidFill>
                <a:schemeClr val="tx2"/>
              </a:solidFill>
              <a:prstDash val="solid"/>
              <a:round/>
            </a:ln>
          </p:spPr>
          <p:txBody>
            <a:bodyPr rtlCol="0" anchor="ctr"/>
            <a:lstStyle/>
            <a:p>
              <a:endParaRPr lang="en-US"/>
            </a:p>
          </p:txBody>
        </p:sp>
        <p:sp>
          <p:nvSpPr>
            <p:cNvPr id="183" name="Freeform: Shape 182">
              <a:extLst>
                <a:ext uri="{FF2B5EF4-FFF2-40B4-BE49-F238E27FC236}">
                  <a16:creationId xmlns:a16="http://schemas.microsoft.com/office/drawing/2014/main" id="{30602953-808C-4365-BF71-9A173BE3FFB9}"/>
                </a:ext>
              </a:extLst>
            </p:cNvPr>
            <p:cNvSpPr/>
            <p:nvPr/>
          </p:nvSpPr>
          <p:spPr>
            <a:xfrm>
              <a:off x="10072203" y="6441052"/>
              <a:ext cx="48000" cy="53340"/>
            </a:xfrm>
            <a:custGeom>
              <a:avLst/>
              <a:gdLst>
                <a:gd name="connsiteX0" fmla="*/ 0 w 48000"/>
                <a:gd name="connsiteY0" fmla="*/ 53340 h 53340"/>
                <a:gd name="connsiteX1" fmla="*/ 48000 w 48000"/>
                <a:gd name="connsiteY1" fmla="*/ 0 h 53340"/>
              </a:gdLst>
              <a:ahLst/>
              <a:cxnLst>
                <a:cxn ang="0">
                  <a:pos x="connsiteX0" y="connsiteY0"/>
                </a:cxn>
                <a:cxn ang="0">
                  <a:pos x="connsiteX1" y="connsiteY1"/>
                </a:cxn>
              </a:cxnLst>
              <a:rect l="l" t="t" r="r" b="b"/>
              <a:pathLst>
                <a:path w="48000" h="53340">
                  <a:moveTo>
                    <a:pt x="0" y="53340"/>
                  </a:moveTo>
                  <a:lnTo>
                    <a:pt x="48000" y="0"/>
                  </a:lnTo>
                </a:path>
              </a:pathLst>
            </a:custGeom>
            <a:ln w="12700" cap="rnd">
              <a:solidFill>
                <a:schemeClr val="tx2"/>
              </a:solidFill>
              <a:prstDash val="solid"/>
              <a:round/>
            </a:ln>
          </p:spPr>
          <p:txBody>
            <a:bodyPr rtlCol="0" anchor="ctr"/>
            <a:lstStyle/>
            <a:p>
              <a:endParaRPr lang="en-US"/>
            </a:p>
          </p:txBody>
        </p:sp>
        <p:sp>
          <p:nvSpPr>
            <p:cNvPr id="184" name="Freeform: Shape 183">
              <a:extLst>
                <a:ext uri="{FF2B5EF4-FFF2-40B4-BE49-F238E27FC236}">
                  <a16:creationId xmlns:a16="http://schemas.microsoft.com/office/drawing/2014/main" id="{908AA214-79C6-43A8-BD1D-AB3895A234DF}"/>
                </a:ext>
              </a:extLst>
            </p:cNvPr>
            <p:cNvSpPr/>
            <p:nvPr/>
          </p:nvSpPr>
          <p:spPr>
            <a:xfrm>
              <a:off x="10072203" y="6396592"/>
              <a:ext cx="48000" cy="44460"/>
            </a:xfrm>
            <a:custGeom>
              <a:avLst/>
              <a:gdLst>
                <a:gd name="connsiteX0" fmla="*/ 0 w 48000"/>
                <a:gd name="connsiteY0" fmla="*/ 0 h 44460"/>
                <a:gd name="connsiteX1" fmla="*/ 48000 w 48000"/>
                <a:gd name="connsiteY1" fmla="*/ 44460 h 44460"/>
              </a:gdLst>
              <a:ahLst/>
              <a:cxnLst>
                <a:cxn ang="0">
                  <a:pos x="connsiteX0" y="connsiteY0"/>
                </a:cxn>
                <a:cxn ang="0">
                  <a:pos x="connsiteX1" y="connsiteY1"/>
                </a:cxn>
              </a:cxnLst>
              <a:rect l="l" t="t" r="r" b="b"/>
              <a:pathLst>
                <a:path w="48000" h="44460">
                  <a:moveTo>
                    <a:pt x="0" y="0"/>
                  </a:moveTo>
                  <a:lnTo>
                    <a:pt x="48000" y="44460"/>
                  </a:lnTo>
                </a:path>
              </a:pathLst>
            </a:custGeom>
            <a:ln w="12700" cap="rnd">
              <a:solidFill>
                <a:schemeClr val="tx2"/>
              </a:solidFill>
              <a:prstDash val="solid"/>
              <a:round/>
            </a:ln>
          </p:spPr>
          <p:txBody>
            <a:bodyPr rtlCol="0" anchor="ctr"/>
            <a:lstStyle/>
            <a:p>
              <a:endParaRPr lang="en-US"/>
            </a:p>
          </p:txBody>
        </p:sp>
      </p:grpSp>
      <p:sp>
        <p:nvSpPr>
          <p:cNvPr id="185" name="TextBox 184">
            <a:extLst>
              <a:ext uri="{FF2B5EF4-FFF2-40B4-BE49-F238E27FC236}">
                <a16:creationId xmlns:a16="http://schemas.microsoft.com/office/drawing/2014/main" id="{7FDA608A-D903-4B59-9020-82AE3D9FC077}"/>
              </a:ext>
            </a:extLst>
          </p:cNvPr>
          <p:cNvSpPr txBox="1"/>
          <p:nvPr/>
        </p:nvSpPr>
        <p:spPr>
          <a:xfrm>
            <a:off x="804862" y="11159205"/>
            <a:ext cx="688322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2000">
                <a:solidFill>
                  <a:schemeClr val="tx2"/>
                </a:solidFill>
                <a:highlight>
                  <a:srgbClr val="FFFF00"/>
                </a:highlight>
                <a:latin typeface="+mj-lt"/>
                <a:ea typeface="Roboto"/>
                <a:cs typeface="Roboto"/>
              </a:rPr>
              <a:t>[Partner Name]</a:t>
            </a:r>
            <a:r>
              <a:rPr lang="en-US" sz="2000">
                <a:solidFill>
                  <a:schemeClr val="tx2"/>
                </a:solidFill>
                <a:latin typeface="+mj-lt"/>
                <a:ea typeface="Roboto"/>
                <a:cs typeface="Roboto"/>
              </a:rPr>
              <a:t>: Your proven security specialists</a:t>
            </a:r>
            <a:endParaRPr lang="en-US" sz="2000">
              <a:solidFill>
                <a:schemeClr val="tx2"/>
              </a:solidFill>
              <a:latin typeface="+mj-lt"/>
            </a:endParaRPr>
          </a:p>
        </p:txBody>
      </p:sp>
      <p:sp>
        <p:nvSpPr>
          <p:cNvPr id="186" name="TextBox 185">
            <a:extLst>
              <a:ext uri="{FF2B5EF4-FFF2-40B4-BE49-F238E27FC236}">
                <a16:creationId xmlns:a16="http://schemas.microsoft.com/office/drawing/2014/main" id="{BE3D662A-D79B-4EF8-BD4C-8D65486A1C8E}"/>
              </a:ext>
            </a:extLst>
          </p:cNvPr>
          <p:cNvSpPr txBox="1"/>
          <p:nvPr/>
        </p:nvSpPr>
        <p:spPr>
          <a:xfrm>
            <a:off x="804861" y="11616444"/>
            <a:ext cx="6239469" cy="5078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a:t>Our Microsoft-certified security specialists help SMBs stay ahead of threats with tailored, scalable protection. </a:t>
            </a:r>
            <a:r>
              <a:rPr lang="en-US" sz="1100">
                <a:highlight>
                  <a:srgbClr val="FFFF00"/>
                </a:highlight>
              </a:rPr>
              <a:t>[If relevant, add a description of the partner's practice and security services, capabilities, experience, industry specialisations, accreditations, etc.]</a:t>
            </a:r>
          </a:p>
        </p:txBody>
      </p:sp>
      <p:sp>
        <p:nvSpPr>
          <p:cNvPr id="187" name="TextBox 186">
            <a:extLst>
              <a:ext uri="{FF2B5EF4-FFF2-40B4-BE49-F238E27FC236}">
                <a16:creationId xmlns:a16="http://schemas.microsoft.com/office/drawing/2014/main" id="{A780D83E-041D-4F82-ACAF-2FCB57361275}"/>
              </a:ext>
            </a:extLst>
          </p:cNvPr>
          <p:cNvSpPr txBox="1"/>
          <p:nvPr/>
        </p:nvSpPr>
        <p:spPr>
          <a:xfrm>
            <a:off x="804862" y="12384658"/>
            <a:ext cx="688322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1000"/>
              </a:spcAft>
            </a:pPr>
            <a:r>
              <a:rPr lang="en-US" sz="1600">
                <a:solidFill>
                  <a:schemeClr val="tx2"/>
                </a:solidFill>
                <a:latin typeface="+mj-lt"/>
                <a:ea typeface="Roboto"/>
                <a:cs typeface="Roboto"/>
              </a:rPr>
              <a:t>Contact us today to learn more or schedule your free security assessment.</a:t>
            </a:r>
            <a:endParaRPr lang="en-US" sz="1600">
              <a:solidFill>
                <a:schemeClr val="tx2"/>
              </a:solidFill>
              <a:latin typeface="+mj-lt"/>
            </a:endParaRPr>
          </a:p>
        </p:txBody>
      </p:sp>
      <p:sp>
        <p:nvSpPr>
          <p:cNvPr id="188" name="TextBox 187">
            <a:extLst>
              <a:ext uri="{FF2B5EF4-FFF2-40B4-BE49-F238E27FC236}">
                <a16:creationId xmlns:a16="http://schemas.microsoft.com/office/drawing/2014/main" id="{AC58FDC1-25BD-4872-B8AD-40B9949D227E}"/>
              </a:ext>
            </a:extLst>
          </p:cNvPr>
          <p:cNvSpPr txBox="1"/>
          <p:nvPr/>
        </p:nvSpPr>
        <p:spPr>
          <a:xfrm>
            <a:off x="804861" y="12793923"/>
            <a:ext cx="6239469"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US" sz="1100">
                <a:highlight>
                  <a:srgbClr val="FFFF00"/>
                </a:highlight>
              </a:rPr>
              <a:t>[Insert partner contact details: Name | Phone | email | website]</a:t>
            </a:r>
          </a:p>
        </p:txBody>
      </p:sp>
      <p:cxnSp>
        <p:nvCxnSpPr>
          <p:cNvPr id="191" name="Straight Connector 190">
            <a:extLst>
              <a:ext uri="{FF2B5EF4-FFF2-40B4-BE49-F238E27FC236}">
                <a16:creationId xmlns:a16="http://schemas.microsoft.com/office/drawing/2014/main" id="{FC79403B-0FDD-4BE2-8B93-2262DE35827E}"/>
              </a:ext>
            </a:extLst>
          </p:cNvPr>
          <p:cNvCxnSpPr>
            <a:cxnSpLocks/>
          </p:cNvCxnSpPr>
          <p:nvPr/>
        </p:nvCxnSpPr>
        <p:spPr>
          <a:xfrm flipH="1">
            <a:off x="7688033" y="7377157"/>
            <a:ext cx="29" cy="3211200"/>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C3AE4295-7DF0-47D0-AD10-DD9AA41B49BE}"/>
              </a:ext>
            </a:extLst>
          </p:cNvPr>
          <p:cNvGrpSpPr/>
          <p:nvPr/>
        </p:nvGrpSpPr>
        <p:grpSpPr>
          <a:xfrm>
            <a:off x="1380862" y="3924079"/>
            <a:ext cx="756000" cy="756000"/>
            <a:chOff x="1380862" y="3924079"/>
            <a:chExt cx="756000" cy="756000"/>
          </a:xfrm>
        </p:grpSpPr>
        <p:pic>
          <p:nvPicPr>
            <p:cNvPr id="194" name="Picture 193">
              <a:extLst>
                <a:ext uri="{FF2B5EF4-FFF2-40B4-BE49-F238E27FC236}">
                  <a16:creationId xmlns:a16="http://schemas.microsoft.com/office/drawing/2014/main" id="{5C3FD7E9-6AA5-41A9-A2FE-B1229386CC76}"/>
                </a:ext>
              </a:extLst>
            </p:cNvPr>
            <p:cNvPicPr>
              <a:picLocks noChangeAspect="1"/>
            </p:cNvPicPr>
            <p:nvPr/>
          </p:nvPicPr>
          <p:blipFill>
            <a:blip r:embed="rId11"/>
            <a:stretch>
              <a:fillRect/>
            </a:stretch>
          </p:blipFill>
          <p:spPr>
            <a:xfrm>
              <a:off x="1380862" y="3924079"/>
              <a:ext cx="756000" cy="756000"/>
            </a:xfrm>
            <a:prstGeom prst="rect">
              <a:avLst/>
            </a:prstGeom>
          </p:spPr>
        </p:pic>
        <p:grpSp>
          <p:nvGrpSpPr>
            <p:cNvPr id="207" name="Graphic 200">
              <a:extLst>
                <a:ext uri="{FF2B5EF4-FFF2-40B4-BE49-F238E27FC236}">
                  <a16:creationId xmlns:a16="http://schemas.microsoft.com/office/drawing/2014/main" id="{E5EE4BED-EA20-43CB-903D-7A2CD5BDDB11}"/>
                </a:ext>
              </a:extLst>
            </p:cNvPr>
            <p:cNvGrpSpPr/>
            <p:nvPr/>
          </p:nvGrpSpPr>
          <p:grpSpPr>
            <a:xfrm>
              <a:off x="1604954" y="4092520"/>
              <a:ext cx="307816" cy="419118"/>
              <a:chOff x="2715750" y="4101220"/>
              <a:chExt cx="307816" cy="419118"/>
            </a:xfrm>
            <a:noFill/>
          </p:grpSpPr>
          <p:sp>
            <p:nvSpPr>
              <p:cNvPr id="208" name="Freeform: Shape 207">
                <a:extLst>
                  <a:ext uri="{FF2B5EF4-FFF2-40B4-BE49-F238E27FC236}">
                    <a16:creationId xmlns:a16="http://schemas.microsoft.com/office/drawing/2014/main" id="{40EF382C-A951-49BD-91F2-9DBDE5B33A49}"/>
                  </a:ext>
                </a:extLst>
              </p:cNvPr>
              <p:cNvSpPr/>
              <p:nvPr/>
            </p:nvSpPr>
            <p:spPr>
              <a:xfrm>
                <a:off x="2715815" y="4101220"/>
                <a:ext cx="307751" cy="167605"/>
              </a:xfrm>
              <a:custGeom>
                <a:avLst/>
                <a:gdLst>
                  <a:gd name="connsiteX0" fmla="*/ 307752 w 307751"/>
                  <a:gd name="connsiteY0" fmla="*/ 83900 h 167605"/>
                  <a:gd name="connsiteX1" fmla="*/ 287119 w 307751"/>
                  <a:gd name="connsiteY1" fmla="*/ 125875 h 167605"/>
                  <a:gd name="connsiteX2" fmla="*/ 251592 w 307751"/>
                  <a:gd name="connsiteY2" fmla="*/ 148700 h 167605"/>
                  <a:gd name="connsiteX3" fmla="*/ 239599 w 307751"/>
                  <a:gd name="connsiteY3" fmla="*/ 153600 h 167605"/>
                  <a:gd name="connsiteX4" fmla="*/ 213356 w 307751"/>
                  <a:gd name="connsiteY4" fmla="*/ 161273 h 167605"/>
                  <a:gd name="connsiteX5" fmla="*/ 184470 w 307751"/>
                  <a:gd name="connsiteY5" fmla="*/ 166173 h 167605"/>
                  <a:gd name="connsiteX6" fmla="*/ 169060 w 307751"/>
                  <a:gd name="connsiteY6" fmla="*/ 167463 h 167605"/>
                  <a:gd name="connsiteX7" fmla="*/ 154488 w 307751"/>
                  <a:gd name="connsiteY7" fmla="*/ 167463 h 167605"/>
                  <a:gd name="connsiteX8" fmla="*/ 139272 w 307751"/>
                  <a:gd name="connsiteY8" fmla="*/ 167463 h 167605"/>
                  <a:gd name="connsiteX9" fmla="*/ 123861 w 307751"/>
                  <a:gd name="connsiteY9" fmla="*/ 166173 h 167605"/>
                  <a:gd name="connsiteX10" fmla="*/ 94847 w 307751"/>
                  <a:gd name="connsiteY10" fmla="*/ 161273 h 167605"/>
                  <a:gd name="connsiteX11" fmla="*/ 68217 w 307751"/>
                  <a:gd name="connsiteY11" fmla="*/ 153471 h 167605"/>
                  <a:gd name="connsiteX12" fmla="*/ 56224 w 307751"/>
                  <a:gd name="connsiteY12" fmla="*/ 148571 h 167605"/>
                  <a:gd name="connsiteX13" fmla="*/ 20568 w 307751"/>
                  <a:gd name="connsiteY13" fmla="*/ 125746 h 167605"/>
                  <a:gd name="connsiteX14" fmla="*/ 20568 w 307751"/>
                  <a:gd name="connsiteY14" fmla="*/ 125746 h 167605"/>
                  <a:gd name="connsiteX15" fmla="*/ 0 w 307751"/>
                  <a:gd name="connsiteY15" fmla="*/ 83771 h 167605"/>
                  <a:gd name="connsiteX16" fmla="*/ 56289 w 307751"/>
                  <a:gd name="connsiteY16" fmla="*/ 18842 h 167605"/>
                  <a:gd name="connsiteX17" fmla="*/ 68282 w 307751"/>
                  <a:gd name="connsiteY17" fmla="*/ 14006 h 167605"/>
                  <a:gd name="connsiteX18" fmla="*/ 108645 w 307751"/>
                  <a:gd name="connsiteY18" fmla="*/ 3303 h 167605"/>
                  <a:gd name="connsiteX19" fmla="*/ 123539 w 307751"/>
                  <a:gd name="connsiteY19" fmla="*/ 1304 h 167605"/>
                  <a:gd name="connsiteX20" fmla="*/ 138949 w 307751"/>
                  <a:gd name="connsiteY20" fmla="*/ 143 h 167605"/>
                  <a:gd name="connsiteX21" fmla="*/ 153392 w 307751"/>
                  <a:gd name="connsiteY21" fmla="*/ 143 h 167605"/>
                  <a:gd name="connsiteX22" fmla="*/ 169125 w 307751"/>
                  <a:gd name="connsiteY22" fmla="*/ 143 h 167605"/>
                  <a:gd name="connsiteX23" fmla="*/ 184535 w 307751"/>
                  <a:gd name="connsiteY23" fmla="*/ 1304 h 167605"/>
                  <a:gd name="connsiteX24" fmla="*/ 199300 w 307751"/>
                  <a:gd name="connsiteY24" fmla="*/ 3303 h 167605"/>
                  <a:gd name="connsiteX25" fmla="*/ 239470 w 307751"/>
                  <a:gd name="connsiteY25" fmla="*/ 14651 h 167605"/>
                  <a:gd name="connsiteX26" fmla="*/ 251463 w 307751"/>
                  <a:gd name="connsiteY26" fmla="*/ 19487 h 167605"/>
                  <a:gd name="connsiteX27" fmla="*/ 307752 w 307751"/>
                  <a:gd name="connsiteY27" fmla="*/ 83900 h 167605"/>
                  <a:gd name="connsiteX28" fmla="*/ 307752 w 307751"/>
                  <a:gd name="connsiteY28" fmla="*/ 83900 h 16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7751" h="167605">
                    <a:moveTo>
                      <a:pt x="307752" y="83900"/>
                    </a:moveTo>
                    <a:cubicBezTo>
                      <a:pt x="307107" y="100148"/>
                      <a:pt x="299627" y="115429"/>
                      <a:pt x="287119" y="125875"/>
                    </a:cubicBezTo>
                    <a:cubicBezTo>
                      <a:pt x="276738" y="135482"/>
                      <a:pt x="264616" y="143284"/>
                      <a:pt x="251592" y="148700"/>
                    </a:cubicBezTo>
                    <a:cubicBezTo>
                      <a:pt x="247723" y="150441"/>
                      <a:pt x="243661" y="152117"/>
                      <a:pt x="239599" y="153600"/>
                    </a:cubicBezTo>
                    <a:cubicBezTo>
                      <a:pt x="231023" y="156695"/>
                      <a:pt x="222254" y="159274"/>
                      <a:pt x="213356" y="161273"/>
                    </a:cubicBezTo>
                    <a:cubicBezTo>
                      <a:pt x="203814" y="163530"/>
                      <a:pt x="194207" y="165142"/>
                      <a:pt x="184470" y="166173"/>
                    </a:cubicBezTo>
                    <a:cubicBezTo>
                      <a:pt x="179312" y="166818"/>
                      <a:pt x="173767" y="167140"/>
                      <a:pt x="169060" y="167463"/>
                    </a:cubicBezTo>
                    <a:cubicBezTo>
                      <a:pt x="164353" y="167785"/>
                      <a:pt x="159453" y="167463"/>
                      <a:pt x="154488" y="167463"/>
                    </a:cubicBezTo>
                    <a:lnTo>
                      <a:pt x="139272" y="167463"/>
                    </a:lnTo>
                    <a:cubicBezTo>
                      <a:pt x="134113" y="167334"/>
                      <a:pt x="129020" y="166947"/>
                      <a:pt x="123861" y="166173"/>
                    </a:cubicBezTo>
                    <a:cubicBezTo>
                      <a:pt x="114125" y="165206"/>
                      <a:pt x="104389" y="163594"/>
                      <a:pt x="94847" y="161273"/>
                    </a:cubicBezTo>
                    <a:cubicBezTo>
                      <a:pt x="85755" y="159339"/>
                      <a:pt x="76857" y="156759"/>
                      <a:pt x="68217" y="153471"/>
                    </a:cubicBezTo>
                    <a:cubicBezTo>
                      <a:pt x="64026" y="151988"/>
                      <a:pt x="59964" y="150247"/>
                      <a:pt x="56224" y="148571"/>
                    </a:cubicBezTo>
                    <a:cubicBezTo>
                      <a:pt x="43071" y="143155"/>
                      <a:pt x="30949" y="135353"/>
                      <a:pt x="20568" y="125746"/>
                    </a:cubicBezTo>
                    <a:lnTo>
                      <a:pt x="20568" y="125746"/>
                    </a:lnTo>
                    <a:cubicBezTo>
                      <a:pt x="8124" y="115300"/>
                      <a:pt x="645" y="100019"/>
                      <a:pt x="0" y="83771"/>
                    </a:cubicBezTo>
                    <a:cubicBezTo>
                      <a:pt x="0" y="57399"/>
                      <a:pt x="22051" y="34187"/>
                      <a:pt x="56289" y="18842"/>
                    </a:cubicBezTo>
                    <a:cubicBezTo>
                      <a:pt x="60158" y="17101"/>
                      <a:pt x="64091" y="15618"/>
                      <a:pt x="68282" y="14006"/>
                    </a:cubicBezTo>
                    <a:cubicBezTo>
                      <a:pt x="81371" y="9170"/>
                      <a:pt x="94847" y="5559"/>
                      <a:pt x="108645" y="3303"/>
                    </a:cubicBezTo>
                    <a:lnTo>
                      <a:pt x="123539" y="1304"/>
                    </a:lnTo>
                    <a:cubicBezTo>
                      <a:pt x="128568" y="1304"/>
                      <a:pt x="133598" y="466"/>
                      <a:pt x="138949" y="143"/>
                    </a:cubicBezTo>
                    <a:cubicBezTo>
                      <a:pt x="144301" y="-179"/>
                      <a:pt x="148492" y="143"/>
                      <a:pt x="153392" y="143"/>
                    </a:cubicBezTo>
                    <a:lnTo>
                      <a:pt x="169125" y="143"/>
                    </a:lnTo>
                    <a:cubicBezTo>
                      <a:pt x="174283" y="272"/>
                      <a:pt x="179377" y="659"/>
                      <a:pt x="184535" y="1304"/>
                    </a:cubicBezTo>
                    <a:lnTo>
                      <a:pt x="199300" y="3303"/>
                    </a:lnTo>
                    <a:cubicBezTo>
                      <a:pt x="213034" y="5882"/>
                      <a:pt x="226381" y="9686"/>
                      <a:pt x="239470" y="14651"/>
                    </a:cubicBezTo>
                    <a:cubicBezTo>
                      <a:pt x="243532" y="16263"/>
                      <a:pt x="247723" y="17746"/>
                      <a:pt x="251463" y="19487"/>
                    </a:cubicBezTo>
                    <a:cubicBezTo>
                      <a:pt x="286023" y="34316"/>
                      <a:pt x="307752" y="57399"/>
                      <a:pt x="307752" y="83900"/>
                    </a:cubicBezTo>
                    <a:lnTo>
                      <a:pt x="307752" y="83900"/>
                    </a:lnTo>
                    <a:close/>
                  </a:path>
                </a:pathLst>
              </a:custGeom>
              <a:noFill/>
              <a:ln w="12700" cap="rnd">
                <a:solidFill>
                  <a:schemeClr val="tx2"/>
                </a:solid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id="{1B32168C-4FCE-4900-B46C-6AC0B058246C}"/>
                  </a:ext>
                </a:extLst>
              </p:cNvPr>
              <p:cNvSpPr/>
              <p:nvPr/>
            </p:nvSpPr>
            <p:spPr>
              <a:xfrm>
                <a:off x="2715750" y="4268876"/>
                <a:ext cx="83949" cy="69829"/>
              </a:xfrm>
              <a:custGeom>
                <a:avLst/>
                <a:gdLst>
                  <a:gd name="connsiteX0" fmla="*/ 0 w 83949"/>
                  <a:gd name="connsiteY0" fmla="*/ 0 h 69829"/>
                  <a:gd name="connsiteX1" fmla="*/ 21278 w 83949"/>
                  <a:gd name="connsiteY1" fmla="*/ 39654 h 69829"/>
                  <a:gd name="connsiteX2" fmla="*/ 58288 w 83949"/>
                  <a:gd name="connsiteY2" fmla="*/ 61254 h 69829"/>
                  <a:gd name="connsiteX3" fmla="*/ 70990 w 83949"/>
                  <a:gd name="connsiteY3" fmla="*/ 66025 h 69829"/>
                  <a:gd name="connsiteX4" fmla="*/ 83950 w 83949"/>
                  <a:gd name="connsiteY4" fmla="*/ 69829 h 6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9" h="69829">
                    <a:moveTo>
                      <a:pt x="0" y="0"/>
                    </a:moveTo>
                    <a:cubicBezTo>
                      <a:pt x="774" y="15346"/>
                      <a:pt x="8447" y="29660"/>
                      <a:pt x="21278" y="39654"/>
                    </a:cubicBezTo>
                    <a:cubicBezTo>
                      <a:pt x="32174" y="48745"/>
                      <a:pt x="44683" y="56031"/>
                      <a:pt x="58288" y="61254"/>
                    </a:cubicBezTo>
                    <a:cubicBezTo>
                      <a:pt x="62414" y="62866"/>
                      <a:pt x="66670" y="64478"/>
                      <a:pt x="70990" y="66025"/>
                    </a:cubicBezTo>
                    <a:cubicBezTo>
                      <a:pt x="75245" y="67444"/>
                      <a:pt x="79565" y="68733"/>
                      <a:pt x="83950" y="69829"/>
                    </a:cubicBezTo>
                  </a:path>
                </a:pathLst>
              </a:custGeom>
              <a:noFill/>
              <a:ln w="12700" cap="rnd">
                <a:solidFill>
                  <a:schemeClr val="tx2"/>
                </a:solidFill>
                <a:prstDash val="solid"/>
                <a:round/>
              </a:ln>
            </p:spPr>
            <p:txBody>
              <a:bodyPr rtlCol="0" anchor="ctr"/>
              <a:lstStyle/>
              <a:p>
                <a:endParaRPr lang="en-US"/>
              </a:p>
            </p:txBody>
          </p:sp>
          <p:sp>
            <p:nvSpPr>
              <p:cNvPr id="210" name="Freeform: Shape 209">
                <a:extLst>
                  <a:ext uri="{FF2B5EF4-FFF2-40B4-BE49-F238E27FC236}">
                    <a16:creationId xmlns:a16="http://schemas.microsoft.com/office/drawing/2014/main" id="{BBCBE32E-68DB-46C2-8AEA-3218D178C69E}"/>
                  </a:ext>
                </a:extLst>
              </p:cNvPr>
              <p:cNvSpPr/>
              <p:nvPr/>
            </p:nvSpPr>
            <p:spPr>
              <a:xfrm>
                <a:off x="2715750" y="4352697"/>
                <a:ext cx="83949" cy="69829"/>
              </a:xfrm>
              <a:custGeom>
                <a:avLst/>
                <a:gdLst>
                  <a:gd name="connsiteX0" fmla="*/ 0 w 83949"/>
                  <a:gd name="connsiteY0" fmla="*/ 0 h 69829"/>
                  <a:gd name="connsiteX1" fmla="*/ 19795 w 83949"/>
                  <a:gd name="connsiteY1" fmla="*/ 38944 h 69829"/>
                  <a:gd name="connsiteX2" fmla="*/ 54226 w 83949"/>
                  <a:gd name="connsiteY2" fmla="*/ 60222 h 69829"/>
                  <a:gd name="connsiteX3" fmla="*/ 66025 w 83949"/>
                  <a:gd name="connsiteY3" fmla="*/ 64800 h 69829"/>
                  <a:gd name="connsiteX4" fmla="*/ 83950 w 83949"/>
                  <a:gd name="connsiteY4" fmla="*/ 69829 h 6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9" h="69829">
                    <a:moveTo>
                      <a:pt x="0" y="0"/>
                    </a:moveTo>
                    <a:cubicBezTo>
                      <a:pt x="709" y="15088"/>
                      <a:pt x="7866" y="29144"/>
                      <a:pt x="19795" y="38944"/>
                    </a:cubicBezTo>
                    <a:cubicBezTo>
                      <a:pt x="29982" y="47842"/>
                      <a:pt x="41588" y="55064"/>
                      <a:pt x="54226" y="60222"/>
                    </a:cubicBezTo>
                    <a:lnTo>
                      <a:pt x="66025" y="64800"/>
                    </a:lnTo>
                    <a:cubicBezTo>
                      <a:pt x="71957" y="66799"/>
                      <a:pt x="77953" y="68475"/>
                      <a:pt x="83950" y="69829"/>
                    </a:cubicBezTo>
                  </a:path>
                </a:pathLst>
              </a:custGeom>
              <a:noFill/>
              <a:ln w="12700" cap="rnd">
                <a:solidFill>
                  <a:schemeClr val="tx2"/>
                </a:solidFill>
                <a:prstDash val="solid"/>
                <a:round/>
              </a:ln>
            </p:spPr>
            <p:txBody>
              <a:bodyPr rtlCol="0" anchor="ctr"/>
              <a:lstStyle/>
              <a:p>
                <a:endParaRPr lang="en-US"/>
              </a:p>
            </p:txBody>
          </p:sp>
          <p:sp>
            <p:nvSpPr>
              <p:cNvPr id="211" name="Freeform: Shape 210">
                <a:extLst>
                  <a:ext uri="{FF2B5EF4-FFF2-40B4-BE49-F238E27FC236}">
                    <a16:creationId xmlns:a16="http://schemas.microsoft.com/office/drawing/2014/main" id="{C366A564-43E5-43F5-93CF-149FAE0EB694}"/>
                  </a:ext>
                </a:extLst>
              </p:cNvPr>
              <p:cNvSpPr/>
              <p:nvPr/>
            </p:nvSpPr>
            <p:spPr>
              <a:xfrm>
                <a:off x="2715750" y="4436518"/>
                <a:ext cx="153908" cy="83706"/>
              </a:xfrm>
              <a:custGeom>
                <a:avLst/>
                <a:gdLst>
                  <a:gd name="connsiteX0" fmla="*/ 0 w 153908"/>
                  <a:gd name="connsiteY0" fmla="*/ 0 h 83706"/>
                  <a:gd name="connsiteX1" fmla="*/ 20568 w 153908"/>
                  <a:gd name="connsiteY1" fmla="*/ 41975 h 83706"/>
                  <a:gd name="connsiteX2" fmla="*/ 56353 w 153908"/>
                  <a:gd name="connsiteY2" fmla="*/ 64929 h 83706"/>
                  <a:gd name="connsiteX3" fmla="*/ 68733 w 153908"/>
                  <a:gd name="connsiteY3" fmla="*/ 69829 h 83706"/>
                  <a:gd name="connsiteX4" fmla="*/ 95104 w 153908"/>
                  <a:gd name="connsiteY4" fmla="*/ 77502 h 83706"/>
                  <a:gd name="connsiteX5" fmla="*/ 124313 w 153908"/>
                  <a:gd name="connsiteY5" fmla="*/ 82402 h 83706"/>
                  <a:gd name="connsiteX6" fmla="*/ 139723 w 153908"/>
                  <a:gd name="connsiteY6" fmla="*/ 83563 h 83706"/>
                  <a:gd name="connsiteX7" fmla="*/ 153908 w 153908"/>
                  <a:gd name="connsiteY7" fmla="*/ 83563 h 8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908" h="83706">
                    <a:moveTo>
                      <a:pt x="0" y="0"/>
                    </a:moveTo>
                    <a:cubicBezTo>
                      <a:pt x="774" y="16248"/>
                      <a:pt x="8189" y="31401"/>
                      <a:pt x="20568" y="41975"/>
                    </a:cubicBezTo>
                    <a:cubicBezTo>
                      <a:pt x="31143" y="51582"/>
                      <a:pt x="43200" y="59384"/>
                      <a:pt x="56353" y="64929"/>
                    </a:cubicBezTo>
                    <a:lnTo>
                      <a:pt x="68733" y="69829"/>
                    </a:lnTo>
                    <a:cubicBezTo>
                      <a:pt x="77373" y="73053"/>
                      <a:pt x="86207" y="75568"/>
                      <a:pt x="95104" y="77502"/>
                    </a:cubicBezTo>
                    <a:cubicBezTo>
                      <a:pt x="104776" y="79759"/>
                      <a:pt x="114512" y="81371"/>
                      <a:pt x="124313" y="82402"/>
                    </a:cubicBezTo>
                    <a:cubicBezTo>
                      <a:pt x="129342" y="83047"/>
                      <a:pt x="134565" y="83241"/>
                      <a:pt x="139723" y="83563"/>
                    </a:cubicBezTo>
                    <a:cubicBezTo>
                      <a:pt x="144817" y="83885"/>
                      <a:pt x="149201" y="83563"/>
                      <a:pt x="153908" y="83563"/>
                    </a:cubicBezTo>
                  </a:path>
                </a:pathLst>
              </a:custGeom>
              <a:noFill/>
              <a:ln w="12700" cap="rnd">
                <a:solidFill>
                  <a:schemeClr val="tx2"/>
                </a:solidFill>
                <a:prstDash val="solid"/>
                <a:round/>
              </a:ln>
            </p:spPr>
            <p:txBody>
              <a:bodyPr rtlCol="0" anchor="ctr"/>
              <a:lstStyle/>
              <a:p>
                <a:endParaRPr lang="en-US"/>
              </a:p>
            </p:txBody>
          </p:sp>
          <p:sp>
            <p:nvSpPr>
              <p:cNvPr id="212" name="Freeform: Shape 211">
                <a:extLst>
                  <a:ext uri="{FF2B5EF4-FFF2-40B4-BE49-F238E27FC236}">
                    <a16:creationId xmlns:a16="http://schemas.microsoft.com/office/drawing/2014/main" id="{1D4B71DC-CB0E-42A9-99EF-D069A62AE318}"/>
                  </a:ext>
                </a:extLst>
              </p:cNvPr>
              <p:cNvSpPr/>
              <p:nvPr/>
            </p:nvSpPr>
            <p:spPr>
              <a:xfrm>
                <a:off x="2715750" y="4185055"/>
                <a:ext cx="6447" cy="251462"/>
              </a:xfrm>
              <a:custGeom>
                <a:avLst/>
                <a:gdLst>
                  <a:gd name="connsiteX0" fmla="*/ 0 w 6447"/>
                  <a:gd name="connsiteY0" fmla="*/ 0 h 251462"/>
                  <a:gd name="connsiteX1" fmla="*/ 0 w 6447"/>
                  <a:gd name="connsiteY1" fmla="*/ 251463 h 251462"/>
                </a:gdLst>
                <a:ahLst/>
                <a:cxnLst>
                  <a:cxn ang="0">
                    <a:pos x="connsiteX0" y="connsiteY0"/>
                  </a:cxn>
                  <a:cxn ang="0">
                    <a:pos x="connsiteX1" y="connsiteY1"/>
                  </a:cxn>
                </a:cxnLst>
                <a:rect l="l" t="t" r="r" b="b"/>
                <a:pathLst>
                  <a:path w="6447" h="251462">
                    <a:moveTo>
                      <a:pt x="0" y="0"/>
                    </a:moveTo>
                    <a:lnTo>
                      <a:pt x="0" y="251463"/>
                    </a:lnTo>
                  </a:path>
                </a:pathLst>
              </a:custGeom>
              <a:ln w="12700" cap="rnd">
                <a:solidFill>
                  <a:schemeClr val="tx2"/>
                </a:solidFill>
                <a:prstDash val="solid"/>
                <a:round/>
              </a:ln>
            </p:spPr>
            <p:txBody>
              <a:bodyPr rtlCol="0" anchor="ctr"/>
              <a:lstStyle/>
              <a:p>
                <a:endParaRPr lang="en-US"/>
              </a:p>
            </p:txBody>
          </p:sp>
          <p:sp>
            <p:nvSpPr>
              <p:cNvPr id="213" name="Freeform: Shape 212">
                <a:extLst>
                  <a:ext uri="{FF2B5EF4-FFF2-40B4-BE49-F238E27FC236}">
                    <a16:creationId xmlns:a16="http://schemas.microsoft.com/office/drawing/2014/main" id="{06AA4B2C-2EE6-4054-9062-EABD366209BE}"/>
                  </a:ext>
                </a:extLst>
              </p:cNvPr>
              <p:cNvSpPr/>
              <p:nvPr/>
            </p:nvSpPr>
            <p:spPr>
              <a:xfrm>
                <a:off x="3023566" y="4185055"/>
                <a:ext cx="6447" cy="125731"/>
              </a:xfrm>
              <a:custGeom>
                <a:avLst/>
                <a:gdLst>
                  <a:gd name="connsiteX0" fmla="*/ 0 w 6447"/>
                  <a:gd name="connsiteY0" fmla="*/ 125731 h 125731"/>
                  <a:gd name="connsiteX1" fmla="*/ 0 w 6447"/>
                  <a:gd name="connsiteY1" fmla="*/ 86722 h 125731"/>
                  <a:gd name="connsiteX2" fmla="*/ 0 w 6447"/>
                  <a:gd name="connsiteY2" fmla="*/ 0 h 125731"/>
                </a:gdLst>
                <a:ahLst/>
                <a:cxnLst>
                  <a:cxn ang="0">
                    <a:pos x="connsiteX0" y="connsiteY0"/>
                  </a:cxn>
                  <a:cxn ang="0">
                    <a:pos x="connsiteX1" y="connsiteY1"/>
                  </a:cxn>
                  <a:cxn ang="0">
                    <a:pos x="connsiteX2" y="connsiteY2"/>
                  </a:cxn>
                </a:cxnLst>
                <a:rect l="l" t="t" r="r" b="b"/>
                <a:pathLst>
                  <a:path w="6447" h="125731">
                    <a:moveTo>
                      <a:pt x="0" y="125731"/>
                    </a:moveTo>
                    <a:lnTo>
                      <a:pt x="0" y="86722"/>
                    </a:lnTo>
                    <a:lnTo>
                      <a:pt x="0" y="0"/>
                    </a:lnTo>
                  </a:path>
                </a:pathLst>
              </a:custGeom>
              <a:noFill/>
              <a:ln w="12700" cap="rnd">
                <a:solidFill>
                  <a:schemeClr val="tx2"/>
                </a:solidFill>
                <a:prstDash val="solid"/>
                <a:round/>
              </a:ln>
            </p:spPr>
            <p:txBody>
              <a:bodyPr rtlCol="0" anchor="ctr"/>
              <a:lstStyle/>
              <a:p>
                <a:endParaRPr lang="en-US"/>
              </a:p>
            </p:txBody>
          </p:sp>
          <p:sp>
            <p:nvSpPr>
              <p:cNvPr id="214" name="Freeform: Shape 213">
                <a:extLst>
                  <a:ext uri="{FF2B5EF4-FFF2-40B4-BE49-F238E27FC236}">
                    <a16:creationId xmlns:a16="http://schemas.microsoft.com/office/drawing/2014/main" id="{FCC51F8A-510C-42BA-ABB3-AD5E28052F67}"/>
                  </a:ext>
                </a:extLst>
              </p:cNvPr>
              <p:cNvSpPr/>
              <p:nvPr/>
            </p:nvSpPr>
            <p:spPr>
              <a:xfrm>
                <a:off x="2827619" y="4310801"/>
                <a:ext cx="195882" cy="209537"/>
              </a:xfrm>
              <a:custGeom>
                <a:avLst/>
                <a:gdLst>
                  <a:gd name="connsiteX0" fmla="*/ 132695 w 195882"/>
                  <a:gd name="connsiteY0" fmla="*/ 10624 h 209537"/>
                  <a:gd name="connsiteX1" fmla="*/ 97941 w 195882"/>
                  <a:gd name="connsiteY1" fmla="*/ 50 h 209537"/>
                  <a:gd name="connsiteX2" fmla="*/ 63188 w 195882"/>
                  <a:gd name="connsiteY2" fmla="*/ 11269 h 209537"/>
                  <a:gd name="connsiteX3" fmla="*/ 0 w 195882"/>
                  <a:gd name="connsiteY3" fmla="*/ 28678 h 209537"/>
                  <a:gd name="connsiteX4" fmla="*/ 0 w 195882"/>
                  <a:gd name="connsiteY4" fmla="*/ 77746 h 209537"/>
                  <a:gd name="connsiteX5" fmla="*/ 3740 w 195882"/>
                  <a:gd name="connsiteY5" fmla="*/ 105084 h 209537"/>
                  <a:gd name="connsiteX6" fmla="*/ 3740 w 195882"/>
                  <a:gd name="connsiteY6" fmla="*/ 105084 h 209537"/>
                  <a:gd name="connsiteX7" fmla="*/ 97941 w 195882"/>
                  <a:gd name="connsiteY7" fmla="*/ 209538 h 209537"/>
                  <a:gd name="connsiteX8" fmla="*/ 192143 w 195882"/>
                  <a:gd name="connsiteY8" fmla="*/ 105084 h 209537"/>
                  <a:gd name="connsiteX9" fmla="*/ 192143 w 195882"/>
                  <a:gd name="connsiteY9" fmla="*/ 104439 h 209537"/>
                  <a:gd name="connsiteX10" fmla="*/ 192143 w 195882"/>
                  <a:gd name="connsiteY10" fmla="*/ 104439 h 209537"/>
                  <a:gd name="connsiteX11" fmla="*/ 195883 w 195882"/>
                  <a:gd name="connsiteY11" fmla="*/ 77101 h 209537"/>
                  <a:gd name="connsiteX12" fmla="*/ 195883 w 195882"/>
                  <a:gd name="connsiteY12" fmla="*/ 28033 h 209537"/>
                  <a:gd name="connsiteX13" fmla="*/ 132695 w 195882"/>
                  <a:gd name="connsiteY13" fmla="*/ 10624 h 209537"/>
                  <a:gd name="connsiteX14" fmla="*/ 132695 w 195882"/>
                  <a:gd name="connsiteY14" fmla="*/ 10624 h 2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882" h="209537">
                    <a:moveTo>
                      <a:pt x="132695" y="10624"/>
                    </a:moveTo>
                    <a:cubicBezTo>
                      <a:pt x="123990" y="3790"/>
                      <a:pt x="111611" y="50"/>
                      <a:pt x="97941" y="50"/>
                    </a:cubicBezTo>
                    <a:cubicBezTo>
                      <a:pt x="84917" y="-595"/>
                      <a:pt x="76857" y="5079"/>
                      <a:pt x="63188" y="11269"/>
                    </a:cubicBezTo>
                    <a:cubicBezTo>
                      <a:pt x="43329" y="18749"/>
                      <a:pt x="24824" y="28678"/>
                      <a:pt x="0" y="28678"/>
                    </a:cubicBezTo>
                    <a:lnTo>
                      <a:pt x="0" y="77746"/>
                    </a:lnTo>
                    <a:cubicBezTo>
                      <a:pt x="0" y="87030"/>
                      <a:pt x="1290" y="96444"/>
                      <a:pt x="3740" y="105084"/>
                    </a:cubicBezTo>
                    <a:lnTo>
                      <a:pt x="3740" y="105084"/>
                    </a:lnTo>
                    <a:cubicBezTo>
                      <a:pt x="14894" y="145512"/>
                      <a:pt x="48358" y="181619"/>
                      <a:pt x="97941" y="209538"/>
                    </a:cubicBezTo>
                    <a:cubicBezTo>
                      <a:pt x="148170" y="181555"/>
                      <a:pt x="181569" y="145512"/>
                      <a:pt x="192143" y="105084"/>
                    </a:cubicBezTo>
                    <a:lnTo>
                      <a:pt x="192143" y="104439"/>
                    </a:lnTo>
                    <a:lnTo>
                      <a:pt x="192143" y="104439"/>
                    </a:lnTo>
                    <a:cubicBezTo>
                      <a:pt x="194593" y="95670"/>
                      <a:pt x="195883" y="85741"/>
                      <a:pt x="195883" y="77101"/>
                    </a:cubicBezTo>
                    <a:lnTo>
                      <a:pt x="195883" y="28033"/>
                    </a:lnTo>
                    <a:cubicBezTo>
                      <a:pt x="170543" y="28033"/>
                      <a:pt x="148814" y="21844"/>
                      <a:pt x="132695" y="10624"/>
                    </a:cubicBezTo>
                    <a:lnTo>
                      <a:pt x="132695" y="10624"/>
                    </a:lnTo>
                    <a:close/>
                  </a:path>
                </a:pathLst>
              </a:custGeom>
              <a:noFill/>
              <a:ln w="12700" cap="rnd">
                <a:solidFill>
                  <a:schemeClr val="tx2"/>
                </a:solidFill>
                <a:prstDash val="solid"/>
                <a:round/>
              </a:ln>
            </p:spPr>
            <p:txBody>
              <a:bodyPr rtlCol="0" anchor="ctr"/>
              <a:lstStyle/>
              <a:p>
                <a:endParaRPr lang="en-US"/>
              </a:p>
            </p:txBody>
          </p:sp>
        </p:grpSp>
      </p:grpSp>
      <p:grpSp>
        <p:nvGrpSpPr>
          <p:cNvPr id="226" name="Group 225">
            <a:extLst>
              <a:ext uri="{FF2B5EF4-FFF2-40B4-BE49-F238E27FC236}">
                <a16:creationId xmlns:a16="http://schemas.microsoft.com/office/drawing/2014/main" id="{5609DAD2-DA63-4DAA-BED5-86E678D40925}"/>
              </a:ext>
            </a:extLst>
          </p:cNvPr>
          <p:cNvGrpSpPr/>
          <p:nvPr/>
        </p:nvGrpSpPr>
        <p:grpSpPr>
          <a:xfrm>
            <a:off x="6356090" y="3924079"/>
            <a:ext cx="756000" cy="756000"/>
            <a:chOff x="6350364" y="3924079"/>
            <a:chExt cx="756000" cy="756000"/>
          </a:xfrm>
        </p:grpSpPr>
        <p:pic>
          <p:nvPicPr>
            <p:cNvPr id="196" name="Picture 195">
              <a:extLst>
                <a:ext uri="{FF2B5EF4-FFF2-40B4-BE49-F238E27FC236}">
                  <a16:creationId xmlns:a16="http://schemas.microsoft.com/office/drawing/2014/main" id="{769E0244-5901-447D-BBFB-143098872158}"/>
                </a:ext>
              </a:extLst>
            </p:cNvPr>
            <p:cNvPicPr>
              <a:picLocks noChangeAspect="1"/>
            </p:cNvPicPr>
            <p:nvPr/>
          </p:nvPicPr>
          <p:blipFill>
            <a:blip r:embed="rId12"/>
            <a:stretch>
              <a:fillRect/>
            </a:stretch>
          </p:blipFill>
          <p:spPr>
            <a:xfrm>
              <a:off x="6350364" y="3924079"/>
              <a:ext cx="756000" cy="756000"/>
            </a:xfrm>
            <a:prstGeom prst="rect">
              <a:avLst/>
            </a:prstGeom>
          </p:spPr>
        </p:pic>
        <p:sp>
          <p:nvSpPr>
            <p:cNvPr id="215" name="Freeform: Shape 214">
              <a:extLst>
                <a:ext uri="{FF2B5EF4-FFF2-40B4-BE49-F238E27FC236}">
                  <a16:creationId xmlns:a16="http://schemas.microsoft.com/office/drawing/2014/main" id="{FCFBF269-A2F3-4BA5-A614-F6703B2B9F1B}"/>
                </a:ext>
              </a:extLst>
            </p:cNvPr>
            <p:cNvSpPr/>
            <p:nvPr/>
          </p:nvSpPr>
          <p:spPr>
            <a:xfrm>
              <a:off x="6602440" y="4092495"/>
              <a:ext cx="251849" cy="419168"/>
            </a:xfrm>
            <a:custGeom>
              <a:avLst/>
              <a:gdLst>
                <a:gd name="connsiteX0" fmla="*/ 237858 w 251849"/>
                <a:gd name="connsiteY0" fmla="*/ 419104 h 419168"/>
                <a:gd name="connsiteX1" fmla="*/ 13992 w 251849"/>
                <a:gd name="connsiteY1" fmla="*/ 419104 h 419168"/>
                <a:gd name="connsiteX2" fmla="*/ 0 w 251849"/>
                <a:gd name="connsiteY2" fmla="*/ 405113 h 419168"/>
                <a:gd name="connsiteX3" fmla="*/ 0 w 251849"/>
                <a:gd name="connsiteY3" fmla="*/ 13992 h 419168"/>
                <a:gd name="connsiteX4" fmla="*/ 13992 w 251849"/>
                <a:gd name="connsiteY4" fmla="*/ 0 h 419168"/>
                <a:gd name="connsiteX5" fmla="*/ 237858 w 251849"/>
                <a:gd name="connsiteY5" fmla="*/ 0 h 419168"/>
                <a:gd name="connsiteX6" fmla="*/ 251849 w 251849"/>
                <a:gd name="connsiteY6" fmla="*/ 13992 h 419168"/>
                <a:gd name="connsiteX7" fmla="*/ 251849 w 251849"/>
                <a:gd name="connsiteY7" fmla="*/ 405177 h 419168"/>
                <a:gd name="connsiteX8" fmla="*/ 237858 w 251849"/>
                <a:gd name="connsiteY8" fmla="*/ 419169 h 419168"/>
                <a:gd name="connsiteX9" fmla="*/ 237858 w 251849"/>
                <a:gd name="connsiteY9" fmla="*/ 419169 h 419168"/>
                <a:gd name="connsiteX10" fmla="*/ 97941 w 251849"/>
                <a:gd name="connsiteY10" fmla="*/ 363202 h 419168"/>
                <a:gd name="connsiteX11" fmla="*/ 153908 w 251849"/>
                <a:gd name="connsiteY11" fmla="*/ 363202 h 41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849" h="419168">
                  <a:moveTo>
                    <a:pt x="237858" y="419104"/>
                  </a:moveTo>
                  <a:lnTo>
                    <a:pt x="13992" y="419104"/>
                  </a:lnTo>
                  <a:cubicBezTo>
                    <a:pt x="6254" y="419104"/>
                    <a:pt x="0" y="412850"/>
                    <a:pt x="0" y="405113"/>
                  </a:cubicBezTo>
                  <a:lnTo>
                    <a:pt x="0" y="13992"/>
                  </a:lnTo>
                  <a:cubicBezTo>
                    <a:pt x="0" y="6254"/>
                    <a:pt x="6254" y="0"/>
                    <a:pt x="13992" y="0"/>
                  </a:cubicBezTo>
                  <a:lnTo>
                    <a:pt x="237858" y="0"/>
                  </a:lnTo>
                  <a:cubicBezTo>
                    <a:pt x="245595" y="0"/>
                    <a:pt x="251849" y="6254"/>
                    <a:pt x="251849" y="13992"/>
                  </a:cubicBezTo>
                  <a:lnTo>
                    <a:pt x="251849" y="405177"/>
                  </a:lnTo>
                  <a:cubicBezTo>
                    <a:pt x="251849" y="412915"/>
                    <a:pt x="245595" y="419169"/>
                    <a:pt x="237858" y="419169"/>
                  </a:cubicBezTo>
                  <a:lnTo>
                    <a:pt x="237858" y="419169"/>
                  </a:lnTo>
                  <a:close/>
                  <a:moveTo>
                    <a:pt x="97941" y="363202"/>
                  </a:moveTo>
                  <a:lnTo>
                    <a:pt x="153908" y="363202"/>
                  </a:lnTo>
                </a:path>
              </a:pathLst>
            </a:custGeom>
            <a:noFill/>
            <a:ln w="12700" cap="rnd">
              <a:solidFill>
                <a:schemeClr val="tx2"/>
              </a:solidFill>
              <a:prstDash val="solid"/>
              <a:round/>
            </a:ln>
          </p:spPr>
          <p:txBody>
            <a:bodyPr rtlCol="0" anchor="ctr"/>
            <a:lstStyle/>
            <a:p>
              <a:endParaRPr lang="en-US"/>
            </a:p>
          </p:txBody>
        </p:sp>
      </p:grpSp>
      <p:grpSp>
        <p:nvGrpSpPr>
          <p:cNvPr id="227" name="Group 226">
            <a:extLst>
              <a:ext uri="{FF2B5EF4-FFF2-40B4-BE49-F238E27FC236}">
                <a16:creationId xmlns:a16="http://schemas.microsoft.com/office/drawing/2014/main" id="{55F637E4-938E-40A9-BB41-D8D6B609ECF1}"/>
              </a:ext>
            </a:extLst>
          </p:cNvPr>
          <p:cNvGrpSpPr/>
          <p:nvPr/>
        </p:nvGrpSpPr>
        <p:grpSpPr>
          <a:xfrm>
            <a:off x="3868476" y="3924079"/>
            <a:ext cx="756000" cy="756000"/>
            <a:chOff x="3896431" y="3924079"/>
            <a:chExt cx="756000" cy="756000"/>
          </a:xfrm>
        </p:grpSpPr>
        <p:pic>
          <p:nvPicPr>
            <p:cNvPr id="198" name="Picture 197">
              <a:extLst>
                <a:ext uri="{FF2B5EF4-FFF2-40B4-BE49-F238E27FC236}">
                  <a16:creationId xmlns:a16="http://schemas.microsoft.com/office/drawing/2014/main" id="{1EA88696-E868-4969-BB1C-A52FC9715771}"/>
                </a:ext>
              </a:extLst>
            </p:cNvPr>
            <p:cNvPicPr>
              <a:picLocks noChangeAspect="1"/>
            </p:cNvPicPr>
            <p:nvPr/>
          </p:nvPicPr>
          <p:blipFill>
            <a:blip r:embed="rId13"/>
            <a:stretch>
              <a:fillRect/>
            </a:stretch>
          </p:blipFill>
          <p:spPr>
            <a:xfrm>
              <a:off x="3896431" y="3924079"/>
              <a:ext cx="756000" cy="756000"/>
            </a:xfrm>
            <a:prstGeom prst="rect">
              <a:avLst/>
            </a:prstGeom>
          </p:spPr>
        </p:pic>
        <p:grpSp>
          <p:nvGrpSpPr>
            <p:cNvPr id="216" name="Graphic 204">
              <a:extLst>
                <a:ext uri="{FF2B5EF4-FFF2-40B4-BE49-F238E27FC236}">
                  <a16:creationId xmlns:a16="http://schemas.microsoft.com/office/drawing/2014/main" id="{77D03F3D-22FC-444A-8229-47E775203526}"/>
                </a:ext>
              </a:extLst>
            </p:cNvPr>
            <p:cNvGrpSpPr/>
            <p:nvPr/>
          </p:nvGrpSpPr>
          <p:grpSpPr>
            <a:xfrm>
              <a:off x="4106113" y="4092527"/>
              <a:ext cx="336637" cy="419104"/>
              <a:chOff x="4085036" y="4101234"/>
              <a:chExt cx="336637" cy="419104"/>
            </a:xfrm>
            <a:noFill/>
          </p:grpSpPr>
          <p:sp>
            <p:nvSpPr>
              <p:cNvPr id="217" name="Freeform: Shape 216">
                <a:extLst>
                  <a:ext uri="{FF2B5EF4-FFF2-40B4-BE49-F238E27FC236}">
                    <a16:creationId xmlns:a16="http://schemas.microsoft.com/office/drawing/2014/main" id="{B44D8844-3696-41F2-8924-AD5E5C3A2854}"/>
                  </a:ext>
                </a:extLst>
              </p:cNvPr>
              <p:cNvSpPr/>
              <p:nvPr/>
            </p:nvSpPr>
            <p:spPr>
              <a:xfrm>
                <a:off x="4096255" y="4101234"/>
                <a:ext cx="251656" cy="33463"/>
              </a:xfrm>
              <a:custGeom>
                <a:avLst/>
                <a:gdLst>
                  <a:gd name="connsiteX0" fmla="*/ 0 w 251656"/>
                  <a:gd name="connsiteY0" fmla="*/ 33464 h 33463"/>
                  <a:gd name="connsiteX1" fmla="*/ 251656 w 251656"/>
                  <a:gd name="connsiteY1" fmla="*/ 33464 h 33463"/>
                </a:gdLst>
                <a:ahLst/>
                <a:cxnLst>
                  <a:cxn ang="0">
                    <a:pos x="connsiteX0" y="connsiteY0"/>
                  </a:cxn>
                  <a:cxn ang="0">
                    <a:pos x="connsiteX1" y="connsiteY1"/>
                  </a:cxn>
                </a:cxnLst>
                <a:rect l="l" t="t" r="r" b="b"/>
                <a:pathLst>
                  <a:path w="251656" h="33463">
                    <a:moveTo>
                      <a:pt x="0" y="33464"/>
                    </a:moveTo>
                    <a:cubicBezTo>
                      <a:pt x="83885" y="-11155"/>
                      <a:pt x="167771" y="-11155"/>
                      <a:pt x="251656" y="33464"/>
                    </a:cubicBezTo>
                  </a:path>
                </a:pathLst>
              </a:custGeom>
              <a:noFill/>
              <a:ln w="12700" cap="rnd">
                <a:solidFill>
                  <a:schemeClr val="tx2"/>
                </a:solidFill>
                <a:prstDash val="solid"/>
                <a:round/>
              </a:ln>
            </p:spPr>
            <p:txBody>
              <a:bodyPr rtlCol="0" anchor="ctr"/>
              <a:lstStyle/>
              <a:p>
                <a:endParaRPr lang="en-US"/>
              </a:p>
            </p:txBody>
          </p:sp>
          <p:sp>
            <p:nvSpPr>
              <p:cNvPr id="218" name="Freeform: Shape 217">
                <a:extLst>
                  <a:ext uri="{FF2B5EF4-FFF2-40B4-BE49-F238E27FC236}">
                    <a16:creationId xmlns:a16="http://schemas.microsoft.com/office/drawing/2014/main" id="{3DDD9CC0-BD56-45E6-91A4-3F41CE4ED38C}"/>
                  </a:ext>
                </a:extLst>
              </p:cNvPr>
              <p:cNvSpPr/>
              <p:nvPr/>
            </p:nvSpPr>
            <p:spPr>
              <a:xfrm>
                <a:off x="4085036" y="4167632"/>
                <a:ext cx="300207" cy="92023"/>
              </a:xfrm>
              <a:custGeom>
                <a:avLst/>
                <a:gdLst>
                  <a:gd name="connsiteX0" fmla="*/ 0 w 300207"/>
                  <a:gd name="connsiteY0" fmla="*/ 60945 h 92023"/>
                  <a:gd name="connsiteX1" fmla="*/ 300208 w 300207"/>
                  <a:gd name="connsiteY1" fmla="*/ 92023 h 92023"/>
                </a:gdLst>
                <a:ahLst/>
                <a:cxnLst>
                  <a:cxn ang="0">
                    <a:pos x="connsiteX0" y="connsiteY0"/>
                  </a:cxn>
                  <a:cxn ang="0">
                    <a:pos x="connsiteX1" y="connsiteY1"/>
                  </a:cxn>
                </a:cxnLst>
                <a:rect l="l" t="t" r="r" b="b"/>
                <a:pathLst>
                  <a:path w="300207" h="92023">
                    <a:moveTo>
                      <a:pt x="0" y="60945"/>
                    </a:moveTo>
                    <a:cubicBezTo>
                      <a:pt x="100907" y="-32999"/>
                      <a:pt x="240437" y="-15010"/>
                      <a:pt x="300208" y="92023"/>
                    </a:cubicBezTo>
                  </a:path>
                </a:pathLst>
              </a:custGeom>
              <a:noFill/>
              <a:ln w="12700" cap="rnd">
                <a:solidFill>
                  <a:schemeClr val="tx2"/>
                </a:solidFill>
                <a:prstDash val="solid"/>
                <a:round/>
              </a:ln>
            </p:spPr>
            <p:txBody>
              <a:bodyPr rtlCol="0" anchor="ctr"/>
              <a:lstStyle/>
              <a:p>
                <a:endParaRPr lang="en-US"/>
              </a:p>
            </p:txBody>
          </p:sp>
          <p:sp>
            <p:nvSpPr>
              <p:cNvPr id="219" name="Freeform: Shape 218">
                <a:extLst>
                  <a:ext uri="{FF2B5EF4-FFF2-40B4-BE49-F238E27FC236}">
                    <a16:creationId xmlns:a16="http://schemas.microsoft.com/office/drawing/2014/main" id="{27EB70C5-7387-4506-916A-AB4F6B0D7D5D}"/>
                  </a:ext>
                </a:extLst>
              </p:cNvPr>
              <p:cNvSpPr/>
              <p:nvPr/>
            </p:nvSpPr>
            <p:spPr>
              <a:xfrm>
                <a:off x="4104960" y="4229020"/>
                <a:ext cx="215032" cy="126965"/>
              </a:xfrm>
              <a:custGeom>
                <a:avLst/>
                <a:gdLst>
                  <a:gd name="connsiteX0" fmla="*/ 0 w 215032"/>
                  <a:gd name="connsiteY0" fmla="*/ 126966 h 126965"/>
                  <a:gd name="connsiteX1" fmla="*/ 78985 w 215032"/>
                  <a:gd name="connsiteY1" fmla="*/ 5490 h 126965"/>
                  <a:gd name="connsiteX2" fmla="*/ 215033 w 215032"/>
                  <a:gd name="connsiteY2" fmla="*/ 50044 h 126965"/>
                </a:gdLst>
                <a:ahLst/>
                <a:cxnLst>
                  <a:cxn ang="0">
                    <a:pos x="connsiteX0" y="connsiteY0"/>
                  </a:cxn>
                  <a:cxn ang="0">
                    <a:pos x="connsiteX1" y="connsiteY1"/>
                  </a:cxn>
                  <a:cxn ang="0">
                    <a:pos x="connsiteX2" y="connsiteY2"/>
                  </a:cxn>
                </a:cxnLst>
                <a:rect l="l" t="t" r="r" b="b"/>
                <a:pathLst>
                  <a:path w="215032" h="126965">
                    <a:moveTo>
                      <a:pt x="0" y="126966"/>
                    </a:moveTo>
                    <a:cubicBezTo>
                      <a:pt x="0" y="69516"/>
                      <a:pt x="27661" y="21738"/>
                      <a:pt x="78985" y="5490"/>
                    </a:cubicBezTo>
                    <a:cubicBezTo>
                      <a:pt x="129213" y="-10307"/>
                      <a:pt x="183439" y="9036"/>
                      <a:pt x="215033" y="50044"/>
                    </a:cubicBezTo>
                  </a:path>
                </a:pathLst>
              </a:custGeom>
              <a:noFill/>
              <a:ln w="12700" cap="rnd">
                <a:solidFill>
                  <a:schemeClr val="tx2"/>
                </a:solidFill>
                <a:prstDash val="solid"/>
                <a:round/>
              </a:ln>
            </p:spPr>
            <p:txBody>
              <a:bodyPr rtlCol="0" anchor="ctr"/>
              <a:lstStyle/>
              <a:p>
                <a:endParaRPr lang="en-US"/>
              </a:p>
            </p:txBody>
          </p:sp>
          <p:sp>
            <p:nvSpPr>
              <p:cNvPr id="220" name="Freeform: Shape 219">
                <a:extLst>
                  <a:ext uri="{FF2B5EF4-FFF2-40B4-BE49-F238E27FC236}">
                    <a16:creationId xmlns:a16="http://schemas.microsoft.com/office/drawing/2014/main" id="{8604A5C1-9473-4277-842C-2EDA7C0037E5}"/>
                  </a:ext>
                </a:extLst>
              </p:cNvPr>
              <p:cNvSpPr/>
              <p:nvPr/>
            </p:nvSpPr>
            <p:spPr>
              <a:xfrm>
                <a:off x="4096255" y="4287326"/>
                <a:ext cx="172155" cy="128005"/>
              </a:xfrm>
              <a:custGeom>
                <a:avLst/>
                <a:gdLst>
                  <a:gd name="connsiteX0" fmla="*/ 0 w 172155"/>
                  <a:gd name="connsiteY0" fmla="*/ 126495 h 128005"/>
                  <a:gd name="connsiteX1" fmla="*/ 67121 w 172155"/>
                  <a:gd name="connsiteY1" fmla="*/ 66596 h 128005"/>
                  <a:gd name="connsiteX2" fmla="*/ 89559 w 172155"/>
                  <a:gd name="connsiteY2" fmla="*/ 17851 h 128005"/>
                  <a:gd name="connsiteX3" fmla="*/ 172155 w 172155"/>
                  <a:gd name="connsiteY3" fmla="*/ 19785 h 128005"/>
                </a:gdLst>
                <a:ahLst/>
                <a:cxnLst>
                  <a:cxn ang="0">
                    <a:pos x="connsiteX0" y="connsiteY0"/>
                  </a:cxn>
                  <a:cxn ang="0">
                    <a:pos x="connsiteX1" y="connsiteY1"/>
                  </a:cxn>
                  <a:cxn ang="0">
                    <a:pos x="connsiteX2" y="connsiteY2"/>
                  </a:cxn>
                  <a:cxn ang="0">
                    <a:pos x="connsiteX3" y="connsiteY3"/>
                  </a:cxn>
                </a:cxnLst>
                <a:rect l="l" t="t" r="r" b="b"/>
                <a:pathLst>
                  <a:path w="172155" h="128005">
                    <a:moveTo>
                      <a:pt x="0" y="126495"/>
                    </a:moveTo>
                    <a:cubicBezTo>
                      <a:pt x="42684" y="134491"/>
                      <a:pt x="61963" y="110183"/>
                      <a:pt x="67121" y="66596"/>
                    </a:cubicBezTo>
                    <a:cubicBezTo>
                      <a:pt x="69249" y="48091"/>
                      <a:pt x="76213" y="30295"/>
                      <a:pt x="89559" y="17851"/>
                    </a:cubicBezTo>
                    <a:cubicBezTo>
                      <a:pt x="116962" y="-7940"/>
                      <a:pt x="151522" y="-4459"/>
                      <a:pt x="172155" y="19785"/>
                    </a:cubicBezTo>
                  </a:path>
                </a:pathLst>
              </a:custGeom>
              <a:noFill/>
              <a:ln w="12700" cap="rnd">
                <a:solidFill>
                  <a:schemeClr val="tx2"/>
                </a:solidFill>
                <a:prstDash val="solid"/>
                <a:round/>
              </a:ln>
            </p:spPr>
            <p:txBody>
              <a:bodyPr rtlCol="0" anchor="ctr"/>
              <a:lstStyle/>
              <a:p>
                <a:endParaRPr lang="en-US"/>
              </a:p>
            </p:txBody>
          </p:sp>
          <p:sp>
            <p:nvSpPr>
              <p:cNvPr id="221" name="Freeform: Shape 220">
                <a:extLst>
                  <a:ext uri="{FF2B5EF4-FFF2-40B4-BE49-F238E27FC236}">
                    <a16:creationId xmlns:a16="http://schemas.microsoft.com/office/drawing/2014/main" id="{13FE5688-15C1-4F8B-AB2B-A7101E86C5F6}"/>
                  </a:ext>
                </a:extLst>
              </p:cNvPr>
              <p:cNvSpPr/>
              <p:nvPr/>
            </p:nvSpPr>
            <p:spPr>
              <a:xfrm>
                <a:off x="4096255" y="4345669"/>
                <a:ext cx="130438" cy="133662"/>
              </a:xfrm>
              <a:custGeom>
                <a:avLst/>
                <a:gdLst>
                  <a:gd name="connsiteX0" fmla="*/ 130438 w 130438"/>
                  <a:gd name="connsiteY0" fmla="*/ 0 h 133662"/>
                  <a:gd name="connsiteX1" fmla="*/ 0 w 130438"/>
                  <a:gd name="connsiteY1" fmla="*/ 133662 h 133662"/>
                </a:gdLst>
                <a:ahLst/>
                <a:cxnLst>
                  <a:cxn ang="0">
                    <a:pos x="connsiteX0" y="connsiteY0"/>
                  </a:cxn>
                  <a:cxn ang="0">
                    <a:pos x="connsiteX1" y="connsiteY1"/>
                  </a:cxn>
                </a:cxnLst>
                <a:rect l="l" t="t" r="r" b="b"/>
                <a:pathLst>
                  <a:path w="130438" h="133662">
                    <a:moveTo>
                      <a:pt x="130438" y="0"/>
                    </a:moveTo>
                    <a:cubicBezTo>
                      <a:pt x="126763" y="82338"/>
                      <a:pt x="83241" y="126892"/>
                      <a:pt x="0" y="133662"/>
                    </a:cubicBezTo>
                  </a:path>
                </a:pathLst>
              </a:custGeom>
              <a:noFill/>
              <a:ln w="12700" cap="rnd">
                <a:solidFill>
                  <a:schemeClr val="tx2"/>
                </a:solidFill>
                <a:prstDash val="solid"/>
                <a:round/>
              </a:ln>
            </p:spPr>
            <p:txBody>
              <a:bodyPr rtlCol="0" anchor="ctr"/>
              <a:lstStyle/>
              <a:p>
                <a:endParaRPr lang="en-US"/>
              </a:p>
            </p:txBody>
          </p:sp>
          <p:sp>
            <p:nvSpPr>
              <p:cNvPr id="222" name="Freeform: Shape 221">
                <a:extLst>
                  <a:ext uri="{FF2B5EF4-FFF2-40B4-BE49-F238E27FC236}">
                    <a16:creationId xmlns:a16="http://schemas.microsoft.com/office/drawing/2014/main" id="{8136C1A6-53CE-47F9-9729-193DB5E83FFB}"/>
                  </a:ext>
                </a:extLst>
              </p:cNvPr>
              <p:cNvSpPr/>
              <p:nvPr/>
            </p:nvSpPr>
            <p:spPr>
              <a:xfrm>
                <a:off x="4270538" y="4300664"/>
                <a:ext cx="116059" cy="119928"/>
              </a:xfrm>
              <a:custGeom>
                <a:avLst/>
                <a:gdLst>
                  <a:gd name="connsiteX0" fmla="*/ 116060 w 116059"/>
                  <a:gd name="connsiteY0" fmla="*/ 59964 h 119928"/>
                  <a:gd name="connsiteX1" fmla="*/ 58030 w 116059"/>
                  <a:gd name="connsiteY1" fmla="*/ 119928 h 119928"/>
                  <a:gd name="connsiteX2" fmla="*/ 0 w 116059"/>
                  <a:gd name="connsiteY2" fmla="*/ 59964 h 119928"/>
                  <a:gd name="connsiteX3" fmla="*/ 58030 w 116059"/>
                  <a:gd name="connsiteY3" fmla="*/ 0 h 119928"/>
                  <a:gd name="connsiteX4" fmla="*/ 116060 w 116059"/>
                  <a:gd name="connsiteY4" fmla="*/ 59964 h 119928"/>
                  <a:gd name="connsiteX5" fmla="*/ 116060 w 116059"/>
                  <a:gd name="connsiteY5" fmla="*/ 59964 h 11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59" h="119928">
                    <a:moveTo>
                      <a:pt x="116060" y="59964"/>
                    </a:moveTo>
                    <a:cubicBezTo>
                      <a:pt x="116060" y="93106"/>
                      <a:pt x="90075" y="119928"/>
                      <a:pt x="58030" y="119928"/>
                    </a:cubicBezTo>
                    <a:cubicBezTo>
                      <a:pt x="25984" y="119928"/>
                      <a:pt x="0" y="93106"/>
                      <a:pt x="0" y="59964"/>
                    </a:cubicBezTo>
                    <a:cubicBezTo>
                      <a:pt x="0" y="26823"/>
                      <a:pt x="25984" y="0"/>
                      <a:pt x="58030" y="0"/>
                    </a:cubicBezTo>
                    <a:cubicBezTo>
                      <a:pt x="90075" y="0"/>
                      <a:pt x="116060" y="26823"/>
                      <a:pt x="116060" y="59964"/>
                    </a:cubicBezTo>
                    <a:lnTo>
                      <a:pt x="116060" y="59964"/>
                    </a:lnTo>
                    <a:close/>
                  </a:path>
                </a:pathLst>
              </a:custGeom>
              <a:noFill/>
              <a:ln w="12700" cap="rnd">
                <a:solidFill>
                  <a:schemeClr val="tx2"/>
                </a:solidFill>
                <a:prstDash val="solid"/>
                <a:round/>
              </a:ln>
            </p:spPr>
            <p:txBody>
              <a:bodyPr rtlCol="0" anchor="ctr"/>
              <a:lstStyle/>
              <a:p>
                <a:endParaRPr lang="en-US"/>
              </a:p>
            </p:txBody>
          </p:sp>
          <p:sp>
            <p:nvSpPr>
              <p:cNvPr id="223" name="Freeform: Shape 222">
                <a:extLst>
                  <a:ext uri="{FF2B5EF4-FFF2-40B4-BE49-F238E27FC236}">
                    <a16:creationId xmlns:a16="http://schemas.microsoft.com/office/drawing/2014/main" id="{0631DCF5-4A34-434B-8B77-3D00A6D931D2}"/>
                  </a:ext>
                </a:extLst>
              </p:cNvPr>
              <p:cNvSpPr/>
              <p:nvPr/>
            </p:nvSpPr>
            <p:spPr>
              <a:xfrm>
                <a:off x="4235335" y="4420656"/>
                <a:ext cx="186338" cy="99682"/>
              </a:xfrm>
              <a:custGeom>
                <a:avLst/>
                <a:gdLst>
                  <a:gd name="connsiteX0" fmla="*/ 63 w 186338"/>
                  <a:gd name="connsiteY0" fmla="*/ 99683 h 99682"/>
                  <a:gd name="connsiteX1" fmla="*/ 89880 w 186338"/>
                  <a:gd name="connsiteY1" fmla="*/ 65 h 99682"/>
                  <a:gd name="connsiteX2" fmla="*/ 186338 w 186338"/>
                  <a:gd name="connsiteY2" fmla="*/ 92784 h 99682"/>
                  <a:gd name="connsiteX3" fmla="*/ 186338 w 186338"/>
                  <a:gd name="connsiteY3" fmla="*/ 99683 h 99682"/>
                </a:gdLst>
                <a:ahLst/>
                <a:cxnLst>
                  <a:cxn ang="0">
                    <a:pos x="connsiteX0" y="connsiteY0"/>
                  </a:cxn>
                  <a:cxn ang="0">
                    <a:pos x="connsiteX1" y="connsiteY1"/>
                  </a:cxn>
                  <a:cxn ang="0">
                    <a:pos x="connsiteX2" y="connsiteY2"/>
                  </a:cxn>
                  <a:cxn ang="0">
                    <a:pos x="connsiteX3" y="connsiteY3"/>
                  </a:cxn>
                </a:cxnLst>
                <a:rect l="l" t="t" r="r" b="b"/>
                <a:pathLst>
                  <a:path w="186338" h="99682">
                    <a:moveTo>
                      <a:pt x="63" y="99683"/>
                    </a:moveTo>
                    <a:cubicBezTo>
                      <a:pt x="-1807" y="46618"/>
                      <a:pt x="38491" y="1999"/>
                      <a:pt x="89880" y="65"/>
                    </a:cubicBezTo>
                    <a:cubicBezTo>
                      <a:pt x="141268" y="-1869"/>
                      <a:pt x="184468" y="39719"/>
                      <a:pt x="186338" y="92784"/>
                    </a:cubicBezTo>
                    <a:lnTo>
                      <a:pt x="186338" y="99683"/>
                    </a:lnTo>
                  </a:path>
                </a:pathLst>
              </a:custGeom>
              <a:noFill/>
              <a:ln w="12700" cap="rnd">
                <a:solidFill>
                  <a:schemeClr val="tx2"/>
                </a:solidFill>
                <a:prstDash val="solid"/>
                <a:round/>
              </a:ln>
            </p:spPr>
            <p:txBody>
              <a:bodyPr rtlCol="0" anchor="ctr"/>
              <a:lstStyle/>
              <a:p>
                <a:endParaRPr lang="en-US"/>
              </a:p>
            </p:txBody>
          </p:sp>
        </p:grpSp>
      </p:grpSp>
      <p:sp>
        <p:nvSpPr>
          <p:cNvPr id="229" name="TextBox 228">
            <a:extLst>
              <a:ext uri="{FF2B5EF4-FFF2-40B4-BE49-F238E27FC236}">
                <a16:creationId xmlns:a16="http://schemas.microsoft.com/office/drawing/2014/main" id="{187A3AAB-1D87-49E6-BEA7-E39E3C19EE89}"/>
              </a:ext>
            </a:extLst>
          </p:cNvPr>
          <p:cNvSpPr txBox="1"/>
          <p:nvPr/>
        </p:nvSpPr>
        <p:spPr>
          <a:xfrm>
            <a:off x="10212604" y="8878416"/>
            <a:ext cx="1173142"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900"/>
              </a:spcAft>
            </a:pPr>
            <a:r>
              <a:rPr lang="en-AU" sz="1000">
                <a:solidFill>
                  <a:srgbClr val="000000"/>
                </a:solidFill>
                <a:effectLst/>
                <a:highlight>
                  <a:srgbClr val="FFFF00"/>
                </a:highlight>
                <a:ea typeface="Arial" panose="020B0604020202020204" pitchFamily="34" charset="0"/>
              </a:rPr>
              <a:t>{Insert relevant links}</a:t>
            </a:r>
            <a:r>
              <a:rPr lang="en-AU" sz="1000">
                <a:solidFill>
                  <a:srgbClr val="000000"/>
                </a:solidFill>
                <a:effectLst/>
                <a:ea typeface="Arial" panose="020B0604020202020204" pitchFamily="34" charset="0"/>
              </a:rPr>
              <a:t> </a:t>
            </a:r>
            <a:endParaRPr lang="en-US" sz="600"/>
          </a:p>
        </p:txBody>
      </p:sp>
      <p:grpSp>
        <p:nvGrpSpPr>
          <p:cNvPr id="47" name="Group 46">
            <a:extLst>
              <a:ext uri="{FF2B5EF4-FFF2-40B4-BE49-F238E27FC236}">
                <a16:creationId xmlns:a16="http://schemas.microsoft.com/office/drawing/2014/main" id="{33D0A470-DB87-8C30-443A-B437244C639E}"/>
              </a:ext>
            </a:extLst>
          </p:cNvPr>
          <p:cNvGrpSpPr/>
          <p:nvPr/>
        </p:nvGrpSpPr>
        <p:grpSpPr>
          <a:xfrm>
            <a:off x="-4982729" y="-11854"/>
            <a:ext cx="4377792" cy="6499224"/>
            <a:chOff x="-5192211" y="-11854"/>
            <a:chExt cx="4377792" cy="6499224"/>
          </a:xfrm>
        </p:grpSpPr>
        <p:sp>
          <p:nvSpPr>
            <p:cNvPr id="5" name="Rectangle 4">
              <a:extLst>
                <a:ext uri="{FF2B5EF4-FFF2-40B4-BE49-F238E27FC236}">
                  <a16:creationId xmlns:a16="http://schemas.microsoft.com/office/drawing/2014/main" id="{FACFCE1D-DE16-7FD4-B9A1-8532A319815B}"/>
                </a:ext>
              </a:extLst>
            </p:cNvPr>
            <p:cNvSpPr/>
            <p:nvPr/>
          </p:nvSpPr>
          <p:spPr>
            <a:xfrm>
              <a:off x="-5192211" y="-11854"/>
              <a:ext cx="4377792" cy="649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a:extLst>
                <a:ext uri="{FF2B5EF4-FFF2-40B4-BE49-F238E27FC236}">
                  <a16:creationId xmlns:a16="http://schemas.microsoft.com/office/drawing/2014/main" id="{088FC537-9484-157A-243A-374C9B46A4E6}"/>
                </a:ext>
              </a:extLst>
            </p:cNvPr>
            <p:cNvSpPr txBox="1"/>
            <p:nvPr/>
          </p:nvSpPr>
          <p:spPr>
            <a:xfrm>
              <a:off x="-5056867" y="718667"/>
              <a:ext cx="3898927" cy="1121846"/>
            </a:xfrm>
            <a:prstGeom prst="rect">
              <a:avLst/>
            </a:prstGeom>
            <a:noFill/>
          </p:spPr>
          <p:txBody>
            <a:bodyPr wrap="square" rtlCol="0">
              <a:spAutoFit/>
            </a:bodyPr>
            <a:lstStyle/>
            <a:p>
              <a:pPr defTabSz="848938">
                <a:spcBef>
                  <a:spcPts val="759"/>
                </a:spcBef>
              </a:pPr>
              <a:r>
                <a:rPr lang="en-US" sz="1115">
                  <a:solidFill>
                    <a:prstClr val="black"/>
                  </a:solidFill>
                  <a:latin typeface="Segoe UI" panose="020B0502040204020203" pitchFamily="34" charset="0"/>
                  <a:cs typeface="Segoe UI" panose="020B0502040204020203" pitchFamily="34" charset="0"/>
                </a:rPr>
                <a:t>This </a:t>
              </a:r>
              <a:r>
                <a:rPr lang="en-US" sz="1115" b="1">
                  <a:solidFill>
                    <a:prstClr val="black"/>
                  </a:solidFill>
                  <a:latin typeface="Segoe UI" panose="020B0502040204020203" pitchFamily="34" charset="0"/>
                  <a:cs typeface="Segoe UI" panose="020B0502040204020203" pitchFamily="34" charset="0"/>
                </a:rPr>
                <a:t>template provides an </a:t>
              </a:r>
              <a:r>
                <a:rPr lang="en-US" sz="1115" b="1" i="1">
                  <a:solidFill>
                    <a:prstClr val="black"/>
                  </a:solidFill>
                  <a:latin typeface="Segoe UI" panose="020B0502040204020203" pitchFamily="34" charset="0"/>
                  <a:cs typeface="Segoe UI" panose="020B0502040204020203" pitchFamily="34" charset="0"/>
                </a:rPr>
                <a:t>example</a:t>
              </a:r>
              <a:r>
                <a:rPr lang="en-US" sz="1115">
                  <a:solidFill>
                    <a:prstClr val="black"/>
                  </a:solidFill>
                  <a:latin typeface="Segoe UI" panose="020B0502040204020203" pitchFamily="34" charset="0"/>
                  <a:cs typeface="Segoe UI" panose="020B0502040204020203" pitchFamily="34" charset="0"/>
                </a:rPr>
                <a:t> that can be </a:t>
              </a:r>
              <a:r>
                <a:rPr lang="en-US" sz="1115" err="1">
                  <a:solidFill>
                    <a:prstClr val="black"/>
                  </a:solidFill>
                  <a:latin typeface="Segoe UI" panose="020B0502040204020203" pitchFamily="34" charset="0"/>
                  <a:cs typeface="Segoe UI" panose="020B0502040204020203" pitchFamily="34" charset="0"/>
                </a:rPr>
                <a:t>customised</a:t>
              </a:r>
              <a:r>
                <a:rPr lang="en-US" sz="1115">
                  <a:solidFill>
                    <a:prstClr val="black"/>
                  </a:solidFill>
                  <a:latin typeface="Segoe UI" panose="020B0502040204020203" pitchFamily="34" charset="0"/>
                  <a:cs typeface="Segoe UI" panose="020B0502040204020203" pitchFamily="34" charset="0"/>
                </a:rPr>
                <a:t> for your brand and taken advantage of as a starting point for creating your own gated landing page hosted on your website or elsewhere. The text provided is directed at the e-book but can be adapted and used for gating the infographic as well.</a:t>
              </a:r>
              <a:endParaRPr lang="en-US" sz="1022">
                <a:solidFill>
                  <a:prstClr val="black"/>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D820ED66-2F4C-9676-F00D-6BC31F92CE32}"/>
                </a:ext>
              </a:extLst>
            </p:cNvPr>
            <p:cNvSpPr txBox="1"/>
            <p:nvPr/>
          </p:nvSpPr>
          <p:spPr>
            <a:xfrm>
              <a:off x="-4969223" y="2057068"/>
              <a:ext cx="3820369" cy="435504"/>
            </a:xfrm>
            <a:prstGeom prst="rect">
              <a:avLst/>
            </a:prstGeom>
            <a:solidFill>
              <a:srgbClr val="FFFF00"/>
            </a:solidFill>
          </p:spPr>
          <p:txBody>
            <a:bodyPr wrap="square" rtlCol="0">
              <a:spAutoFit/>
            </a:bodyPr>
            <a:lstStyle/>
            <a:p>
              <a:pPr defTabSz="848938"/>
              <a:r>
                <a:rPr lang="en-US" sz="1115">
                  <a:solidFill>
                    <a:prstClr val="black"/>
                  </a:solidFill>
                  <a:latin typeface="Segoe UI" panose="020B0502040204020203" pitchFamily="34" charset="0"/>
                  <a:cs typeface="Segoe UI" panose="020B0502040204020203" pitchFamily="34" charset="0"/>
                </a:rPr>
                <a:t>Yellow highlights in this template indicate the areas where text or graphics should be </a:t>
              </a:r>
              <a:r>
                <a:rPr lang="en-US" sz="1115" err="1">
                  <a:solidFill>
                    <a:prstClr val="black"/>
                  </a:solidFill>
                  <a:latin typeface="Segoe UI" panose="020B0502040204020203" pitchFamily="34" charset="0"/>
                  <a:cs typeface="Segoe UI" panose="020B0502040204020203" pitchFamily="34" charset="0"/>
                </a:rPr>
                <a:t>customised</a:t>
              </a:r>
              <a:r>
                <a:rPr lang="en-US" sz="1115">
                  <a:solidFill>
                    <a:prstClr val="black"/>
                  </a:solidFill>
                  <a:latin typeface="Segoe UI" panose="020B0502040204020203" pitchFamily="34" charset="0"/>
                  <a:cs typeface="Segoe UI" panose="020B0502040204020203" pitchFamily="34" charset="0"/>
                </a:rPr>
                <a:t> for your brand.</a:t>
              </a:r>
            </a:p>
          </p:txBody>
        </p:sp>
        <p:sp>
          <p:nvSpPr>
            <p:cNvPr id="31" name="TextBox 30">
              <a:extLst>
                <a:ext uri="{FF2B5EF4-FFF2-40B4-BE49-F238E27FC236}">
                  <a16:creationId xmlns:a16="http://schemas.microsoft.com/office/drawing/2014/main" id="{2F5E70E3-9503-80C5-5B8C-9BD72EE9D617}"/>
                </a:ext>
              </a:extLst>
            </p:cNvPr>
            <p:cNvSpPr txBox="1"/>
            <p:nvPr/>
          </p:nvSpPr>
          <p:spPr>
            <a:xfrm>
              <a:off x="-4815284" y="2680682"/>
              <a:ext cx="3820369" cy="1001556"/>
            </a:xfrm>
            <a:prstGeom prst="rect">
              <a:avLst/>
            </a:prstGeom>
            <a:noFill/>
          </p:spPr>
          <p:txBody>
            <a:bodyPr wrap="square" rtlCol="0">
              <a:spAutoFit/>
            </a:bodyPr>
            <a:lstStyle/>
            <a:p>
              <a:pPr defTabSz="848938">
                <a:spcBef>
                  <a:spcPts val="380"/>
                </a:spcBef>
              </a:pPr>
              <a:r>
                <a:rPr lang="en-US" sz="1115" b="1">
                  <a:solidFill>
                    <a:prstClr val="black"/>
                  </a:solidFill>
                  <a:latin typeface="Segoe UI Semibold" panose="020B0502040204020203" pitchFamily="34" charset="0"/>
                  <a:cs typeface="Segoe UI Semibold" panose="020B0502040204020203" pitchFamily="34" charset="0"/>
                </a:rPr>
                <a:t>Replace the “Partner Logo” placeholder with your company logo where applicable. </a:t>
              </a:r>
            </a:p>
            <a:p>
              <a:pPr defTabSz="848938">
                <a:spcBef>
                  <a:spcPts val="380"/>
                </a:spcBef>
              </a:pPr>
              <a:r>
                <a:rPr lang="en-US" sz="1115">
                  <a:solidFill>
                    <a:prstClr val="black"/>
                  </a:solidFill>
                  <a:latin typeface="Segoe UI"/>
                  <a:cs typeface="Segoe UI Semibold" panose="020B0502040204020203" pitchFamily="34" charset="0"/>
                </a:rPr>
                <a:t>Per Microsoft Partner Brand Guidelines, ensure your logo is 120 percent of the size of the Microsoft Security logo. </a:t>
              </a:r>
              <a:r>
                <a:rPr lang="en-US" sz="1115" i="1">
                  <a:solidFill>
                    <a:prstClr val="black"/>
                  </a:solidFill>
                  <a:latin typeface="Segoe UI"/>
                  <a:cs typeface="Segoe UI Semibold" panose="020B0502040204020203" pitchFamily="34" charset="0"/>
                </a:rPr>
                <a:t>See more partner co-branding guidance </a:t>
              </a:r>
              <a:r>
                <a:rPr lang="en-US" sz="1115" i="1">
                  <a:solidFill>
                    <a:srgbClr val="0070C0"/>
                  </a:solidFill>
                  <a:latin typeface="Segoe UI"/>
                  <a:cs typeface="Segoe UI Semibold" panose="020B0502040204020203" pitchFamily="34" charset="0"/>
                  <a:hlinkClick r:id="rId14">
                    <a:extLst>
                      <a:ext uri="{A12FA001-AC4F-418D-AE19-62706E023703}">
                        <ahyp:hlinkClr xmlns:ahyp="http://schemas.microsoft.com/office/drawing/2018/hyperlinkcolor" val="tx"/>
                      </a:ext>
                    </a:extLst>
                  </a:hlinkClick>
                </a:rPr>
                <a:t>here</a:t>
              </a:r>
              <a:r>
                <a:rPr lang="en-US" sz="1115" i="1">
                  <a:solidFill>
                    <a:prstClr val="black"/>
                  </a:solidFill>
                  <a:latin typeface="Segoe UI"/>
                  <a:cs typeface="Segoe UI Semibold" panose="020B0502040204020203" pitchFamily="34" charset="0"/>
                </a:rPr>
                <a:t>. </a:t>
              </a:r>
            </a:p>
          </p:txBody>
        </p:sp>
        <p:sp>
          <p:nvSpPr>
            <p:cNvPr id="35" name="TextBox 34">
              <a:extLst>
                <a:ext uri="{FF2B5EF4-FFF2-40B4-BE49-F238E27FC236}">
                  <a16:creationId xmlns:a16="http://schemas.microsoft.com/office/drawing/2014/main" id="{76FD9057-2495-A7CF-1590-148F6356EAC8}"/>
                </a:ext>
              </a:extLst>
            </p:cNvPr>
            <p:cNvSpPr txBox="1">
              <a:spLocks noChangeAspect="1"/>
            </p:cNvSpPr>
            <p:nvPr/>
          </p:nvSpPr>
          <p:spPr>
            <a:xfrm>
              <a:off x="-4969222" y="2679113"/>
              <a:ext cx="153939" cy="263921"/>
            </a:xfrm>
            <a:prstGeom prst="rect">
              <a:avLst/>
            </a:prstGeom>
            <a:solidFill>
              <a:srgbClr val="FFFF00"/>
            </a:solidFill>
          </p:spPr>
          <p:txBody>
            <a:bodyPr wrap="square" rtlCol="0" anchor="ctr">
              <a:spAutoFit/>
            </a:bodyPr>
            <a:lstStyle/>
            <a:p>
              <a:pPr algn="ctr" defTabSz="848938"/>
              <a:r>
                <a:rPr lang="en-US" sz="1115">
                  <a:solidFill>
                    <a:prstClr val="black"/>
                  </a:solidFill>
                  <a:latin typeface="Segoe UI" panose="020B0502040204020203" pitchFamily="34" charset="0"/>
                  <a:cs typeface="Segoe UI" panose="020B0502040204020203" pitchFamily="34" charset="0"/>
                </a:rPr>
                <a:t>1</a:t>
              </a:r>
            </a:p>
          </p:txBody>
        </p:sp>
        <p:sp>
          <p:nvSpPr>
            <p:cNvPr id="37" name="TextBox 36">
              <a:extLst>
                <a:ext uri="{FF2B5EF4-FFF2-40B4-BE49-F238E27FC236}">
                  <a16:creationId xmlns:a16="http://schemas.microsoft.com/office/drawing/2014/main" id="{8F3A7C18-8DA7-AEFA-EF52-8618508F615E}"/>
                </a:ext>
              </a:extLst>
            </p:cNvPr>
            <p:cNvSpPr txBox="1">
              <a:spLocks noChangeAspect="1"/>
            </p:cNvSpPr>
            <p:nvPr/>
          </p:nvSpPr>
          <p:spPr>
            <a:xfrm>
              <a:off x="-4975517" y="3754795"/>
              <a:ext cx="153939" cy="263918"/>
            </a:xfrm>
            <a:prstGeom prst="rect">
              <a:avLst/>
            </a:prstGeom>
            <a:solidFill>
              <a:srgbClr val="FFFF00"/>
            </a:solidFill>
          </p:spPr>
          <p:txBody>
            <a:bodyPr wrap="square" rtlCol="0" anchor="ctr">
              <a:spAutoFit/>
            </a:bodyPr>
            <a:lstStyle/>
            <a:p>
              <a:pPr algn="ctr" defTabSz="848938"/>
              <a:r>
                <a:rPr lang="en-US" sz="1115">
                  <a:solidFill>
                    <a:prstClr val="black"/>
                  </a:solidFill>
                  <a:latin typeface="Segoe UI" panose="020B0502040204020203" pitchFamily="34" charset="0"/>
                  <a:cs typeface="Segoe UI" panose="020B0502040204020203" pitchFamily="34" charset="0"/>
                </a:rPr>
                <a:t>2</a:t>
              </a:r>
            </a:p>
          </p:txBody>
        </p:sp>
        <p:sp>
          <p:nvSpPr>
            <p:cNvPr id="40" name="TextBox 39">
              <a:extLst>
                <a:ext uri="{FF2B5EF4-FFF2-40B4-BE49-F238E27FC236}">
                  <a16:creationId xmlns:a16="http://schemas.microsoft.com/office/drawing/2014/main" id="{1B28EA46-D18E-3F69-733F-5D1E61406F33}"/>
                </a:ext>
              </a:extLst>
            </p:cNvPr>
            <p:cNvSpPr txBox="1">
              <a:spLocks noChangeAspect="1"/>
            </p:cNvSpPr>
            <p:nvPr/>
          </p:nvSpPr>
          <p:spPr>
            <a:xfrm>
              <a:off x="-4937355" y="4777610"/>
              <a:ext cx="115777" cy="263918"/>
            </a:xfrm>
            <a:prstGeom prst="rect">
              <a:avLst/>
            </a:prstGeom>
            <a:solidFill>
              <a:srgbClr val="FFFF00"/>
            </a:solidFill>
          </p:spPr>
          <p:txBody>
            <a:bodyPr wrap="square" rtlCol="0" anchor="ctr">
              <a:spAutoFit/>
            </a:bodyPr>
            <a:lstStyle/>
            <a:p>
              <a:pPr algn="ctr" defTabSz="848938"/>
              <a:r>
                <a:rPr lang="en-US" sz="1115">
                  <a:solidFill>
                    <a:prstClr val="black"/>
                  </a:solidFill>
                  <a:latin typeface="Segoe UI" panose="020B0502040204020203" pitchFamily="34" charset="0"/>
                  <a:cs typeface="Segoe UI" panose="020B0502040204020203" pitchFamily="34" charset="0"/>
                </a:rPr>
                <a:t>3</a:t>
              </a:r>
            </a:p>
          </p:txBody>
        </p:sp>
        <p:sp>
          <p:nvSpPr>
            <p:cNvPr id="41" name="TextBox 40">
              <a:extLst>
                <a:ext uri="{FF2B5EF4-FFF2-40B4-BE49-F238E27FC236}">
                  <a16:creationId xmlns:a16="http://schemas.microsoft.com/office/drawing/2014/main" id="{34648BF2-442E-C4D0-1BB9-43E5AC32560E}"/>
                </a:ext>
              </a:extLst>
            </p:cNvPr>
            <p:cNvSpPr txBox="1"/>
            <p:nvPr/>
          </p:nvSpPr>
          <p:spPr>
            <a:xfrm>
              <a:off x="-4821578" y="3754795"/>
              <a:ext cx="3820368" cy="950260"/>
            </a:xfrm>
            <a:prstGeom prst="rect">
              <a:avLst/>
            </a:prstGeom>
            <a:noFill/>
          </p:spPr>
          <p:txBody>
            <a:bodyPr wrap="square">
              <a:spAutoFit/>
            </a:bodyPr>
            <a:lstStyle/>
            <a:p>
              <a:pPr defTabSz="590437">
                <a:spcBef>
                  <a:spcPts val="380"/>
                </a:spcBef>
                <a:defRPr/>
              </a:pPr>
              <a:r>
                <a:rPr lang="en-US" sz="1115" b="1">
                  <a:solidFill>
                    <a:prstClr val="black"/>
                  </a:solidFill>
                  <a:latin typeface="Segoe UI Semibold" panose="020B0502040204020203" pitchFamily="34" charset="0"/>
                  <a:cs typeface="Segoe UI Semibold" panose="020B0502040204020203" pitchFamily="34" charset="0"/>
                </a:rPr>
                <a:t>Replace all instances of “Partner Name” or “Partner Solution” with your own company/solution name and add any additional partner-specific content where identified. </a:t>
              </a:r>
              <a:r>
                <a:rPr lang="en-US" sz="1115">
                  <a:solidFill>
                    <a:prstClr val="black"/>
                  </a:solidFill>
                  <a:latin typeface="Segoe UI"/>
                  <a:cs typeface="Segoe UI Semibold" panose="020B0502040204020203" pitchFamily="34" charset="0"/>
                </a:rPr>
                <a:t>Be sure to remove the yellow highlighting and change the font color to match the surrounding text.</a:t>
              </a:r>
            </a:p>
          </p:txBody>
        </p:sp>
        <p:sp>
          <p:nvSpPr>
            <p:cNvPr id="42" name="TextBox 41">
              <a:extLst>
                <a:ext uri="{FF2B5EF4-FFF2-40B4-BE49-F238E27FC236}">
                  <a16:creationId xmlns:a16="http://schemas.microsoft.com/office/drawing/2014/main" id="{FAB352A9-0E8F-86B1-6C03-7E63C126185D}"/>
                </a:ext>
              </a:extLst>
            </p:cNvPr>
            <p:cNvSpPr txBox="1"/>
            <p:nvPr/>
          </p:nvSpPr>
          <p:spPr>
            <a:xfrm>
              <a:off x="-4821579" y="4777610"/>
              <a:ext cx="3779415" cy="1465016"/>
            </a:xfrm>
            <a:prstGeom prst="rect">
              <a:avLst/>
            </a:prstGeom>
            <a:noFill/>
          </p:spPr>
          <p:txBody>
            <a:bodyPr wrap="square" rtlCol="0">
              <a:spAutoFit/>
            </a:bodyPr>
            <a:lstStyle/>
            <a:p>
              <a:pPr defTabSz="848938">
                <a:spcBef>
                  <a:spcPts val="380"/>
                </a:spcBef>
              </a:pPr>
              <a:r>
                <a:rPr lang="en-US" sz="1115" b="1">
                  <a:solidFill>
                    <a:prstClr val="black"/>
                  </a:solidFill>
                  <a:latin typeface="Segoe UI Semibold" panose="020B0502040204020203" pitchFamily="34" charset="0"/>
                  <a:cs typeface="Segoe UI Semibold" panose="020B0502040204020203" pitchFamily="34" charset="0"/>
                </a:rPr>
                <a:t>Lead collection form is shown as an example only. </a:t>
              </a:r>
              <a:br>
                <a:rPr lang="en-US" sz="1115" b="1">
                  <a:solidFill>
                    <a:prstClr val="black"/>
                  </a:solidFill>
                  <a:latin typeface="Segoe UI Semibold" panose="020B0502040204020203" pitchFamily="34" charset="0"/>
                  <a:cs typeface="Segoe UI Semibold" panose="020B0502040204020203" pitchFamily="34" charset="0"/>
                </a:rPr>
              </a:br>
              <a:r>
                <a:rPr lang="en-US" sz="1115" b="1">
                  <a:solidFill>
                    <a:prstClr val="black"/>
                  </a:solidFill>
                  <a:latin typeface="Segoe UI Semibold" panose="020B0502040204020203" pitchFamily="34" charset="0"/>
                  <a:cs typeface="Segoe UI Semibold" panose="020B0502040204020203" pitchFamily="34" charset="0"/>
                </a:rPr>
                <a:t>You will need to create your own form, including which input fields that you would like to collect from customers. </a:t>
              </a:r>
              <a:r>
                <a:rPr lang="en-US" sz="1115">
                  <a:solidFill>
                    <a:prstClr val="black"/>
                  </a:solidFill>
                  <a:latin typeface="Segoe UI" panose="020B0502040204020203" pitchFamily="34" charset="0"/>
                  <a:cs typeface="Segoe UI" panose="020B0502040204020203" pitchFamily="34" charset="0"/>
                </a:rPr>
                <a:t>Best practice is to require as few fields as possible. Also, be mindful of your use of PII (personally identifying information) that you collect and be sure to include any applicable disclaimers regarding your use of the collected information on the landing page.</a:t>
              </a:r>
            </a:p>
          </p:txBody>
        </p:sp>
        <p:sp>
          <p:nvSpPr>
            <p:cNvPr id="46" name="Title 3">
              <a:extLst>
                <a:ext uri="{FF2B5EF4-FFF2-40B4-BE49-F238E27FC236}">
                  <a16:creationId xmlns:a16="http://schemas.microsoft.com/office/drawing/2014/main" id="{5597E04A-04AA-B3BA-6075-73BEF19B6CF2}"/>
                </a:ext>
              </a:extLst>
            </p:cNvPr>
            <p:cNvSpPr txBox="1">
              <a:spLocks/>
            </p:cNvSpPr>
            <p:nvPr/>
          </p:nvSpPr>
          <p:spPr>
            <a:xfrm>
              <a:off x="-5056867" y="172397"/>
              <a:ext cx="3898928" cy="400083"/>
            </a:xfrm>
            <a:prstGeom prst="rect">
              <a:avLst/>
            </a:prstGeom>
          </p:spPr>
          <p:txBody>
            <a:bodyPr/>
            <a:lstStyle>
              <a:lvl1pPr algn="l" defTabSz="932667" rtl="0" eaLnBrk="1" latinLnBrk="0" hangingPunct="1">
                <a:lnSpc>
                  <a:spcPct val="110000"/>
                </a:lnSpc>
                <a:spcBef>
                  <a:spcPct val="0"/>
                </a:spcBef>
                <a:spcAft>
                  <a:spcPts val="1000"/>
                </a:spcAft>
                <a:buNone/>
                <a:defRPr lang="en-US" sz="1600" b="0" kern="1200" cap="none" spc="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65928">
                <a:spcAft>
                  <a:spcPts val="1067"/>
                </a:spcAft>
              </a:pPr>
              <a:r>
                <a:rPr lang="en-US" sz="2000">
                  <a:solidFill>
                    <a:prstClr val="black"/>
                  </a:solidFill>
                  <a:latin typeface="Segoe UI Semibold"/>
                </a:rPr>
                <a:t>Partner </a:t>
              </a:r>
              <a:r>
                <a:rPr lang="en-US" sz="2000" err="1">
                  <a:solidFill>
                    <a:prstClr val="black"/>
                  </a:solidFill>
                  <a:latin typeface="Segoe UI Semibold"/>
                </a:rPr>
                <a:t>customisation</a:t>
              </a:r>
              <a:r>
                <a:rPr lang="en-US" sz="2000">
                  <a:solidFill>
                    <a:prstClr val="black"/>
                  </a:solidFill>
                  <a:latin typeface="Segoe UI Semibold"/>
                </a:rPr>
                <a:t> guidance</a:t>
              </a:r>
            </a:p>
          </p:txBody>
        </p:sp>
      </p:grpSp>
      <p:pic>
        <p:nvPicPr>
          <p:cNvPr id="4" name="Picture 3">
            <a:extLst>
              <a:ext uri="{FF2B5EF4-FFF2-40B4-BE49-F238E27FC236}">
                <a16:creationId xmlns:a16="http://schemas.microsoft.com/office/drawing/2014/main" id="{75EFD384-4986-69E1-00A2-ECE8F90FD498}"/>
              </a:ext>
            </a:extLst>
          </p:cNvPr>
          <p:cNvPicPr>
            <a:picLocks noChangeAspect="1"/>
          </p:cNvPicPr>
          <p:nvPr/>
        </p:nvPicPr>
        <p:blipFill>
          <a:blip r:embed="rId15"/>
          <a:stretch>
            <a:fillRect/>
          </a:stretch>
        </p:blipFill>
        <p:spPr>
          <a:xfrm>
            <a:off x="829621" y="8752797"/>
            <a:ext cx="1384941" cy="2000471"/>
          </a:xfrm>
          <a:prstGeom prst="rect">
            <a:avLst/>
          </a:prstGeom>
        </p:spPr>
      </p:pic>
    </p:spTree>
    <p:extLst>
      <p:ext uri="{BB962C8B-B14F-4D97-AF65-F5344CB8AC3E}">
        <p14:creationId xmlns:p14="http://schemas.microsoft.com/office/powerpoint/2010/main" val="3163681075"/>
      </p:ext>
    </p:extLst>
  </p:cSld>
  <p:clrMapOvr>
    <a:masterClrMapping/>
  </p:clrMapOvr>
  <p:transition>
    <p:fade/>
  </p:transition>
</p:sld>
</file>

<file path=ppt/theme/theme1.xml><?xml version="1.0" encoding="utf-8"?>
<a:theme xmlns:a="http://schemas.openxmlformats.org/drawingml/2006/main" name="Microsoft Security Light">
  <a:themeElements>
    <a:clrScheme name="Microsoft Security Light">
      <a:dk1>
        <a:srgbClr val="000000"/>
      </a:dk1>
      <a:lt1>
        <a:srgbClr val="FFFFFF"/>
      </a:lt1>
      <a:dk2>
        <a:srgbClr val="091F2C"/>
      </a:dk2>
      <a:lt2>
        <a:srgbClr val="F4F3F5"/>
      </a:lt2>
      <a:accent1>
        <a:srgbClr val="0078D4"/>
      </a:accent1>
      <a:accent2>
        <a:srgbClr val="FFB900"/>
      </a:accent2>
      <a:accent3>
        <a:srgbClr val="07641D"/>
      </a:accent3>
      <a:accent4>
        <a:srgbClr val="454142"/>
      </a:accent4>
      <a:accent5>
        <a:srgbClr val="8DE971"/>
      </a:accent5>
      <a:accent6>
        <a:srgbClr val="8DC8E8"/>
      </a:accent6>
      <a:hlink>
        <a:srgbClr val="0078D4"/>
      </a:hlink>
      <a:folHlink>
        <a:srgbClr val="0078D4"/>
      </a:folHlink>
    </a:clrScheme>
    <a:fontScheme name="Custom 2">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Security-PowerPoint-Template-Light-ZUMFinal.potx" id="{FF8D482B-CE5A-47E5-AB94-DE302AB9E0F0}" vid="{819E6DBF-6959-410D-BF54-D69678397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7bb821-340d-4a6b-ab9d-4a4be84d8d64">
      <Terms xmlns="http://schemas.microsoft.com/office/infopath/2007/PartnerControls"/>
    </lcf76f155ced4ddcb4097134ff3c332f>
    <TaxCatchAll xmlns="c8e5ee5f-cdc9-400e-abeb-489c00a90ce7"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853A5F4-AB02-43D8-BC89-9C70ABCAA960}"/>
</file>

<file path=customXml/itemProps3.xml><?xml version="1.0" encoding="utf-8"?>
<ds:datastoreItem xmlns:ds="http://schemas.openxmlformats.org/officeDocument/2006/customXml" ds:itemID="{F990F116-B58F-4255-B05B-DA3808E0E5C6}">
  <ds:schemaRefs>
    <ds:schemaRef ds:uri="2a405f3f-901c-46db-8227-6321de0a9681"/>
    <ds:schemaRef ds:uri="695d5325-33a2-4b42-b3d3-b02ffbc12b05"/>
    <ds:schemaRef ds:uri="8aee7df4-ff26-4d0e-8ae8-55e83566dac8"/>
    <ds:schemaRef ds:uri="912a965b-18ab-48f9-afa9-986d97207d9f"/>
    <ds:schemaRef ds:uri="f242f587-4628-446f-8bc7-ea15812ffb91"/>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Microsoft-Security-PowerPoint-Template-Light</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Microsoft Security Light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and user guide</dc:title>
  <dc:subject/>
  <dc:creator>Matt George</dc:creator>
  <cp:keywords/>
  <dc:description/>
  <cp:revision>1</cp:revision>
  <cp:lastPrinted>2023-02-15T20:48:24Z</cp:lastPrinted>
  <dcterms:created xsi:type="dcterms:W3CDTF">2025-02-17T11:56:26Z</dcterms:created>
  <dcterms:modified xsi:type="dcterms:W3CDTF">2025-04-10T05:52:08Z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Date">
    <vt:lpwstr>2017-08-29T14:27:20.8568347-07:00</vt:lpwstr>
  </property>
  <property fmtid="{D5CDD505-2E9C-101B-9397-08002B2CF9AE}" pid="15" name="MSIP_Label_f42aa342-8706-4288-bd11-ebb85995028c_Name">
    <vt:lpwstr>General</vt:lpwstr>
  </property>
  <property fmtid="{D5CDD505-2E9C-101B-9397-08002B2CF9AE}" pid="16" name="MSIP_Label_f42aa342-8706-4288-bd11-ebb85995028c_Extended_MSFT_Method">
    <vt:lpwstr>Automatic</vt:lpwstr>
  </property>
  <property fmtid="{D5CDD505-2E9C-101B-9397-08002B2CF9AE}" pid="17" name="Sensitivity">
    <vt:lpwstr>General</vt:lpwstr>
  </property>
  <property fmtid="{D5CDD505-2E9C-101B-9397-08002B2CF9AE}" pid="18" name="j7ed6b1749d644c580569ee38d7710d7">
    <vt:lpwstr/>
  </property>
  <property fmtid="{D5CDD505-2E9C-101B-9397-08002B2CF9AE}" pid="19" name="e93e2550f0ac4199ae3cf1406d72085e">
    <vt:lpwstr/>
  </property>
  <property fmtid="{D5CDD505-2E9C-101B-9397-08002B2CF9AE}" pid="20" name="o92d4232daec467abb08246282070aa9">
    <vt:lpwstr/>
  </property>
  <property fmtid="{D5CDD505-2E9C-101B-9397-08002B2CF9AE}" pid="21" name="bc8cca776fa8455c8c00307ee3c527ad">
    <vt:lpwstr/>
  </property>
  <property fmtid="{D5CDD505-2E9C-101B-9397-08002B2CF9AE}" pid="22" name="_dlc_DocIdItemGuid">
    <vt:lpwstr>f5d5f091-2d86-4c58-9970-04c552d617f8</vt:lpwstr>
  </property>
  <property fmtid="{D5CDD505-2E9C-101B-9397-08002B2CF9AE}" pid="23" name="o1dbacbd0e564fc293d11b6c4775302e">
    <vt:lpwstr/>
  </property>
  <property fmtid="{D5CDD505-2E9C-101B-9397-08002B2CF9AE}" pid="24" name="MediaServiceImageTags">
    <vt:lpwstr/>
  </property>
  <property fmtid="{D5CDD505-2E9C-101B-9397-08002B2CF9AE}" pid="25" name="epPlatforms">
    <vt:lpwstr/>
  </property>
</Properties>
</file>