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
  </p:notesMasterIdLst>
  <p:handoutMasterIdLst>
    <p:handoutMasterId r:id="rId10"/>
  </p:handoutMasterIdLst>
  <p:sldIdLst>
    <p:sldId id="298" r:id="rId5"/>
    <p:sldId id="299" r:id="rId6"/>
    <p:sldId id="303" r:id="rId7"/>
    <p:sldId id="304" r:id="rId8"/>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299"/>
            <p14:sldId id="303"/>
            <p14:sldId id="3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4816684A-A0BC-EC2F-AC07-ACD94B84ABFF}" name="Guest User" initials="GU" userId="S::urn:spo:anon#949a05f777fc9ab5f0b57fc716a050a3726c4443b78eb527469b7b7e85f75b3a::" providerId="AD"/>
  <p188:author id="{17367491-F4B8-5FD0-3EB6-37864048AB57}" name="Guest User" initials="GU" userId="S::urn:spo:anon#56fecf7123da74906bc886e19f2c9c39d1e2446b1083dd491ed4927fcce80159::" providerId="AD"/>
  <p188:author id="{CF8A4495-1334-7D93-E534-D87DD186FC74}" name="Tiffany Lau" initials="TL" userId="S::tiffany.lau@keelcollective.com.au::c960a004-798b-4efd-8a3d-54cf024cbbf3" providerId="AD"/>
  <p188:author id="{6768C999-94CC-8BD5-ECA2-C1A2B645C61F}" name="Matthew George" initials="MG" userId="4b93059ffac590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F2C"/>
    <a:srgbClr val="77EAB3"/>
    <a:srgbClr val="00FEBC"/>
    <a:srgbClr val="BEFFC3"/>
    <a:srgbClr val="DDDFE1"/>
    <a:srgbClr val="F4F3F5"/>
    <a:srgbClr val="737373"/>
    <a:srgbClr val="FDA700"/>
    <a:srgbClr val="B9DCD2"/>
    <a:srgbClr val="C5B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5"/>
    <p:restoredTop sz="94660"/>
  </p:normalViewPr>
  <p:slideViewPr>
    <p:cSldViewPr snapToGrid="0">
      <p:cViewPr varScale="1">
        <p:scale>
          <a:sx n="112" d="100"/>
          <a:sy n="112" d="100"/>
        </p:scale>
        <p:origin x="4356" y="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4/10/2025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10/04/2025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3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467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676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9A2F77B-9721-45EE-8C72-5A464C78EC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2870915"/>
            <a:ext cx="6857999" cy="3688454"/>
          </a:xfrm>
          <a:custGeom>
            <a:avLst/>
            <a:gdLst>
              <a:gd name="connsiteX0" fmla="*/ 0 w 6857999"/>
              <a:gd name="connsiteY0" fmla="*/ 0 h 3688454"/>
              <a:gd name="connsiteX1" fmla="*/ 6857999 w 6857999"/>
              <a:gd name="connsiteY1" fmla="*/ 0 h 3688454"/>
              <a:gd name="connsiteX2" fmla="*/ 6857999 w 6857999"/>
              <a:gd name="connsiteY2" fmla="*/ 3688454 h 3688454"/>
              <a:gd name="connsiteX3" fmla="*/ 0 w 6857999"/>
              <a:gd name="connsiteY3" fmla="*/ 3688454 h 3688454"/>
            </a:gdLst>
            <a:ahLst/>
            <a:cxnLst>
              <a:cxn ang="0">
                <a:pos x="connsiteX0" y="connsiteY0"/>
              </a:cxn>
              <a:cxn ang="0">
                <a:pos x="connsiteX1" y="connsiteY1"/>
              </a:cxn>
              <a:cxn ang="0">
                <a:pos x="connsiteX2" y="connsiteY2"/>
              </a:cxn>
              <a:cxn ang="0">
                <a:pos x="connsiteX3" y="connsiteY3"/>
              </a:cxn>
            </a:cxnLst>
            <a:rect l="l" t="t" r="r" b="b"/>
            <a:pathLst>
              <a:path w="6857999" h="3688454">
                <a:moveTo>
                  <a:pt x="0" y="0"/>
                </a:moveTo>
                <a:lnTo>
                  <a:pt x="6857999" y="0"/>
                </a:lnTo>
                <a:lnTo>
                  <a:pt x="6857999" y="3688454"/>
                </a:lnTo>
                <a:lnTo>
                  <a:pt x="0" y="3688454"/>
                </a:lnTo>
                <a:close/>
              </a:path>
            </a:pathLst>
          </a:custGeom>
        </p:spPr>
      </p:pic>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1289501"/>
            <a:ext cx="4119562" cy="861774"/>
          </a:xfrm>
        </p:spPr>
        <p:txBody>
          <a:bodyPr wrap="square" anchor="t">
            <a:spAutoFit/>
          </a:bodyPr>
          <a:lstStyle>
            <a:lvl1pPr>
              <a:defRPr sz="2800">
                <a:solidFill>
                  <a:srgbClr val="091F2C"/>
                </a:solidFill>
                <a:latin typeface="+mj-lt"/>
              </a:defRPr>
            </a:lvl1pPr>
          </a:lstStyle>
          <a:p>
            <a:r>
              <a:rPr lang="en-US" dirty="0"/>
              <a:t>Click to edit </a:t>
            </a:r>
            <a:br>
              <a:rPr lang="en-US" dirty="0"/>
            </a:br>
            <a:r>
              <a:rPr lang="en-US" dirty="0"/>
              <a:t>Master title style</a:t>
            </a:r>
          </a:p>
        </p:txBody>
      </p:sp>
      <p:cxnSp>
        <p:nvCxnSpPr>
          <p:cNvPr id="14" name="Straight Connector 13">
            <a:extLst>
              <a:ext uri="{FF2B5EF4-FFF2-40B4-BE49-F238E27FC236}">
                <a16:creationId xmlns:a16="http://schemas.microsoft.com/office/drawing/2014/main" id="{6B1DBB6D-790D-B377-A222-E2DF314EB6F6}"/>
              </a:ext>
            </a:extLst>
          </p:cNvPr>
          <p:cNvCxnSpPr>
            <a:cxnSpLocks/>
          </p:cNvCxnSpPr>
          <p:nvPr userDrawn="1"/>
        </p:nvCxnSpPr>
        <p:spPr>
          <a:xfrm>
            <a:off x="1555168" y="349939"/>
            <a:ext cx="0" cy="219742"/>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7" y="353790"/>
            <a:ext cx="1045637" cy="212040"/>
          </a:xfrm>
        </p:spPr>
        <p:txBody>
          <a:bodyPr anchor="ctr"/>
          <a:lstStyle>
            <a:lvl1pPr marL="0" indent="0" algn="ctr">
              <a:buNone/>
              <a:defRPr sz="900">
                <a:solidFill>
                  <a:schemeClr val="tx1"/>
                </a:solidFill>
              </a:defRPr>
            </a:lvl1pPr>
          </a:lstStyle>
          <a:p>
            <a:r>
              <a:rPr lang="en-US" dirty="0"/>
              <a:t>Partner logo</a:t>
            </a:r>
          </a:p>
        </p:txBody>
      </p:sp>
      <p:pic>
        <p:nvPicPr>
          <p:cNvPr id="8" name="Graphic 7">
            <a:extLst>
              <a:ext uri="{FF2B5EF4-FFF2-40B4-BE49-F238E27FC236}">
                <a16:creationId xmlns:a16="http://schemas.microsoft.com/office/drawing/2014/main" id="{9F99AA96-8DD5-448E-9A43-D4F2C990EF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74699" y="353610"/>
            <a:ext cx="1675600" cy="212400"/>
          </a:xfrm>
          <a:prstGeom prst="rect">
            <a:avLst/>
          </a:prstGeom>
        </p:spPr>
      </p:pic>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1F45FFB-428B-4424-9407-589994E0F9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858000" cy="7239000"/>
          </a:xfrm>
          <a:custGeom>
            <a:avLst/>
            <a:gdLst>
              <a:gd name="connsiteX0" fmla="*/ 0 w 6858000"/>
              <a:gd name="connsiteY0" fmla="*/ 0 h 6282600"/>
              <a:gd name="connsiteX1" fmla="*/ 6858000 w 6858000"/>
              <a:gd name="connsiteY1" fmla="*/ 0 h 6282600"/>
              <a:gd name="connsiteX2" fmla="*/ 6858000 w 6858000"/>
              <a:gd name="connsiteY2" fmla="*/ 6282600 h 6282600"/>
              <a:gd name="connsiteX3" fmla="*/ 0 w 6858000"/>
              <a:gd name="connsiteY3" fmla="*/ 6282600 h 6282600"/>
            </a:gdLst>
            <a:ahLst/>
            <a:cxnLst>
              <a:cxn ang="0">
                <a:pos x="connsiteX0" y="connsiteY0"/>
              </a:cxn>
              <a:cxn ang="0">
                <a:pos x="connsiteX1" y="connsiteY1"/>
              </a:cxn>
              <a:cxn ang="0">
                <a:pos x="connsiteX2" y="connsiteY2"/>
              </a:cxn>
              <a:cxn ang="0">
                <a:pos x="connsiteX3" y="connsiteY3"/>
              </a:cxn>
            </a:cxnLst>
            <a:rect l="l" t="t" r="r" b="b"/>
            <a:pathLst>
              <a:path w="6858000" h="6282600">
                <a:moveTo>
                  <a:pt x="0" y="0"/>
                </a:moveTo>
                <a:lnTo>
                  <a:pt x="6858000" y="0"/>
                </a:lnTo>
                <a:lnTo>
                  <a:pt x="6858000" y="6282600"/>
                </a:lnTo>
                <a:lnTo>
                  <a:pt x="0" y="6282600"/>
                </a:lnTo>
                <a:close/>
              </a:path>
            </a:pathLst>
          </a:custGeom>
        </p:spPr>
      </p:pic>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1289501"/>
            <a:ext cx="2503483" cy="1292662"/>
          </a:xfrm>
        </p:spPr>
        <p:txBody>
          <a:bodyPr wrap="square" anchor="t">
            <a:spAutoFit/>
          </a:bodyPr>
          <a:lstStyle>
            <a:lvl1pPr>
              <a:defRPr sz="2800">
                <a:solidFill>
                  <a:srgbClr val="091F2C"/>
                </a:solidFill>
                <a:latin typeface="+mj-lt"/>
              </a:defRPr>
            </a:lvl1pPr>
          </a:lstStyle>
          <a:p>
            <a:r>
              <a:rPr lang="en-US" dirty="0"/>
              <a:t>Click to edit </a:t>
            </a:r>
            <a:br>
              <a:rPr lang="en-US" dirty="0"/>
            </a:br>
            <a:r>
              <a:rPr lang="en-US" dirty="0"/>
              <a:t>Master title style</a:t>
            </a:r>
          </a:p>
        </p:txBody>
      </p:sp>
      <p:cxnSp>
        <p:nvCxnSpPr>
          <p:cNvPr id="14" name="Straight Connector 13">
            <a:extLst>
              <a:ext uri="{FF2B5EF4-FFF2-40B4-BE49-F238E27FC236}">
                <a16:creationId xmlns:a16="http://schemas.microsoft.com/office/drawing/2014/main" id="{6B1DBB6D-790D-B377-A222-E2DF314EB6F6}"/>
              </a:ext>
            </a:extLst>
          </p:cNvPr>
          <p:cNvCxnSpPr>
            <a:cxnSpLocks/>
          </p:cNvCxnSpPr>
          <p:nvPr userDrawn="1"/>
        </p:nvCxnSpPr>
        <p:spPr>
          <a:xfrm>
            <a:off x="1555168" y="349939"/>
            <a:ext cx="0" cy="219742"/>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7" y="353790"/>
            <a:ext cx="1045637" cy="212040"/>
          </a:xfrm>
        </p:spPr>
        <p:txBody>
          <a:bodyPr anchor="ctr"/>
          <a:lstStyle>
            <a:lvl1pPr marL="0" indent="0" algn="ctr">
              <a:buNone/>
              <a:defRPr sz="900">
                <a:solidFill>
                  <a:schemeClr val="tx1"/>
                </a:solidFill>
              </a:defRPr>
            </a:lvl1pPr>
          </a:lstStyle>
          <a:p>
            <a:r>
              <a:rPr lang="en-US" dirty="0"/>
              <a:t>Partner logo</a:t>
            </a:r>
          </a:p>
        </p:txBody>
      </p:sp>
      <p:pic>
        <p:nvPicPr>
          <p:cNvPr id="8" name="Graphic 7">
            <a:extLst>
              <a:ext uri="{FF2B5EF4-FFF2-40B4-BE49-F238E27FC236}">
                <a16:creationId xmlns:a16="http://schemas.microsoft.com/office/drawing/2014/main" id="{9F99AA96-8DD5-448E-9A43-D4F2C990EF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74699" y="353610"/>
            <a:ext cx="1675600" cy="212400"/>
          </a:xfrm>
          <a:prstGeom prst="rect">
            <a:avLst/>
          </a:prstGeom>
        </p:spPr>
      </p:pic>
    </p:spTree>
    <p:extLst>
      <p:ext uri="{BB962C8B-B14F-4D97-AF65-F5344CB8AC3E}">
        <p14:creationId xmlns:p14="http://schemas.microsoft.com/office/powerpoint/2010/main" val="1782357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091F2C"/>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1EDB2F-B46C-4880-9C28-F3D03812CDDF}"/>
              </a:ext>
            </a:extLst>
          </p:cNvPr>
          <p:cNvSpPr>
            <a:spLocks noChangeAspect="1"/>
          </p:cNvSpPr>
          <p:nvPr userDrawn="1"/>
        </p:nvSpPr>
        <p:spPr bwMode="auto">
          <a:xfrm>
            <a:off x="-1" y="0"/>
            <a:ext cx="6857995" cy="92583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11" name="Picture 10">
            <a:extLst>
              <a:ext uri="{FF2B5EF4-FFF2-40B4-BE49-F238E27FC236}">
                <a16:creationId xmlns:a16="http://schemas.microsoft.com/office/drawing/2014/main" id="{0653EBFE-8716-485B-A25E-B8AF8C5523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870916"/>
            <a:ext cx="6858000" cy="4456811"/>
          </a:xfrm>
          <a:custGeom>
            <a:avLst/>
            <a:gdLst>
              <a:gd name="connsiteX0" fmla="*/ 0 w 6858000"/>
              <a:gd name="connsiteY0" fmla="*/ 0 h 4456811"/>
              <a:gd name="connsiteX1" fmla="*/ 6858000 w 6858000"/>
              <a:gd name="connsiteY1" fmla="*/ 0 h 4456811"/>
              <a:gd name="connsiteX2" fmla="*/ 6858000 w 6858000"/>
              <a:gd name="connsiteY2" fmla="*/ 4456811 h 4456811"/>
              <a:gd name="connsiteX3" fmla="*/ 0 w 6858000"/>
              <a:gd name="connsiteY3" fmla="*/ 4456811 h 4456811"/>
            </a:gdLst>
            <a:ahLst/>
            <a:cxnLst>
              <a:cxn ang="0">
                <a:pos x="connsiteX0" y="connsiteY0"/>
              </a:cxn>
              <a:cxn ang="0">
                <a:pos x="connsiteX1" y="connsiteY1"/>
              </a:cxn>
              <a:cxn ang="0">
                <a:pos x="connsiteX2" y="connsiteY2"/>
              </a:cxn>
              <a:cxn ang="0">
                <a:pos x="connsiteX3" y="connsiteY3"/>
              </a:cxn>
            </a:cxnLst>
            <a:rect l="l" t="t" r="r" b="b"/>
            <a:pathLst>
              <a:path w="6858000" h="4456811">
                <a:moveTo>
                  <a:pt x="0" y="0"/>
                </a:moveTo>
                <a:lnTo>
                  <a:pt x="6858000" y="0"/>
                </a:lnTo>
                <a:lnTo>
                  <a:pt x="6858000" y="4456811"/>
                </a:lnTo>
                <a:lnTo>
                  <a:pt x="0" y="4456811"/>
                </a:lnTo>
                <a:close/>
              </a:path>
            </a:pathLst>
          </a:custGeom>
        </p:spPr>
      </p:pic>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2" y="1442434"/>
            <a:ext cx="6122987" cy="861774"/>
          </a:xfrm>
        </p:spPr>
        <p:txBody>
          <a:bodyPr wrap="square" anchor="t">
            <a:spAutoFit/>
          </a:bodyPr>
          <a:lstStyle>
            <a:lvl1pPr>
              <a:defRPr sz="2800">
                <a:solidFill>
                  <a:srgbClr val="091F2C"/>
                </a:solidFill>
                <a:latin typeface="+mj-lt"/>
              </a:defRPr>
            </a:lvl1pPr>
          </a:lstStyle>
          <a:p>
            <a:r>
              <a:rPr lang="en-US" dirty="0"/>
              <a:t>Click to edit </a:t>
            </a:r>
            <a:br>
              <a:rPr lang="en-US" dirty="0"/>
            </a:br>
            <a:r>
              <a:rPr lang="en-US" dirty="0"/>
              <a:t>Master title style</a:t>
            </a:r>
          </a:p>
        </p:txBody>
      </p:sp>
      <p:cxnSp>
        <p:nvCxnSpPr>
          <p:cNvPr id="14" name="Straight Connector 13">
            <a:extLst>
              <a:ext uri="{FF2B5EF4-FFF2-40B4-BE49-F238E27FC236}">
                <a16:creationId xmlns:a16="http://schemas.microsoft.com/office/drawing/2014/main" id="{6B1DBB6D-790D-B377-A222-E2DF314EB6F6}"/>
              </a:ext>
            </a:extLst>
          </p:cNvPr>
          <p:cNvCxnSpPr>
            <a:cxnSpLocks/>
          </p:cNvCxnSpPr>
          <p:nvPr userDrawn="1"/>
        </p:nvCxnSpPr>
        <p:spPr>
          <a:xfrm>
            <a:off x="1555168" y="349939"/>
            <a:ext cx="0" cy="219742"/>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7" y="353790"/>
            <a:ext cx="1045637" cy="212040"/>
          </a:xfrm>
        </p:spPr>
        <p:txBody>
          <a:bodyPr anchor="ctr"/>
          <a:lstStyle>
            <a:lvl1pPr marL="0" indent="0" algn="ctr">
              <a:buNone/>
              <a:defRPr sz="900">
                <a:solidFill>
                  <a:schemeClr val="tx1"/>
                </a:solidFill>
              </a:defRPr>
            </a:lvl1pPr>
          </a:lstStyle>
          <a:p>
            <a:r>
              <a:rPr lang="en-US" dirty="0"/>
              <a:t>Partner logo</a:t>
            </a:r>
          </a:p>
        </p:txBody>
      </p:sp>
      <p:pic>
        <p:nvPicPr>
          <p:cNvPr id="8" name="Graphic 7">
            <a:extLst>
              <a:ext uri="{FF2B5EF4-FFF2-40B4-BE49-F238E27FC236}">
                <a16:creationId xmlns:a16="http://schemas.microsoft.com/office/drawing/2014/main" id="{9F99AA96-8DD5-448E-9A43-D4F2C990EF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74699" y="353610"/>
            <a:ext cx="1675600" cy="212400"/>
          </a:xfrm>
          <a:prstGeom prst="rect">
            <a:avLst/>
          </a:prstGeom>
        </p:spPr>
      </p:pic>
    </p:spTree>
    <p:extLst>
      <p:ext uri="{BB962C8B-B14F-4D97-AF65-F5344CB8AC3E}">
        <p14:creationId xmlns:p14="http://schemas.microsoft.com/office/powerpoint/2010/main" val="29678925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bg>
      <p:bgPr>
        <a:solidFill>
          <a:srgbClr val="F4F3F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1EDB2F-B46C-4880-9C28-F3D03812CDDF}"/>
              </a:ext>
            </a:extLst>
          </p:cNvPr>
          <p:cNvSpPr>
            <a:spLocks noChangeAspect="1"/>
          </p:cNvSpPr>
          <p:nvPr userDrawn="1"/>
        </p:nvSpPr>
        <p:spPr bwMode="auto">
          <a:xfrm>
            <a:off x="-1" y="0"/>
            <a:ext cx="6857995" cy="92583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11" name="Picture 10">
            <a:extLst>
              <a:ext uri="{FF2B5EF4-FFF2-40B4-BE49-F238E27FC236}">
                <a16:creationId xmlns:a16="http://schemas.microsoft.com/office/drawing/2014/main" id="{0653EBFE-8716-485B-A25E-B8AF8C5523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870916"/>
            <a:ext cx="6858000" cy="4456811"/>
          </a:xfrm>
          <a:custGeom>
            <a:avLst/>
            <a:gdLst>
              <a:gd name="connsiteX0" fmla="*/ 0 w 6858000"/>
              <a:gd name="connsiteY0" fmla="*/ 0 h 4456811"/>
              <a:gd name="connsiteX1" fmla="*/ 6858000 w 6858000"/>
              <a:gd name="connsiteY1" fmla="*/ 0 h 4456811"/>
              <a:gd name="connsiteX2" fmla="*/ 6858000 w 6858000"/>
              <a:gd name="connsiteY2" fmla="*/ 4456811 h 4456811"/>
              <a:gd name="connsiteX3" fmla="*/ 0 w 6858000"/>
              <a:gd name="connsiteY3" fmla="*/ 4456811 h 4456811"/>
            </a:gdLst>
            <a:ahLst/>
            <a:cxnLst>
              <a:cxn ang="0">
                <a:pos x="connsiteX0" y="connsiteY0"/>
              </a:cxn>
              <a:cxn ang="0">
                <a:pos x="connsiteX1" y="connsiteY1"/>
              </a:cxn>
              <a:cxn ang="0">
                <a:pos x="connsiteX2" y="connsiteY2"/>
              </a:cxn>
              <a:cxn ang="0">
                <a:pos x="connsiteX3" y="connsiteY3"/>
              </a:cxn>
            </a:cxnLst>
            <a:rect l="l" t="t" r="r" b="b"/>
            <a:pathLst>
              <a:path w="6858000" h="4456811">
                <a:moveTo>
                  <a:pt x="0" y="0"/>
                </a:moveTo>
                <a:lnTo>
                  <a:pt x="6858000" y="0"/>
                </a:lnTo>
                <a:lnTo>
                  <a:pt x="6858000" y="4456811"/>
                </a:lnTo>
                <a:lnTo>
                  <a:pt x="0" y="4456811"/>
                </a:lnTo>
                <a:close/>
              </a:path>
            </a:pathLst>
          </a:custGeom>
        </p:spPr>
      </p:pic>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2" y="1289501"/>
            <a:ext cx="6122987" cy="861774"/>
          </a:xfrm>
        </p:spPr>
        <p:txBody>
          <a:bodyPr wrap="square" anchor="t">
            <a:spAutoFit/>
          </a:bodyPr>
          <a:lstStyle>
            <a:lvl1pPr>
              <a:defRPr sz="2800">
                <a:solidFill>
                  <a:srgbClr val="091F2C"/>
                </a:solidFill>
                <a:latin typeface="+mj-lt"/>
              </a:defRPr>
            </a:lvl1pPr>
          </a:lstStyle>
          <a:p>
            <a:r>
              <a:rPr lang="en-US" dirty="0"/>
              <a:t>Click to edit </a:t>
            </a:r>
            <a:br>
              <a:rPr lang="en-US" dirty="0"/>
            </a:br>
            <a:r>
              <a:rPr lang="en-US" dirty="0"/>
              <a:t>Master title style</a:t>
            </a:r>
          </a:p>
        </p:txBody>
      </p:sp>
      <p:cxnSp>
        <p:nvCxnSpPr>
          <p:cNvPr id="14" name="Straight Connector 13">
            <a:extLst>
              <a:ext uri="{FF2B5EF4-FFF2-40B4-BE49-F238E27FC236}">
                <a16:creationId xmlns:a16="http://schemas.microsoft.com/office/drawing/2014/main" id="{6B1DBB6D-790D-B377-A222-E2DF314EB6F6}"/>
              </a:ext>
            </a:extLst>
          </p:cNvPr>
          <p:cNvCxnSpPr>
            <a:cxnSpLocks/>
          </p:cNvCxnSpPr>
          <p:nvPr userDrawn="1"/>
        </p:nvCxnSpPr>
        <p:spPr>
          <a:xfrm>
            <a:off x="1555168" y="349939"/>
            <a:ext cx="0" cy="219742"/>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7" y="353790"/>
            <a:ext cx="1045637" cy="212040"/>
          </a:xfrm>
        </p:spPr>
        <p:txBody>
          <a:bodyPr anchor="ctr"/>
          <a:lstStyle>
            <a:lvl1pPr marL="0" indent="0" algn="ctr">
              <a:buNone/>
              <a:defRPr sz="900">
                <a:solidFill>
                  <a:schemeClr val="tx1"/>
                </a:solidFill>
              </a:defRPr>
            </a:lvl1pPr>
          </a:lstStyle>
          <a:p>
            <a:r>
              <a:rPr lang="en-US" dirty="0"/>
              <a:t>Partner logo</a:t>
            </a:r>
          </a:p>
        </p:txBody>
      </p:sp>
      <p:pic>
        <p:nvPicPr>
          <p:cNvPr id="8" name="Graphic 7">
            <a:extLst>
              <a:ext uri="{FF2B5EF4-FFF2-40B4-BE49-F238E27FC236}">
                <a16:creationId xmlns:a16="http://schemas.microsoft.com/office/drawing/2014/main" id="{9F99AA96-8DD5-448E-9A43-D4F2C990EF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74699" y="353610"/>
            <a:ext cx="1675600" cy="212400"/>
          </a:xfrm>
          <a:prstGeom prst="rect">
            <a:avLst/>
          </a:prstGeom>
        </p:spPr>
      </p:pic>
    </p:spTree>
    <p:extLst>
      <p:ext uri="{BB962C8B-B14F-4D97-AF65-F5344CB8AC3E}">
        <p14:creationId xmlns:p14="http://schemas.microsoft.com/office/powerpoint/2010/main" val="1832761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lank">
    <p:bg>
      <p:bgPr>
        <a:solidFill>
          <a:srgbClr val="F4F3F5"/>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C38E38BD-B052-4A6E-8E1D-5FFAF36D5797}"/>
              </a:ext>
            </a:extLst>
          </p:cNvPr>
          <p:cNvPicPr>
            <a:picLocks noChangeAspect="1"/>
          </p:cNvPicPr>
          <p:nvPr userDrawn="1"/>
        </p:nvPicPr>
        <p:blipFill>
          <a:blip r:embed="rId2">
            <a:extLst>
              <a:ext uri="{28A0092B-C50C-407E-A947-70E740481C1C}">
                <a14:useLocalDpi xmlns:a14="http://schemas.microsoft.com/office/drawing/2010/main" val="0"/>
              </a:ext>
            </a:extLst>
          </a:blip>
          <a:srcRect t="5234" b="5234"/>
          <a:stretch/>
        </p:blipFill>
        <p:spPr>
          <a:xfrm>
            <a:off x="2" y="2"/>
            <a:ext cx="6857995" cy="3453822"/>
          </a:xfrm>
          <a:custGeom>
            <a:avLst/>
            <a:gdLst>
              <a:gd name="connsiteX0" fmla="*/ 0 w 6857995"/>
              <a:gd name="connsiteY0" fmla="*/ 0 h 3453822"/>
              <a:gd name="connsiteX1" fmla="*/ 6857995 w 6857995"/>
              <a:gd name="connsiteY1" fmla="*/ 0 h 3453822"/>
              <a:gd name="connsiteX2" fmla="*/ 6857995 w 6857995"/>
              <a:gd name="connsiteY2" fmla="*/ 3453822 h 3453822"/>
              <a:gd name="connsiteX3" fmla="*/ 0 w 6857995"/>
              <a:gd name="connsiteY3" fmla="*/ 3453822 h 3453822"/>
            </a:gdLst>
            <a:ahLst/>
            <a:cxnLst>
              <a:cxn ang="0">
                <a:pos x="connsiteX0" y="connsiteY0"/>
              </a:cxn>
              <a:cxn ang="0">
                <a:pos x="connsiteX1" y="connsiteY1"/>
              </a:cxn>
              <a:cxn ang="0">
                <a:pos x="connsiteX2" y="connsiteY2"/>
              </a:cxn>
              <a:cxn ang="0">
                <a:pos x="connsiteX3" y="connsiteY3"/>
              </a:cxn>
            </a:cxnLst>
            <a:rect l="l" t="t" r="r" b="b"/>
            <a:pathLst>
              <a:path w="6857995" h="3453822">
                <a:moveTo>
                  <a:pt x="0" y="0"/>
                </a:moveTo>
                <a:lnTo>
                  <a:pt x="6857995" y="0"/>
                </a:lnTo>
                <a:lnTo>
                  <a:pt x="6857995" y="3453822"/>
                </a:lnTo>
                <a:lnTo>
                  <a:pt x="0" y="3453822"/>
                </a:lnTo>
                <a:close/>
              </a:path>
            </a:pathLst>
          </a:custGeom>
        </p:spPr>
      </p:pic>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6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title style</a:t>
            </a:r>
          </a:p>
        </p:txBody>
      </p:sp>
      <p:sp>
        <p:nvSpPr>
          <p:cNvPr id="18" name="Rectangle 17">
            <a:extLst>
              <a:ext uri="{FF2B5EF4-FFF2-40B4-BE49-F238E27FC236}">
                <a16:creationId xmlns:a16="http://schemas.microsoft.com/office/drawing/2014/main" id="{479029A9-D9C7-4716-A233-4DADF6BF80E2}"/>
              </a:ext>
            </a:extLst>
          </p:cNvPr>
          <p:cNvSpPr/>
          <p:nvPr userDrawn="1"/>
        </p:nvSpPr>
        <p:spPr bwMode="auto">
          <a:xfrm>
            <a:off x="1" y="7216027"/>
            <a:ext cx="6858000" cy="24259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1" name="Straight Connector 20">
            <a:extLst>
              <a:ext uri="{FF2B5EF4-FFF2-40B4-BE49-F238E27FC236}">
                <a16:creationId xmlns:a16="http://schemas.microsoft.com/office/drawing/2014/main" id="{A5D42D52-D9B4-41AD-9E67-B1C90CEBE166}"/>
              </a:ext>
              <a:ext uri="{C183D7F6-B498-43B3-948B-1728B52AA6E4}">
                <adec:decorative xmlns:adec="http://schemas.microsoft.com/office/drawing/2017/decorative" val="1"/>
              </a:ext>
            </a:extLst>
          </p:cNvPr>
          <p:cNvCxnSpPr>
            <a:cxnSpLocks/>
          </p:cNvCxnSpPr>
          <p:nvPr userDrawn="1"/>
        </p:nvCxnSpPr>
        <p:spPr>
          <a:xfrm>
            <a:off x="2567163" y="7588473"/>
            <a:ext cx="0" cy="1436400"/>
          </a:xfrm>
          <a:prstGeom prst="line">
            <a:avLst/>
          </a:prstGeom>
          <a:ln w="12700">
            <a:solidFill>
              <a:srgbClr val="BEFFC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866C8E06-597F-43D3-AE73-9B3EA2286445}"/>
              </a:ext>
            </a:extLst>
          </p:cNvPr>
          <p:cNvSpPr>
            <a:spLocks noGrp="1"/>
          </p:cNvSpPr>
          <p:nvPr>
            <p:ph type="body" sz="quarter" idx="11" hasCustomPrompt="1"/>
          </p:nvPr>
        </p:nvSpPr>
        <p:spPr>
          <a:xfrm>
            <a:off x="328613" y="7586673"/>
            <a:ext cx="2097087" cy="900000"/>
          </a:xfrm>
        </p:spPr>
        <p:txBody>
          <a:bodyPr/>
          <a:lstStyle>
            <a:lvl1pPr marL="0" indent="0">
              <a:buNone/>
              <a:defRPr sz="900">
                <a:solidFill>
                  <a:schemeClr val="tx1"/>
                </a:solidFill>
                <a:latin typeface="+mn-lt"/>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a:t>[Flexible partner content space – templated but open ended]</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a:t>
            </a:r>
          </a:p>
        </p:txBody>
      </p:sp>
      <p:sp>
        <p:nvSpPr>
          <p:cNvPr id="29" name="Text Placeholder 28">
            <a:extLst>
              <a:ext uri="{FF2B5EF4-FFF2-40B4-BE49-F238E27FC236}">
                <a16:creationId xmlns:a16="http://schemas.microsoft.com/office/drawing/2014/main" id="{B48AABC4-C8DB-4F3A-A7AA-72B26625F127}"/>
              </a:ext>
            </a:extLst>
          </p:cNvPr>
          <p:cNvSpPr>
            <a:spLocks noGrp="1"/>
          </p:cNvSpPr>
          <p:nvPr>
            <p:ph type="body" sz="quarter" idx="12" hasCustomPrompt="1"/>
          </p:nvPr>
        </p:nvSpPr>
        <p:spPr>
          <a:xfrm>
            <a:off x="2708626" y="7586673"/>
            <a:ext cx="2323397" cy="720000"/>
          </a:xfrm>
        </p:spPr>
        <p:txBody>
          <a:bodyPr/>
          <a:lstStyle>
            <a:lvl1pPr marL="0" indent="0">
              <a:buNone/>
              <a:defRPr sz="900">
                <a:solidFill>
                  <a:schemeClr val="tx1"/>
                </a:solidFill>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a:t>About [Partner]</a:t>
            </a:r>
          </a:p>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31" name="Text Placeholder 30">
            <a:extLst>
              <a:ext uri="{FF2B5EF4-FFF2-40B4-BE49-F238E27FC236}">
                <a16:creationId xmlns:a16="http://schemas.microsoft.com/office/drawing/2014/main" id="{E7F73BA1-0BBA-410E-A92B-3EBBB2E7D7F0}"/>
              </a:ext>
            </a:extLst>
          </p:cNvPr>
          <p:cNvSpPr>
            <a:spLocks noGrp="1"/>
          </p:cNvSpPr>
          <p:nvPr>
            <p:ph type="body" sz="quarter" idx="13" hasCustomPrompt="1"/>
          </p:nvPr>
        </p:nvSpPr>
        <p:spPr>
          <a:xfrm>
            <a:off x="3008247" y="8394004"/>
            <a:ext cx="2023776" cy="304699"/>
          </a:xfrm>
        </p:spPr>
        <p:txBody>
          <a:bodyPr wrap="square">
            <a:spAutoFit/>
          </a:bodyPr>
          <a:lstStyle>
            <a:lvl1pPr marL="0" indent="0">
              <a:buNone/>
              <a:defRPr sz="900">
                <a:solidFill>
                  <a:schemeClr val="tx1"/>
                </a:solidFill>
                <a:latin typeface="+mn-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a:t>[Partner CTA]</a:t>
            </a:r>
          </a:p>
          <a:p>
            <a:pPr lvl="0"/>
            <a:r>
              <a:rPr lang="en-US"/>
              <a:t>Learn more about our services &gt;</a:t>
            </a:r>
          </a:p>
        </p:txBody>
      </p:sp>
      <p:sp>
        <p:nvSpPr>
          <p:cNvPr id="33" name="Picture Placeholder 32">
            <a:extLst>
              <a:ext uri="{FF2B5EF4-FFF2-40B4-BE49-F238E27FC236}">
                <a16:creationId xmlns:a16="http://schemas.microsoft.com/office/drawing/2014/main" id="{D911259B-6C32-49B8-B320-2AFCE74CB184}"/>
              </a:ext>
            </a:extLst>
          </p:cNvPr>
          <p:cNvSpPr>
            <a:spLocks noGrp="1"/>
          </p:cNvSpPr>
          <p:nvPr>
            <p:ph type="pic" sz="quarter" idx="14" hasCustomPrompt="1"/>
          </p:nvPr>
        </p:nvSpPr>
        <p:spPr>
          <a:xfrm>
            <a:off x="328613" y="8539173"/>
            <a:ext cx="2097087" cy="483481"/>
          </a:xfrm>
        </p:spPr>
        <p:txBody>
          <a:bodyPr/>
          <a:lstStyle>
            <a:lvl1pPr marL="0" indent="0" algn="ctr">
              <a:buNone/>
              <a:defRPr sz="900">
                <a:solidFill>
                  <a:schemeClr val="tx1"/>
                </a:solidFill>
                <a:latin typeface="+mn-lt"/>
              </a:defRPr>
            </a:lvl1pPr>
          </a:lstStyle>
          <a:p>
            <a:r>
              <a:rPr lang="en-US"/>
              <a:t>Partner logo</a:t>
            </a:r>
          </a:p>
        </p:txBody>
      </p:sp>
      <p:sp>
        <p:nvSpPr>
          <p:cNvPr id="35" name="Picture Placeholder 34">
            <a:extLst>
              <a:ext uri="{FF2B5EF4-FFF2-40B4-BE49-F238E27FC236}">
                <a16:creationId xmlns:a16="http://schemas.microsoft.com/office/drawing/2014/main" id="{F3F0CC08-1E7F-4ACD-BDD1-6B3849D15B7A}"/>
              </a:ext>
            </a:extLst>
          </p:cNvPr>
          <p:cNvSpPr>
            <a:spLocks noGrp="1"/>
          </p:cNvSpPr>
          <p:nvPr>
            <p:ph type="pic" sz="quarter" idx="15" hasCustomPrompt="1"/>
          </p:nvPr>
        </p:nvSpPr>
        <p:spPr>
          <a:xfrm>
            <a:off x="5314950" y="7586672"/>
            <a:ext cx="1543050" cy="1435981"/>
          </a:xfrm>
        </p:spPr>
        <p:txBody>
          <a:bodyPr/>
          <a:lstStyle>
            <a:lvl1pPr marL="0" indent="0" algn="ctr">
              <a:buNone/>
              <a:defRPr sz="900">
                <a:solidFill>
                  <a:schemeClr val="tx1"/>
                </a:solidFill>
              </a:defRPr>
            </a:lvl1pPr>
          </a:lstStyle>
          <a:p>
            <a:r>
              <a:rPr lang="en-US"/>
              <a:t>IMAGE</a:t>
            </a:r>
          </a:p>
          <a:p>
            <a:r>
              <a:rPr lang="en-US"/>
              <a:t>PLACEHOLDER</a:t>
            </a:r>
          </a:p>
        </p:txBody>
      </p:sp>
      <p:cxnSp>
        <p:nvCxnSpPr>
          <p:cNvPr id="45" name="Straight Connector 44">
            <a:extLst>
              <a:ext uri="{FF2B5EF4-FFF2-40B4-BE49-F238E27FC236}">
                <a16:creationId xmlns:a16="http://schemas.microsoft.com/office/drawing/2014/main" id="{A380C466-E4CF-4585-89D7-3AAAEB844370}"/>
              </a:ext>
              <a:ext uri="{C183D7F6-B498-43B3-948B-1728B52AA6E4}">
                <adec:decorative xmlns:adec="http://schemas.microsoft.com/office/drawing/2017/decorative" val="1"/>
              </a:ext>
            </a:extLst>
          </p:cNvPr>
          <p:cNvCxnSpPr>
            <a:cxnSpLocks/>
          </p:cNvCxnSpPr>
          <p:nvPr userDrawn="1"/>
        </p:nvCxnSpPr>
        <p:spPr>
          <a:xfrm>
            <a:off x="5173486" y="7588473"/>
            <a:ext cx="0" cy="1436400"/>
          </a:xfrm>
          <a:prstGeom prst="line">
            <a:avLst/>
          </a:prstGeom>
          <a:ln w="12700">
            <a:solidFill>
              <a:srgbClr val="BEFFC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ED1E9BD1-79C9-4C1D-9B77-6619023853CA}"/>
              </a:ext>
            </a:extLst>
          </p:cNvPr>
          <p:cNvSpPr>
            <a:spLocks noGrp="1"/>
          </p:cNvSpPr>
          <p:nvPr>
            <p:ph type="body" sz="quarter" idx="16" hasCustomPrompt="1"/>
          </p:nvPr>
        </p:nvSpPr>
        <p:spPr>
          <a:xfrm>
            <a:off x="3008003" y="8780913"/>
            <a:ext cx="2024372" cy="241740"/>
          </a:xfrm>
        </p:spPr>
        <p:txBody>
          <a:bodyPr/>
          <a:lstStyle>
            <a:lvl1pPr marL="0" indent="0">
              <a:buNone/>
              <a:defRPr sz="900">
                <a:solidFill>
                  <a:schemeClr val="tx1"/>
                </a:solidFill>
                <a:latin typeface="+mj-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a:t>[Link to partner website]</a:t>
            </a:r>
          </a:p>
        </p:txBody>
      </p:sp>
      <p:sp>
        <p:nvSpPr>
          <p:cNvPr id="50" name="Rectangle 49">
            <a:extLst>
              <a:ext uri="{FF2B5EF4-FFF2-40B4-BE49-F238E27FC236}">
                <a16:creationId xmlns:a16="http://schemas.microsoft.com/office/drawing/2014/main" id="{238D091E-0E85-421C-8CC3-B4C199EE460C}"/>
              </a:ext>
            </a:extLst>
          </p:cNvPr>
          <p:cNvSpPr/>
          <p:nvPr userDrawn="1"/>
        </p:nvSpPr>
        <p:spPr bwMode="auto">
          <a:xfrm>
            <a:off x="0" y="9102067"/>
            <a:ext cx="6858000" cy="803931"/>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4" name="Text Placeholder 53">
            <a:extLst>
              <a:ext uri="{FF2B5EF4-FFF2-40B4-BE49-F238E27FC236}">
                <a16:creationId xmlns:a16="http://schemas.microsoft.com/office/drawing/2014/main" id="{36AF7CC0-429B-47E2-9696-DFBA78B1C6BF}"/>
              </a:ext>
            </a:extLst>
          </p:cNvPr>
          <p:cNvSpPr>
            <a:spLocks noGrp="1"/>
          </p:cNvSpPr>
          <p:nvPr>
            <p:ph type="body" sz="quarter" idx="17" hasCustomPrompt="1"/>
          </p:nvPr>
        </p:nvSpPr>
        <p:spPr>
          <a:xfrm>
            <a:off x="328614" y="9244229"/>
            <a:ext cx="6200772" cy="321258"/>
          </a:xfrm>
        </p:spPr>
        <p:txBody>
          <a:bodyPr/>
          <a:lstStyle>
            <a:lvl1pPr marL="121030" indent="-121030">
              <a:buSzPct val="100000"/>
              <a:buFontTx/>
              <a:buBlip>
                <a:blip r:embed="rId3"/>
              </a:buBlip>
              <a:defRPr sz="700">
                <a:solidFill>
                  <a:schemeClr val="bg1"/>
                </a:solidFill>
              </a:defRPr>
            </a:lvl1pPr>
            <a:lvl2pPr marL="242060" indent="-121030">
              <a:buFontTx/>
              <a:buBlip>
                <a:blip r:embed="rId4"/>
              </a:buBlip>
              <a:defRPr/>
            </a:lvl2pPr>
            <a:lvl3pPr marL="347961" indent="-105901">
              <a:buFontTx/>
              <a:buBlip>
                <a:blip r:embed="rId4"/>
              </a:buBlip>
              <a:defRPr/>
            </a:lvl3pPr>
            <a:lvl4pPr marL="446299" indent="-95815">
              <a:buFontTx/>
              <a:buBlip>
                <a:blip r:embed="rId4"/>
              </a:buBlip>
              <a:defRPr/>
            </a:lvl4pPr>
            <a:lvl5pPr marL="542114" indent="-89092">
              <a:buFontTx/>
              <a:buBlip>
                <a:blip r:embed="rId4"/>
              </a:buBlip>
              <a:defRPr/>
            </a:lvl5pPr>
          </a:lstStyle>
          <a:p>
            <a:pPr lvl="0"/>
            <a:r>
              <a:rPr lang="en-US"/>
              <a:t>Click to edit text styles</a:t>
            </a:r>
          </a:p>
        </p:txBody>
      </p:sp>
      <p:grpSp>
        <p:nvGrpSpPr>
          <p:cNvPr id="25" name="Group 24">
            <a:extLst>
              <a:ext uri="{FF2B5EF4-FFF2-40B4-BE49-F238E27FC236}">
                <a16:creationId xmlns:a16="http://schemas.microsoft.com/office/drawing/2014/main" id="{DF4364F2-B39D-4835-8360-7C99B9AE63AF}"/>
              </a:ext>
            </a:extLst>
          </p:cNvPr>
          <p:cNvGrpSpPr/>
          <p:nvPr userDrawn="1"/>
        </p:nvGrpSpPr>
        <p:grpSpPr>
          <a:xfrm>
            <a:off x="2708275" y="8417793"/>
            <a:ext cx="252000" cy="252000"/>
            <a:chOff x="2708275" y="8281369"/>
            <a:chExt cx="252000" cy="252000"/>
          </a:xfrm>
        </p:grpSpPr>
        <p:sp>
          <p:nvSpPr>
            <p:cNvPr id="26" name="Freeform: Shape 25">
              <a:extLst>
                <a:ext uri="{FF2B5EF4-FFF2-40B4-BE49-F238E27FC236}">
                  <a16:creationId xmlns:a16="http://schemas.microsoft.com/office/drawing/2014/main" id="{559ED779-426E-448A-9708-2D9ED96DDEFF}"/>
                </a:ext>
              </a:extLst>
            </p:cNvPr>
            <p:cNvSpPr/>
            <p:nvPr/>
          </p:nvSpPr>
          <p:spPr>
            <a:xfrm rot="5400000">
              <a:off x="2708275" y="828136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BEFFC3"/>
            </a:solidFill>
            <a:ln w="391" cap="flat">
              <a:noFill/>
              <a:prstDash val="solid"/>
              <a:miter/>
            </a:ln>
          </p:spPr>
          <p:txBody>
            <a:bodyPr rtlCol="0" anchor="ctr"/>
            <a:lstStyle/>
            <a:p>
              <a:endParaRPr lang="en-US"/>
            </a:p>
          </p:txBody>
        </p:sp>
        <p:grpSp>
          <p:nvGrpSpPr>
            <p:cNvPr id="28" name="Graphic 32">
              <a:extLst>
                <a:ext uri="{FF2B5EF4-FFF2-40B4-BE49-F238E27FC236}">
                  <a16:creationId xmlns:a16="http://schemas.microsoft.com/office/drawing/2014/main" id="{046BD3A4-A2C0-412B-83FC-9E0B05FF0EE7}"/>
                </a:ext>
              </a:extLst>
            </p:cNvPr>
            <p:cNvGrpSpPr/>
            <p:nvPr/>
          </p:nvGrpSpPr>
          <p:grpSpPr>
            <a:xfrm rot="5400000">
              <a:off x="2778265" y="8355123"/>
              <a:ext cx="112024" cy="104488"/>
              <a:chOff x="2996146" y="4819536"/>
              <a:chExt cx="56012" cy="52244"/>
            </a:xfrm>
          </p:grpSpPr>
          <p:sp>
            <p:nvSpPr>
              <p:cNvPr id="30" name="Freeform: Shape 29">
                <a:extLst>
                  <a:ext uri="{FF2B5EF4-FFF2-40B4-BE49-F238E27FC236}">
                    <a16:creationId xmlns:a16="http://schemas.microsoft.com/office/drawing/2014/main" id="{0F87B4A7-E97C-4677-9ADE-9B1BD285C3A5}"/>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rgbClr val="000000"/>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E7FDD756-EFBD-47BB-8FA1-78BFCE945BE4}"/>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rgbClr val="000000"/>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872127C7-B5A1-4FC9-89C9-FF5B304B3CCC}"/>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rgbClr val="000000"/>
                </a:solidFill>
                <a:prstDash val="solid"/>
                <a:round/>
              </a:ln>
            </p:spPr>
            <p:txBody>
              <a:bodyPr rtlCol="0" anchor="ctr"/>
              <a:lstStyle/>
              <a:p>
                <a:endParaRPr lang="en-US"/>
              </a:p>
            </p:txBody>
          </p:sp>
        </p:grpSp>
      </p:grpSp>
    </p:spTree>
    <p:extLst>
      <p:ext uri="{BB962C8B-B14F-4D97-AF65-F5344CB8AC3E}">
        <p14:creationId xmlns:p14="http://schemas.microsoft.com/office/powerpoint/2010/main" val="128247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bg>
      <p:bgPr>
        <a:solidFill>
          <a:srgbClr val="F4F3F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9029A9-D9C7-4716-A233-4DADF6BF80E2}"/>
              </a:ext>
            </a:extLst>
          </p:cNvPr>
          <p:cNvSpPr/>
          <p:nvPr userDrawn="1"/>
        </p:nvSpPr>
        <p:spPr bwMode="auto">
          <a:xfrm>
            <a:off x="1" y="8370092"/>
            <a:ext cx="6858000" cy="153590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800">
                <a:solidFill>
                  <a:srgbClr val="091F2C"/>
                </a:solidFill>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grpSp>
        <p:nvGrpSpPr>
          <p:cNvPr id="38" name="Group 37">
            <a:extLst>
              <a:ext uri="{FF2B5EF4-FFF2-40B4-BE49-F238E27FC236}">
                <a16:creationId xmlns:a16="http://schemas.microsoft.com/office/drawing/2014/main" id="{EF853BD5-BF0D-4DA9-AF55-DDA3CFE22C83}"/>
              </a:ext>
            </a:extLst>
          </p:cNvPr>
          <p:cNvGrpSpPr/>
          <p:nvPr userDrawn="1"/>
        </p:nvGrpSpPr>
        <p:grpSpPr>
          <a:xfrm>
            <a:off x="2787825" y="9150128"/>
            <a:ext cx="207781" cy="207781"/>
            <a:chOff x="8844880" y="5070199"/>
            <a:chExt cx="252000" cy="252000"/>
          </a:xfrm>
        </p:grpSpPr>
        <p:sp>
          <p:nvSpPr>
            <p:cNvPr id="39" name="Freeform: Shape 38">
              <a:extLst>
                <a:ext uri="{FF2B5EF4-FFF2-40B4-BE49-F238E27FC236}">
                  <a16:creationId xmlns:a16="http://schemas.microsoft.com/office/drawing/2014/main" id="{EE6342E0-A114-43BE-92D8-98D24C017066}"/>
                </a:ext>
              </a:extLst>
            </p:cNvPr>
            <p:cNvSpPr/>
            <p:nvPr/>
          </p:nvSpPr>
          <p:spPr>
            <a:xfrm rot="5400000">
              <a:off x="8844880"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77EAB3"/>
            </a:solidFill>
            <a:ln w="391" cap="flat">
              <a:noFill/>
              <a:prstDash val="solid"/>
              <a:miter/>
            </a:ln>
          </p:spPr>
          <p:txBody>
            <a:bodyPr rtlCol="0" anchor="ctr"/>
            <a:lstStyle/>
            <a:p>
              <a:endParaRPr lang="en-US"/>
            </a:p>
          </p:txBody>
        </p:sp>
        <p:grpSp>
          <p:nvGrpSpPr>
            <p:cNvPr id="40" name="Graphic 32">
              <a:extLst>
                <a:ext uri="{FF2B5EF4-FFF2-40B4-BE49-F238E27FC236}">
                  <a16:creationId xmlns:a16="http://schemas.microsoft.com/office/drawing/2014/main" id="{68BB2AD9-E94B-4B7D-931E-263B76971213}"/>
                </a:ext>
              </a:extLst>
            </p:cNvPr>
            <p:cNvGrpSpPr/>
            <p:nvPr/>
          </p:nvGrpSpPr>
          <p:grpSpPr>
            <a:xfrm rot="5400000">
              <a:off x="8914870" y="5143953"/>
              <a:ext cx="112024" cy="104488"/>
              <a:chOff x="2996146" y="4819536"/>
              <a:chExt cx="56012" cy="52244"/>
            </a:xfrm>
          </p:grpSpPr>
          <p:sp>
            <p:nvSpPr>
              <p:cNvPr id="41" name="Freeform: Shape 40">
                <a:extLst>
                  <a:ext uri="{FF2B5EF4-FFF2-40B4-BE49-F238E27FC236}">
                    <a16:creationId xmlns:a16="http://schemas.microsoft.com/office/drawing/2014/main" id="{355EBA43-40D3-42F5-91DD-CC57424ACC01}"/>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AE3289C-4130-4FAF-930C-0ED46F8F525A}"/>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1616B71-6C96-4281-A85D-2EBF02FACFC0}"/>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47" name="Picture Placeholder 14">
            <a:extLst>
              <a:ext uri="{FF2B5EF4-FFF2-40B4-BE49-F238E27FC236}">
                <a16:creationId xmlns:a16="http://schemas.microsoft.com/office/drawing/2014/main" id="{EB485EF6-4EFB-4280-AD9B-7BB5D0926ACC}"/>
              </a:ext>
            </a:extLst>
          </p:cNvPr>
          <p:cNvSpPr>
            <a:spLocks noGrp="1"/>
          </p:cNvSpPr>
          <p:nvPr>
            <p:ph type="pic" sz="quarter" idx="16" hasCustomPrompt="1"/>
          </p:nvPr>
        </p:nvSpPr>
        <p:spPr>
          <a:xfrm>
            <a:off x="410623" y="9153538"/>
            <a:ext cx="1882518" cy="457390"/>
          </a:xfrm>
          <a:solidFill>
            <a:schemeClr val="bg1"/>
          </a:solidFill>
        </p:spPr>
        <p:txBody>
          <a:bodyPr anchor="ctr">
            <a:noAutofit/>
          </a:bodyPr>
          <a:lstStyle>
            <a:lvl1pPr marL="0" indent="0" algn="ctr">
              <a:buNone/>
              <a:defRPr sz="1000">
                <a:solidFill>
                  <a:schemeClr val="tx1"/>
                </a:solidFill>
              </a:defRPr>
            </a:lvl1pPr>
          </a:lstStyle>
          <a:p>
            <a:r>
              <a:rPr lang="en-US" dirty="0"/>
              <a:t>Partner logo</a:t>
            </a:r>
          </a:p>
        </p:txBody>
      </p:sp>
      <p:sp>
        <p:nvSpPr>
          <p:cNvPr id="51" name="TextBox 50">
            <a:extLst>
              <a:ext uri="{FF2B5EF4-FFF2-40B4-BE49-F238E27FC236}">
                <a16:creationId xmlns:a16="http://schemas.microsoft.com/office/drawing/2014/main" id="{F48BE482-7ED1-441F-BDD1-2205D14A5093}"/>
              </a:ext>
            </a:extLst>
          </p:cNvPr>
          <p:cNvSpPr txBox="1"/>
          <p:nvPr userDrawn="1"/>
        </p:nvSpPr>
        <p:spPr>
          <a:xfrm>
            <a:off x="2792892" y="8547611"/>
            <a:ext cx="3239613" cy="461665"/>
          </a:xfrm>
          <a:prstGeom prst="rect">
            <a:avLst/>
          </a:prstGeom>
          <a:noFill/>
        </p:spPr>
        <p:txBody>
          <a:bodyPr wrap="square" lIns="0" tIns="0" rIns="0" bIns="0" rtlCol="0">
            <a:spAutoFit/>
          </a:bodyPr>
          <a:lstStyle/>
          <a:p>
            <a:pPr>
              <a:spcAft>
                <a:spcPts val="0"/>
              </a:spcAft>
            </a:pPr>
            <a:r>
              <a:rPr lang="en-US" sz="1000" dirty="0">
                <a:solidFill>
                  <a:srgbClr val="091F2C"/>
                </a:solidFill>
                <a:latin typeface="+mj-lt"/>
              </a:rPr>
              <a:t>Need help navigating these changes?</a:t>
            </a:r>
          </a:p>
          <a:p>
            <a:pPr>
              <a:spcAft>
                <a:spcPts val="600"/>
              </a:spcAft>
            </a:pPr>
            <a:r>
              <a:rPr lang="en-US" sz="1000" baseline="0" dirty="0">
                <a:solidFill>
                  <a:srgbClr val="091F2C"/>
                </a:solidFill>
                <a:latin typeface="+mn-lt"/>
              </a:rPr>
              <a:t>Our technology security experts can guide your business through compliance and security best practices.</a:t>
            </a:r>
          </a:p>
        </p:txBody>
      </p:sp>
      <p:sp>
        <p:nvSpPr>
          <p:cNvPr id="3" name="Text Placeholder 2">
            <a:extLst>
              <a:ext uri="{FF2B5EF4-FFF2-40B4-BE49-F238E27FC236}">
                <a16:creationId xmlns:a16="http://schemas.microsoft.com/office/drawing/2014/main" id="{5C3BD5B8-22B9-4839-9F50-5943BD6661C0}"/>
              </a:ext>
            </a:extLst>
          </p:cNvPr>
          <p:cNvSpPr>
            <a:spLocks noGrp="1"/>
          </p:cNvSpPr>
          <p:nvPr>
            <p:ph type="body" sz="quarter" idx="27" hasCustomPrompt="1"/>
          </p:nvPr>
        </p:nvSpPr>
        <p:spPr>
          <a:xfrm>
            <a:off x="3089144" y="9150128"/>
            <a:ext cx="2943357" cy="461665"/>
          </a:xfrm>
        </p:spPr>
        <p:txBody>
          <a:bodyPr wrap="square">
            <a:spAutoFit/>
          </a:bodyPr>
          <a:lstStyle>
            <a:lvl1pPr marL="0" indent="0">
              <a:buNone/>
              <a:defRPr sz="1000">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dirty="0"/>
              <a:t>[Phone]</a:t>
            </a:r>
            <a:br>
              <a:rPr lang="en-US" dirty="0"/>
            </a:br>
            <a:r>
              <a:rPr lang="en-US" dirty="0"/>
              <a:t>[Email]</a:t>
            </a:r>
            <a:br>
              <a:rPr lang="en-US" dirty="0"/>
            </a:br>
            <a:r>
              <a:rPr lang="en-US" dirty="0"/>
              <a:t>[Website]</a:t>
            </a:r>
          </a:p>
        </p:txBody>
      </p:sp>
      <p:cxnSp>
        <p:nvCxnSpPr>
          <p:cNvPr id="46" name="Straight Connector 45">
            <a:extLst>
              <a:ext uri="{FF2B5EF4-FFF2-40B4-BE49-F238E27FC236}">
                <a16:creationId xmlns:a16="http://schemas.microsoft.com/office/drawing/2014/main" id="{E7621B2C-8BDD-46DF-874E-F43FEDFE78AA}"/>
              </a:ext>
              <a:ext uri="{C183D7F6-B498-43B3-948B-1728B52AA6E4}">
                <adec:decorative xmlns:adec="http://schemas.microsoft.com/office/drawing/2017/decorative" val="1"/>
              </a:ext>
            </a:extLst>
          </p:cNvPr>
          <p:cNvCxnSpPr>
            <a:cxnSpLocks/>
          </p:cNvCxnSpPr>
          <p:nvPr userDrawn="1"/>
        </p:nvCxnSpPr>
        <p:spPr>
          <a:xfrm>
            <a:off x="2543016" y="8619305"/>
            <a:ext cx="0" cy="991623"/>
          </a:xfrm>
          <a:prstGeom prst="line">
            <a:avLst/>
          </a:prstGeom>
          <a:ln w="12700">
            <a:solidFill>
              <a:srgbClr val="77EA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94FB387-6D48-4212-8B07-16CEA8951480}"/>
              </a:ext>
            </a:extLst>
          </p:cNvPr>
          <p:cNvSpPr txBox="1"/>
          <p:nvPr userDrawn="1"/>
        </p:nvSpPr>
        <p:spPr>
          <a:xfrm>
            <a:off x="410623" y="8547611"/>
            <a:ext cx="1882518" cy="430887"/>
          </a:xfrm>
          <a:prstGeom prst="rect">
            <a:avLst/>
          </a:prstGeom>
          <a:noFill/>
        </p:spPr>
        <p:txBody>
          <a:bodyPr wrap="square" lIns="0" tIns="0" rIns="0" bIns="0" rtlCol="0">
            <a:spAutoFit/>
          </a:bodyPr>
          <a:lstStyle/>
          <a:p>
            <a:pPr>
              <a:spcAft>
                <a:spcPts val="600"/>
              </a:spcAft>
            </a:pPr>
            <a:r>
              <a:rPr lang="en-US" sz="1400" dirty="0">
                <a:solidFill>
                  <a:srgbClr val="091F2C"/>
                </a:solidFill>
                <a:latin typeface="+mj-lt"/>
              </a:rPr>
              <a:t>Let's turbocharge your security compliance</a:t>
            </a:r>
          </a:p>
        </p:txBody>
      </p:sp>
    </p:spTree>
    <p:extLst>
      <p:ext uri="{BB962C8B-B14F-4D97-AF65-F5344CB8AC3E}">
        <p14:creationId xmlns:p14="http://schemas.microsoft.com/office/powerpoint/2010/main" val="174897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bg>
      <p:bgPr>
        <a:solidFill>
          <a:srgbClr val="F4F3F5"/>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8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spTree>
    <p:extLst>
      <p:ext uri="{BB962C8B-B14F-4D97-AF65-F5344CB8AC3E}">
        <p14:creationId xmlns:p14="http://schemas.microsoft.com/office/powerpoint/2010/main" val="134730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78" r:id="rId4"/>
    <p:sldLayoutId id="2147483675" r:id="rId5"/>
    <p:sldLayoutId id="2147483680" r:id="rId6"/>
    <p:sldLayoutId id="214748367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4EFB-D4BF-4B64-9A8E-51ABECD4DCCC}"/>
              </a:ext>
            </a:extLst>
          </p:cNvPr>
          <p:cNvSpPr>
            <a:spLocks noGrp="1"/>
          </p:cNvSpPr>
          <p:nvPr>
            <p:ph type="title"/>
          </p:nvPr>
        </p:nvSpPr>
        <p:spPr/>
        <p:txBody>
          <a:bodyPr wrap="square">
            <a:spAutoFit/>
          </a:bodyPr>
          <a:lstStyle/>
          <a:p>
            <a:pPr>
              <a:spcBef>
                <a:spcPts val="0"/>
              </a:spcBef>
            </a:pPr>
            <a:r>
              <a:rPr lang="en-US" dirty="0">
                <a:solidFill>
                  <a:srgbClr val="00FEBC"/>
                </a:solidFill>
                <a:latin typeface="Segoe Sans Display Semibold (Headings)"/>
              </a:rPr>
              <a:t>SMB Security Regulatory Changes:</a:t>
            </a:r>
            <a:br>
              <a:rPr lang="en-US" dirty="0">
                <a:solidFill>
                  <a:srgbClr val="00FEBC"/>
                </a:solidFill>
                <a:latin typeface="Segoe Sans Display Semibold (Headings)"/>
              </a:rPr>
            </a:br>
            <a:r>
              <a:rPr lang="en-US" dirty="0">
                <a:solidFill>
                  <a:schemeClr val="bg1"/>
                </a:solidFill>
                <a:latin typeface="Segoe Sans Display Semibold (Headings)"/>
              </a:rPr>
              <a:t>What your business needs to know</a:t>
            </a:r>
            <a:endParaRPr lang="en-US" dirty="0">
              <a:solidFill>
                <a:schemeClr val="bg1"/>
              </a:solidFill>
            </a:endParaRPr>
          </a:p>
        </p:txBody>
      </p:sp>
      <p:sp>
        <p:nvSpPr>
          <p:cNvPr id="9" name="Picture Placeholder 8">
            <a:extLst>
              <a:ext uri="{FF2B5EF4-FFF2-40B4-BE49-F238E27FC236}">
                <a16:creationId xmlns:a16="http://schemas.microsoft.com/office/drawing/2014/main" id="{394D6DBA-1CD6-4B12-9001-F2BFDE1AEFC8}"/>
              </a:ext>
            </a:extLst>
          </p:cNvPr>
          <p:cNvSpPr>
            <a:spLocks noGrp="1"/>
          </p:cNvSpPr>
          <p:nvPr>
            <p:ph type="pic" sz="quarter" idx="15"/>
          </p:nvPr>
        </p:nvSpPr>
        <p:spPr/>
        <p:txBody>
          <a:bodyPr/>
          <a:lstStyle/>
          <a:p>
            <a:endParaRPr lang="en-US"/>
          </a:p>
        </p:txBody>
      </p:sp>
      <p:grpSp>
        <p:nvGrpSpPr>
          <p:cNvPr id="5" name="Group 4">
            <a:extLst>
              <a:ext uri="{FF2B5EF4-FFF2-40B4-BE49-F238E27FC236}">
                <a16:creationId xmlns:a16="http://schemas.microsoft.com/office/drawing/2014/main" id="{117162C0-FD6C-D466-F6FB-08632B8AE553}"/>
              </a:ext>
            </a:extLst>
          </p:cNvPr>
          <p:cNvGrpSpPr/>
          <p:nvPr/>
        </p:nvGrpSpPr>
        <p:grpSpPr>
          <a:xfrm>
            <a:off x="328612" y="7595213"/>
            <a:ext cx="6345565" cy="2016095"/>
            <a:chOff x="328612" y="7617515"/>
            <a:chExt cx="6345565" cy="2016095"/>
          </a:xfrm>
        </p:grpSpPr>
        <p:sp>
          <p:nvSpPr>
            <p:cNvPr id="87" name="TextBox 86">
              <a:extLst>
                <a:ext uri="{FF2B5EF4-FFF2-40B4-BE49-F238E27FC236}">
                  <a16:creationId xmlns:a16="http://schemas.microsoft.com/office/drawing/2014/main" id="{C8A55797-FE23-4631-9EE3-BB1E9F412022}"/>
                </a:ext>
              </a:extLst>
            </p:cNvPr>
            <p:cNvSpPr txBox="1"/>
            <p:nvPr/>
          </p:nvSpPr>
          <p:spPr>
            <a:xfrm>
              <a:off x="328612" y="7617515"/>
              <a:ext cx="6345565" cy="1077218"/>
            </a:xfrm>
            <a:prstGeom prst="rect">
              <a:avLst/>
            </a:prstGeom>
            <a:noFill/>
          </p:spPr>
          <p:txBody>
            <a:bodyPr wrap="square" lIns="0" tIns="0" rIns="0" bIns="0" anchor="t">
              <a:spAutoFit/>
            </a:bodyPr>
            <a:lstStyle/>
            <a:p>
              <a:pPr defTabSz="914397">
                <a:spcBef>
                  <a:spcPts val="200"/>
                </a:spcBef>
                <a:spcAft>
                  <a:spcPts val="600"/>
                </a:spcAft>
                <a:defRPr/>
              </a:pPr>
              <a:r>
                <a:rPr lang="en-US" sz="1200" dirty="0">
                  <a:solidFill>
                    <a:schemeClr val="bg1"/>
                  </a:solidFill>
                  <a:cs typeface="Segoe UI"/>
                </a:rPr>
                <a:t>From 2025, businesses in New Zealand need to be aware of key regulatory changes that will impact small and medium businesses (SMBs):</a:t>
              </a:r>
            </a:p>
            <a:p>
              <a:pPr marL="361950" indent="-184150" defTabSz="914397">
                <a:spcBef>
                  <a:spcPts val="200"/>
                </a:spcBef>
                <a:buFont typeface="+mj-lt"/>
                <a:buAutoNum type="alphaLcPeriod"/>
                <a:defRPr/>
              </a:pPr>
              <a:r>
                <a:rPr lang="en-US" sz="1200" dirty="0">
                  <a:solidFill>
                    <a:schemeClr val="bg1"/>
                  </a:solidFill>
                  <a:cs typeface="Segoe UI"/>
                </a:rPr>
                <a:t>New Zealand Privacy Act 2020 compliance requirements </a:t>
              </a:r>
            </a:p>
            <a:p>
              <a:pPr marL="361950" indent="-184150" defTabSz="914397">
                <a:spcBef>
                  <a:spcPts val="200"/>
                </a:spcBef>
                <a:buFont typeface="+mj-lt"/>
                <a:buAutoNum type="alphaLcPeriod"/>
                <a:defRPr/>
              </a:pPr>
              <a:r>
                <a:rPr lang="en-US" sz="1200" dirty="0">
                  <a:solidFill>
                    <a:schemeClr val="bg1"/>
                  </a:solidFill>
                  <a:cs typeface="Segoe UI"/>
                </a:rPr>
                <a:t>Cross-border implications of Australian Privacy Act amendments </a:t>
              </a:r>
            </a:p>
            <a:p>
              <a:pPr marL="361950" indent="-184150" defTabSz="914397">
                <a:spcBef>
                  <a:spcPts val="200"/>
                </a:spcBef>
                <a:spcAft>
                  <a:spcPts val="600"/>
                </a:spcAft>
                <a:buFont typeface="+mj-lt"/>
                <a:buAutoNum type="alphaLcPeriod"/>
                <a:defRPr/>
              </a:pPr>
              <a:r>
                <a:rPr lang="en-US" sz="1200" dirty="0">
                  <a:solidFill>
                    <a:schemeClr val="bg1"/>
                  </a:solidFill>
                  <a:cs typeface="Segoe UI"/>
                </a:rPr>
                <a:t>The rise of industry-led cybersecurity frameworks like SMB1001 </a:t>
              </a:r>
            </a:p>
          </p:txBody>
        </p:sp>
        <p:sp>
          <p:nvSpPr>
            <p:cNvPr id="4" name="TextBox 3">
              <a:extLst>
                <a:ext uri="{FF2B5EF4-FFF2-40B4-BE49-F238E27FC236}">
                  <a16:creationId xmlns:a16="http://schemas.microsoft.com/office/drawing/2014/main" id="{47F258EC-8BAC-3BDE-51A0-8F9996C24D11}"/>
                </a:ext>
              </a:extLst>
            </p:cNvPr>
            <p:cNvSpPr txBox="1"/>
            <p:nvPr/>
          </p:nvSpPr>
          <p:spPr>
            <a:xfrm>
              <a:off x="328612" y="8792354"/>
              <a:ext cx="6345565" cy="841256"/>
            </a:xfrm>
            <a:prstGeom prst="rect">
              <a:avLst/>
            </a:prstGeom>
            <a:noFill/>
          </p:spPr>
          <p:txBody>
            <a:bodyPr wrap="square" lIns="0" tIns="0" rIns="0" bIns="0" anchor="t">
              <a:spAutoFit/>
            </a:bodyPr>
            <a:lstStyle/>
            <a:p>
              <a:pPr defTabSz="914397">
                <a:spcBef>
                  <a:spcPts val="200"/>
                </a:spcBef>
                <a:spcAft>
                  <a:spcPts val="600"/>
                </a:spcAft>
                <a:defRPr/>
              </a:pPr>
              <a:r>
                <a:rPr lang="en-US" sz="1200" dirty="0">
                  <a:solidFill>
                    <a:schemeClr val="bg1"/>
                  </a:solidFill>
                  <a:cs typeface="Segoe UI"/>
                </a:rPr>
                <a:t>With millions of SMBs potentially impacted, businesses must take proactive steps to comply. Failure to do so could lead to significant penalties if there is a breach. </a:t>
              </a:r>
            </a:p>
            <a:p>
              <a:pPr defTabSz="914397">
                <a:spcBef>
                  <a:spcPts val="200"/>
                </a:spcBef>
                <a:spcAft>
                  <a:spcPts val="600"/>
                </a:spcAft>
                <a:defRPr/>
              </a:pPr>
              <a:r>
                <a:rPr lang="en-US" sz="1200" dirty="0">
                  <a:solidFill>
                    <a:schemeClr val="bg1"/>
                  </a:solidFill>
                  <a:cs typeface="Segoe UI"/>
                </a:rPr>
                <a:t>Additionally, these security controls align closely with requirements for responsible AI adoption, turning compliance investments into strategic assets for future business growth.</a:t>
              </a:r>
            </a:p>
          </p:txBody>
        </p:sp>
      </p:gr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pic>
        <p:nvPicPr>
          <p:cNvPr id="91" name="Picture 90">
            <a:extLst>
              <a:ext uri="{FF2B5EF4-FFF2-40B4-BE49-F238E27FC236}">
                <a16:creationId xmlns:a16="http://schemas.microsoft.com/office/drawing/2014/main" id="{A5E29057-90C1-4436-9018-78930F78B2CD}"/>
              </a:ext>
            </a:extLst>
          </p:cNvPr>
          <p:cNvPicPr>
            <a:picLocks noChangeAspect="1"/>
          </p:cNvPicPr>
          <p:nvPr/>
        </p:nvPicPr>
        <p:blipFill rotWithShape="1">
          <a:blip r:embed="rId3">
            <a:extLst>
              <a:ext uri="{28A0092B-C50C-407E-A947-70E740481C1C}">
                <a14:useLocalDpi xmlns:a14="http://schemas.microsoft.com/office/drawing/2010/main" val="0"/>
              </a:ext>
            </a:extLst>
          </a:blip>
          <a:srcRect l="23020" r="26758"/>
          <a:stretch/>
        </p:blipFill>
        <p:spPr>
          <a:xfrm>
            <a:off x="0" y="1813843"/>
            <a:ext cx="6858000" cy="8092157"/>
          </a:xfrm>
          <a:custGeom>
            <a:avLst/>
            <a:gdLst>
              <a:gd name="connsiteX0" fmla="*/ 0 w 6858000"/>
              <a:gd name="connsiteY0" fmla="*/ 0 h 7394189"/>
              <a:gd name="connsiteX1" fmla="*/ 6858000 w 6858000"/>
              <a:gd name="connsiteY1" fmla="*/ 0 h 7394189"/>
              <a:gd name="connsiteX2" fmla="*/ 6858000 w 6858000"/>
              <a:gd name="connsiteY2" fmla="*/ 7394189 h 7394189"/>
              <a:gd name="connsiteX3" fmla="*/ 0 w 6858000"/>
              <a:gd name="connsiteY3" fmla="*/ 7394189 h 7394189"/>
            </a:gdLst>
            <a:ahLst/>
            <a:cxnLst>
              <a:cxn ang="0">
                <a:pos x="connsiteX0" y="connsiteY0"/>
              </a:cxn>
              <a:cxn ang="0">
                <a:pos x="connsiteX1" y="connsiteY1"/>
              </a:cxn>
              <a:cxn ang="0">
                <a:pos x="connsiteX2" y="connsiteY2"/>
              </a:cxn>
              <a:cxn ang="0">
                <a:pos x="connsiteX3" y="connsiteY3"/>
              </a:cxn>
            </a:cxnLst>
            <a:rect l="l" t="t" r="r" b="b"/>
            <a:pathLst>
              <a:path w="6858000" h="7394189">
                <a:moveTo>
                  <a:pt x="0" y="0"/>
                </a:moveTo>
                <a:lnTo>
                  <a:pt x="6858000" y="0"/>
                </a:lnTo>
                <a:lnTo>
                  <a:pt x="6858000" y="7394189"/>
                </a:lnTo>
                <a:lnTo>
                  <a:pt x="0" y="7394189"/>
                </a:lnTo>
                <a:close/>
              </a:path>
            </a:pathLst>
          </a:custGeom>
        </p:spPr>
      </p:pic>
      <p:sp>
        <p:nvSpPr>
          <p:cNvPr id="14" name="Text Placeholder 13">
            <a:extLst>
              <a:ext uri="{FF2B5EF4-FFF2-40B4-BE49-F238E27FC236}">
                <a16:creationId xmlns:a16="http://schemas.microsoft.com/office/drawing/2014/main" id="{9EBD7F17-6066-4898-B1CC-570C6E53090B}"/>
              </a:ext>
            </a:extLst>
          </p:cNvPr>
          <p:cNvSpPr>
            <a:spLocks noGrp="1"/>
          </p:cNvSpPr>
          <p:nvPr>
            <p:ph type="body" sz="quarter" idx="10"/>
          </p:nvPr>
        </p:nvSpPr>
        <p:spPr>
          <a:xfrm>
            <a:off x="328613" y="352954"/>
            <a:ext cx="6200773" cy="553998"/>
          </a:xfrm>
        </p:spPr>
        <p:txBody>
          <a:bodyPr>
            <a:spAutoFit/>
          </a:bodyPr>
          <a:lstStyle/>
          <a:p>
            <a:r>
              <a:rPr lang="en-US" sz="1800" dirty="0">
                <a:solidFill>
                  <a:srgbClr val="091F2C"/>
                </a:solidFill>
                <a:latin typeface="+mj-lt"/>
                <a:cs typeface="Segoe UI"/>
              </a:rPr>
              <a:t>New Zealand Privacy Act 2020: </a:t>
            </a:r>
            <a:br>
              <a:rPr lang="en-US" sz="1800" dirty="0">
                <a:solidFill>
                  <a:srgbClr val="091F2C"/>
                </a:solidFill>
                <a:latin typeface="+mj-lt"/>
                <a:cs typeface="Segoe UI"/>
              </a:rPr>
            </a:br>
            <a:r>
              <a:rPr lang="en-US" sz="1800" dirty="0">
                <a:solidFill>
                  <a:srgbClr val="091F2C"/>
                </a:solidFill>
                <a:latin typeface="+mj-lt"/>
                <a:cs typeface="Segoe UI"/>
              </a:rPr>
              <a:t>Key requirements for SMBs </a:t>
            </a:r>
          </a:p>
        </p:txBody>
      </p:sp>
      <p:sp>
        <p:nvSpPr>
          <p:cNvPr id="90" name="TextBox 89">
            <a:extLst>
              <a:ext uri="{FF2B5EF4-FFF2-40B4-BE49-F238E27FC236}">
                <a16:creationId xmlns:a16="http://schemas.microsoft.com/office/drawing/2014/main" id="{7CEC4A5D-302E-4220-8EB4-B6B0FE3CCA6E}"/>
              </a:ext>
            </a:extLst>
          </p:cNvPr>
          <p:cNvSpPr txBox="1"/>
          <p:nvPr/>
        </p:nvSpPr>
        <p:spPr>
          <a:xfrm>
            <a:off x="328613" y="1072225"/>
            <a:ext cx="5798810" cy="461665"/>
          </a:xfrm>
          <a:prstGeom prst="rect">
            <a:avLst/>
          </a:prstGeom>
          <a:noFill/>
        </p:spPr>
        <p:txBody>
          <a:bodyPr wrap="square" lIns="0" tIns="0" rIns="0" bIns="0" anchor="t">
            <a:spAutoFit/>
          </a:bodyPr>
          <a:lstStyle/>
          <a:p>
            <a:pPr defTabSz="914397">
              <a:spcBef>
                <a:spcPts val="300"/>
              </a:spcBef>
              <a:spcAft>
                <a:spcPts val="600"/>
              </a:spcAft>
              <a:defRPr/>
            </a:pPr>
            <a:r>
              <a:rPr lang="en-US" sz="1000" dirty="0">
                <a:cs typeface="Segoe UI"/>
              </a:rPr>
              <a:t>The Privacy Act 2020 is New Zealand's primary privacy legislation, governing how personal information is collected, used, and disclosed by businesses of all sizes. The Act includes several key provisions that directly impact SMBs: </a:t>
            </a:r>
          </a:p>
        </p:txBody>
      </p:sp>
      <p:grpSp>
        <p:nvGrpSpPr>
          <p:cNvPr id="22" name="Group 21">
            <a:extLst>
              <a:ext uri="{FF2B5EF4-FFF2-40B4-BE49-F238E27FC236}">
                <a16:creationId xmlns:a16="http://schemas.microsoft.com/office/drawing/2014/main" id="{0A770928-AD8A-B1FF-521C-EFF6FD1629B1}"/>
              </a:ext>
            </a:extLst>
          </p:cNvPr>
          <p:cNvGrpSpPr/>
          <p:nvPr/>
        </p:nvGrpSpPr>
        <p:grpSpPr>
          <a:xfrm>
            <a:off x="309420" y="2119344"/>
            <a:ext cx="6239160" cy="2934641"/>
            <a:chOff x="309420" y="2200951"/>
            <a:chExt cx="6239160" cy="2934641"/>
          </a:xfrm>
        </p:grpSpPr>
        <p:pic>
          <p:nvPicPr>
            <p:cNvPr id="36" name="Picture 35">
              <a:extLst>
                <a:ext uri="{FF2B5EF4-FFF2-40B4-BE49-F238E27FC236}">
                  <a16:creationId xmlns:a16="http://schemas.microsoft.com/office/drawing/2014/main" id="{E6410205-7A1B-40DC-A053-31854705A0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20" y="2200951"/>
              <a:ext cx="6239160" cy="2934641"/>
            </a:xfrm>
            <a:prstGeom prst="rect">
              <a:avLst/>
            </a:prstGeom>
          </p:spPr>
        </p:pic>
        <p:sp>
          <p:nvSpPr>
            <p:cNvPr id="61" name="Rectangle 60">
              <a:extLst>
                <a:ext uri="{FF2B5EF4-FFF2-40B4-BE49-F238E27FC236}">
                  <a16:creationId xmlns:a16="http://schemas.microsoft.com/office/drawing/2014/main" id="{2C6275C2-AF94-42D6-9516-CAC2DC7BCD52}"/>
                </a:ext>
              </a:extLst>
            </p:cNvPr>
            <p:cNvSpPr/>
            <p:nvPr/>
          </p:nvSpPr>
          <p:spPr bwMode="auto">
            <a:xfrm>
              <a:off x="309420" y="2596932"/>
              <a:ext cx="6219966" cy="244904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0000" tIns="180000" rIns="180000" bIns="0" numCol="1" spcCol="0" rtlCol="0" fromWordArt="0" anchor="t" anchorCtr="0" forceAA="0" compatLnSpc="1">
              <a:prstTxWarp prst="textNoShape">
                <a:avLst/>
              </a:prstTxWarp>
              <a:spAutoFit/>
            </a:bodyPr>
            <a:lstStyle/>
            <a:p>
              <a:pPr algn="l" defTabSz="932472" fontAlgn="base">
                <a:spcBef>
                  <a:spcPts val="200"/>
                </a:spcBef>
              </a:pPr>
              <a:r>
                <a:rPr lang="en-US" sz="1400" dirty="0">
                  <a:solidFill>
                    <a:srgbClr val="091F2C"/>
                  </a:solidFill>
                  <a:latin typeface="+mj-lt"/>
                  <a:ea typeface="Segoe UI" pitchFamily="34" charset="0"/>
                  <a:cs typeface="Segoe Sans Display Semilight" pitchFamily="2" charset="0"/>
                </a:rPr>
                <a:t>Requirements for all businesses</a:t>
              </a:r>
            </a:p>
            <a:p>
              <a:pPr algn="l" defTabSz="932472" fontAlgn="base">
                <a:spcBef>
                  <a:spcPts val="200"/>
                </a:spcBef>
                <a:spcAft>
                  <a:spcPts val="600"/>
                </a:spcAft>
              </a:pPr>
              <a:r>
                <a:rPr lang="en-US" sz="1000" dirty="0">
                  <a:solidFill>
                    <a:schemeClr val="tx1"/>
                  </a:solidFill>
                  <a:ea typeface="Segoe UI" pitchFamily="34" charset="0"/>
                  <a:cs typeface="Segoe Sans Display Semilight" pitchFamily="2" charset="0"/>
                </a:rPr>
                <a:t>To comply with the Privacy Act 2020, all businesses need to:</a:t>
              </a:r>
            </a:p>
            <a:p>
              <a:pPr marL="180975" indent="-180975" algn="l" defTabSz="932472" fontAlgn="base">
                <a:spcBef>
                  <a:spcPts val="200"/>
                </a:spcBef>
                <a:buFont typeface="+mj-lt"/>
                <a:buAutoNum type="arabicPeriod"/>
              </a:pPr>
              <a:r>
                <a:rPr lang="en-US" sz="1000" dirty="0">
                  <a:solidFill>
                    <a:schemeClr val="tx1"/>
                  </a:solidFill>
                  <a:latin typeface="+mj-lt"/>
                  <a:ea typeface="Segoe UI" pitchFamily="34" charset="0"/>
                  <a:cs typeface="Segoe Sans Display Semilight" pitchFamily="2" charset="0"/>
                </a:rPr>
                <a:t>Understand and implement the Information Privacy Principles (IPPs) </a:t>
              </a:r>
              <a:r>
                <a:rPr lang="en-US" sz="1000" dirty="0">
                  <a:solidFill>
                    <a:schemeClr val="tx1"/>
                  </a:solidFill>
                  <a:ea typeface="Segoe UI" pitchFamily="34" charset="0"/>
                  <a:cs typeface="Segoe Sans Display Semilight" pitchFamily="2" charset="0"/>
                </a:rPr>
                <a:t>which outline requirements for: A. Collection, storage, and disclosure of personal information B. Ensuring data accuracy and providing access rights C. Limiting use of personal information to stated purposes D. Implementing reasonable safeguards against loss, misuse, or disclosure. </a:t>
              </a:r>
              <a:endParaRPr lang="en-US" sz="1000" dirty="0">
                <a:solidFill>
                  <a:schemeClr val="tx1"/>
                </a:solidFill>
                <a:latin typeface="+mj-lt"/>
                <a:ea typeface="Segoe UI" pitchFamily="34" charset="0"/>
                <a:cs typeface="Segoe Sans Display Semilight" pitchFamily="2" charset="0"/>
              </a:endParaRPr>
            </a:p>
            <a:p>
              <a:pPr marL="180975" indent="-180975" algn="l" defTabSz="932472" fontAlgn="base">
                <a:spcBef>
                  <a:spcPts val="200"/>
                </a:spcBef>
                <a:buFont typeface="+mj-lt"/>
                <a:buAutoNum type="arabicPeriod"/>
              </a:pPr>
              <a:r>
                <a:rPr lang="en-US" sz="1000" dirty="0">
                  <a:solidFill>
                    <a:schemeClr val="tx1"/>
                  </a:solidFill>
                  <a:latin typeface="+mj-lt"/>
                  <a:ea typeface="Segoe UI" pitchFamily="34" charset="0"/>
                  <a:cs typeface="Segoe Sans Display Semilight" pitchFamily="2" charset="0"/>
                </a:rPr>
                <a:t>Establish mandatory data breach reporting processes to: </a:t>
              </a:r>
              <a:r>
                <a:rPr lang="en-US" sz="1000" dirty="0">
                  <a:solidFill>
                    <a:schemeClr val="tx1"/>
                  </a:solidFill>
                  <a:ea typeface="Segoe UI" pitchFamily="34" charset="0"/>
                  <a:cs typeface="Segoe Sans Display Semilight" pitchFamily="2" charset="0"/>
                </a:rPr>
                <a:t>A. Notify the Privacy Commissioner and affected individuals when breaches occur B. Respond promptly when a data breach is likely to cause serious harm. </a:t>
              </a:r>
              <a:endParaRPr lang="en-US" sz="1000" dirty="0">
                <a:solidFill>
                  <a:schemeClr val="tx1"/>
                </a:solidFill>
                <a:latin typeface="+mj-lt"/>
                <a:ea typeface="Segoe UI" pitchFamily="34" charset="0"/>
                <a:cs typeface="Segoe Sans Display Semilight" pitchFamily="2" charset="0"/>
              </a:endParaRPr>
            </a:p>
            <a:p>
              <a:pPr marL="180975" indent="-180975" algn="l" defTabSz="932472" fontAlgn="base">
                <a:spcBef>
                  <a:spcPts val="200"/>
                </a:spcBef>
                <a:buFont typeface="+mj-lt"/>
                <a:buAutoNum type="arabicPeriod"/>
              </a:pPr>
              <a:r>
                <a:rPr lang="en-US" sz="1000" dirty="0">
                  <a:solidFill>
                    <a:schemeClr val="tx1"/>
                  </a:solidFill>
                  <a:latin typeface="+mj-lt"/>
                  <a:ea typeface="Segoe UI" pitchFamily="34" charset="0"/>
                  <a:cs typeface="Segoe Sans Display Semilight" pitchFamily="2" charset="0"/>
                </a:rPr>
                <a:t>Prepare for compliance notices </a:t>
              </a:r>
              <a:r>
                <a:rPr lang="en-US" sz="1000" dirty="0">
                  <a:solidFill>
                    <a:schemeClr val="tx1"/>
                  </a:solidFill>
                  <a:ea typeface="Segoe UI" pitchFamily="34" charset="0"/>
                  <a:cs typeface="Segoe Sans Display Semilight" pitchFamily="2" charset="0"/>
                </a:rPr>
                <a:t>which can be issued by the Privacy Commissioner requiring businesses to take corrective actions. </a:t>
              </a:r>
            </a:p>
            <a:p>
              <a:pPr marL="180975" indent="-180975" algn="l" defTabSz="932472" fontAlgn="base">
                <a:spcBef>
                  <a:spcPts val="200"/>
                </a:spcBef>
                <a:buFont typeface="+mj-lt"/>
                <a:buAutoNum type="arabicPeriod"/>
              </a:pPr>
              <a:r>
                <a:rPr lang="en-US" sz="1000" dirty="0">
                  <a:solidFill>
                    <a:schemeClr val="tx1"/>
                  </a:solidFill>
                  <a:latin typeface="+mj-lt"/>
                  <a:ea typeface="Segoe UI" pitchFamily="34" charset="0"/>
                  <a:cs typeface="Segoe Sans Display Semilight" pitchFamily="2" charset="0"/>
                </a:rPr>
                <a:t>Increase transparency </a:t>
              </a:r>
              <a:r>
                <a:rPr lang="en-US" sz="1000" dirty="0">
                  <a:solidFill>
                    <a:schemeClr val="tx1"/>
                  </a:solidFill>
                  <a:ea typeface="Segoe UI" pitchFamily="34" charset="0"/>
                  <a:cs typeface="Segoe Sans Display Semilight" pitchFamily="2" charset="0"/>
                </a:rPr>
                <a:t>in how personal information is collected and used, especially when collected indirectly. </a:t>
              </a:r>
            </a:p>
          </p:txBody>
        </p:sp>
        <p:grpSp>
          <p:nvGrpSpPr>
            <p:cNvPr id="9" name="Group 8">
              <a:extLst>
                <a:ext uri="{FF2B5EF4-FFF2-40B4-BE49-F238E27FC236}">
                  <a16:creationId xmlns:a16="http://schemas.microsoft.com/office/drawing/2014/main" id="{F2CB91A9-0CF0-2F36-5CE3-16939C9B3B10}"/>
                </a:ext>
              </a:extLst>
            </p:cNvPr>
            <p:cNvGrpSpPr/>
            <p:nvPr/>
          </p:nvGrpSpPr>
          <p:grpSpPr>
            <a:xfrm>
              <a:off x="490752" y="2302409"/>
              <a:ext cx="469900" cy="469900"/>
              <a:chOff x="490752" y="2425865"/>
              <a:chExt cx="469900" cy="469900"/>
            </a:xfrm>
          </p:grpSpPr>
          <p:sp>
            <p:nvSpPr>
              <p:cNvPr id="37" name="Oval 36">
                <a:extLst>
                  <a:ext uri="{FF2B5EF4-FFF2-40B4-BE49-F238E27FC236}">
                    <a16:creationId xmlns:a16="http://schemas.microsoft.com/office/drawing/2014/main" id="{E9A3AE26-D8B1-4702-8B46-8EF88CFC547B}"/>
                  </a:ext>
                </a:extLst>
              </p:cNvPr>
              <p:cNvSpPr/>
              <p:nvPr/>
            </p:nvSpPr>
            <p:spPr bwMode="auto">
              <a:xfrm>
                <a:off x="490752" y="2425865"/>
                <a:ext cx="469900" cy="4699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39" name="Graphic 38">
                <a:extLst>
                  <a:ext uri="{FF2B5EF4-FFF2-40B4-BE49-F238E27FC236}">
                    <a16:creationId xmlns:a16="http://schemas.microsoft.com/office/drawing/2014/main" id="{0D105277-7DCA-4EF7-9E6F-77348B43B2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02" y="2552815"/>
                <a:ext cx="216000" cy="216000"/>
              </a:xfrm>
              <a:prstGeom prst="rect">
                <a:avLst/>
              </a:prstGeom>
            </p:spPr>
          </p:pic>
        </p:grpSp>
      </p:grpSp>
      <p:grpSp>
        <p:nvGrpSpPr>
          <p:cNvPr id="18" name="Group 17">
            <a:extLst>
              <a:ext uri="{FF2B5EF4-FFF2-40B4-BE49-F238E27FC236}">
                <a16:creationId xmlns:a16="http://schemas.microsoft.com/office/drawing/2014/main" id="{29CE6E88-3FBF-B6D6-C985-95383AEADE2B}"/>
              </a:ext>
            </a:extLst>
          </p:cNvPr>
          <p:cNvGrpSpPr/>
          <p:nvPr/>
        </p:nvGrpSpPr>
        <p:grpSpPr>
          <a:xfrm>
            <a:off x="309420" y="7818535"/>
            <a:ext cx="6239160" cy="1742252"/>
            <a:chOff x="309420" y="7810794"/>
            <a:chExt cx="6239160" cy="1742252"/>
          </a:xfrm>
        </p:grpSpPr>
        <p:pic>
          <p:nvPicPr>
            <p:cNvPr id="100" name="Picture 99">
              <a:extLst>
                <a:ext uri="{FF2B5EF4-FFF2-40B4-BE49-F238E27FC236}">
                  <a16:creationId xmlns:a16="http://schemas.microsoft.com/office/drawing/2014/main" id="{B4F66809-F1FA-4EE4-8D80-8DEF50FEAD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9420" y="7810794"/>
              <a:ext cx="6239160" cy="1742252"/>
            </a:xfrm>
            <a:prstGeom prst="rect">
              <a:avLst/>
            </a:prstGeom>
          </p:spPr>
        </p:pic>
        <p:sp>
          <p:nvSpPr>
            <p:cNvPr id="101" name="Rectangle 100">
              <a:extLst>
                <a:ext uri="{FF2B5EF4-FFF2-40B4-BE49-F238E27FC236}">
                  <a16:creationId xmlns:a16="http://schemas.microsoft.com/office/drawing/2014/main" id="{A77353B1-986A-4D57-BA6B-A2ADF97C63A3}"/>
                </a:ext>
              </a:extLst>
            </p:cNvPr>
            <p:cNvSpPr/>
            <p:nvPr/>
          </p:nvSpPr>
          <p:spPr bwMode="auto">
            <a:xfrm>
              <a:off x="309420" y="8205910"/>
              <a:ext cx="6219966" cy="119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0000" tIns="180000" rIns="180000" bIns="0" numCol="1" spcCol="0" rtlCol="0" fromWordArt="0" anchor="t" anchorCtr="0" forceAA="0" compatLnSpc="1">
              <a:prstTxWarp prst="textNoShape">
                <a:avLst/>
              </a:prstTxWarp>
              <a:spAutoFit/>
            </a:bodyPr>
            <a:lstStyle/>
            <a:p>
              <a:pPr algn="l" defTabSz="932472" fontAlgn="base">
                <a:spcBef>
                  <a:spcPts val="200"/>
                </a:spcBef>
              </a:pPr>
              <a:r>
                <a:rPr lang="en-US" sz="1400" dirty="0">
                  <a:solidFill>
                    <a:srgbClr val="091F2C"/>
                  </a:solidFill>
                  <a:latin typeface="+mj-lt"/>
                  <a:ea typeface="Segoe UI" pitchFamily="34" charset="0"/>
                  <a:cs typeface="Segoe Sans Display Semilight" pitchFamily="2" charset="0"/>
                </a:rPr>
                <a:t>Penalties for non-compliance</a:t>
              </a:r>
            </a:p>
            <a:p>
              <a:pPr algn="l" defTabSz="932472" fontAlgn="base">
                <a:spcBef>
                  <a:spcPts val="200"/>
                </a:spcBef>
                <a:spcAft>
                  <a:spcPts val="600"/>
                </a:spcAft>
              </a:pPr>
              <a:r>
                <a:rPr lang="en-US" sz="1000" dirty="0">
                  <a:solidFill>
                    <a:schemeClr val="tx1"/>
                  </a:solidFill>
                  <a:ea typeface="Segoe UI" pitchFamily="34" charset="0"/>
                  <a:cs typeface="Segoe Sans Display Semilight" pitchFamily="2" charset="0"/>
                </a:rPr>
                <a:t>If there is a breach, the potential maximum penalties for Privacy Act violations could include:</a:t>
              </a:r>
            </a:p>
            <a:p>
              <a:pPr marL="171450" indent="-171450" algn="l" defTabSz="932472" fontAlgn="base">
                <a:spcBef>
                  <a:spcPts val="200"/>
                </a:spcBef>
                <a:buFont typeface="Arial" panose="020B0604020202020204" pitchFamily="34" charset="0"/>
                <a:buChar char="•"/>
              </a:pPr>
              <a:r>
                <a:rPr lang="en-US" sz="1000" dirty="0">
                  <a:solidFill>
                    <a:schemeClr val="tx1"/>
                  </a:solidFill>
                  <a:ea typeface="Segoe UI" pitchFamily="34" charset="0"/>
                  <a:cs typeface="Segoe Sans Display Semilight" pitchFamily="2" charset="0"/>
                </a:rPr>
                <a:t>Up to $50 million for serious or repeated privacy breaches</a:t>
              </a:r>
            </a:p>
            <a:p>
              <a:pPr marL="171450" indent="-171450" algn="l" defTabSz="932472" fontAlgn="base">
                <a:spcBef>
                  <a:spcPts val="200"/>
                </a:spcBef>
                <a:buFont typeface="Arial" panose="020B0604020202020204" pitchFamily="34" charset="0"/>
                <a:buChar char="•"/>
              </a:pPr>
              <a:r>
                <a:rPr lang="en-US" sz="1000" dirty="0">
                  <a:solidFill>
                    <a:schemeClr val="tx1"/>
                  </a:solidFill>
                  <a:ea typeface="Segoe UI" pitchFamily="34" charset="0"/>
                  <a:cs typeface="Segoe Sans Display Semilight" pitchFamily="2" charset="0"/>
                </a:rPr>
                <a:t>Three times the value of any benefit obtained through the misuse of information</a:t>
              </a:r>
            </a:p>
            <a:p>
              <a:pPr marL="171450" indent="-171450" algn="l" defTabSz="932472" fontAlgn="base">
                <a:spcBef>
                  <a:spcPts val="200"/>
                </a:spcBef>
                <a:buFont typeface="Arial" panose="020B0604020202020204" pitchFamily="34" charset="0"/>
                <a:buChar char="•"/>
              </a:pPr>
              <a:r>
                <a:rPr lang="en-US" sz="1000" dirty="0">
                  <a:solidFill>
                    <a:schemeClr val="tx1"/>
                  </a:solidFill>
                  <a:ea typeface="Segoe UI" pitchFamily="34" charset="0"/>
                  <a:cs typeface="Segoe Sans Display Semilight" pitchFamily="2" charset="0"/>
                </a:rPr>
                <a:t>30% of a company's adjusted turnover during the relevant period</a:t>
              </a:r>
            </a:p>
          </p:txBody>
        </p:sp>
        <p:grpSp>
          <p:nvGrpSpPr>
            <p:cNvPr id="11" name="Group 10">
              <a:extLst>
                <a:ext uri="{FF2B5EF4-FFF2-40B4-BE49-F238E27FC236}">
                  <a16:creationId xmlns:a16="http://schemas.microsoft.com/office/drawing/2014/main" id="{873EE966-2512-A102-F8C2-E177BE54621F}"/>
                </a:ext>
              </a:extLst>
            </p:cNvPr>
            <p:cNvGrpSpPr/>
            <p:nvPr/>
          </p:nvGrpSpPr>
          <p:grpSpPr>
            <a:xfrm>
              <a:off x="490736" y="7913981"/>
              <a:ext cx="469900" cy="469900"/>
              <a:chOff x="490736" y="8357695"/>
              <a:chExt cx="469900" cy="469900"/>
            </a:xfrm>
          </p:grpSpPr>
          <p:sp>
            <p:nvSpPr>
              <p:cNvPr id="102" name="Oval 101">
                <a:extLst>
                  <a:ext uri="{FF2B5EF4-FFF2-40B4-BE49-F238E27FC236}">
                    <a16:creationId xmlns:a16="http://schemas.microsoft.com/office/drawing/2014/main" id="{25F5C2FA-E6C3-4463-BE57-A1F5F8435077}"/>
                  </a:ext>
                </a:extLst>
              </p:cNvPr>
              <p:cNvSpPr/>
              <p:nvPr/>
            </p:nvSpPr>
            <p:spPr bwMode="auto">
              <a:xfrm>
                <a:off x="490736" y="8357695"/>
                <a:ext cx="469900" cy="4699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3" name="Graphic 2">
                <a:extLst>
                  <a:ext uri="{FF2B5EF4-FFF2-40B4-BE49-F238E27FC236}">
                    <a16:creationId xmlns:a16="http://schemas.microsoft.com/office/drawing/2014/main" id="{EE57E635-4B61-4B11-9A21-CADD642489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5241" y="8484645"/>
                <a:ext cx="240922" cy="216000"/>
              </a:xfrm>
              <a:prstGeom prst="rect">
                <a:avLst/>
              </a:prstGeom>
            </p:spPr>
          </p:pic>
        </p:grpSp>
      </p:grpSp>
      <p:grpSp>
        <p:nvGrpSpPr>
          <p:cNvPr id="21" name="Group 20">
            <a:extLst>
              <a:ext uri="{FF2B5EF4-FFF2-40B4-BE49-F238E27FC236}">
                <a16:creationId xmlns:a16="http://schemas.microsoft.com/office/drawing/2014/main" id="{FB142A9C-69C3-CCBA-70AC-08B73D3868FC}"/>
              </a:ext>
            </a:extLst>
          </p:cNvPr>
          <p:cNvGrpSpPr/>
          <p:nvPr/>
        </p:nvGrpSpPr>
        <p:grpSpPr>
          <a:xfrm>
            <a:off x="309420" y="5224130"/>
            <a:ext cx="6239160" cy="2421302"/>
            <a:chOff x="309420" y="5262542"/>
            <a:chExt cx="6239160" cy="2421302"/>
          </a:xfrm>
        </p:grpSpPr>
        <p:pic>
          <p:nvPicPr>
            <p:cNvPr id="5" name="Picture 4">
              <a:extLst>
                <a:ext uri="{FF2B5EF4-FFF2-40B4-BE49-F238E27FC236}">
                  <a16:creationId xmlns:a16="http://schemas.microsoft.com/office/drawing/2014/main" id="{BBC8B1B7-B87B-122E-7E5E-A5E4F271C6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9420" y="5262542"/>
              <a:ext cx="6239160" cy="2421302"/>
            </a:xfrm>
            <a:prstGeom prst="rect">
              <a:avLst/>
            </a:prstGeom>
          </p:spPr>
        </p:pic>
        <p:sp>
          <p:nvSpPr>
            <p:cNvPr id="6" name="Rectangle 5">
              <a:extLst>
                <a:ext uri="{FF2B5EF4-FFF2-40B4-BE49-F238E27FC236}">
                  <a16:creationId xmlns:a16="http://schemas.microsoft.com/office/drawing/2014/main" id="{9B6D73BF-A4D6-D3A9-A160-7A969B6778D1}"/>
                </a:ext>
              </a:extLst>
            </p:cNvPr>
            <p:cNvSpPr/>
            <p:nvPr/>
          </p:nvSpPr>
          <p:spPr bwMode="auto">
            <a:xfrm>
              <a:off x="309420" y="5665276"/>
              <a:ext cx="6219966" cy="191043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0000" tIns="180000" rIns="180000" bIns="0" numCol="1" spcCol="0" rtlCol="0" fromWordArt="0" anchor="t" anchorCtr="0" forceAA="0" compatLnSpc="1">
              <a:prstTxWarp prst="textNoShape">
                <a:avLst/>
              </a:prstTxWarp>
              <a:spAutoFit/>
            </a:bodyPr>
            <a:lstStyle/>
            <a:p>
              <a:pPr algn="l" defTabSz="932472" fontAlgn="base">
                <a:spcBef>
                  <a:spcPts val="200"/>
                </a:spcBef>
              </a:pPr>
              <a:r>
                <a:rPr lang="en-US" sz="1400" dirty="0">
                  <a:solidFill>
                    <a:srgbClr val="091F2C"/>
                  </a:solidFill>
                  <a:latin typeface="+mj-lt"/>
                  <a:ea typeface="Segoe UI" pitchFamily="34" charset="0"/>
                  <a:cs typeface="Segoe Sans Display Semilight" pitchFamily="2" charset="0"/>
                </a:rPr>
                <a:t>Cross-border implications: Australian Privacy Act changes</a:t>
              </a:r>
            </a:p>
            <a:p>
              <a:pPr algn="l" defTabSz="932472" fontAlgn="base">
                <a:spcBef>
                  <a:spcPts val="200"/>
                </a:spcBef>
                <a:spcAft>
                  <a:spcPts val="600"/>
                </a:spcAft>
              </a:pPr>
              <a:r>
                <a:rPr lang="en-US" sz="1000" dirty="0">
                  <a:solidFill>
                    <a:schemeClr val="tx1"/>
                  </a:solidFill>
                  <a:ea typeface="Segoe UI" pitchFamily="34" charset="0"/>
                  <a:cs typeface="Segoe Sans Display Semilight" pitchFamily="2" charset="0"/>
                </a:rPr>
                <a:t>Amendments to Australia's Privacy Act 1988 have expanded its extraterritorial scope, requiring New Zealand businesses operating in Australia to comply with stricter privacy regulations. This includes:</a:t>
              </a:r>
            </a:p>
            <a:p>
              <a:pPr marL="171450" indent="-171450" algn="l" defTabSz="932472" fontAlgn="base">
                <a:spcBef>
                  <a:spcPts val="200"/>
                </a:spcBef>
                <a:buFont typeface="Arial" panose="020B0604020202020204" pitchFamily="34" charset="0"/>
                <a:buChar char="•"/>
              </a:pPr>
              <a:r>
                <a:rPr lang="en-US" sz="1000" dirty="0">
                  <a:solidFill>
                    <a:schemeClr val="tx1"/>
                  </a:solidFill>
                  <a:ea typeface="Segoe UI" pitchFamily="34" charset="0"/>
                  <a:cs typeface="Segoe Sans Display Semilight" pitchFamily="2" charset="0"/>
                </a:rPr>
                <a:t>Preemptive compliance assessments for NZ businesses with Australian operations </a:t>
              </a:r>
            </a:p>
            <a:p>
              <a:pPr marL="171450" indent="-171450" algn="l" defTabSz="932472" fontAlgn="base">
                <a:spcBef>
                  <a:spcPts val="200"/>
                </a:spcBef>
                <a:buFont typeface="Arial" panose="020B0604020202020204" pitchFamily="34" charset="0"/>
                <a:buChar char="•"/>
              </a:pPr>
              <a:r>
                <a:rPr lang="en-US" sz="1000" dirty="0">
                  <a:solidFill>
                    <a:schemeClr val="tx1"/>
                  </a:solidFill>
                  <a:ea typeface="Segoe UI" pitchFamily="34" charset="0"/>
                  <a:cs typeface="Segoe Sans Display Semilight" pitchFamily="2" charset="0"/>
                </a:rPr>
                <a:t>Higher penalties for breaches affecting Australian residents </a:t>
              </a:r>
            </a:p>
            <a:p>
              <a:pPr marL="171450" indent="-171450" algn="l" defTabSz="932472" fontAlgn="base">
                <a:spcBef>
                  <a:spcPts val="200"/>
                </a:spcBef>
                <a:spcAft>
                  <a:spcPts val="600"/>
                </a:spcAft>
                <a:buFont typeface="Arial" panose="020B0604020202020204" pitchFamily="34" charset="0"/>
                <a:buChar char="•"/>
              </a:pPr>
              <a:r>
                <a:rPr lang="en-US" sz="1000" dirty="0">
                  <a:solidFill>
                    <a:schemeClr val="tx1"/>
                  </a:solidFill>
                  <a:ea typeface="Segoe UI" pitchFamily="34" charset="0"/>
                  <a:cs typeface="Segoe Sans Display Semilight" pitchFamily="2" charset="0"/>
                </a:rPr>
                <a:t>Potential removal of the small business exemption (for businesses with annual turnover less than AU$3 million)</a:t>
              </a:r>
            </a:p>
            <a:p>
              <a:pPr algn="l" defTabSz="932472" fontAlgn="base">
                <a:spcBef>
                  <a:spcPts val="200"/>
                </a:spcBef>
              </a:pPr>
              <a:r>
                <a:rPr lang="en-US" sz="1000" dirty="0">
                  <a:solidFill>
                    <a:schemeClr val="tx1"/>
                  </a:solidFill>
                  <a:ea typeface="Segoe UI" pitchFamily="34" charset="0"/>
                  <a:cs typeface="Segoe Sans Display Semilight" pitchFamily="2" charset="0"/>
                </a:rPr>
                <a:t>While New Zealand's privacy laws are evolving incrementally, SMBs should remain vigilant about both local requirements and international impacts from neighboring countries like Australia.  </a:t>
              </a:r>
            </a:p>
          </p:txBody>
        </p:sp>
        <p:grpSp>
          <p:nvGrpSpPr>
            <p:cNvPr id="17" name="Group 16">
              <a:extLst>
                <a:ext uri="{FF2B5EF4-FFF2-40B4-BE49-F238E27FC236}">
                  <a16:creationId xmlns:a16="http://schemas.microsoft.com/office/drawing/2014/main" id="{7F4B9CCE-E351-42EA-1E61-E9FF40F61C9B}"/>
                </a:ext>
              </a:extLst>
            </p:cNvPr>
            <p:cNvGrpSpPr/>
            <p:nvPr/>
          </p:nvGrpSpPr>
          <p:grpSpPr>
            <a:xfrm>
              <a:off x="490752" y="5367136"/>
              <a:ext cx="469900" cy="469900"/>
              <a:chOff x="490752" y="5597124"/>
              <a:chExt cx="469900" cy="469900"/>
            </a:xfrm>
          </p:grpSpPr>
          <p:sp>
            <p:nvSpPr>
              <p:cNvPr id="7" name="Oval 6">
                <a:extLst>
                  <a:ext uri="{FF2B5EF4-FFF2-40B4-BE49-F238E27FC236}">
                    <a16:creationId xmlns:a16="http://schemas.microsoft.com/office/drawing/2014/main" id="{57FD0D0D-5230-D04D-D7F9-D6CA5A3AF97E}"/>
                  </a:ext>
                </a:extLst>
              </p:cNvPr>
              <p:cNvSpPr/>
              <p:nvPr/>
            </p:nvSpPr>
            <p:spPr bwMode="auto">
              <a:xfrm>
                <a:off x="490752" y="5597124"/>
                <a:ext cx="469900" cy="4699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16" name="Graphic 15">
                <a:extLst>
                  <a:ext uri="{FF2B5EF4-FFF2-40B4-BE49-F238E27FC236}">
                    <a16:creationId xmlns:a16="http://schemas.microsoft.com/office/drawing/2014/main" id="{CE110F66-5B89-8DAF-E68A-CF222F5F7F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7599" y="5697846"/>
                <a:ext cx="276173" cy="276173"/>
              </a:xfrm>
              <a:prstGeom prst="rect">
                <a:avLst/>
              </a:prstGeom>
            </p:spPr>
          </p:pic>
        </p:grpSp>
      </p:grpSp>
    </p:spTree>
    <p:extLst>
      <p:ext uri="{BB962C8B-B14F-4D97-AF65-F5344CB8AC3E}">
        <p14:creationId xmlns:p14="http://schemas.microsoft.com/office/powerpoint/2010/main" val="78881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D8DEA02B-2FC8-4A1A-8545-96D213E86A74}"/>
              </a:ext>
            </a:extLst>
          </p:cNvPr>
          <p:cNvPicPr>
            <a:picLocks noChangeAspect="1"/>
          </p:cNvPicPr>
          <p:nvPr/>
        </p:nvPicPr>
        <p:blipFill>
          <a:blip r:embed="rId3">
            <a:extLst>
              <a:ext uri="{28A0092B-C50C-407E-A947-70E740481C1C}">
                <a14:useLocalDpi xmlns:a14="http://schemas.microsoft.com/office/drawing/2010/main" val="0"/>
              </a:ext>
            </a:extLst>
          </a:blip>
          <a:srcRect l="23410" t="2039" r="23637" b="4202"/>
          <a:stretch>
            <a:fillRect/>
          </a:stretch>
        </p:blipFill>
        <p:spPr>
          <a:xfrm>
            <a:off x="4581872" y="7639052"/>
            <a:ext cx="2276128" cy="2266947"/>
          </a:xfrm>
          <a:custGeom>
            <a:avLst/>
            <a:gdLst>
              <a:gd name="connsiteX0" fmla="*/ 0 w 2276128"/>
              <a:gd name="connsiteY0" fmla="*/ 0 h 2266947"/>
              <a:gd name="connsiteX1" fmla="*/ 2276128 w 2276128"/>
              <a:gd name="connsiteY1" fmla="*/ 0 h 2266947"/>
              <a:gd name="connsiteX2" fmla="*/ 2276128 w 2276128"/>
              <a:gd name="connsiteY2" fmla="*/ 2266947 h 2266947"/>
              <a:gd name="connsiteX3" fmla="*/ 0 w 2276128"/>
              <a:gd name="connsiteY3" fmla="*/ 2266947 h 2266947"/>
            </a:gdLst>
            <a:ahLst/>
            <a:cxnLst>
              <a:cxn ang="0">
                <a:pos x="connsiteX0" y="connsiteY0"/>
              </a:cxn>
              <a:cxn ang="0">
                <a:pos x="connsiteX1" y="connsiteY1"/>
              </a:cxn>
              <a:cxn ang="0">
                <a:pos x="connsiteX2" y="connsiteY2"/>
              </a:cxn>
              <a:cxn ang="0">
                <a:pos x="connsiteX3" y="connsiteY3"/>
              </a:cxn>
            </a:cxnLst>
            <a:rect l="l" t="t" r="r" b="b"/>
            <a:pathLst>
              <a:path w="2276128" h="2266947">
                <a:moveTo>
                  <a:pt x="0" y="0"/>
                </a:moveTo>
                <a:lnTo>
                  <a:pt x="2276128" y="0"/>
                </a:lnTo>
                <a:lnTo>
                  <a:pt x="2276128" y="2266947"/>
                </a:lnTo>
                <a:lnTo>
                  <a:pt x="0" y="2266947"/>
                </a:lnTo>
                <a:close/>
              </a:path>
            </a:pathLst>
          </a:custGeom>
        </p:spPr>
      </p:pic>
      <p:sp>
        <p:nvSpPr>
          <p:cNvPr id="61" name="Rectangle 60">
            <a:extLst>
              <a:ext uri="{FF2B5EF4-FFF2-40B4-BE49-F238E27FC236}">
                <a16:creationId xmlns:a16="http://schemas.microsoft.com/office/drawing/2014/main" id="{2C6275C2-AF94-42D6-9516-CAC2DC7BCD52}"/>
              </a:ext>
            </a:extLst>
          </p:cNvPr>
          <p:cNvSpPr/>
          <p:nvPr/>
        </p:nvSpPr>
        <p:spPr bwMode="auto">
          <a:xfrm>
            <a:off x="309420" y="2518483"/>
            <a:ext cx="6219966" cy="21544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180000" bIns="0" numCol="1" spcCol="0" rtlCol="0" fromWordArt="0" anchor="t" anchorCtr="0" forceAA="0" compatLnSpc="1">
            <a:prstTxWarp prst="textNoShape">
              <a:avLst/>
            </a:prstTxWarp>
            <a:spAutoFit/>
          </a:bodyPr>
          <a:lstStyle/>
          <a:p>
            <a:pPr algn="l" defTabSz="932472" fontAlgn="base">
              <a:spcBef>
                <a:spcPts val="200"/>
              </a:spcBef>
            </a:pPr>
            <a:r>
              <a:rPr lang="en-US" sz="1400" dirty="0">
                <a:solidFill>
                  <a:srgbClr val="091F2C"/>
                </a:solidFill>
                <a:latin typeface="+mj-lt"/>
                <a:ea typeface="Segoe UI" pitchFamily="34" charset="0"/>
                <a:cs typeface="Segoe Sans Display Semilight" pitchFamily="2" charset="0"/>
              </a:rPr>
              <a:t>Key components of the framework</a:t>
            </a:r>
            <a:endParaRPr lang="en-US" sz="1050" dirty="0">
              <a:solidFill>
                <a:schemeClr val="tx1"/>
              </a:solidFill>
              <a:ea typeface="Segoe UI" pitchFamily="34" charset="0"/>
              <a:cs typeface="Segoe Sans Display Semilight" pitchFamily="2" charset="0"/>
            </a:endParaRPr>
          </a:p>
        </p:txBody>
      </p:sp>
      <p:sp>
        <p:nvSpPr>
          <p:cNvPr id="14" name="Text Placeholder 13">
            <a:extLst>
              <a:ext uri="{FF2B5EF4-FFF2-40B4-BE49-F238E27FC236}">
                <a16:creationId xmlns:a16="http://schemas.microsoft.com/office/drawing/2014/main" id="{9EBD7F17-6066-4898-B1CC-570C6E53090B}"/>
              </a:ext>
            </a:extLst>
          </p:cNvPr>
          <p:cNvSpPr>
            <a:spLocks noGrp="1"/>
          </p:cNvSpPr>
          <p:nvPr>
            <p:ph type="body" sz="quarter" idx="10"/>
          </p:nvPr>
        </p:nvSpPr>
        <p:spPr>
          <a:xfrm>
            <a:off x="328613" y="352954"/>
            <a:ext cx="6200773" cy="276999"/>
          </a:xfrm>
        </p:spPr>
        <p:txBody>
          <a:bodyPr>
            <a:spAutoFit/>
          </a:bodyPr>
          <a:lstStyle/>
          <a:p>
            <a:r>
              <a:rPr lang="en-US" sz="1800" dirty="0">
                <a:solidFill>
                  <a:srgbClr val="091F2C"/>
                </a:solidFill>
                <a:latin typeface="+mj-lt"/>
                <a:cs typeface="Segoe UI"/>
              </a:rPr>
              <a:t>SMB1001 Cybersecurity Compliance Framework</a:t>
            </a:r>
          </a:p>
        </p:txBody>
      </p:sp>
      <p:sp>
        <p:nvSpPr>
          <p:cNvPr id="90" name="TextBox 89">
            <a:extLst>
              <a:ext uri="{FF2B5EF4-FFF2-40B4-BE49-F238E27FC236}">
                <a16:creationId xmlns:a16="http://schemas.microsoft.com/office/drawing/2014/main" id="{7CEC4A5D-302E-4220-8EB4-B6B0FE3CCA6E}"/>
              </a:ext>
            </a:extLst>
          </p:cNvPr>
          <p:cNvSpPr txBox="1"/>
          <p:nvPr/>
        </p:nvSpPr>
        <p:spPr>
          <a:xfrm>
            <a:off x="328613" y="844266"/>
            <a:ext cx="6200774" cy="1461939"/>
          </a:xfrm>
          <a:prstGeom prst="rect">
            <a:avLst/>
          </a:prstGeom>
          <a:noFill/>
        </p:spPr>
        <p:txBody>
          <a:bodyPr wrap="square" lIns="0" tIns="0" rIns="0" bIns="0" anchor="t">
            <a:spAutoFit/>
          </a:bodyPr>
          <a:lstStyle/>
          <a:p>
            <a:pPr defTabSz="914397">
              <a:spcBef>
                <a:spcPts val="300"/>
              </a:spcBef>
              <a:spcAft>
                <a:spcPts val="600"/>
              </a:spcAft>
              <a:defRPr/>
            </a:pPr>
            <a:r>
              <a:rPr lang="en-US" sz="1000" dirty="0">
                <a:cs typeface="Segoe UI"/>
              </a:rPr>
              <a:t>SMB1001 is a cybersecurity framework specifically designed for small and medium businesses. Published in 2024, this framework provides a structured approach to achieving cybersecurity certification.</a:t>
            </a:r>
          </a:p>
          <a:p>
            <a:pPr defTabSz="914397">
              <a:spcBef>
                <a:spcPts val="300"/>
              </a:spcBef>
              <a:spcAft>
                <a:spcPts val="600"/>
              </a:spcAft>
              <a:defRPr/>
            </a:pPr>
            <a:r>
              <a:rPr lang="en-US" sz="1000" dirty="0">
                <a:cs typeface="Segoe UI"/>
              </a:rPr>
              <a:t>It introduces a tiered certification model (Bronze, Silver, Gold) to help SMBs strengthen their cybersecurity posture. Bronze establishes essential foundations, Silver adds comprehensive controls, and Gold represents advanced security maturity for handling sensitive data. </a:t>
            </a:r>
          </a:p>
          <a:p>
            <a:pPr defTabSz="914397">
              <a:spcBef>
                <a:spcPts val="300"/>
              </a:spcBef>
              <a:spcAft>
                <a:spcPts val="600"/>
              </a:spcAft>
              <a:defRPr/>
            </a:pPr>
            <a:r>
              <a:rPr lang="en-US" sz="1000" dirty="0">
                <a:cs typeface="Segoe UI"/>
              </a:rPr>
              <a:t>While not government-mandated, SMB1001 is an industry-led framework that incorporates elements from established standards like the Essential Eight and ISO 27001, but is specifically designed to be more accessible and practical for smaller businesses.</a:t>
            </a:r>
          </a:p>
        </p:txBody>
      </p:sp>
      <p:pic>
        <p:nvPicPr>
          <p:cNvPr id="4" name="Picture 3">
            <a:extLst>
              <a:ext uri="{FF2B5EF4-FFF2-40B4-BE49-F238E27FC236}">
                <a16:creationId xmlns:a16="http://schemas.microsoft.com/office/drawing/2014/main" id="{577DBC99-CB6C-4704-BE1F-BB5FE676C07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9420" y="2877910"/>
            <a:ext cx="6219965" cy="1313710"/>
          </a:xfrm>
          <a:prstGeom prst="rect">
            <a:avLst/>
          </a:prstGeom>
        </p:spPr>
      </p:pic>
      <p:sp>
        <p:nvSpPr>
          <p:cNvPr id="21" name="Rectangle 20">
            <a:extLst>
              <a:ext uri="{FF2B5EF4-FFF2-40B4-BE49-F238E27FC236}">
                <a16:creationId xmlns:a16="http://schemas.microsoft.com/office/drawing/2014/main" id="{164300CE-2EE0-4478-A54D-27F5406FB7CF}"/>
              </a:ext>
            </a:extLst>
          </p:cNvPr>
          <p:cNvSpPr/>
          <p:nvPr/>
        </p:nvSpPr>
        <p:spPr bwMode="auto">
          <a:xfrm>
            <a:off x="309420" y="2877910"/>
            <a:ext cx="6219964" cy="11559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88000" tIns="144000" rIns="72000" bIns="0" numCol="1" spcCol="0" rtlCol="0" fromWordArt="0" anchor="t" anchorCtr="0" forceAA="0" compatLnSpc="1">
            <a:prstTxWarp prst="textNoShape">
              <a:avLst/>
            </a:prstTxWarp>
            <a:spAutoFit/>
          </a:bodyPr>
          <a:lstStyle/>
          <a:p>
            <a:pPr algn="l" defTabSz="932472" fontAlgn="base">
              <a:spcBef>
                <a:spcPts val="600"/>
              </a:spcBef>
              <a:spcAft>
                <a:spcPts val="600"/>
              </a:spcAft>
            </a:pPr>
            <a:r>
              <a:rPr lang="en-US" sz="1400" dirty="0">
                <a:solidFill>
                  <a:schemeClr val="tx1"/>
                </a:solidFill>
                <a:ea typeface="Segoe UI" pitchFamily="34" charset="0"/>
                <a:cs typeface="Segoe Sans Display Semilight" pitchFamily="2" charset="0"/>
              </a:rPr>
              <a:t>Governance Controls</a:t>
            </a:r>
          </a:p>
          <a:p>
            <a:pPr marL="182563" indent="-182563" algn="l" defTabSz="932472" fontAlgn="base">
              <a:spcBef>
                <a:spcPts val="200"/>
              </a:spcBef>
              <a:buFont typeface="+mj-lt"/>
              <a:buAutoNum type="alphaLcPeriod"/>
            </a:pPr>
            <a:r>
              <a:rPr lang="en-US" sz="1000" dirty="0">
                <a:solidFill>
                  <a:schemeClr val="tx1"/>
                </a:solidFill>
                <a:ea typeface="Segoe UI" pitchFamily="34" charset="0"/>
                <a:cs typeface="Segoe Sans Display Semilight" pitchFamily="2" charset="0"/>
              </a:rPr>
              <a:t>Establishing security roles and responsibilities</a:t>
            </a:r>
          </a:p>
          <a:p>
            <a:pPr marL="182563" indent="-182563" algn="l" defTabSz="932472" fontAlgn="base">
              <a:spcBef>
                <a:spcPts val="200"/>
              </a:spcBef>
              <a:buFont typeface="+mj-lt"/>
              <a:buAutoNum type="alphaLcPeriod"/>
            </a:pPr>
            <a:r>
              <a:rPr lang="en-US" sz="1000" dirty="0">
                <a:solidFill>
                  <a:schemeClr val="tx1"/>
                </a:solidFill>
                <a:ea typeface="Segoe UI" pitchFamily="34" charset="0"/>
                <a:cs typeface="Segoe Sans Display Semilight" pitchFamily="2" charset="0"/>
              </a:rPr>
              <a:t>Implementing security policies and procedures</a:t>
            </a:r>
          </a:p>
          <a:p>
            <a:pPr marL="182563" indent="-182563" algn="l" defTabSz="932472" fontAlgn="base">
              <a:spcBef>
                <a:spcPts val="200"/>
              </a:spcBef>
              <a:buFont typeface="+mj-lt"/>
              <a:buAutoNum type="alphaLcPeriod"/>
            </a:pPr>
            <a:r>
              <a:rPr lang="en-US" sz="1000" dirty="0">
                <a:solidFill>
                  <a:schemeClr val="tx1"/>
                </a:solidFill>
                <a:ea typeface="Segoe UI" pitchFamily="34" charset="0"/>
                <a:cs typeface="Segoe Sans Display Semilight" pitchFamily="2" charset="0"/>
              </a:rPr>
              <a:t>Regular security risk assessments</a:t>
            </a:r>
          </a:p>
          <a:p>
            <a:pPr marL="182563" indent="-182563" algn="l" defTabSz="932472" fontAlgn="base">
              <a:spcBef>
                <a:spcPts val="200"/>
              </a:spcBef>
              <a:buFont typeface="+mj-lt"/>
              <a:buAutoNum type="alphaLcPeriod"/>
            </a:pPr>
            <a:r>
              <a:rPr lang="en-US" sz="1000" dirty="0">
                <a:solidFill>
                  <a:schemeClr val="tx1"/>
                </a:solidFill>
                <a:ea typeface="Segoe UI" pitchFamily="34" charset="0"/>
                <a:cs typeface="Segoe Sans Display Semilight" pitchFamily="2" charset="0"/>
              </a:rPr>
              <a:t>Incident response planning</a:t>
            </a:r>
          </a:p>
        </p:txBody>
      </p:sp>
      <p:pic>
        <p:nvPicPr>
          <p:cNvPr id="25" name="Picture 24">
            <a:extLst>
              <a:ext uri="{FF2B5EF4-FFF2-40B4-BE49-F238E27FC236}">
                <a16:creationId xmlns:a16="http://schemas.microsoft.com/office/drawing/2014/main" id="{E1629E69-2789-4BA8-82DC-F160B9F568B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9420" y="4415607"/>
            <a:ext cx="6219965" cy="1491904"/>
          </a:xfrm>
          <a:prstGeom prst="rect">
            <a:avLst/>
          </a:prstGeom>
        </p:spPr>
      </p:pic>
      <p:sp>
        <p:nvSpPr>
          <p:cNvPr id="26" name="Rectangle 25">
            <a:extLst>
              <a:ext uri="{FF2B5EF4-FFF2-40B4-BE49-F238E27FC236}">
                <a16:creationId xmlns:a16="http://schemas.microsoft.com/office/drawing/2014/main" id="{99E01F4F-5441-48CC-BDD8-5B01DCEC46BC}"/>
              </a:ext>
            </a:extLst>
          </p:cNvPr>
          <p:cNvSpPr/>
          <p:nvPr/>
        </p:nvSpPr>
        <p:spPr bwMode="auto">
          <a:xfrm>
            <a:off x="309420" y="4415607"/>
            <a:ext cx="6219964" cy="13354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88000" tIns="144000" rIns="72000" bIns="0" numCol="1" spcCol="0" rtlCol="0" fromWordArt="0" anchor="t" anchorCtr="0" forceAA="0" compatLnSpc="1">
            <a:prstTxWarp prst="textNoShape">
              <a:avLst/>
            </a:prstTxWarp>
            <a:spAutoFit/>
          </a:bodyPr>
          <a:lstStyle/>
          <a:p>
            <a:pPr algn="l" defTabSz="932472" fontAlgn="base">
              <a:spcBef>
                <a:spcPts val="600"/>
              </a:spcBef>
              <a:spcAft>
                <a:spcPts val="600"/>
              </a:spcAft>
            </a:pPr>
            <a:r>
              <a:rPr lang="en-US" sz="1400" dirty="0">
                <a:solidFill>
                  <a:schemeClr val="tx1"/>
                </a:solidFill>
                <a:ea typeface="Segoe UI" pitchFamily="34" charset="0"/>
                <a:cs typeface="Segoe Sans Display Semilight" pitchFamily="2" charset="0"/>
              </a:rPr>
              <a:t>Technical Controls</a:t>
            </a:r>
          </a:p>
          <a:p>
            <a:pPr marL="182563" indent="-182563" algn="l" defTabSz="932472" fontAlgn="base">
              <a:spcBef>
                <a:spcPts val="200"/>
              </a:spcBef>
              <a:buFont typeface="+mj-lt"/>
              <a:buAutoNum type="alphaLcPeriod"/>
            </a:pPr>
            <a:r>
              <a:rPr lang="en-US" sz="1000" dirty="0">
                <a:solidFill>
                  <a:schemeClr val="tx1"/>
                </a:solidFill>
                <a:ea typeface="Segoe UI" pitchFamily="34" charset="0"/>
                <a:cs typeface="Segoe Sans Display Semilight" pitchFamily="2" charset="0"/>
              </a:rPr>
              <a:t>Identity and access management requirements</a:t>
            </a:r>
          </a:p>
          <a:p>
            <a:pPr marL="182563" indent="-182563" algn="l" defTabSz="932472" fontAlgn="base">
              <a:spcBef>
                <a:spcPts val="200"/>
              </a:spcBef>
              <a:buFont typeface="+mj-lt"/>
              <a:buAutoNum type="alphaLcPeriod"/>
            </a:pPr>
            <a:r>
              <a:rPr lang="en-US" sz="1000" dirty="0">
                <a:solidFill>
                  <a:schemeClr val="tx1"/>
                </a:solidFill>
                <a:ea typeface="Segoe UI" pitchFamily="34" charset="0"/>
                <a:cs typeface="Segoe Sans Display Semilight" pitchFamily="2" charset="0"/>
              </a:rPr>
              <a:t>Data protection and encryption standards</a:t>
            </a:r>
          </a:p>
          <a:p>
            <a:pPr marL="182563" indent="-182563" algn="l" defTabSz="932472" fontAlgn="base">
              <a:spcBef>
                <a:spcPts val="200"/>
              </a:spcBef>
              <a:buFont typeface="+mj-lt"/>
              <a:buAutoNum type="alphaLcPeriod"/>
            </a:pPr>
            <a:r>
              <a:rPr lang="en-US" sz="1000" dirty="0">
                <a:solidFill>
                  <a:schemeClr val="tx1"/>
                </a:solidFill>
                <a:ea typeface="Segoe UI" pitchFamily="34" charset="0"/>
                <a:cs typeface="Segoe Sans Display Semilight" pitchFamily="2" charset="0"/>
              </a:rPr>
              <a:t>Network security and monitoring</a:t>
            </a:r>
          </a:p>
          <a:p>
            <a:pPr marL="182563" indent="-182563" algn="l" defTabSz="932472" fontAlgn="base">
              <a:spcBef>
                <a:spcPts val="200"/>
              </a:spcBef>
              <a:buFont typeface="+mj-lt"/>
              <a:buAutoNum type="alphaLcPeriod"/>
            </a:pPr>
            <a:r>
              <a:rPr lang="en-US" sz="1000" dirty="0">
                <a:solidFill>
                  <a:schemeClr val="tx1"/>
                </a:solidFill>
                <a:ea typeface="Segoe UI" pitchFamily="34" charset="0"/>
                <a:cs typeface="Segoe Sans Display Semilight" pitchFamily="2" charset="0"/>
              </a:rPr>
              <a:t>Endpoint protection requirements</a:t>
            </a:r>
          </a:p>
          <a:p>
            <a:pPr marL="182563" indent="-182563" algn="l" defTabSz="932472" fontAlgn="base">
              <a:spcBef>
                <a:spcPts val="200"/>
              </a:spcBef>
              <a:buFont typeface="+mj-lt"/>
              <a:buAutoNum type="alphaLcPeriod"/>
            </a:pPr>
            <a:r>
              <a:rPr lang="en-US" sz="1000" dirty="0">
                <a:solidFill>
                  <a:schemeClr val="tx1"/>
                </a:solidFill>
                <a:ea typeface="Segoe UI" pitchFamily="34" charset="0"/>
                <a:cs typeface="Segoe Sans Display Semilight" pitchFamily="2" charset="0"/>
              </a:rPr>
              <a:t>Backup and recovery protocols</a:t>
            </a:r>
          </a:p>
        </p:txBody>
      </p:sp>
      <p:pic>
        <p:nvPicPr>
          <p:cNvPr id="36" name="Picture 35">
            <a:extLst>
              <a:ext uri="{FF2B5EF4-FFF2-40B4-BE49-F238E27FC236}">
                <a16:creationId xmlns:a16="http://schemas.microsoft.com/office/drawing/2014/main" id="{D1ED02E2-ED28-43D7-815C-D6691650B3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9420" y="6117617"/>
            <a:ext cx="6219965" cy="1306604"/>
          </a:xfrm>
          <a:prstGeom prst="rect">
            <a:avLst/>
          </a:prstGeom>
        </p:spPr>
      </p:pic>
      <p:sp>
        <p:nvSpPr>
          <p:cNvPr id="37" name="Rectangle 36">
            <a:extLst>
              <a:ext uri="{FF2B5EF4-FFF2-40B4-BE49-F238E27FC236}">
                <a16:creationId xmlns:a16="http://schemas.microsoft.com/office/drawing/2014/main" id="{1A46B6B8-42EC-4A04-865B-2CF2D3AC69C7}"/>
              </a:ext>
            </a:extLst>
          </p:cNvPr>
          <p:cNvSpPr/>
          <p:nvPr/>
        </p:nvSpPr>
        <p:spPr bwMode="auto">
          <a:xfrm>
            <a:off x="309420" y="6117617"/>
            <a:ext cx="6219964" cy="11559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88000" tIns="144000" rIns="72000" bIns="0" numCol="1" spcCol="0" rtlCol="0" fromWordArt="0" anchor="t" anchorCtr="0" forceAA="0" compatLnSpc="1">
            <a:prstTxWarp prst="textNoShape">
              <a:avLst/>
            </a:prstTxWarp>
            <a:spAutoFit/>
          </a:bodyPr>
          <a:lstStyle/>
          <a:p>
            <a:pPr algn="l" defTabSz="932472" fontAlgn="base">
              <a:spcBef>
                <a:spcPts val="600"/>
              </a:spcBef>
              <a:spcAft>
                <a:spcPts val="600"/>
              </a:spcAft>
            </a:pPr>
            <a:r>
              <a:rPr lang="en-US" sz="1400" dirty="0">
                <a:solidFill>
                  <a:schemeClr val="tx1"/>
                </a:solidFill>
                <a:ea typeface="Segoe UI" pitchFamily="34" charset="0"/>
                <a:cs typeface="Segoe Sans Display Semilight" pitchFamily="2" charset="0"/>
              </a:rPr>
              <a:t>Operational Controls</a:t>
            </a:r>
          </a:p>
          <a:p>
            <a:pPr marL="182563" indent="-182563" algn="l" defTabSz="932472" fontAlgn="base">
              <a:spcBef>
                <a:spcPts val="200"/>
              </a:spcBef>
              <a:buFont typeface="+mj-lt"/>
              <a:buAutoNum type="alphaLcPeriod"/>
            </a:pPr>
            <a:r>
              <a:rPr lang="en-US" sz="1000" dirty="0">
                <a:solidFill>
                  <a:schemeClr val="tx1"/>
                </a:solidFill>
                <a:ea typeface="Segoe UI" pitchFamily="34" charset="0"/>
                <a:cs typeface="Segoe Sans Display Semilight" pitchFamily="2" charset="0"/>
              </a:rPr>
              <a:t>Security awareness training for all staff</a:t>
            </a:r>
          </a:p>
          <a:p>
            <a:pPr marL="182563" indent="-182563" algn="l" defTabSz="932472" fontAlgn="base">
              <a:spcBef>
                <a:spcPts val="200"/>
              </a:spcBef>
              <a:buFont typeface="+mj-lt"/>
              <a:buAutoNum type="alphaLcPeriod"/>
            </a:pPr>
            <a:r>
              <a:rPr lang="en-US" sz="1000" dirty="0">
                <a:solidFill>
                  <a:schemeClr val="tx1"/>
                </a:solidFill>
                <a:ea typeface="Segoe UI" pitchFamily="34" charset="0"/>
                <a:cs typeface="Segoe Sans Display Semilight" pitchFamily="2" charset="0"/>
              </a:rPr>
              <a:t>Third-party vendor risk management</a:t>
            </a:r>
          </a:p>
          <a:p>
            <a:pPr marL="182563" indent="-182563" algn="l" defTabSz="932472" fontAlgn="base">
              <a:spcBef>
                <a:spcPts val="200"/>
              </a:spcBef>
              <a:buFont typeface="+mj-lt"/>
              <a:buAutoNum type="alphaLcPeriod"/>
            </a:pPr>
            <a:r>
              <a:rPr lang="en-US" sz="1000" dirty="0">
                <a:solidFill>
                  <a:schemeClr val="tx1"/>
                </a:solidFill>
                <a:ea typeface="Segoe UI" pitchFamily="34" charset="0"/>
                <a:cs typeface="Segoe Sans Display Semilight" pitchFamily="2" charset="0"/>
              </a:rPr>
              <a:t>Change management procedures</a:t>
            </a:r>
          </a:p>
          <a:p>
            <a:pPr marL="182563" indent="-182563" algn="l" defTabSz="932472" fontAlgn="base">
              <a:spcBef>
                <a:spcPts val="200"/>
              </a:spcBef>
              <a:buFont typeface="+mj-lt"/>
              <a:buAutoNum type="alphaLcPeriod"/>
            </a:pPr>
            <a:r>
              <a:rPr lang="en-US" sz="1000" dirty="0">
                <a:solidFill>
                  <a:schemeClr val="tx1"/>
                </a:solidFill>
                <a:ea typeface="Segoe UI" pitchFamily="34" charset="0"/>
                <a:cs typeface="Segoe Sans Display Semilight" pitchFamily="2" charset="0"/>
              </a:rPr>
              <a:t>Regular security testing and validation</a:t>
            </a:r>
          </a:p>
        </p:txBody>
      </p:sp>
      <p:sp>
        <p:nvSpPr>
          <p:cNvPr id="43" name="Rectangle 42">
            <a:extLst>
              <a:ext uri="{FF2B5EF4-FFF2-40B4-BE49-F238E27FC236}">
                <a16:creationId xmlns:a16="http://schemas.microsoft.com/office/drawing/2014/main" id="{9B40C022-27BE-4833-97B9-F1F629427AC3}"/>
              </a:ext>
            </a:extLst>
          </p:cNvPr>
          <p:cNvSpPr/>
          <p:nvPr/>
        </p:nvSpPr>
        <p:spPr bwMode="auto">
          <a:xfrm>
            <a:off x="-1" y="7639052"/>
            <a:ext cx="4581873" cy="226694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51" name="Rectangle 50">
            <a:extLst>
              <a:ext uri="{FF2B5EF4-FFF2-40B4-BE49-F238E27FC236}">
                <a16:creationId xmlns:a16="http://schemas.microsoft.com/office/drawing/2014/main" id="{22F242B8-878B-416B-92B4-78C0F4F1FFDB}"/>
              </a:ext>
            </a:extLst>
          </p:cNvPr>
          <p:cNvSpPr/>
          <p:nvPr/>
        </p:nvSpPr>
        <p:spPr bwMode="auto">
          <a:xfrm>
            <a:off x="309420" y="7848640"/>
            <a:ext cx="4272452" cy="16004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180000" bIns="0" numCol="1" spcCol="0" rtlCol="0" fromWordArt="0" anchor="t" anchorCtr="0" forceAA="0" compatLnSpc="1">
            <a:prstTxWarp prst="textNoShape">
              <a:avLst/>
            </a:prstTxWarp>
            <a:spAutoFit/>
          </a:bodyPr>
          <a:lstStyle/>
          <a:p>
            <a:pPr algn="l" defTabSz="932472" fontAlgn="base">
              <a:spcBef>
                <a:spcPts val="200"/>
              </a:spcBef>
              <a:spcAft>
                <a:spcPts val="600"/>
              </a:spcAft>
            </a:pPr>
            <a:r>
              <a:rPr lang="en-US" sz="1400" dirty="0">
                <a:solidFill>
                  <a:srgbClr val="091F2C"/>
                </a:solidFill>
                <a:latin typeface="+mj-lt"/>
                <a:ea typeface="Segoe UI" pitchFamily="34" charset="0"/>
                <a:cs typeface="Segoe Sans Display Semilight" pitchFamily="2" charset="0"/>
              </a:rPr>
              <a:t>Compliance timeline and approach</a:t>
            </a:r>
          </a:p>
          <a:p>
            <a:pPr algn="l" defTabSz="932472" fontAlgn="base">
              <a:spcBef>
                <a:spcPts val="200"/>
              </a:spcBef>
              <a:spcAft>
                <a:spcPts val="600"/>
              </a:spcAft>
            </a:pPr>
            <a:r>
              <a:rPr lang="en-US" sz="1000" dirty="0">
                <a:solidFill>
                  <a:schemeClr val="tx1"/>
                </a:solidFill>
                <a:ea typeface="Segoe UI" pitchFamily="34" charset="0"/>
                <a:cs typeface="Segoe Sans Display Semilight" pitchFamily="2" charset="0"/>
              </a:rPr>
              <a:t>While full details of the certification process are still being finalised, businesses should prepare by:</a:t>
            </a:r>
          </a:p>
          <a:p>
            <a:pPr marL="171450" indent="-171450" algn="l" defTabSz="932472" fontAlgn="base">
              <a:spcBef>
                <a:spcPts val="200"/>
              </a:spcBef>
              <a:buFont typeface="Arial" panose="020B0604020202020204" pitchFamily="34" charset="0"/>
              <a:buChar char="•"/>
            </a:pPr>
            <a:r>
              <a:rPr lang="en-US" sz="1000" dirty="0">
                <a:solidFill>
                  <a:schemeClr val="tx1"/>
                </a:solidFill>
                <a:latin typeface="+mj-lt"/>
                <a:ea typeface="Segoe UI" pitchFamily="34" charset="0"/>
                <a:cs typeface="Segoe Sans Display Semilight" pitchFamily="2" charset="0"/>
              </a:rPr>
              <a:t>Conducting a gap assessment </a:t>
            </a:r>
            <a:r>
              <a:rPr lang="en-US" sz="1000" dirty="0">
                <a:solidFill>
                  <a:schemeClr val="tx1"/>
                </a:solidFill>
                <a:ea typeface="Segoe UI" pitchFamily="34" charset="0"/>
                <a:cs typeface="Segoe Sans Display Semilight" pitchFamily="2" charset="0"/>
              </a:rPr>
              <a:t>against the framework requirements</a:t>
            </a:r>
          </a:p>
          <a:p>
            <a:pPr marL="171450" indent="-171450" algn="l" defTabSz="932472" fontAlgn="base">
              <a:spcBef>
                <a:spcPts val="200"/>
              </a:spcBef>
              <a:buFont typeface="Arial" panose="020B0604020202020204" pitchFamily="34" charset="0"/>
              <a:buChar char="•"/>
            </a:pPr>
            <a:r>
              <a:rPr lang="en-US" sz="1000" dirty="0">
                <a:solidFill>
                  <a:schemeClr val="tx1"/>
                </a:solidFill>
                <a:latin typeface="+mj-lt"/>
                <a:ea typeface="Segoe UI" pitchFamily="34" charset="0"/>
                <a:cs typeface="Segoe Sans Display Semilight" pitchFamily="2" charset="0"/>
              </a:rPr>
              <a:t>Developing a remediation roadmap </a:t>
            </a:r>
            <a:r>
              <a:rPr lang="en-US" sz="1000" dirty="0">
                <a:solidFill>
                  <a:schemeClr val="tx1"/>
                </a:solidFill>
                <a:ea typeface="Segoe UI" pitchFamily="34" charset="0"/>
                <a:cs typeface="Segoe Sans Display Semilight" pitchFamily="2" charset="0"/>
              </a:rPr>
              <a:t>to address identified gaps</a:t>
            </a:r>
          </a:p>
          <a:p>
            <a:pPr marL="171450" indent="-171450" algn="l" defTabSz="932472" fontAlgn="base">
              <a:spcBef>
                <a:spcPts val="200"/>
              </a:spcBef>
              <a:buFont typeface="Arial" panose="020B0604020202020204" pitchFamily="34" charset="0"/>
              <a:buChar char="•"/>
            </a:pPr>
            <a:r>
              <a:rPr lang="en-US" sz="1000" dirty="0">
                <a:solidFill>
                  <a:schemeClr val="tx1"/>
                </a:solidFill>
                <a:latin typeface="+mj-lt"/>
                <a:ea typeface="Segoe UI" pitchFamily="34" charset="0"/>
                <a:cs typeface="Segoe Sans Display Semilight" pitchFamily="2" charset="0"/>
              </a:rPr>
              <a:t>Implementing required controls </a:t>
            </a:r>
            <a:r>
              <a:rPr lang="en-US" sz="1000" dirty="0">
                <a:solidFill>
                  <a:schemeClr val="tx1"/>
                </a:solidFill>
                <a:ea typeface="Segoe UI" pitchFamily="34" charset="0"/>
                <a:cs typeface="Segoe Sans Display Semilight" pitchFamily="2" charset="0"/>
              </a:rPr>
              <a:t>in a prioritised manner</a:t>
            </a:r>
          </a:p>
          <a:p>
            <a:pPr marL="171450" indent="-171450" algn="l" defTabSz="932472" fontAlgn="base">
              <a:spcBef>
                <a:spcPts val="200"/>
              </a:spcBef>
              <a:buFont typeface="Arial" panose="020B0604020202020204" pitchFamily="34" charset="0"/>
              <a:buChar char="•"/>
            </a:pPr>
            <a:r>
              <a:rPr lang="en-US" sz="1000" dirty="0">
                <a:solidFill>
                  <a:schemeClr val="tx1"/>
                </a:solidFill>
                <a:latin typeface="+mj-lt"/>
                <a:ea typeface="Segoe UI" pitchFamily="34" charset="0"/>
                <a:cs typeface="Segoe Sans Display Semilight" pitchFamily="2" charset="0"/>
              </a:rPr>
              <a:t>Documenting evidence of compliance </a:t>
            </a:r>
            <a:r>
              <a:rPr lang="en-US" sz="1000" dirty="0">
                <a:solidFill>
                  <a:schemeClr val="tx1"/>
                </a:solidFill>
                <a:ea typeface="Segoe UI" pitchFamily="34" charset="0"/>
                <a:cs typeface="Segoe Sans Display Semilight" pitchFamily="2" charset="0"/>
              </a:rPr>
              <a:t>for certification purposes</a:t>
            </a:r>
          </a:p>
          <a:p>
            <a:pPr marL="171450" indent="-171450" algn="l" defTabSz="932472" fontAlgn="base">
              <a:spcBef>
                <a:spcPts val="200"/>
              </a:spcBef>
              <a:buFont typeface="Arial" panose="020B0604020202020204" pitchFamily="34" charset="0"/>
              <a:buChar char="•"/>
            </a:pPr>
            <a:r>
              <a:rPr lang="en-US" sz="1000" dirty="0">
                <a:solidFill>
                  <a:schemeClr val="tx1"/>
                </a:solidFill>
                <a:latin typeface="+mj-lt"/>
                <a:ea typeface="Segoe UI" pitchFamily="34" charset="0"/>
                <a:cs typeface="Segoe Sans Display Semilight" pitchFamily="2" charset="0"/>
              </a:rPr>
              <a:t>Preparing for regular reassessment </a:t>
            </a:r>
            <a:r>
              <a:rPr lang="en-US" sz="1000" dirty="0">
                <a:solidFill>
                  <a:schemeClr val="tx1"/>
                </a:solidFill>
                <a:ea typeface="Segoe UI" pitchFamily="34" charset="0"/>
                <a:cs typeface="Segoe Sans Display Semilight" pitchFamily="2" charset="0"/>
              </a:rPr>
              <a:t>as the framework evolves</a:t>
            </a:r>
          </a:p>
        </p:txBody>
      </p:sp>
      <p:grpSp>
        <p:nvGrpSpPr>
          <p:cNvPr id="22" name="Group 21">
            <a:extLst>
              <a:ext uri="{FF2B5EF4-FFF2-40B4-BE49-F238E27FC236}">
                <a16:creationId xmlns:a16="http://schemas.microsoft.com/office/drawing/2014/main" id="{D64D22F3-2524-4150-B904-40DC66067ECB}"/>
              </a:ext>
            </a:extLst>
          </p:cNvPr>
          <p:cNvGrpSpPr/>
          <p:nvPr/>
        </p:nvGrpSpPr>
        <p:grpSpPr>
          <a:xfrm>
            <a:off x="6094800" y="3060138"/>
            <a:ext cx="295200" cy="295200"/>
            <a:chOff x="6094800" y="3060138"/>
            <a:chExt cx="295200" cy="295200"/>
          </a:xfrm>
        </p:grpSpPr>
        <p:sp>
          <p:nvSpPr>
            <p:cNvPr id="6" name="Oval 5">
              <a:extLst>
                <a:ext uri="{FF2B5EF4-FFF2-40B4-BE49-F238E27FC236}">
                  <a16:creationId xmlns:a16="http://schemas.microsoft.com/office/drawing/2014/main" id="{9FFE839B-B0DA-412B-88B9-B59D419D4ADC}"/>
                </a:ext>
              </a:extLst>
            </p:cNvPr>
            <p:cNvSpPr>
              <a:spLocks noChangeAspect="1"/>
            </p:cNvSpPr>
            <p:nvPr/>
          </p:nvSpPr>
          <p:spPr bwMode="auto">
            <a:xfrm>
              <a:off x="6094800" y="3060138"/>
              <a:ext cx="295200" cy="295200"/>
            </a:xfrm>
            <a:prstGeom prst="ellipse">
              <a:avLst/>
            </a:prstGeom>
            <a:solidFill>
              <a:srgbClr val="77EAB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grpSp>
          <p:nvGrpSpPr>
            <p:cNvPr id="20" name="Group 19">
              <a:extLst>
                <a:ext uri="{FF2B5EF4-FFF2-40B4-BE49-F238E27FC236}">
                  <a16:creationId xmlns:a16="http://schemas.microsoft.com/office/drawing/2014/main" id="{5219A18C-907E-4298-A030-DF893DC930EC}"/>
                </a:ext>
              </a:extLst>
            </p:cNvPr>
            <p:cNvGrpSpPr>
              <a:grpSpLocks noChangeAspect="1"/>
            </p:cNvGrpSpPr>
            <p:nvPr/>
          </p:nvGrpSpPr>
          <p:grpSpPr>
            <a:xfrm>
              <a:off x="6206399" y="3171738"/>
              <a:ext cx="72000" cy="72000"/>
              <a:chOff x="6675838" y="3101956"/>
              <a:chExt cx="80743" cy="80743"/>
            </a:xfrm>
          </p:grpSpPr>
          <p:sp>
            <p:nvSpPr>
              <p:cNvPr id="18" name="Freeform: Shape 17">
                <a:extLst>
                  <a:ext uri="{FF2B5EF4-FFF2-40B4-BE49-F238E27FC236}">
                    <a16:creationId xmlns:a16="http://schemas.microsoft.com/office/drawing/2014/main" id="{B9810A25-D865-4606-9AEC-489B745EBECF}"/>
                  </a:ext>
                </a:extLst>
              </p:cNvPr>
              <p:cNvSpPr/>
              <p:nvPr/>
            </p:nvSpPr>
            <p:spPr>
              <a:xfrm>
                <a:off x="6675838" y="3101956"/>
                <a:ext cx="80743" cy="80743"/>
              </a:xfrm>
              <a:custGeom>
                <a:avLst/>
                <a:gdLst>
                  <a:gd name="connsiteX0" fmla="*/ 0 w 80743"/>
                  <a:gd name="connsiteY0" fmla="*/ 0 h 80743"/>
                  <a:gd name="connsiteX1" fmla="*/ 80743 w 80743"/>
                  <a:gd name="connsiteY1" fmla="*/ 0 h 80743"/>
                  <a:gd name="connsiteX2" fmla="*/ 80743 w 80743"/>
                  <a:gd name="connsiteY2" fmla="*/ 80743 h 80743"/>
                </a:gdLst>
                <a:ahLst/>
                <a:cxnLst>
                  <a:cxn ang="0">
                    <a:pos x="connsiteX0" y="connsiteY0"/>
                  </a:cxn>
                  <a:cxn ang="0">
                    <a:pos x="connsiteX1" y="connsiteY1"/>
                  </a:cxn>
                  <a:cxn ang="0">
                    <a:pos x="connsiteX2" y="connsiteY2"/>
                  </a:cxn>
                </a:cxnLst>
                <a:rect l="l" t="t" r="r" b="b"/>
                <a:pathLst>
                  <a:path w="80743" h="80743">
                    <a:moveTo>
                      <a:pt x="0" y="0"/>
                    </a:moveTo>
                    <a:lnTo>
                      <a:pt x="80743" y="0"/>
                    </a:lnTo>
                    <a:lnTo>
                      <a:pt x="80743" y="80743"/>
                    </a:lnTo>
                  </a:path>
                </a:pathLst>
              </a:custGeom>
              <a:noFill/>
              <a:ln w="6350" cap="rnd">
                <a:solidFill>
                  <a:srgbClr val="091F2C"/>
                </a:solidFill>
                <a:prstDash val="solid"/>
                <a:round/>
              </a:ln>
            </p:spPr>
            <p:txBody>
              <a:bodyPr rtlCol="0" anchor="ctr"/>
              <a:lstStyle/>
              <a:p>
                <a:endParaRPr lang="en-US"/>
              </a:p>
            </p:txBody>
          </p:sp>
          <p:sp>
            <p:nvSpPr>
              <p:cNvPr id="19" name="Freeform: Shape 18">
                <a:extLst>
                  <a:ext uri="{FF2B5EF4-FFF2-40B4-BE49-F238E27FC236}">
                    <a16:creationId xmlns:a16="http://schemas.microsoft.com/office/drawing/2014/main" id="{6814F0EE-1609-4771-843E-320FE13B0DB3}"/>
                  </a:ext>
                </a:extLst>
              </p:cNvPr>
              <p:cNvSpPr/>
              <p:nvPr/>
            </p:nvSpPr>
            <p:spPr>
              <a:xfrm>
                <a:off x="6675838" y="3101956"/>
                <a:ext cx="80743" cy="80743"/>
              </a:xfrm>
              <a:custGeom>
                <a:avLst/>
                <a:gdLst>
                  <a:gd name="connsiteX0" fmla="*/ 80743 w 80743"/>
                  <a:gd name="connsiteY0" fmla="*/ 0 h 80743"/>
                  <a:gd name="connsiteX1" fmla="*/ 0 w 80743"/>
                  <a:gd name="connsiteY1" fmla="*/ 80743 h 80743"/>
                </a:gdLst>
                <a:ahLst/>
                <a:cxnLst>
                  <a:cxn ang="0">
                    <a:pos x="connsiteX0" y="connsiteY0"/>
                  </a:cxn>
                  <a:cxn ang="0">
                    <a:pos x="connsiteX1" y="connsiteY1"/>
                  </a:cxn>
                </a:cxnLst>
                <a:rect l="l" t="t" r="r" b="b"/>
                <a:pathLst>
                  <a:path w="80743" h="80743">
                    <a:moveTo>
                      <a:pt x="80743" y="0"/>
                    </a:moveTo>
                    <a:lnTo>
                      <a:pt x="0" y="80743"/>
                    </a:lnTo>
                  </a:path>
                </a:pathLst>
              </a:custGeom>
              <a:ln w="6350" cap="rnd">
                <a:solidFill>
                  <a:srgbClr val="091F2C"/>
                </a:solidFill>
                <a:prstDash val="solid"/>
                <a:round/>
              </a:ln>
            </p:spPr>
            <p:txBody>
              <a:bodyPr rtlCol="0" anchor="ctr"/>
              <a:lstStyle/>
              <a:p>
                <a:endParaRPr lang="en-US"/>
              </a:p>
            </p:txBody>
          </p:sp>
        </p:grpSp>
      </p:grpSp>
      <p:grpSp>
        <p:nvGrpSpPr>
          <p:cNvPr id="74" name="Group 73">
            <a:extLst>
              <a:ext uri="{FF2B5EF4-FFF2-40B4-BE49-F238E27FC236}">
                <a16:creationId xmlns:a16="http://schemas.microsoft.com/office/drawing/2014/main" id="{D3B47786-2F41-4F93-BD53-BF58189E0852}"/>
              </a:ext>
            </a:extLst>
          </p:cNvPr>
          <p:cNvGrpSpPr/>
          <p:nvPr/>
        </p:nvGrpSpPr>
        <p:grpSpPr>
          <a:xfrm>
            <a:off x="6094800" y="4597835"/>
            <a:ext cx="295200" cy="295200"/>
            <a:chOff x="6094800" y="3060138"/>
            <a:chExt cx="295200" cy="295200"/>
          </a:xfrm>
        </p:grpSpPr>
        <p:sp>
          <p:nvSpPr>
            <p:cNvPr id="75" name="Oval 74">
              <a:extLst>
                <a:ext uri="{FF2B5EF4-FFF2-40B4-BE49-F238E27FC236}">
                  <a16:creationId xmlns:a16="http://schemas.microsoft.com/office/drawing/2014/main" id="{16541F71-5710-4F7A-97C3-F963823C98F8}"/>
                </a:ext>
              </a:extLst>
            </p:cNvPr>
            <p:cNvSpPr>
              <a:spLocks noChangeAspect="1"/>
            </p:cNvSpPr>
            <p:nvPr/>
          </p:nvSpPr>
          <p:spPr bwMode="auto">
            <a:xfrm>
              <a:off x="6094800" y="3060138"/>
              <a:ext cx="295200" cy="295200"/>
            </a:xfrm>
            <a:prstGeom prst="ellipse">
              <a:avLst/>
            </a:prstGeom>
            <a:solidFill>
              <a:srgbClr val="77EAB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grpSp>
          <p:nvGrpSpPr>
            <p:cNvPr id="76" name="Group 75">
              <a:extLst>
                <a:ext uri="{FF2B5EF4-FFF2-40B4-BE49-F238E27FC236}">
                  <a16:creationId xmlns:a16="http://schemas.microsoft.com/office/drawing/2014/main" id="{CBB06BEB-9F0A-4352-9784-3A49D88194BF}"/>
                </a:ext>
              </a:extLst>
            </p:cNvPr>
            <p:cNvGrpSpPr>
              <a:grpSpLocks noChangeAspect="1"/>
            </p:cNvGrpSpPr>
            <p:nvPr/>
          </p:nvGrpSpPr>
          <p:grpSpPr>
            <a:xfrm>
              <a:off x="6206399" y="3171738"/>
              <a:ext cx="72000" cy="72000"/>
              <a:chOff x="6675838" y="3101956"/>
              <a:chExt cx="80743" cy="80743"/>
            </a:xfrm>
          </p:grpSpPr>
          <p:sp>
            <p:nvSpPr>
              <p:cNvPr id="77" name="Freeform: Shape 76">
                <a:extLst>
                  <a:ext uri="{FF2B5EF4-FFF2-40B4-BE49-F238E27FC236}">
                    <a16:creationId xmlns:a16="http://schemas.microsoft.com/office/drawing/2014/main" id="{AE220C72-3BE4-451B-8161-0C795F48E188}"/>
                  </a:ext>
                </a:extLst>
              </p:cNvPr>
              <p:cNvSpPr/>
              <p:nvPr/>
            </p:nvSpPr>
            <p:spPr>
              <a:xfrm>
                <a:off x="6675838" y="3101956"/>
                <a:ext cx="80743" cy="80743"/>
              </a:xfrm>
              <a:custGeom>
                <a:avLst/>
                <a:gdLst>
                  <a:gd name="connsiteX0" fmla="*/ 0 w 80743"/>
                  <a:gd name="connsiteY0" fmla="*/ 0 h 80743"/>
                  <a:gd name="connsiteX1" fmla="*/ 80743 w 80743"/>
                  <a:gd name="connsiteY1" fmla="*/ 0 h 80743"/>
                  <a:gd name="connsiteX2" fmla="*/ 80743 w 80743"/>
                  <a:gd name="connsiteY2" fmla="*/ 80743 h 80743"/>
                </a:gdLst>
                <a:ahLst/>
                <a:cxnLst>
                  <a:cxn ang="0">
                    <a:pos x="connsiteX0" y="connsiteY0"/>
                  </a:cxn>
                  <a:cxn ang="0">
                    <a:pos x="connsiteX1" y="connsiteY1"/>
                  </a:cxn>
                  <a:cxn ang="0">
                    <a:pos x="connsiteX2" y="connsiteY2"/>
                  </a:cxn>
                </a:cxnLst>
                <a:rect l="l" t="t" r="r" b="b"/>
                <a:pathLst>
                  <a:path w="80743" h="80743">
                    <a:moveTo>
                      <a:pt x="0" y="0"/>
                    </a:moveTo>
                    <a:lnTo>
                      <a:pt x="80743" y="0"/>
                    </a:lnTo>
                    <a:lnTo>
                      <a:pt x="80743" y="80743"/>
                    </a:lnTo>
                  </a:path>
                </a:pathLst>
              </a:custGeom>
              <a:noFill/>
              <a:ln w="6350" cap="rnd">
                <a:solidFill>
                  <a:srgbClr val="091F2C"/>
                </a:solidFill>
                <a:prstDash val="solid"/>
                <a:round/>
              </a:ln>
            </p:spPr>
            <p:txBody>
              <a:bodyPr rtlCol="0" anchor="ctr"/>
              <a:lstStyle/>
              <a:p>
                <a:endParaRPr lang="en-US"/>
              </a:p>
            </p:txBody>
          </p:sp>
          <p:sp>
            <p:nvSpPr>
              <p:cNvPr id="78" name="Freeform: Shape 77">
                <a:extLst>
                  <a:ext uri="{FF2B5EF4-FFF2-40B4-BE49-F238E27FC236}">
                    <a16:creationId xmlns:a16="http://schemas.microsoft.com/office/drawing/2014/main" id="{4267B4D5-0F52-4BF4-A3FF-22C380F131AC}"/>
                  </a:ext>
                </a:extLst>
              </p:cNvPr>
              <p:cNvSpPr/>
              <p:nvPr/>
            </p:nvSpPr>
            <p:spPr>
              <a:xfrm>
                <a:off x="6675838" y="3101956"/>
                <a:ext cx="80743" cy="80743"/>
              </a:xfrm>
              <a:custGeom>
                <a:avLst/>
                <a:gdLst>
                  <a:gd name="connsiteX0" fmla="*/ 80743 w 80743"/>
                  <a:gd name="connsiteY0" fmla="*/ 0 h 80743"/>
                  <a:gd name="connsiteX1" fmla="*/ 0 w 80743"/>
                  <a:gd name="connsiteY1" fmla="*/ 80743 h 80743"/>
                </a:gdLst>
                <a:ahLst/>
                <a:cxnLst>
                  <a:cxn ang="0">
                    <a:pos x="connsiteX0" y="connsiteY0"/>
                  </a:cxn>
                  <a:cxn ang="0">
                    <a:pos x="connsiteX1" y="connsiteY1"/>
                  </a:cxn>
                </a:cxnLst>
                <a:rect l="l" t="t" r="r" b="b"/>
                <a:pathLst>
                  <a:path w="80743" h="80743">
                    <a:moveTo>
                      <a:pt x="80743" y="0"/>
                    </a:moveTo>
                    <a:lnTo>
                      <a:pt x="0" y="80743"/>
                    </a:lnTo>
                  </a:path>
                </a:pathLst>
              </a:custGeom>
              <a:ln w="6350" cap="rnd">
                <a:solidFill>
                  <a:srgbClr val="091F2C"/>
                </a:solidFill>
                <a:prstDash val="solid"/>
                <a:round/>
              </a:ln>
            </p:spPr>
            <p:txBody>
              <a:bodyPr rtlCol="0" anchor="ctr"/>
              <a:lstStyle/>
              <a:p>
                <a:endParaRPr lang="en-US"/>
              </a:p>
            </p:txBody>
          </p:sp>
        </p:grpSp>
      </p:grpSp>
      <p:grpSp>
        <p:nvGrpSpPr>
          <p:cNvPr id="84" name="Group 83">
            <a:extLst>
              <a:ext uri="{FF2B5EF4-FFF2-40B4-BE49-F238E27FC236}">
                <a16:creationId xmlns:a16="http://schemas.microsoft.com/office/drawing/2014/main" id="{0BA563DE-36EB-4AD1-BF61-626A662DFECC}"/>
              </a:ext>
            </a:extLst>
          </p:cNvPr>
          <p:cNvGrpSpPr/>
          <p:nvPr/>
        </p:nvGrpSpPr>
        <p:grpSpPr>
          <a:xfrm>
            <a:off x="6094800" y="6299845"/>
            <a:ext cx="295200" cy="295200"/>
            <a:chOff x="6094800" y="3060138"/>
            <a:chExt cx="295200" cy="295200"/>
          </a:xfrm>
        </p:grpSpPr>
        <p:sp>
          <p:nvSpPr>
            <p:cNvPr id="85" name="Oval 84">
              <a:extLst>
                <a:ext uri="{FF2B5EF4-FFF2-40B4-BE49-F238E27FC236}">
                  <a16:creationId xmlns:a16="http://schemas.microsoft.com/office/drawing/2014/main" id="{D8E0711A-8970-4499-894D-F7020D048FC9}"/>
                </a:ext>
              </a:extLst>
            </p:cNvPr>
            <p:cNvSpPr>
              <a:spLocks noChangeAspect="1"/>
            </p:cNvSpPr>
            <p:nvPr/>
          </p:nvSpPr>
          <p:spPr bwMode="auto">
            <a:xfrm>
              <a:off x="6094800" y="3060138"/>
              <a:ext cx="295200" cy="295200"/>
            </a:xfrm>
            <a:prstGeom prst="ellipse">
              <a:avLst/>
            </a:prstGeom>
            <a:solidFill>
              <a:srgbClr val="77EAB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grpSp>
          <p:nvGrpSpPr>
            <p:cNvPr id="86" name="Group 85">
              <a:extLst>
                <a:ext uri="{FF2B5EF4-FFF2-40B4-BE49-F238E27FC236}">
                  <a16:creationId xmlns:a16="http://schemas.microsoft.com/office/drawing/2014/main" id="{5AA738B1-B6D3-41F7-B1E7-4CA193B67668}"/>
                </a:ext>
              </a:extLst>
            </p:cNvPr>
            <p:cNvGrpSpPr>
              <a:grpSpLocks noChangeAspect="1"/>
            </p:cNvGrpSpPr>
            <p:nvPr/>
          </p:nvGrpSpPr>
          <p:grpSpPr>
            <a:xfrm>
              <a:off x="6206399" y="3171738"/>
              <a:ext cx="72000" cy="72000"/>
              <a:chOff x="6675838" y="3101956"/>
              <a:chExt cx="80743" cy="80743"/>
            </a:xfrm>
          </p:grpSpPr>
          <p:sp>
            <p:nvSpPr>
              <p:cNvPr id="87" name="Freeform: Shape 86">
                <a:extLst>
                  <a:ext uri="{FF2B5EF4-FFF2-40B4-BE49-F238E27FC236}">
                    <a16:creationId xmlns:a16="http://schemas.microsoft.com/office/drawing/2014/main" id="{A4E2BBDA-3835-4D2E-9AA0-5272780CC815}"/>
                  </a:ext>
                </a:extLst>
              </p:cNvPr>
              <p:cNvSpPr/>
              <p:nvPr/>
            </p:nvSpPr>
            <p:spPr>
              <a:xfrm>
                <a:off x="6675838" y="3101956"/>
                <a:ext cx="80743" cy="80743"/>
              </a:xfrm>
              <a:custGeom>
                <a:avLst/>
                <a:gdLst>
                  <a:gd name="connsiteX0" fmla="*/ 0 w 80743"/>
                  <a:gd name="connsiteY0" fmla="*/ 0 h 80743"/>
                  <a:gd name="connsiteX1" fmla="*/ 80743 w 80743"/>
                  <a:gd name="connsiteY1" fmla="*/ 0 h 80743"/>
                  <a:gd name="connsiteX2" fmla="*/ 80743 w 80743"/>
                  <a:gd name="connsiteY2" fmla="*/ 80743 h 80743"/>
                </a:gdLst>
                <a:ahLst/>
                <a:cxnLst>
                  <a:cxn ang="0">
                    <a:pos x="connsiteX0" y="connsiteY0"/>
                  </a:cxn>
                  <a:cxn ang="0">
                    <a:pos x="connsiteX1" y="connsiteY1"/>
                  </a:cxn>
                  <a:cxn ang="0">
                    <a:pos x="connsiteX2" y="connsiteY2"/>
                  </a:cxn>
                </a:cxnLst>
                <a:rect l="l" t="t" r="r" b="b"/>
                <a:pathLst>
                  <a:path w="80743" h="80743">
                    <a:moveTo>
                      <a:pt x="0" y="0"/>
                    </a:moveTo>
                    <a:lnTo>
                      <a:pt x="80743" y="0"/>
                    </a:lnTo>
                    <a:lnTo>
                      <a:pt x="80743" y="80743"/>
                    </a:lnTo>
                  </a:path>
                </a:pathLst>
              </a:custGeom>
              <a:noFill/>
              <a:ln w="6350" cap="rnd">
                <a:solidFill>
                  <a:srgbClr val="091F2C"/>
                </a:solidFill>
                <a:prstDash val="solid"/>
                <a:round/>
              </a:ln>
            </p:spPr>
            <p:txBody>
              <a:bodyPr rtlCol="0" anchor="ctr"/>
              <a:lstStyle/>
              <a:p>
                <a:endParaRPr lang="en-US"/>
              </a:p>
            </p:txBody>
          </p:sp>
          <p:sp>
            <p:nvSpPr>
              <p:cNvPr id="88" name="Freeform: Shape 87">
                <a:extLst>
                  <a:ext uri="{FF2B5EF4-FFF2-40B4-BE49-F238E27FC236}">
                    <a16:creationId xmlns:a16="http://schemas.microsoft.com/office/drawing/2014/main" id="{2FDCED39-EDBA-4FB0-ACA4-8D24FC11C92D}"/>
                  </a:ext>
                </a:extLst>
              </p:cNvPr>
              <p:cNvSpPr/>
              <p:nvPr/>
            </p:nvSpPr>
            <p:spPr>
              <a:xfrm>
                <a:off x="6675838" y="3101956"/>
                <a:ext cx="80743" cy="80743"/>
              </a:xfrm>
              <a:custGeom>
                <a:avLst/>
                <a:gdLst>
                  <a:gd name="connsiteX0" fmla="*/ 80743 w 80743"/>
                  <a:gd name="connsiteY0" fmla="*/ 0 h 80743"/>
                  <a:gd name="connsiteX1" fmla="*/ 0 w 80743"/>
                  <a:gd name="connsiteY1" fmla="*/ 80743 h 80743"/>
                </a:gdLst>
                <a:ahLst/>
                <a:cxnLst>
                  <a:cxn ang="0">
                    <a:pos x="connsiteX0" y="connsiteY0"/>
                  </a:cxn>
                  <a:cxn ang="0">
                    <a:pos x="connsiteX1" y="connsiteY1"/>
                  </a:cxn>
                </a:cxnLst>
                <a:rect l="l" t="t" r="r" b="b"/>
                <a:pathLst>
                  <a:path w="80743" h="80743">
                    <a:moveTo>
                      <a:pt x="80743" y="0"/>
                    </a:moveTo>
                    <a:lnTo>
                      <a:pt x="0" y="80743"/>
                    </a:lnTo>
                  </a:path>
                </a:pathLst>
              </a:custGeom>
              <a:ln w="6350" cap="rnd">
                <a:solidFill>
                  <a:srgbClr val="091F2C"/>
                </a:solidFill>
                <a:prstDash val="solid"/>
                <a:round/>
              </a:ln>
            </p:spPr>
            <p:txBody>
              <a:bodyPr rtlCol="0" anchor="ctr"/>
              <a:lstStyle/>
              <a:p>
                <a:endParaRPr lang="en-US"/>
              </a:p>
            </p:txBody>
          </p:sp>
        </p:grpSp>
      </p:grpSp>
    </p:spTree>
    <p:extLst>
      <p:ext uri="{BB962C8B-B14F-4D97-AF65-F5344CB8AC3E}">
        <p14:creationId xmlns:p14="http://schemas.microsoft.com/office/powerpoint/2010/main" val="24085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3BCD568-B4B8-4FBA-B863-4F086214E0D7}"/>
              </a:ext>
            </a:extLst>
          </p:cNvPr>
          <p:cNvPicPr preferRelativeResize="0">
            <a:picLocks/>
          </p:cNvPicPr>
          <p:nvPr/>
        </p:nvPicPr>
        <p:blipFill>
          <a:blip r:embed="rId3">
            <a:extLst>
              <a:ext uri="{28A0092B-C50C-407E-A947-70E740481C1C}">
                <a14:useLocalDpi xmlns:a14="http://schemas.microsoft.com/office/drawing/2010/main"/>
              </a:ext>
            </a:extLst>
          </a:blip>
          <a:stretch>
            <a:fillRect/>
          </a:stretch>
        </p:blipFill>
        <p:spPr>
          <a:xfrm>
            <a:off x="328613" y="5774934"/>
            <a:ext cx="6200773" cy="1499029"/>
          </a:xfrm>
          <a:prstGeom prst="rect">
            <a:avLst/>
          </a:prstGeom>
        </p:spPr>
      </p:pic>
      <p:sp>
        <p:nvSpPr>
          <p:cNvPr id="23" name="TextBox 22">
            <a:extLst>
              <a:ext uri="{FF2B5EF4-FFF2-40B4-BE49-F238E27FC236}">
                <a16:creationId xmlns:a16="http://schemas.microsoft.com/office/drawing/2014/main" id="{285AB10F-3A17-4E11-9C83-C444A483FFF4}"/>
              </a:ext>
            </a:extLst>
          </p:cNvPr>
          <p:cNvSpPr txBox="1"/>
          <p:nvPr/>
        </p:nvSpPr>
        <p:spPr>
          <a:xfrm>
            <a:off x="328613" y="5774519"/>
            <a:ext cx="6200774" cy="1325216"/>
          </a:xfrm>
          <a:prstGeom prst="rect">
            <a:avLst/>
          </a:prstGeom>
          <a:noFill/>
        </p:spPr>
        <p:txBody>
          <a:bodyPr wrap="square" lIns="180000" tIns="144000" rIns="180000" bIns="0" anchor="t">
            <a:spAutoFit/>
          </a:bodyPr>
          <a:lstStyle/>
          <a:p>
            <a:pPr marL="171450" marR="0" lvl="0" indent="-171450" defTabSz="914400" rtl="0" eaLnBrk="1" fontAlgn="auto" latinLnBrk="0" hangingPunct="1">
              <a:lnSpc>
                <a:spcPct val="100000"/>
              </a:lnSpc>
              <a:spcBef>
                <a:spcPts val="200"/>
              </a:spcBef>
              <a:buClrTx/>
              <a:buSzTx/>
              <a:buFont typeface="Arial" panose="020B0604020202020204" pitchFamily="34" charset="0"/>
              <a:buChar char="•"/>
              <a:tabLst/>
              <a:defRPr/>
            </a:pPr>
            <a:r>
              <a:rPr kumimoji="0" lang="en-US" sz="1000" i="0" u="none" strike="noStrike" kern="1200" cap="none" spc="0" normalizeH="0" noProof="0" dirty="0">
                <a:ln>
                  <a:noFill/>
                </a:ln>
                <a:solidFill>
                  <a:srgbClr val="000000"/>
                </a:solidFill>
                <a:effectLst/>
                <a:uLnTx/>
                <a:uFillTx/>
                <a:latin typeface="+mj-lt"/>
                <a:cs typeface="Segoe UI"/>
              </a:rPr>
              <a:t>Start early: </a:t>
            </a:r>
            <a:r>
              <a:rPr kumimoji="0" lang="en-US" sz="1000" i="0" u="none" strike="noStrike" kern="1200" cap="none" spc="0" normalizeH="0" noProof="0" dirty="0">
                <a:ln>
                  <a:noFill/>
                </a:ln>
                <a:solidFill>
                  <a:srgbClr val="000000"/>
                </a:solidFill>
                <a:effectLst/>
                <a:uLnTx/>
                <a:uFillTx/>
                <a:cs typeface="Segoe UI"/>
              </a:rPr>
              <a:t>Begin compliance efforts now to avoid a last-minute rush</a:t>
            </a:r>
          </a:p>
          <a:p>
            <a:pPr marL="182563" marR="0" lvl="0" indent="-182563" defTabSz="914400" rtl="0" eaLnBrk="1" fontAlgn="auto" latinLnBrk="0" hangingPunct="1">
              <a:lnSpc>
                <a:spcPct val="100000"/>
              </a:lnSpc>
              <a:spcBef>
                <a:spcPts val="200"/>
              </a:spcBef>
              <a:buClrTx/>
              <a:buSzTx/>
              <a:buFont typeface="Arial" panose="020B0604020202020204" pitchFamily="34" charset="0"/>
              <a:buChar char="•"/>
              <a:tabLst/>
              <a:defRPr/>
            </a:pPr>
            <a:r>
              <a:rPr kumimoji="0" lang="en-US" sz="1000" i="0" u="none" strike="noStrike" kern="1200" cap="none" spc="0" normalizeH="0" noProof="0" dirty="0">
                <a:ln>
                  <a:noFill/>
                </a:ln>
                <a:solidFill>
                  <a:srgbClr val="000000"/>
                </a:solidFill>
                <a:effectLst/>
                <a:uLnTx/>
                <a:uFillTx/>
                <a:latin typeface="+mj-lt"/>
                <a:cs typeface="Segoe UI"/>
              </a:rPr>
              <a:t>Take a risk-based approach: </a:t>
            </a:r>
            <a:r>
              <a:rPr kumimoji="0" lang="en-US" sz="1000" i="0" u="none" strike="noStrike" kern="1200" cap="none" spc="0" normalizeH="0" noProof="0" dirty="0">
                <a:ln>
                  <a:noFill/>
                </a:ln>
                <a:solidFill>
                  <a:srgbClr val="000000"/>
                </a:solidFill>
                <a:effectLst/>
                <a:uLnTx/>
                <a:uFillTx/>
                <a:cs typeface="Segoe UI"/>
              </a:rPr>
              <a:t>Focus first on your most sensitive data and critical systems</a:t>
            </a:r>
          </a:p>
          <a:p>
            <a:pPr marL="182563" marR="0" lvl="0" indent="-182563" defTabSz="914400" rtl="0" eaLnBrk="1" fontAlgn="auto" latinLnBrk="0" hangingPunct="1">
              <a:lnSpc>
                <a:spcPct val="100000"/>
              </a:lnSpc>
              <a:spcBef>
                <a:spcPts val="200"/>
              </a:spcBef>
              <a:buClrTx/>
              <a:buSzTx/>
              <a:buFont typeface="Arial" panose="020B0604020202020204" pitchFamily="34" charset="0"/>
              <a:buChar char="•"/>
              <a:tabLst/>
              <a:defRPr/>
            </a:pPr>
            <a:r>
              <a:rPr kumimoji="0" lang="en-US" sz="1000" i="0" u="none" strike="noStrike" kern="1200" cap="none" spc="0" normalizeH="0" noProof="0" dirty="0">
                <a:ln>
                  <a:noFill/>
                </a:ln>
                <a:solidFill>
                  <a:srgbClr val="000000"/>
                </a:solidFill>
                <a:effectLst/>
                <a:uLnTx/>
                <a:uFillTx/>
                <a:latin typeface="+mj-lt"/>
                <a:cs typeface="Segoe UI"/>
              </a:rPr>
              <a:t>Leverage integrated solutions: </a:t>
            </a:r>
            <a:r>
              <a:rPr kumimoji="0" lang="en-US" sz="1000" i="0" u="none" strike="noStrike" kern="1200" cap="none" spc="0" normalizeH="0" noProof="0" dirty="0">
                <a:ln>
                  <a:noFill/>
                </a:ln>
                <a:solidFill>
                  <a:srgbClr val="000000"/>
                </a:solidFill>
                <a:effectLst/>
                <a:uLnTx/>
                <a:uFillTx/>
                <a:cs typeface="Segoe UI"/>
              </a:rPr>
              <a:t>Use platforms like Microsoft 365 that address multiple </a:t>
            </a:r>
            <a:br>
              <a:rPr kumimoji="0" lang="en-US" sz="1000" i="0" u="none" strike="noStrike" kern="1200" cap="none" spc="0" normalizeH="0" noProof="0" dirty="0">
                <a:ln>
                  <a:noFill/>
                </a:ln>
                <a:solidFill>
                  <a:srgbClr val="000000"/>
                </a:solidFill>
                <a:effectLst/>
                <a:uLnTx/>
                <a:uFillTx/>
                <a:cs typeface="Segoe UI"/>
              </a:rPr>
            </a:br>
            <a:r>
              <a:rPr kumimoji="0" lang="en-US" sz="1000" i="0" u="none" strike="noStrike" kern="1200" cap="none" spc="0" normalizeH="0" noProof="0" dirty="0">
                <a:ln>
                  <a:noFill/>
                </a:ln>
                <a:solidFill>
                  <a:srgbClr val="000000"/>
                </a:solidFill>
                <a:effectLst/>
                <a:uLnTx/>
                <a:uFillTx/>
                <a:cs typeface="Segoe UI"/>
              </a:rPr>
              <a:t>compliance requirements</a:t>
            </a:r>
          </a:p>
          <a:p>
            <a:pPr marL="182563" marR="0" lvl="0" indent="-182563" defTabSz="914400" rtl="0" eaLnBrk="1" fontAlgn="auto" latinLnBrk="0" hangingPunct="1">
              <a:lnSpc>
                <a:spcPct val="100000"/>
              </a:lnSpc>
              <a:spcBef>
                <a:spcPts val="200"/>
              </a:spcBef>
              <a:buClrTx/>
              <a:buSzTx/>
              <a:buFont typeface="Arial" panose="020B0604020202020204" pitchFamily="34" charset="0"/>
              <a:buChar char="•"/>
              <a:tabLst/>
              <a:defRPr/>
            </a:pPr>
            <a:r>
              <a:rPr kumimoji="0" lang="en-US" sz="1000" i="0" u="none" strike="noStrike" kern="1200" cap="none" spc="0" normalizeH="0" noProof="0" dirty="0">
                <a:ln>
                  <a:noFill/>
                </a:ln>
                <a:solidFill>
                  <a:srgbClr val="000000"/>
                </a:solidFill>
                <a:effectLst/>
                <a:uLnTx/>
                <a:uFillTx/>
                <a:latin typeface="+mj-lt"/>
                <a:cs typeface="Segoe UI"/>
              </a:rPr>
              <a:t>Document everything: </a:t>
            </a:r>
            <a:r>
              <a:rPr kumimoji="0" lang="en-US" sz="1000" i="0" u="none" strike="noStrike" kern="1200" cap="none" spc="0" normalizeH="0" noProof="0" dirty="0">
                <a:ln>
                  <a:noFill/>
                </a:ln>
                <a:solidFill>
                  <a:srgbClr val="000000"/>
                </a:solidFill>
                <a:effectLst/>
                <a:uLnTx/>
                <a:uFillTx/>
                <a:cs typeface="Segoe UI"/>
              </a:rPr>
              <a:t>Maintain precise records of your compliance efforts and security controls</a:t>
            </a:r>
          </a:p>
          <a:p>
            <a:pPr marL="182563" marR="0" lvl="0" indent="-182563" defTabSz="914400" rtl="0" eaLnBrk="1" fontAlgn="auto" latinLnBrk="0" hangingPunct="1">
              <a:lnSpc>
                <a:spcPct val="100000"/>
              </a:lnSpc>
              <a:spcBef>
                <a:spcPts val="200"/>
              </a:spcBef>
              <a:spcAft>
                <a:spcPts val="600"/>
              </a:spcAft>
              <a:buClrTx/>
              <a:buSzTx/>
              <a:buFont typeface="Arial" panose="020B0604020202020204" pitchFamily="34" charset="0"/>
              <a:buChar char="•"/>
              <a:tabLst/>
              <a:defRPr/>
            </a:pPr>
            <a:r>
              <a:rPr kumimoji="0" lang="en-US" sz="1000" i="0" u="none" strike="noStrike" kern="1200" cap="none" spc="0" normalizeH="0" noProof="0" dirty="0">
                <a:ln>
                  <a:noFill/>
                </a:ln>
                <a:solidFill>
                  <a:srgbClr val="000000"/>
                </a:solidFill>
                <a:effectLst/>
                <a:uLnTx/>
                <a:uFillTx/>
                <a:latin typeface="+mj-lt"/>
                <a:cs typeface="Segoe UI"/>
              </a:rPr>
              <a:t>Seek expert guidance: </a:t>
            </a:r>
            <a:r>
              <a:rPr kumimoji="0" lang="en-US" sz="1000" i="0" u="none" strike="noStrike" kern="1200" cap="none" spc="0" normalizeH="0" noProof="0" dirty="0">
                <a:ln>
                  <a:noFill/>
                </a:ln>
                <a:solidFill>
                  <a:srgbClr val="000000"/>
                </a:solidFill>
                <a:effectLst/>
                <a:uLnTx/>
                <a:uFillTx/>
                <a:cs typeface="Segoe UI"/>
              </a:rPr>
              <a:t>Work with a qualified technology partner who understands both the regulatory requirements and practical implementation</a:t>
            </a:r>
            <a:endParaRPr kumimoji="0" lang="en-US" sz="1000" i="0" u="none" strike="noStrike" kern="1200" cap="none" spc="0" normalizeH="0" baseline="0" noProof="0" dirty="0">
              <a:ln>
                <a:noFill/>
              </a:ln>
              <a:solidFill>
                <a:srgbClr val="000000"/>
              </a:solidFill>
              <a:effectLst/>
              <a:uLnTx/>
              <a:uFillTx/>
              <a:cs typeface="Segoe UI"/>
            </a:endParaRPr>
          </a:p>
        </p:txBody>
      </p:sp>
      <p:sp>
        <p:nvSpPr>
          <p:cNvPr id="8" name="Rectangle 7">
            <a:extLst>
              <a:ext uri="{FF2B5EF4-FFF2-40B4-BE49-F238E27FC236}">
                <a16:creationId xmlns:a16="http://schemas.microsoft.com/office/drawing/2014/main" id="{4CDB005E-BEB9-4561-B756-BC3AFD230CD2}"/>
              </a:ext>
            </a:extLst>
          </p:cNvPr>
          <p:cNvSpPr/>
          <p:nvPr/>
        </p:nvSpPr>
        <p:spPr bwMode="auto">
          <a:xfrm>
            <a:off x="0" y="0"/>
            <a:ext cx="6857998" cy="451098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31" name="Picture 30">
            <a:extLst>
              <a:ext uri="{FF2B5EF4-FFF2-40B4-BE49-F238E27FC236}">
                <a16:creationId xmlns:a16="http://schemas.microsoft.com/office/drawing/2014/main" id="{08557A12-0E22-4E27-AB84-26140744FC1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 y="3070980"/>
            <a:ext cx="6857999" cy="1440000"/>
          </a:xfrm>
          <a:custGeom>
            <a:avLst/>
            <a:gdLst>
              <a:gd name="connsiteX0" fmla="*/ 0 w 6857999"/>
              <a:gd name="connsiteY0" fmla="*/ 0 h 1440000"/>
              <a:gd name="connsiteX1" fmla="*/ 6857999 w 6857999"/>
              <a:gd name="connsiteY1" fmla="*/ 0 h 1440000"/>
              <a:gd name="connsiteX2" fmla="*/ 6857999 w 6857999"/>
              <a:gd name="connsiteY2" fmla="*/ 1440000 h 1440000"/>
              <a:gd name="connsiteX3" fmla="*/ 0 w 6857999"/>
              <a:gd name="connsiteY3" fmla="*/ 1440000 h 1440000"/>
            </a:gdLst>
            <a:ahLst/>
            <a:cxnLst>
              <a:cxn ang="0">
                <a:pos x="connsiteX0" y="connsiteY0"/>
              </a:cxn>
              <a:cxn ang="0">
                <a:pos x="connsiteX1" y="connsiteY1"/>
              </a:cxn>
              <a:cxn ang="0">
                <a:pos x="connsiteX2" y="connsiteY2"/>
              </a:cxn>
              <a:cxn ang="0">
                <a:pos x="connsiteX3" y="connsiteY3"/>
              </a:cxn>
            </a:cxnLst>
            <a:rect l="l" t="t" r="r" b="b"/>
            <a:pathLst>
              <a:path w="6857999" h="1440000">
                <a:moveTo>
                  <a:pt x="0" y="0"/>
                </a:moveTo>
                <a:lnTo>
                  <a:pt x="6857999" y="0"/>
                </a:lnTo>
                <a:lnTo>
                  <a:pt x="6857999" y="1440000"/>
                </a:lnTo>
                <a:lnTo>
                  <a:pt x="0" y="1440000"/>
                </a:lnTo>
                <a:close/>
              </a:path>
            </a:pathLst>
          </a:custGeom>
        </p:spPr>
      </p:pic>
      <p:sp>
        <p:nvSpPr>
          <p:cNvPr id="14" name="Text Placeholder 13">
            <a:extLst>
              <a:ext uri="{FF2B5EF4-FFF2-40B4-BE49-F238E27FC236}">
                <a16:creationId xmlns:a16="http://schemas.microsoft.com/office/drawing/2014/main" id="{9EBD7F17-6066-4898-B1CC-570C6E53090B}"/>
              </a:ext>
            </a:extLst>
          </p:cNvPr>
          <p:cNvSpPr>
            <a:spLocks noGrp="1"/>
          </p:cNvSpPr>
          <p:nvPr>
            <p:ph type="body" sz="quarter" idx="10"/>
          </p:nvPr>
        </p:nvSpPr>
        <p:spPr/>
        <p:txBody>
          <a:bodyPr>
            <a:spAutoFit/>
          </a:bodyPr>
          <a:lstStyle/>
          <a:p>
            <a:r>
              <a:rPr lang="en-US" sz="1800" dirty="0">
                <a:solidFill>
                  <a:srgbClr val="091F2C"/>
                </a:solidFill>
                <a:latin typeface="+mj-lt"/>
                <a:cs typeface="Segoe UI"/>
              </a:rPr>
              <a:t>Business impact and strategic considerations</a:t>
            </a:r>
          </a:p>
        </p:txBody>
      </p:sp>
      <p:sp>
        <p:nvSpPr>
          <p:cNvPr id="12" name="Picture Placeholder 11">
            <a:extLst>
              <a:ext uri="{FF2B5EF4-FFF2-40B4-BE49-F238E27FC236}">
                <a16:creationId xmlns:a16="http://schemas.microsoft.com/office/drawing/2014/main" id="{71B356F1-6783-4CB5-B1AA-19A481F7AE6E}"/>
              </a:ext>
            </a:extLst>
          </p:cNvPr>
          <p:cNvSpPr>
            <a:spLocks noGrp="1"/>
          </p:cNvSpPr>
          <p:nvPr>
            <p:ph type="pic" sz="quarter" idx="16"/>
          </p:nvPr>
        </p:nvSpPr>
        <p:spPr/>
        <p:txBody>
          <a:bodyPr/>
          <a:lstStyle/>
          <a:p>
            <a:endParaRPr lang="en-US"/>
          </a:p>
        </p:txBody>
      </p:sp>
      <p:sp>
        <p:nvSpPr>
          <p:cNvPr id="13" name="Text Placeholder 12">
            <a:extLst>
              <a:ext uri="{FF2B5EF4-FFF2-40B4-BE49-F238E27FC236}">
                <a16:creationId xmlns:a16="http://schemas.microsoft.com/office/drawing/2014/main" id="{6BB61510-3CC3-4D95-B594-2D63F3ABEDAA}"/>
              </a:ext>
            </a:extLst>
          </p:cNvPr>
          <p:cNvSpPr>
            <a:spLocks noGrp="1"/>
          </p:cNvSpPr>
          <p:nvPr>
            <p:ph type="body" sz="quarter" idx="27"/>
          </p:nvPr>
        </p:nvSpPr>
        <p:spPr/>
        <p:txBody>
          <a:bodyPr/>
          <a:lstStyle/>
          <a:p>
            <a:endParaRPr lang="en-US"/>
          </a:p>
        </p:txBody>
      </p:sp>
      <p:sp>
        <p:nvSpPr>
          <p:cNvPr id="90" name="TextBox 89">
            <a:extLst>
              <a:ext uri="{FF2B5EF4-FFF2-40B4-BE49-F238E27FC236}">
                <a16:creationId xmlns:a16="http://schemas.microsoft.com/office/drawing/2014/main" id="{7CEC4A5D-302E-4220-8EB4-B6B0FE3CCA6E}"/>
              </a:ext>
            </a:extLst>
          </p:cNvPr>
          <p:cNvSpPr txBox="1"/>
          <p:nvPr/>
        </p:nvSpPr>
        <p:spPr>
          <a:xfrm>
            <a:off x="328613" y="844266"/>
            <a:ext cx="6200774" cy="2046714"/>
          </a:xfrm>
          <a:prstGeom prst="rect">
            <a:avLst/>
          </a:prstGeom>
          <a:noFill/>
        </p:spPr>
        <p:txBody>
          <a:bodyPr wrap="square" lIns="0" tIns="0" rIns="0" bIns="0" anchor="t">
            <a:spAutoFit/>
          </a:bodyPr>
          <a:lstStyle/>
          <a:p>
            <a:pPr defTabSz="914397">
              <a:spcBef>
                <a:spcPts val="200"/>
              </a:spcBef>
              <a:spcAft>
                <a:spcPts val="600"/>
              </a:spcAft>
              <a:defRPr/>
            </a:pPr>
            <a:r>
              <a:rPr lang="en-US" sz="1000" dirty="0">
                <a:cs typeface="Segoe UI"/>
              </a:rPr>
              <a:t>These regulatory changes represent both a challenge and an opportunity for small and medium businesses:</a:t>
            </a:r>
          </a:p>
          <a:p>
            <a:pPr defTabSz="914397">
              <a:spcBef>
                <a:spcPts val="200"/>
              </a:spcBef>
              <a:defRPr/>
            </a:pPr>
            <a:r>
              <a:rPr lang="en-US" sz="1400" dirty="0">
                <a:solidFill>
                  <a:srgbClr val="091F2C"/>
                </a:solidFill>
                <a:latin typeface="+mj-lt"/>
                <a:cs typeface="Segoe UI"/>
              </a:rPr>
              <a:t>Business challenges</a:t>
            </a:r>
          </a:p>
          <a:p>
            <a:pPr marL="171450" indent="-171450" defTabSz="914397">
              <a:spcBef>
                <a:spcPts val="200"/>
              </a:spcBef>
              <a:buFont typeface="Arial" panose="020B0604020202020204" pitchFamily="34" charset="0"/>
              <a:buChar char="•"/>
              <a:defRPr/>
            </a:pPr>
            <a:r>
              <a:rPr lang="en-US" sz="1000" dirty="0">
                <a:cs typeface="Segoe UI"/>
              </a:rPr>
              <a:t>Additional compliance costs and resource requirements</a:t>
            </a:r>
          </a:p>
          <a:p>
            <a:pPr marL="171450" indent="-171450" defTabSz="914397">
              <a:spcBef>
                <a:spcPts val="200"/>
              </a:spcBef>
              <a:buFont typeface="Arial" panose="020B0604020202020204" pitchFamily="34" charset="0"/>
              <a:buChar char="•"/>
              <a:defRPr/>
            </a:pPr>
            <a:r>
              <a:rPr lang="en-US" sz="1000" dirty="0">
                <a:cs typeface="Segoe UI"/>
              </a:rPr>
              <a:t>Need for specialised security and privacy expertise</a:t>
            </a:r>
          </a:p>
          <a:p>
            <a:pPr marL="171450" indent="-171450" defTabSz="914397">
              <a:spcBef>
                <a:spcPts val="200"/>
              </a:spcBef>
              <a:spcAft>
                <a:spcPts val="600"/>
              </a:spcAft>
              <a:buFont typeface="Arial" panose="020B0604020202020204" pitchFamily="34" charset="0"/>
              <a:buChar char="•"/>
              <a:defRPr/>
            </a:pPr>
            <a:r>
              <a:rPr lang="en-US" sz="1000" dirty="0">
                <a:cs typeface="Segoe UI"/>
              </a:rPr>
              <a:t>Potential operational changes to meet new requirements</a:t>
            </a:r>
          </a:p>
          <a:p>
            <a:pPr defTabSz="914397">
              <a:spcBef>
                <a:spcPts val="200"/>
              </a:spcBef>
              <a:defRPr/>
            </a:pPr>
            <a:r>
              <a:rPr lang="en-US" sz="1400" dirty="0">
                <a:solidFill>
                  <a:srgbClr val="091F2C"/>
                </a:solidFill>
                <a:latin typeface="+mj-lt"/>
                <a:cs typeface="Segoe UI"/>
              </a:rPr>
              <a:t>Strategic opportunities</a:t>
            </a:r>
          </a:p>
          <a:p>
            <a:pPr marL="171450" indent="-171450" defTabSz="914397">
              <a:spcBef>
                <a:spcPts val="200"/>
              </a:spcBef>
              <a:buFont typeface="Arial" panose="020B0604020202020204" pitchFamily="34" charset="0"/>
              <a:buChar char="•"/>
              <a:defRPr/>
            </a:pPr>
            <a:r>
              <a:rPr lang="en-US" sz="1000" dirty="0">
                <a:cs typeface="Segoe UI"/>
              </a:rPr>
              <a:t>Enhanced trust with customers and partners through demonstrated compliance</a:t>
            </a:r>
          </a:p>
          <a:p>
            <a:pPr marL="171450" indent="-171450" defTabSz="914397">
              <a:spcBef>
                <a:spcPts val="200"/>
              </a:spcBef>
              <a:buFont typeface="Arial" panose="020B0604020202020204" pitchFamily="34" charset="0"/>
              <a:buChar char="•"/>
              <a:defRPr/>
            </a:pPr>
            <a:r>
              <a:rPr lang="en-US" sz="1000" dirty="0">
                <a:cs typeface="Segoe UI"/>
              </a:rPr>
              <a:t>Reduced risk of costly security incidents and data breaches</a:t>
            </a:r>
          </a:p>
          <a:p>
            <a:pPr marL="171450" indent="-171450" defTabSz="914397">
              <a:spcBef>
                <a:spcPts val="200"/>
              </a:spcBef>
              <a:buFont typeface="Arial" panose="020B0604020202020204" pitchFamily="34" charset="0"/>
              <a:buChar char="•"/>
              <a:defRPr/>
            </a:pPr>
            <a:r>
              <a:rPr lang="en-US" sz="1000" dirty="0">
                <a:cs typeface="Segoe UI"/>
              </a:rPr>
              <a:t>Competitive advantage in an increasingly security-conscious market</a:t>
            </a:r>
          </a:p>
          <a:p>
            <a:pPr marL="171450" indent="-171450" defTabSz="914397">
              <a:spcBef>
                <a:spcPts val="200"/>
              </a:spcBef>
              <a:buFont typeface="Arial" panose="020B0604020202020204" pitchFamily="34" charset="0"/>
              <a:buChar char="•"/>
              <a:defRPr/>
            </a:pPr>
            <a:r>
              <a:rPr lang="en-US" sz="1000" dirty="0">
                <a:cs typeface="Segoe UI"/>
              </a:rPr>
              <a:t>Better positioning for contracts with larger organisations and government entities</a:t>
            </a:r>
          </a:p>
        </p:txBody>
      </p:sp>
      <p:sp>
        <p:nvSpPr>
          <p:cNvPr id="33" name="Text Placeholder 13">
            <a:extLst>
              <a:ext uri="{FF2B5EF4-FFF2-40B4-BE49-F238E27FC236}">
                <a16:creationId xmlns:a16="http://schemas.microsoft.com/office/drawing/2014/main" id="{E9667F16-4CB8-483D-8A57-8DA1A9145317}"/>
              </a:ext>
            </a:extLst>
          </p:cNvPr>
          <p:cNvSpPr txBox="1">
            <a:spLocks/>
          </p:cNvSpPr>
          <p:nvPr/>
        </p:nvSpPr>
        <p:spPr>
          <a:xfrm>
            <a:off x="328613" y="4800912"/>
            <a:ext cx="6200773" cy="276999"/>
          </a:xfrm>
          <a:prstGeom prst="rect">
            <a:avLst/>
          </a:prstGeom>
        </p:spPr>
        <p:txBody>
          <a:bodyPr vert="horz" wrap="square" lIns="0" tIns="0" rIns="0" bIns="0" rtlCol="0">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r>
              <a:rPr lang="en-US" dirty="0">
                <a:solidFill>
                  <a:srgbClr val="091F2C"/>
                </a:solidFill>
                <a:cs typeface="Segoe UI"/>
              </a:rPr>
              <a:t>Getting prepared: A practical approach</a:t>
            </a:r>
          </a:p>
        </p:txBody>
      </p:sp>
      <p:sp>
        <p:nvSpPr>
          <p:cNvPr id="21" name="TextBox 20">
            <a:extLst>
              <a:ext uri="{FF2B5EF4-FFF2-40B4-BE49-F238E27FC236}">
                <a16:creationId xmlns:a16="http://schemas.microsoft.com/office/drawing/2014/main" id="{63111836-1833-486F-9A2B-3E93ADF1277E}"/>
              </a:ext>
            </a:extLst>
          </p:cNvPr>
          <p:cNvSpPr txBox="1"/>
          <p:nvPr/>
        </p:nvSpPr>
        <p:spPr>
          <a:xfrm>
            <a:off x="328618" y="5292224"/>
            <a:ext cx="6200774" cy="307777"/>
          </a:xfrm>
          <a:prstGeom prst="rect">
            <a:avLst/>
          </a:prstGeom>
          <a:noFill/>
        </p:spPr>
        <p:txBody>
          <a:bodyPr wrap="square" lIns="0" tIns="0" rIns="0" bIns="0" anchor="t">
            <a:spAutoFit/>
          </a:bodyPr>
          <a:lstStyle/>
          <a:p>
            <a:pPr marL="0" marR="0" lvl="0" indent="0" defTabSz="914400" rtl="0" eaLnBrk="1" fontAlgn="auto" latinLnBrk="0" hangingPunct="1">
              <a:lnSpc>
                <a:spcPct val="100000"/>
              </a:lnSpc>
              <a:spcBef>
                <a:spcPts val="200"/>
              </a:spcBef>
              <a:spcAft>
                <a:spcPts val="600"/>
              </a:spcAft>
              <a:buClrTx/>
              <a:buSzTx/>
              <a:buFontTx/>
              <a:buNone/>
              <a:tabLst/>
              <a:defRPr/>
            </a:pPr>
            <a:r>
              <a:rPr kumimoji="0" lang="en-US" sz="1000" i="0" u="none" strike="noStrike" kern="1200" cap="none" spc="0" normalizeH="0" baseline="0" noProof="0" dirty="0">
                <a:ln>
                  <a:noFill/>
                </a:ln>
                <a:solidFill>
                  <a:srgbClr val="000000"/>
                </a:solidFill>
                <a:effectLst/>
                <a:uLnTx/>
                <a:uFillTx/>
                <a:cs typeface="Segoe UI"/>
              </a:rPr>
              <a:t>Rather than viewing these changes as purely compliance hurdles, forward-thinking businesses are using them as catalysts to improve their overall security posture:</a:t>
            </a:r>
          </a:p>
        </p:txBody>
      </p:sp>
      <p:sp>
        <p:nvSpPr>
          <p:cNvPr id="24" name="TextBox 23">
            <a:extLst>
              <a:ext uri="{FF2B5EF4-FFF2-40B4-BE49-F238E27FC236}">
                <a16:creationId xmlns:a16="http://schemas.microsoft.com/office/drawing/2014/main" id="{E2ACC063-98B0-4511-BCA7-48E6914F4CC1}"/>
              </a:ext>
            </a:extLst>
          </p:cNvPr>
          <p:cNvSpPr txBox="1"/>
          <p:nvPr/>
        </p:nvSpPr>
        <p:spPr>
          <a:xfrm>
            <a:off x="328618" y="7453964"/>
            <a:ext cx="6200774" cy="461665"/>
          </a:xfrm>
          <a:prstGeom prst="rect">
            <a:avLst/>
          </a:prstGeom>
          <a:noFill/>
        </p:spPr>
        <p:txBody>
          <a:bodyPr wrap="square" lIns="0" tIns="0" rIns="0" bIns="0" anchor="t">
            <a:spAutoFit/>
          </a:bodyPr>
          <a:lstStyle/>
          <a:p>
            <a:pPr defTabSz="914400">
              <a:spcBef>
                <a:spcPts val="200"/>
              </a:spcBef>
              <a:defRPr/>
            </a:pPr>
            <a:r>
              <a:rPr kumimoji="0" lang="en-US" sz="1000" i="0" u="none" strike="noStrike" kern="1200" cap="none" spc="0" normalizeH="0" baseline="0" noProof="0" dirty="0">
                <a:ln>
                  <a:noFill/>
                </a:ln>
                <a:solidFill>
                  <a:srgbClr val="000000"/>
                </a:solidFill>
                <a:effectLst/>
                <a:uLnTx/>
                <a:uFillTx/>
                <a:cs typeface="Segoe UI"/>
              </a:rPr>
              <a:t>By proactively addressing these upcoming regulatory changes, your business can not only meet compliance requirements but also build a stronger security foundation that protects your most valuable assets and supports sustainable growth.</a:t>
            </a:r>
          </a:p>
        </p:txBody>
      </p:sp>
    </p:spTree>
    <p:extLst>
      <p:ext uri="{BB962C8B-B14F-4D97-AF65-F5344CB8AC3E}">
        <p14:creationId xmlns:p14="http://schemas.microsoft.com/office/powerpoint/2010/main" val="256136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02BDF6-79E2-411B-8E9A-1D77D35BBAF2}">
  <ds:schemaRefs>
    <ds:schemaRef ds:uri="http://schemas.microsoft.com/sharepoint/v3/contenttype/forms"/>
  </ds:schemaRefs>
</ds:datastoreItem>
</file>

<file path=customXml/itemProps2.xml><?xml version="1.0" encoding="utf-8"?>
<ds:datastoreItem xmlns:ds="http://schemas.openxmlformats.org/officeDocument/2006/customXml" ds:itemID="{DE83CB5F-CEF0-435F-B9FE-9E4510FBF462}">
  <ds:schemaRefs>
    <ds:schemaRef ds:uri="4dd31aea-d8a2-4be3-9f39-1c1295f40056"/>
    <ds:schemaRef ds:uri="6df301cc-813f-4ddb-94b8-ab5dfbf2201d"/>
    <ds:schemaRef ds:uri="912a965b-18ab-48f9-afa9-986d97207d9f"/>
    <ds:schemaRef ds:uri="fdddb3d6-5bd7-4379-986a-b69d310056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3DD0E3F-112C-4D33-85FC-63AB406285CD}"/>
</file>

<file path=docProps/app.xml><?xml version="1.0" encoding="utf-8"?>
<Properties xmlns="http://schemas.openxmlformats.org/officeDocument/2006/extended-properties" xmlns:vt="http://schemas.openxmlformats.org/officeDocument/2006/docPropsVTypes">
  <Template>Office Theme</Template>
  <TotalTime>336</TotalTime>
  <Words>921</Words>
  <Application>Microsoft Office PowerPoint</Application>
  <PresentationFormat>A4 Paper (210x297 mm)</PresentationFormat>
  <Paragraphs>77</Paragraphs>
  <Slides>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Aptos</vt:lpstr>
      <vt:lpstr>Arial</vt:lpstr>
      <vt:lpstr>Calibri</vt:lpstr>
      <vt:lpstr>Segoe Sans Display</vt:lpstr>
      <vt:lpstr>Segoe Sans Display (Body)</vt:lpstr>
      <vt:lpstr>Segoe Sans Display Semibold (Headings)</vt:lpstr>
      <vt:lpstr>Segoe Sans Display Semilight</vt:lpstr>
      <vt:lpstr>Segoe UI</vt:lpstr>
      <vt:lpstr>Wingdings</vt:lpstr>
      <vt:lpstr>White Template</vt:lpstr>
      <vt:lpstr>SMB Security Regulatory Changes: What your business needs to know</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Matt George</dc:creator>
  <cp:keywords/>
  <dc:description/>
  <cp:lastModifiedBy>Melanie Johnstone</cp:lastModifiedBy>
  <cp:revision>168</cp:revision>
  <dcterms:created xsi:type="dcterms:W3CDTF">2025-01-16T21:55:48Z</dcterms:created>
  <dcterms:modified xsi:type="dcterms:W3CDTF">2025-04-10T05:02:42Z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ies>
</file>