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8"/>
  </p:notesMasterIdLst>
  <p:handoutMasterIdLst>
    <p:handoutMasterId r:id="rId19"/>
  </p:handoutMasterIdLst>
  <p:sldIdLst>
    <p:sldId id="300" r:id="rId5"/>
    <p:sldId id="299" r:id="rId6"/>
    <p:sldId id="308" r:id="rId7"/>
    <p:sldId id="309" r:id="rId8"/>
    <p:sldId id="310" r:id="rId9"/>
    <p:sldId id="312" r:id="rId10"/>
    <p:sldId id="313" r:id="rId11"/>
    <p:sldId id="314" r:id="rId12"/>
    <p:sldId id="315" r:id="rId13"/>
    <p:sldId id="316" r:id="rId14"/>
    <p:sldId id="317" r:id="rId15"/>
    <p:sldId id="318" r:id="rId16"/>
    <p:sldId id="319" r:id="rId17"/>
  </p:sldIdLst>
  <p:sldSz cx="6858000" cy="9906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E2B392-9821-423D-A73A-8F4A46044C67}">
          <p14:sldIdLst>
            <p14:sldId id="300"/>
            <p14:sldId id="299"/>
            <p14:sldId id="308"/>
            <p14:sldId id="309"/>
            <p14:sldId id="310"/>
            <p14:sldId id="312"/>
            <p14:sldId id="313"/>
            <p14:sldId id="314"/>
            <p14:sldId id="315"/>
            <p14:sldId id="316"/>
            <p14:sldId id="317"/>
            <p14:sldId id="318"/>
            <p14:sldId id="3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BE2103-5E63-197D-A295-6F3839C492CC}" name="Melanie Johnstone" initials="MJ" userId="S::melj@rocketscience.com.au::e88cec4a-17b3-4f88-968e-c5feb8cf4487" providerId="AD"/>
  <p188:author id="{A9B1EC09-1580-8990-5BEC-F456225BF6AE}" name="Guest User" initials="GU" userId="S::urn:spo:anon#463c3be1132b62cfe5a90363b6294d0f5d71b9d9899b30dd1d8d1863605cba79::" providerId="AD"/>
  <p188:author id="{2ED2A71C-585B-A472-0606-87D0FF94E598}" name="Guest User" initials="GU" userId="S::urn:spo:anon#812bdcc8321cc8639bfcabd8b197aaf62be680aa58cd8fadbebd31fee55bf201::" providerId="AD"/>
  <p188:author id="{27B35032-8CAC-8FFA-74D4-39217C9321B9}" name="Guest User" initials="GU" userId="S::urn:spo:anon#9887c630df6ec4436321ce797153092a9101ce66915c09171885fd95aaab9dd3::" providerId="AD"/>
  <p188:author id="{2A0EB743-3BD5-FF69-0148-C999CB8A8E71}" name="Guest User" initials="GU" userId="S::urn:spo:anon#9e2d8a10d5f06d558ac5809f239403c4449c7ce658ec6ecb1afbdb1f75e6aeb2::" providerId="AD"/>
  <p188:author id="{4816684A-A0BC-EC2F-AC07-ACD94B84ABFF}" name="Guest User" initials="GU" userId="S::urn:spo:anon#949a05f777fc9ab5f0b57fc716a050a3726c4443b78eb527469b7b7e85f75b3a::" providerId="AD"/>
  <p188:author id="{F673CA8C-676D-0E89-DF39-D984933BF1B0}" name="Chontelle Broadwood" initials="CB" userId="S::chontelle@rocketscience.com.au::f707be0d-9622-4632-ad0e-cbdd6318357b" providerId="AD"/>
  <p188:author id="{17367491-F4B8-5FD0-3EB6-37864048AB57}" name="Guest User" initials="GU" userId="S::urn:spo:anon#56fecf7123da74906bc886e19f2c9c39d1e2446b1083dd491ed4927fcce80159::" providerId="AD"/>
  <p188:author id="{CF8A4495-1334-7D93-E534-D87DD186FC74}" name="Tiffany Lau" initials="TL" userId="S::tiffany.lau@keelcollective.com.au::c960a004-798b-4efd-8a3d-54cf024cbbf3" providerId="AD"/>
  <p188:author id="{6768C999-94CC-8BD5-ECA2-C1A2B645C61F}" name="Matthew George" initials="MG" userId="4b93059ffac5902b" providerId="Windows Live"/>
  <p188:author id="{9B6ABDF0-0479-9F9C-AE90-F446C1C80951}" name="Guest User" initials="GU" userId="S::urn:spo:anon#28802422df3060443d00bbefef5b0a48ca3e8ad6a47efe574e586fe9ce816d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F2C"/>
    <a:srgbClr val="4FA7F2"/>
    <a:srgbClr val="F4F3F5"/>
    <a:srgbClr val="F4364C"/>
    <a:srgbClr val="FC8455"/>
    <a:srgbClr val="737373"/>
    <a:srgbClr val="FDA700"/>
    <a:srgbClr val="454142"/>
    <a:srgbClr val="77EAB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C877FA-384E-10AF-32C0-95356204DC50}" v="188" dt="2025-04-09T06:52:49.663"/>
    <p1510:client id="{D113B5EC-DC3F-9803-0FC7-901828D97A99}" v="2" dt="2025-04-10T02:51:52.102"/>
    <p1510:client id="{EF897B83-2363-BC55-E95B-780D56824C12}" v="31" dt="2025-04-09T07:01:10.0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69"/>
    <p:restoredTop sz="94694"/>
  </p:normalViewPr>
  <p:slideViewPr>
    <p:cSldViewPr snapToGrid="0">
      <p:cViewPr varScale="1">
        <p:scale>
          <a:sx n="106" d="100"/>
          <a:sy n="106" d="100"/>
        </p:scale>
        <p:origin x="3628" y="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59DF8C-58EC-4A67-8DF9-51B56347D828}"/>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1B5CEE-ADF1-4E4B-A0DE-C37A1A052EFB}"/>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D9B5E15D-70E2-44D1-90CE-72719579DCBE}" type="datetimeFigureOut">
              <a:rPr lang="en-US" smtClean="0"/>
              <a:t>4/10/2025</a:t>
            </a:fld>
            <a:endParaRPr lang="en-US"/>
          </a:p>
        </p:txBody>
      </p:sp>
      <p:sp>
        <p:nvSpPr>
          <p:cNvPr id="4" name="Footer Placeholder 3">
            <a:extLst>
              <a:ext uri="{FF2B5EF4-FFF2-40B4-BE49-F238E27FC236}">
                <a16:creationId xmlns:a16="http://schemas.microsoft.com/office/drawing/2014/main" id="{EEF67C40-ACF0-4F8C-B30E-87753A1FA33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CA37A1-E9AE-47C5-BAC8-249B11ED2A17}"/>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3C5C536-CCCC-441F-992E-6A8E150B3768}" type="slidenum">
              <a:rPr lang="en-US" smtClean="0"/>
              <a:t>‹#›</a:t>
            </a:fld>
            <a:endParaRPr lang="en-US"/>
          </a:p>
        </p:txBody>
      </p:sp>
    </p:spTree>
    <p:extLst>
      <p:ext uri="{BB962C8B-B14F-4D97-AF65-F5344CB8AC3E}">
        <p14:creationId xmlns:p14="http://schemas.microsoft.com/office/powerpoint/2010/main" val="4118986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E4B9DDF-CB0F-4804-BBB2-486165610EE6}" type="datetimeFigureOut">
              <a:rPr lang="en-GB" smtClean="0"/>
              <a:t>10/04/2025</a:t>
            </a:fld>
            <a:endParaRPr lang="en-GB"/>
          </a:p>
        </p:txBody>
      </p:sp>
      <p:sp>
        <p:nvSpPr>
          <p:cNvPr id="4" name="Slide Image Placeholder 3"/>
          <p:cNvSpPr>
            <a:spLocks noGrp="1" noRot="1" noChangeAspect="1"/>
          </p:cNvSpPr>
          <p:nvPr>
            <p:ph type="sldImg" idx="2"/>
          </p:nvPr>
        </p:nvSpPr>
        <p:spPr>
          <a:xfrm>
            <a:off x="3770313" y="857250"/>
            <a:ext cx="1603375"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6B5F533-72C5-45E6-AAC4-E21F4595B641}" type="slidenum">
              <a:rPr lang="en-GB" smtClean="0"/>
              <a:t>‹#›</a:t>
            </a:fld>
            <a:endParaRPr lang="en-GB"/>
          </a:p>
        </p:txBody>
      </p:sp>
    </p:spTree>
    <p:extLst>
      <p:ext uri="{BB962C8B-B14F-4D97-AF65-F5344CB8AC3E}">
        <p14:creationId xmlns:p14="http://schemas.microsoft.com/office/powerpoint/2010/main" val="224292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2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03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49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27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3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36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0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03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568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664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266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365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9A2F77B-9721-45EE-8C72-5A464C78EC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870915"/>
            <a:ext cx="6857999" cy="3688454"/>
          </a:xfrm>
          <a:custGeom>
            <a:avLst/>
            <a:gdLst>
              <a:gd name="connsiteX0" fmla="*/ 0 w 6857999"/>
              <a:gd name="connsiteY0" fmla="*/ 0 h 3688454"/>
              <a:gd name="connsiteX1" fmla="*/ 6857999 w 6857999"/>
              <a:gd name="connsiteY1" fmla="*/ 0 h 3688454"/>
              <a:gd name="connsiteX2" fmla="*/ 6857999 w 6857999"/>
              <a:gd name="connsiteY2" fmla="*/ 3688454 h 3688454"/>
              <a:gd name="connsiteX3" fmla="*/ 0 w 6857999"/>
              <a:gd name="connsiteY3" fmla="*/ 3688454 h 3688454"/>
            </a:gdLst>
            <a:ahLst/>
            <a:cxnLst>
              <a:cxn ang="0">
                <a:pos x="connsiteX0" y="connsiteY0"/>
              </a:cxn>
              <a:cxn ang="0">
                <a:pos x="connsiteX1" y="connsiteY1"/>
              </a:cxn>
              <a:cxn ang="0">
                <a:pos x="connsiteX2" y="connsiteY2"/>
              </a:cxn>
              <a:cxn ang="0">
                <a:pos x="connsiteX3" y="connsiteY3"/>
              </a:cxn>
            </a:cxnLst>
            <a:rect l="l" t="t" r="r" b="b"/>
            <a:pathLst>
              <a:path w="6857999" h="3688454">
                <a:moveTo>
                  <a:pt x="0" y="0"/>
                </a:moveTo>
                <a:lnTo>
                  <a:pt x="6857999" y="0"/>
                </a:lnTo>
                <a:lnTo>
                  <a:pt x="6857999" y="3688454"/>
                </a:lnTo>
                <a:lnTo>
                  <a:pt x="0" y="3688454"/>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3" y="1289501"/>
            <a:ext cx="4119562"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497846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lank">
    <p:bg>
      <p:bgPr>
        <a:solidFill>
          <a:srgbClr val="F4F3F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79029A9-D9C7-4716-A233-4DADF6BF80E2}"/>
              </a:ext>
            </a:extLst>
          </p:cNvPr>
          <p:cNvSpPr/>
          <p:nvPr userDrawn="1"/>
        </p:nvSpPr>
        <p:spPr bwMode="auto">
          <a:xfrm>
            <a:off x="1" y="8370092"/>
            <a:ext cx="6858000" cy="15359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Text Placeholder 10">
            <a:extLst>
              <a:ext uri="{FF2B5EF4-FFF2-40B4-BE49-F238E27FC236}">
                <a16:creationId xmlns:a16="http://schemas.microsoft.com/office/drawing/2014/main" id="{4128C609-A35A-4AF8-8D4A-887DC4333B11}"/>
              </a:ext>
            </a:extLst>
          </p:cNvPr>
          <p:cNvSpPr>
            <a:spLocks noGrp="1"/>
          </p:cNvSpPr>
          <p:nvPr>
            <p:ph type="body" sz="quarter" idx="10" hasCustomPrompt="1"/>
          </p:nvPr>
        </p:nvSpPr>
        <p:spPr>
          <a:xfrm>
            <a:off x="328613" y="352954"/>
            <a:ext cx="6200773" cy="819150"/>
          </a:xfrm>
        </p:spPr>
        <p:txBody>
          <a:bodyPr/>
          <a:lstStyle>
            <a:lvl1pPr marL="0" indent="0">
              <a:buNone/>
              <a:defRPr sz="1800">
                <a:solidFill>
                  <a:srgbClr val="091F2C"/>
                </a:solidFill>
                <a:latin typeface="+mj-lt"/>
                <a:cs typeface="Segoe Sans Display Semilight" pitchFamily="2" charset="0"/>
              </a:defRPr>
            </a:lvl1pPr>
            <a:lvl2pPr marL="121030" indent="0">
              <a:buNone/>
              <a:defRPr/>
            </a:lvl2pPr>
            <a:lvl3pPr marL="242060" indent="0">
              <a:buNone/>
              <a:defRPr/>
            </a:lvl3pPr>
            <a:lvl4pPr marL="350484" indent="0">
              <a:buNone/>
              <a:defRPr/>
            </a:lvl4pPr>
            <a:lvl5pPr marL="453022" indent="0">
              <a:buNone/>
              <a:defRPr/>
            </a:lvl5pPr>
          </a:lstStyle>
          <a:p>
            <a:pPr lvl="0"/>
            <a:r>
              <a:rPr lang="en-US"/>
              <a:t>Click to edit title style</a:t>
            </a:r>
          </a:p>
        </p:txBody>
      </p:sp>
      <p:grpSp>
        <p:nvGrpSpPr>
          <p:cNvPr id="38" name="Group 37">
            <a:extLst>
              <a:ext uri="{FF2B5EF4-FFF2-40B4-BE49-F238E27FC236}">
                <a16:creationId xmlns:a16="http://schemas.microsoft.com/office/drawing/2014/main" id="{EF853BD5-BF0D-4DA9-AF55-DDA3CFE22C83}"/>
              </a:ext>
            </a:extLst>
          </p:cNvPr>
          <p:cNvGrpSpPr/>
          <p:nvPr userDrawn="1"/>
        </p:nvGrpSpPr>
        <p:grpSpPr>
          <a:xfrm>
            <a:off x="2787825" y="9150128"/>
            <a:ext cx="207781" cy="207781"/>
            <a:chOff x="8844880" y="5070199"/>
            <a:chExt cx="252000" cy="252000"/>
          </a:xfrm>
        </p:grpSpPr>
        <p:sp>
          <p:nvSpPr>
            <p:cNvPr id="39" name="Freeform: Shape 38">
              <a:extLst>
                <a:ext uri="{FF2B5EF4-FFF2-40B4-BE49-F238E27FC236}">
                  <a16:creationId xmlns:a16="http://schemas.microsoft.com/office/drawing/2014/main" id="{EE6342E0-A114-43BE-92D8-98D24C017066}"/>
                </a:ext>
              </a:extLst>
            </p:cNvPr>
            <p:cNvSpPr/>
            <p:nvPr/>
          </p:nvSpPr>
          <p:spPr>
            <a:xfrm rot="5400000">
              <a:off x="8844880" y="507019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77EAB3"/>
            </a:solidFill>
            <a:ln w="391" cap="flat">
              <a:noFill/>
              <a:prstDash val="solid"/>
              <a:miter/>
            </a:ln>
          </p:spPr>
          <p:txBody>
            <a:bodyPr rtlCol="0" anchor="ctr"/>
            <a:lstStyle/>
            <a:p>
              <a:endParaRPr lang="en-US"/>
            </a:p>
          </p:txBody>
        </p:sp>
        <p:grpSp>
          <p:nvGrpSpPr>
            <p:cNvPr id="40" name="Graphic 32">
              <a:extLst>
                <a:ext uri="{FF2B5EF4-FFF2-40B4-BE49-F238E27FC236}">
                  <a16:creationId xmlns:a16="http://schemas.microsoft.com/office/drawing/2014/main" id="{68BB2AD9-E94B-4B7D-931E-263B76971213}"/>
                </a:ext>
              </a:extLst>
            </p:cNvPr>
            <p:cNvGrpSpPr/>
            <p:nvPr/>
          </p:nvGrpSpPr>
          <p:grpSpPr>
            <a:xfrm rot="5400000">
              <a:off x="8914870" y="5143953"/>
              <a:ext cx="112024" cy="104488"/>
              <a:chOff x="2996146" y="4819536"/>
              <a:chExt cx="56012" cy="52244"/>
            </a:xfrm>
          </p:grpSpPr>
          <p:sp>
            <p:nvSpPr>
              <p:cNvPr id="41" name="Freeform: Shape 40">
                <a:extLst>
                  <a:ext uri="{FF2B5EF4-FFF2-40B4-BE49-F238E27FC236}">
                    <a16:creationId xmlns:a16="http://schemas.microsoft.com/office/drawing/2014/main" id="{355EBA43-40D3-42F5-91DD-CC57424ACC01}"/>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5AE3289C-4130-4FAF-930C-0ED46F8F525A}"/>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01616B71-6C96-4281-A85D-2EBF02FACFC0}"/>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47" name="Picture Placeholder 14">
            <a:extLst>
              <a:ext uri="{FF2B5EF4-FFF2-40B4-BE49-F238E27FC236}">
                <a16:creationId xmlns:a16="http://schemas.microsoft.com/office/drawing/2014/main" id="{EB485EF6-4EFB-4280-AD9B-7BB5D0926ACC}"/>
              </a:ext>
            </a:extLst>
          </p:cNvPr>
          <p:cNvSpPr>
            <a:spLocks noGrp="1"/>
          </p:cNvSpPr>
          <p:nvPr>
            <p:ph type="pic" sz="quarter" idx="16" hasCustomPrompt="1"/>
          </p:nvPr>
        </p:nvSpPr>
        <p:spPr>
          <a:xfrm>
            <a:off x="410623" y="9153538"/>
            <a:ext cx="1882518" cy="457390"/>
          </a:xfrm>
          <a:solidFill>
            <a:schemeClr val="bg1"/>
          </a:solidFill>
        </p:spPr>
        <p:txBody>
          <a:bodyPr anchor="ctr">
            <a:noAutofit/>
          </a:bodyPr>
          <a:lstStyle>
            <a:lvl1pPr marL="0" indent="0" algn="ctr">
              <a:buNone/>
              <a:defRPr sz="1000">
                <a:solidFill>
                  <a:schemeClr val="tx1"/>
                </a:solidFill>
              </a:defRPr>
            </a:lvl1pPr>
          </a:lstStyle>
          <a:p>
            <a:r>
              <a:rPr lang="en-US"/>
              <a:t>Partner logo</a:t>
            </a:r>
          </a:p>
        </p:txBody>
      </p:sp>
      <p:sp>
        <p:nvSpPr>
          <p:cNvPr id="51" name="TextBox 50">
            <a:extLst>
              <a:ext uri="{FF2B5EF4-FFF2-40B4-BE49-F238E27FC236}">
                <a16:creationId xmlns:a16="http://schemas.microsoft.com/office/drawing/2014/main" id="{F48BE482-7ED1-441F-BDD1-2205D14A5093}"/>
              </a:ext>
            </a:extLst>
          </p:cNvPr>
          <p:cNvSpPr txBox="1"/>
          <p:nvPr userDrawn="1"/>
        </p:nvSpPr>
        <p:spPr>
          <a:xfrm>
            <a:off x="2792892" y="8547611"/>
            <a:ext cx="3239613" cy="461665"/>
          </a:xfrm>
          <a:prstGeom prst="rect">
            <a:avLst/>
          </a:prstGeom>
          <a:noFill/>
        </p:spPr>
        <p:txBody>
          <a:bodyPr wrap="square" lIns="0" tIns="0" rIns="0" bIns="0" rtlCol="0">
            <a:spAutoFit/>
          </a:bodyPr>
          <a:lstStyle/>
          <a:p>
            <a:pPr>
              <a:spcAft>
                <a:spcPts val="0"/>
              </a:spcAft>
            </a:pPr>
            <a:r>
              <a:rPr lang="en-US" sz="1000">
                <a:solidFill>
                  <a:srgbClr val="091F2C"/>
                </a:solidFill>
                <a:latin typeface="+mj-lt"/>
              </a:rPr>
              <a:t>Need help navigating these changes?</a:t>
            </a:r>
          </a:p>
          <a:p>
            <a:pPr>
              <a:spcAft>
                <a:spcPts val="600"/>
              </a:spcAft>
            </a:pPr>
            <a:r>
              <a:rPr lang="en-US" sz="1000" baseline="0">
                <a:solidFill>
                  <a:srgbClr val="091F2C"/>
                </a:solidFill>
                <a:latin typeface="+mn-lt"/>
              </a:rPr>
              <a:t>Our technology security experts can guide your business through compliance and security best practices.</a:t>
            </a:r>
          </a:p>
        </p:txBody>
      </p:sp>
      <p:sp>
        <p:nvSpPr>
          <p:cNvPr id="3" name="Text Placeholder 2">
            <a:extLst>
              <a:ext uri="{FF2B5EF4-FFF2-40B4-BE49-F238E27FC236}">
                <a16:creationId xmlns:a16="http://schemas.microsoft.com/office/drawing/2014/main" id="{5C3BD5B8-22B9-4839-9F50-5943BD6661C0}"/>
              </a:ext>
            </a:extLst>
          </p:cNvPr>
          <p:cNvSpPr>
            <a:spLocks noGrp="1"/>
          </p:cNvSpPr>
          <p:nvPr>
            <p:ph type="body" sz="quarter" idx="27" hasCustomPrompt="1"/>
          </p:nvPr>
        </p:nvSpPr>
        <p:spPr>
          <a:xfrm>
            <a:off x="3089144" y="9150128"/>
            <a:ext cx="2943357" cy="461665"/>
          </a:xfrm>
        </p:spPr>
        <p:txBody>
          <a:bodyPr wrap="square">
            <a:spAutoFit/>
          </a:bodyPr>
          <a:lstStyle>
            <a:lvl1pPr marL="0" indent="0">
              <a:buNone/>
              <a:defRPr sz="1000">
                <a:latin typeface="+mj-lt"/>
              </a:defRPr>
            </a:lvl1pPr>
            <a:lvl2pPr marL="121030" indent="0">
              <a:buNone/>
              <a:defRPr/>
            </a:lvl2pPr>
            <a:lvl3pPr marL="242060" indent="0">
              <a:buNone/>
              <a:defRPr/>
            </a:lvl3pPr>
            <a:lvl4pPr marL="350484" indent="0">
              <a:buNone/>
              <a:defRPr/>
            </a:lvl4pPr>
            <a:lvl5pPr marL="453022" indent="0">
              <a:buNone/>
              <a:defRPr/>
            </a:lvl5pPr>
          </a:lstStyle>
          <a:p>
            <a:pPr lvl="0"/>
            <a:r>
              <a:rPr lang="en-US"/>
              <a:t>[Phone]</a:t>
            </a:r>
            <a:br>
              <a:rPr lang="en-US"/>
            </a:br>
            <a:r>
              <a:rPr lang="en-US"/>
              <a:t>[Email]</a:t>
            </a:r>
            <a:br>
              <a:rPr lang="en-US"/>
            </a:br>
            <a:r>
              <a:rPr lang="en-US"/>
              <a:t>[Website]</a:t>
            </a:r>
          </a:p>
        </p:txBody>
      </p:sp>
      <p:cxnSp>
        <p:nvCxnSpPr>
          <p:cNvPr id="46" name="Straight Connector 45">
            <a:extLst>
              <a:ext uri="{FF2B5EF4-FFF2-40B4-BE49-F238E27FC236}">
                <a16:creationId xmlns:a16="http://schemas.microsoft.com/office/drawing/2014/main" id="{E7621B2C-8BDD-46DF-874E-F43FEDFE78AA}"/>
              </a:ext>
              <a:ext uri="{C183D7F6-B498-43B3-948B-1728B52AA6E4}">
                <adec:decorative xmlns:adec="http://schemas.microsoft.com/office/drawing/2017/decorative" val="1"/>
              </a:ext>
            </a:extLst>
          </p:cNvPr>
          <p:cNvCxnSpPr>
            <a:cxnSpLocks/>
          </p:cNvCxnSpPr>
          <p:nvPr userDrawn="1"/>
        </p:nvCxnSpPr>
        <p:spPr>
          <a:xfrm>
            <a:off x="2543016" y="8619305"/>
            <a:ext cx="0" cy="991623"/>
          </a:xfrm>
          <a:prstGeom prst="line">
            <a:avLst/>
          </a:prstGeom>
          <a:ln w="12700">
            <a:solidFill>
              <a:srgbClr val="77EA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94FB387-6D48-4212-8B07-16CEA8951480}"/>
              </a:ext>
            </a:extLst>
          </p:cNvPr>
          <p:cNvSpPr txBox="1"/>
          <p:nvPr userDrawn="1"/>
        </p:nvSpPr>
        <p:spPr>
          <a:xfrm>
            <a:off x="410623" y="8547611"/>
            <a:ext cx="1882518" cy="430887"/>
          </a:xfrm>
          <a:prstGeom prst="rect">
            <a:avLst/>
          </a:prstGeom>
          <a:noFill/>
        </p:spPr>
        <p:txBody>
          <a:bodyPr wrap="square" lIns="0" tIns="0" rIns="0" bIns="0" rtlCol="0">
            <a:spAutoFit/>
          </a:bodyPr>
          <a:lstStyle/>
          <a:p>
            <a:pPr>
              <a:spcAft>
                <a:spcPts val="600"/>
              </a:spcAft>
            </a:pPr>
            <a:r>
              <a:rPr lang="en-US" sz="1400">
                <a:solidFill>
                  <a:srgbClr val="091F2C"/>
                </a:solidFill>
                <a:latin typeface="+mj-lt"/>
              </a:rPr>
              <a:t>Let's Supercharge your security compliance</a:t>
            </a:r>
          </a:p>
        </p:txBody>
      </p:sp>
    </p:spTree>
    <p:extLst>
      <p:ext uri="{BB962C8B-B14F-4D97-AF65-F5344CB8AC3E}">
        <p14:creationId xmlns:p14="http://schemas.microsoft.com/office/powerpoint/2010/main" val="174897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F4F3F5"/>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128C609-A35A-4AF8-8D4A-887DC4333B11}"/>
              </a:ext>
            </a:extLst>
          </p:cNvPr>
          <p:cNvSpPr>
            <a:spLocks noGrp="1"/>
          </p:cNvSpPr>
          <p:nvPr>
            <p:ph type="body" sz="quarter" idx="10" hasCustomPrompt="1"/>
          </p:nvPr>
        </p:nvSpPr>
        <p:spPr>
          <a:xfrm>
            <a:off x="328613" y="352954"/>
            <a:ext cx="6200773" cy="819150"/>
          </a:xfrm>
        </p:spPr>
        <p:txBody>
          <a:bodyPr/>
          <a:lstStyle>
            <a:lvl1pPr marL="0" indent="0">
              <a:buNone/>
              <a:defRPr sz="1800">
                <a:latin typeface="+mj-lt"/>
                <a:cs typeface="Segoe Sans Display Semilight" pitchFamily="2" charset="0"/>
              </a:defRPr>
            </a:lvl1pPr>
            <a:lvl2pPr marL="121030" indent="0">
              <a:buNone/>
              <a:defRPr/>
            </a:lvl2pPr>
            <a:lvl3pPr marL="242060" indent="0">
              <a:buNone/>
              <a:defRPr/>
            </a:lvl3pPr>
            <a:lvl4pPr marL="350484" indent="0">
              <a:buNone/>
              <a:defRPr/>
            </a:lvl4pPr>
            <a:lvl5pPr marL="453022" indent="0">
              <a:buNone/>
              <a:defRPr/>
            </a:lvl5pPr>
          </a:lstStyle>
          <a:p>
            <a:pPr lvl="0"/>
            <a:r>
              <a:rPr lang="en-US"/>
              <a:t>Click to edit title style</a:t>
            </a:r>
          </a:p>
        </p:txBody>
      </p:sp>
    </p:spTree>
    <p:extLst>
      <p:ext uri="{BB962C8B-B14F-4D97-AF65-F5344CB8AC3E}">
        <p14:creationId xmlns:p14="http://schemas.microsoft.com/office/powerpoint/2010/main" val="13473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1F45FFB-428B-4424-9407-589994E0F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858000" cy="7239000"/>
          </a:xfrm>
          <a:custGeom>
            <a:avLst/>
            <a:gdLst>
              <a:gd name="connsiteX0" fmla="*/ 0 w 6858000"/>
              <a:gd name="connsiteY0" fmla="*/ 0 h 6282600"/>
              <a:gd name="connsiteX1" fmla="*/ 6858000 w 6858000"/>
              <a:gd name="connsiteY1" fmla="*/ 0 h 6282600"/>
              <a:gd name="connsiteX2" fmla="*/ 6858000 w 6858000"/>
              <a:gd name="connsiteY2" fmla="*/ 6282600 h 6282600"/>
              <a:gd name="connsiteX3" fmla="*/ 0 w 6858000"/>
              <a:gd name="connsiteY3" fmla="*/ 6282600 h 6282600"/>
            </a:gdLst>
            <a:ahLst/>
            <a:cxnLst>
              <a:cxn ang="0">
                <a:pos x="connsiteX0" y="connsiteY0"/>
              </a:cxn>
              <a:cxn ang="0">
                <a:pos x="connsiteX1" y="connsiteY1"/>
              </a:cxn>
              <a:cxn ang="0">
                <a:pos x="connsiteX2" y="connsiteY2"/>
              </a:cxn>
              <a:cxn ang="0">
                <a:pos x="connsiteX3" y="connsiteY3"/>
              </a:cxn>
            </a:cxnLst>
            <a:rect l="l" t="t" r="r" b="b"/>
            <a:pathLst>
              <a:path w="6858000" h="6282600">
                <a:moveTo>
                  <a:pt x="0" y="0"/>
                </a:moveTo>
                <a:lnTo>
                  <a:pt x="6858000" y="0"/>
                </a:lnTo>
                <a:lnTo>
                  <a:pt x="6858000" y="6282600"/>
                </a:lnTo>
                <a:lnTo>
                  <a:pt x="0" y="6282600"/>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3" y="919620"/>
            <a:ext cx="3316282" cy="738664"/>
          </a:xfrm>
        </p:spPr>
        <p:txBody>
          <a:bodyPr wrap="square" anchor="t">
            <a:spAutoFit/>
          </a:bodyPr>
          <a:lstStyle>
            <a:lvl1pPr>
              <a:defRPr sz="24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782357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Blank">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0423C0-E330-409F-9319-15FA53CE28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169" r="19889"/>
          <a:stretch/>
        </p:blipFill>
        <p:spPr>
          <a:xfrm>
            <a:off x="0" y="0"/>
            <a:ext cx="6858000" cy="9905999"/>
          </a:xfrm>
          <a:custGeom>
            <a:avLst/>
            <a:gdLst>
              <a:gd name="connsiteX0" fmla="*/ 0 w 6858000"/>
              <a:gd name="connsiteY0" fmla="*/ 0 h 9905999"/>
              <a:gd name="connsiteX1" fmla="*/ 6858000 w 6858000"/>
              <a:gd name="connsiteY1" fmla="*/ 0 h 9905999"/>
              <a:gd name="connsiteX2" fmla="*/ 6858000 w 6858000"/>
              <a:gd name="connsiteY2" fmla="*/ 9905999 h 9905999"/>
              <a:gd name="connsiteX3" fmla="*/ 0 w 6858000"/>
              <a:gd name="connsiteY3" fmla="*/ 9905999 h 9905999"/>
            </a:gdLst>
            <a:ahLst/>
            <a:cxnLst>
              <a:cxn ang="0">
                <a:pos x="connsiteX0" y="connsiteY0"/>
              </a:cxn>
              <a:cxn ang="0">
                <a:pos x="connsiteX1" y="connsiteY1"/>
              </a:cxn>
              <a:cxn ang="0">
                <a:pos x="connsiteX2" y="connsiteY2"/>
              </a:cxn>
              <a:cxn ang="0">
                <a:pos x="connsiteX3" y="connsiteY3"/>
              </a:cxn>
            </a:cxnLst>
            <a:rect l="l" t="t" r="r" b="b"/>
            <a:pathLst>
              <a:path w="6858000" h="9905999">
                <a:moveTo>
                  <a:pt x="0" y="0"/>
                </a:moveTo>
                <a:lnTo>
                  <a:pt x="6858000" y="0"/>
                </a:lnTo>
                <a:lnTo>
                  <a:pt x="6858000" y="9905999"/>
                </a:lnTo>
                <a:lnTo>
                  <a:pt x="0" y="9905999"/>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3" y="2535478"/>
            <a:ext cx="3316282" cy="738664"/>
          </a:xfrm>
        </p:spPr>
        <p:txBody>
          <a:bodyPr wrap="square" anchor="t">
            <a:spAutoFit/>
          </a:bodyPr>
          <a:lstStyle>
            <a:lvl1pPr>
              <a:defRPr sz="24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bg1"/>
                </a:solidFill>
              </a:defRPr>
            </a:lvl1pPr>
          </a:lstStyle>
          <a:p>
            <a:r>
              <a:rPr lang="en-US"/>
              <a:t>Partner logo</a:t>
            </a:r>
          </a:p>
        </p:txBody>
      </p:sp>
      <p:grpSp>
        <p:nvGrpSpPr>
          <p:cNvPr id="30" name="Group 29">
            <a:extLst>
              <a:ext uri="{FF2B5EF4-FFF2-40B4-BE49-F238E27FC236}">
                <a16:creationId xmlns:a16="http://schemas.microsoft.com/office/drawing/2014/main" id="{1A9D3BE7-F104-4783-90AE-DA652E5EB28B}"/>
              </a:ext>
            </a:extLst>
          </p:cNvPr>
          <p:cNvGrpSpPr/>
          <p:nvPr userDrawn="1"/>
        </p:nvGrpSpPr>
        <p:grpSpPr>
          <a:xfrm>
            <a:off x="2050789" y="386649"/>
            <a:ext cx="1398271" cy="175967"/>
            <a:chOff x="2050789" y="386649"/>
            <a:chExt cx="1398271" cy="175967"/>
          </a:xfrm>
          <a:solidFill>
            <a:schemeClr val="bg1"/>
          </a:solidFill>
        </p:grpSpPr>
        <p:grpSp>
          <p:nvGrpSpPr>
            <p:cNvPr id="10" name="Graphic 7">
              <a:extLst>
                <a:ext uri="{FF2B5EF4-FFF2-40B4-BE49-F238E27FC236}">
                  <a16:creationId xmlns:a16="http://schemas.microsoft.com/office/drawing/2014/main" id="{115C45B8-5575-411B-86B0-F090E91B9303}"/>
                </a:ext>
              </a:extLst>
            </p:cNvPr>
            <p:cNvGrpSpPr/>
            <p:nvPr/>
          </p:nvGrpSpPr>
          <p:grpSpPr>
            <a:xfrm>
              <a:off x="2821418" y="393228"/>
              <a:ext cx="627642" cy="169388"/>
              <a:chOff x="2821418" y="393228"/>
              <a:chExt cx="627642" cy="169388"/>
            </a:xfrm>
            <a:grpFill/>
          </p:grpSpPr>
          <p:sp>
            <p:nvSpPr>
              <p:cNvPr id="11" name="Freeform: Shape 10">
                <a:extLst>
                  <a:ext uri="{FF2B5EF4-FFF2-40B4-BE49-F238E27FC236}">
                    <a16:creationId xmlns:a16="http://schemas.microsoft.com/office/drawing/2014/main" id="{9F63EF3A-947D-4C62-A4DA-FC4D9ED2917F}"/>
                  </a:ext>
                </a:extLst>
              </p:cNvPr>
              <p:cNvSpPr/>
              <p:nvPr/>
            </p:nvSpPr>
            <p:spPr>
              <a:xfrm>
                <a:off x="2821418" y="393966"/>
                <a:ext cx="77349" cy="131776"/>
              </a:xfrm>
              <a:custGeom>
                <a:avLst/>
                <a:gdLst>
                  <a:gd name="connsiteX0" fmla="*/ 23216 w 77349"/>
                  <a:gd name="connsiteY0" fmla="*/ 34397 h 131776"/>
                  <a:gd name="connsiteX1" fmla="*/ 28113 w 77349"/>
                  <a:gd name="connsiteY1" fmla="*/ 46256 h 131776"/>
                  <a:gd name="connsiteX2" fmla="*/ 45637 w 77349"/>
                  <a:gd name="connsiteY2" fmla="*/ 57584 h 131776"/>
                  <a:gd name="connsiteX3" fmla="*/ 69974 w 77349"/>
                  <a:gd name="connsiteY3" fmla="*/ 75225 h 131776"/>
                  <a:gd name="connsiteX4" fmla="*/ 77349 w 77349"/>
                  <a:gd name="connsiteY4" fmla="*/ 95610 h 131776"/>
                  <a:gd name="connsiteX5" fmla="*/ 65077 w 77349"/>
                  <a:gd name="connsiteY5" fmla="*/ 122189 h 131776"/>
                  <a:gd name="connsiteX6" fmla="*/ 33689 w 77349"/>
                  <a:gd name="connsiteY6" fmla="*/ 131777 h 131776"/>
                  <a:gd name="connsiteX7" fmla="*/ 13688 w 77349"/>
                  <a:gd name="connsiteY7" fmla="*/ 129564 h 131776"/>
                  <a:gd name="connsiteX8" fmla="*/ 0 w 77349"/>
                  <a:gd name="connsiteY8" fmla="*/ 124401 h 131776"/>
                  <a:gd name="connsiteX9" fmla="*/ 0 w 77349"/>
                  <a:gd name="connsiteY9" fmla="*/ 100153 h 131776"/>
                  <a:gd name="connsiteX10" fmla="*/ 15074 w 77349"/>
                  <a:gd name="connsiteY10" fmla="*/ 109120 h 131776"/>
                  <a:gd name="connsiteX11" fmla="*/ 33158 w 77349"/>
                  <a:gd name="connsiteY11" fmla="*/ 112690 h 131776"/>
                  <a:gd name="connsiteX12" fmla="*/ 48527 w 77349"/>
                  <a:gd name="connsiteY12" fmla="*/ 108944 h 131776"/>
                  <a:gd name="connsiteX13" fmla="*/ 54221 w 77349"/>
                  <a:gd name="connsiteY13" fmla="*/ 97734 h 131776"/>
                  <a:gd name="connsiteX14" fmla="*/ 48763 w 77349"/>
                  <a:gd name="connsiteY14" fmla="*/ 85786 h 131776"/>
                  <a:gd name="connsiteX15" fmla="*/ 28644 w 77349"/>
                  <a:gd name="connsiteY15" fmla="*/ 72776 h 131776"/>
                  <a:gd name="connsiteX16" fmla="*/ 7168 w 77349"/>
                  <a:gd name="connsiteY16" fmla="*/ 56551 h 131776"/>
                  <a:gd name="connsiteX17" fmla="*/ 88 w 77349"/>
                  <a:gd name="connsiteY17" fmla="*/ 35902 h 131776"/>
                  <a:gd name="connsiteX18" fmla="*/ 12361 w 77349"/>
                  <a:gd name="connsiteY18" fmla="*/ 10089 h 131776"/>
                  <a:gd name="connsiteX19" fmla="*/ 43748 w 77349"/>
                  <a:gd name="connsiteY19" fmla="*/ 0 h 131776"/>
                  <a:gd name="connsiteX20" fmla="*/ 60150 w 77349"/>
                  <a:gd name="connsiteY20" fmla="*/ 1563 h 131776"/>
                  <a:gd name="connsiteX21" fmla="*/ 71833 w 77349"/>
                  <a:gd name="connsiteY21" fmla="*/ 4897 h 131776"/>
                  <a:gd name="connsiteX22" fmla="*/ 71833 w 77349"/>
                  <a:gd name="connsiteY22" fmla="*/ 28084 h 131776"/>
                  <a:gd name="connsiteX23" fmla="*/ 59177 w 77349"/>
                  <a:gd name="connsiteY23" fmla="*/ 21505 h 131776"/>
                  <a:gd name="connsiteX24" fmla="*/ 44102 w 77349"/>
                  <a:gd name="connsiteY24" fmla="*/ 19116 h 131776"/>
                  <a:gd name="connsiteX25" fmla="*/ 28998 w 77349"/>
                  <a:gd name="connsiteY25" fmla="*/ 23305 h 131776"/>
                  <a:gd name="connsiteX26" fmla="*/ 23216 w 77349"/>
                  <a:gd name="connsiteY26" fmla="*/ 34427 h 1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349" h="131776">
                    <a:moveTo>
                      <a:pt x="23216" y="34397"/>
                    </a:moveTo>
                    <a:cubicBezTo>
                      <a:pt x="23216" y="39088"/>
                      <a:pt x="24839" y="43041"/>
                      <a:pt x="28113" y="46256"/>
                    </a:cubicBezTo>
                    <a:cubicBezTo>
                      <a:pt x="31359" y="49501"/>
                      <a:pt x="37199" y="53277"/>
                      <a:pt x="45637" y="57584"/>
                    </a:cubicBezTo>
                    <a:cubicBezTo>
                      <a:pt x="56964" y="63454"/>
                      <a:pt x="65077" y="69325"/>
                      <a:pt x="69974" y="75225"/>
                    </a:cubicBezTo>
                    <a:cubicBezTo>
                      <a:pt x="74900" y="81125"/>
                      <a:pt x="77349" y="87910"/>
                      <a:pt x="77349" y="95610"/>
                    </a:cubicBezTo>
                    <a:cubicBezTo>
                      <a:pt x="77349" y="106938"/>
                      <a:pt x="73248" y="115788"/>
                      <a:pt x="65077" y="122189"/>
                    </a:cubicBezTo>
                    <a:cubicBezTo>
                      <a:pt x="56905" y="128591"/>
                      <a:pt x="46433" y="131777"/>
                      <a:pt x="33689" y="131777"/>
                    </a:cubicBezTo>
                    <a:cubicBezTo>
                      <a:pt x="26402" y="131777"/>
                      <a:pt x="19736" y="131039"/>
                      <a:pt x="13688" y="129564"/>
                    </a:cubicBezTo>
                    <a:cubicBezTo>
                      <a:pt x="7640" y="128089"/>
                      <a:pt x="3068" y="126378"/>
                      <a:pt x="0" y="124401"/>
                    </a:cubicBezTo>
                    <a:lnTo>
                      <a:pt x="0" y="100153"/>
                    </a:lnTo>
                    <a:cubicBezTo>
                      <a:pt x="3923" y="103781"/>
                      <a:pt x="8938" y="106760"/>
                      <a:pt x="15074" y="109120"/>
                    </a:cubicBezTo>
                    <a:cubicBezTo>
                      <a:pt x="21211" y="111481"/>
                      <a:pt x="27228" y="112690"/>
                      <a:pt x="33158" y="112690"/>
                    </a:cubicBezTo>
                    <a:cubicBezTo>
                      <a:pt x="39618" y="112690"/>
                      <a:pt x="44751" y="111451"/>
                      <a:pt x="48527" y="108944"/>
                    </a:cubicBezTo>
                    <a:cubicBezTo>
                      <a:pt x="52333" y="106466"/>
                      <a:pt x="54221" y="102719"/>
                      <a:pt x="54221" y="97734"/>
                    </a:cubicBezTo>
                    <a:cubicBezTo>
                      <a:pt x="54221" y="93338"/>
                      <a:pt x="52392" y="89356"/>
                      <a:pt x="48763" y="85786"/>
                    </a:cubicBezTo>
                    <a:cubicBezTo>
                      <a:pt x="45105" y="82217"/>
                      <a:pt x="38409" y="77851"/>
                      <a:pt x="28644" y="72776"/>
                    </a:cubicBezTo>
                    <a:cubicBezTo>
                      <a:pt x="19057" y="67791"/>
                      <a:pt x="11888" y="62393"/>
                      <a:pt x="7168" y="56551"/>
                    </a:cubicBezTo>
                    <a:cubicBezTo>
                      <a:pt x="2448" y="50711"/>
                      <a:pt x="88" y="43837"/>
                      <a:pt x="88" y="35902"/>
                    </a:cubicBezTo>
                    <a:cubicBezTo>
                      <a:pt x="88" y="25429"/>
                      <a:pt x="4189" y="16815"/>
                      <a:pt x="12361" y="10089"/>
                    </a:cubicBezTo>
                    <a:cubicBezTo>
                      <a:pt x="20532" y="3363"/>
                      <a:pt x="31004" y="0"/>
                      <a:pt x="43748" y="0"/>
                    </a:cubicBezTo>
                    <a:cubicBezTo>
                      <a:pt x="49383" y="0"/>
                      <a:pt x="54840" y="531"/>
                      <a:pt x="60150" y="1563"/>
                    </a:cubicBezTo>
                    <a:cubicBezTo>
                      <a:pt x="65461" y="2596"/>
                      <a:pt x="69354" y="3717"/>
                      <a:pt x="71833" y="4897"/>
                    </a:cubicBezTo>
                    <a:lnTo>
                      <a:pt x="71833" y="28084"/>
                    </a:lnTo>
                    <a:cubicBezTo>
                      <a:pt x="68322" y="25311"/>
                      <a:pt x="64103" y="23099"/>
                      <a:pt x="59177" y="21505"/>
                    </a:cubicBezTo>
                    <a:cubicBezTo>
                      <a:pt x="54221" y="19913"/>
                      <a:pt x="49206" y="19116"/>
                      <a:pt x="44102" y="19116"/>
                    </a:cubicBezTo>
                    <a:cubicBezTo>
                      <a:pt x="37878" y="19116"/>
                      <a:pt x="32834" y="20502"/>
                      <a:pt x="28998" y="23305"/>
                    </a:cubicBezTo>
                    <a:cubicBezTo>
                      <a:pt x="25134" y="26078"/>
                      <a:pt x="23216" y="29795"/>
                      <a:pt x="23216" y="34427"/>
                    </a:cubicBezTo>
                    <a:close/>
                  </a:path>
                </a:pathLst>
              </a:custGeom>
              <a:grpFill/>
              <a:ln w="293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9C1E799-D9B2-4F97-B10A-59C63F3F499A}"/>
                  </a:ext>
                </a:extLst>
              </p:cNvPr>
              <p:cNvSpPr/>
              <p:nvPr/>
            </p:nvSpPr>
            <p:spPr>
              <a:xfrm>
                <a:off x="2909416" y="430339"/>
                <a:ext cx="83809" cy="95432"/>
              </a:xfrm>
              <a:custGeom>
                <a:avLst/>
                <a:gdLst>
                  <a:gd name="connsiteX0" fmla="*/ 76435 w 83809"/>
                  <a:gd name="connsiteY0" fmla="*/ 70181 h 95432"/>
                  <a:gd name="connsiteX1" fmla="*/ 76435 w 83809"/>
                  <a:gd name="connsiteY1" fmla="*/ 87881 h 95432"/>
                  <a:gd name="connsiteX2" fmla="*/ 62481 w 83809"/>
                  <a:gd name="connsiteY2" fmla="*/ 93338 h 95432"/>
                  <a:gd name="connsiteX3" fmla="*/ 44073 w 83809"/>
                  <a:gd name="connsiteY3" fmla="*/ 95433 h 95432"/>
                  <a:gd name="connsiteX4" fmla="*/ 11593 w 83809"/>
                  <a:gd name="connsiteY4" fmla="*/ 83072 h 95432"/>
                  <a:gd name="connsiteX5" fmla="*/ 0 w 83809"/>
                  <a:gd name="connsiteY5" fmla="*/ 48675 h 95432"/>
                  <a:gd name="connsiteX6" fmla="*/ 12390 w 83809"/>
                  <a:gd name="connsiteY6" fmla="*/ 13717 h 95432"/>
                  <a:gd name="connsiteX7" fmla="*/ 43808 w 83809"/>
                  <a:gd name="connsiteY7" fmla="*/ 0 h 95432"/>
                  <a:gd name="connsiteX8" fmla="*/ 73278 w 83809"/>
                  <a:gd name="connsiteY8" fmla="*/ 11594 h 95432"/>
                  <a:gd name="connsiteX9" fmla="*/ 83810 w 83809"/>
                  <a:gd name="connsiteY9" fmla="*/ 43630 h 95432"/>
                  <a:gd name="connsiteX10" fmla="*/ 83810 w 83809"/>
                  <a:gd name="connsiteY10" fmla="*/ 54015 h 95432"/>
                  <a:gd name="connsiteX11" fmla="*/ 21240 w 83809"/>
                  <a:gd name="connsiteY11" fmla="*/ 54015 h 95432"/>
                  <a:gd name="connsiteX12" fmla="*/ 30090 w 83809"/>
                  <a:gd name="connsiteY12" fmla="*/ 73249 h 95432"/>
                  <a:gd name="connsiteX13" fmla="*/ 49236 w 83809"/>
                  <a:gd name="connsiteY13" fmla="*/ 78706 h 95432"/>
                  <a:gd name="connsiteX14" fmla="*/ 63986 w 83809"/>
                  <a:gd name="connsiteY14" fmla="*/ 76346 h 95432"/>
                  <a:gd name="connsiteX15" fmla="*/ 76435 w 83809"/>
                  <a:gd name="connsiteY15" fmla="*/ 70181 h 95432"/>
                  <a:gd name="connsiteX16" fmla="*/ 62658 w 83809"/>
                  <a:gd name="connsiteY16" fmla="*/ 38261 h 95432"/>
                  <a:gd name="connsiteX17" fmla="*/ 57732 w 83809"/>
                  <a:gd name="connsiteY17" fmla="*/ 22007 h 95432"/>
                  <a:gd name="connsiteX18" fmla="*/ 43837 w 83809"/>
                  <a:gd name="connsiteY18" fmla="*/ 16402 h 95432"/>
                  <a:gd name="connsiteX19" fmla="*/ 29972 w 83809"/>
                  <a:gd name="connsiteY19" fmla="*/ 21948 h 95432"/>
                  <a:gd name="connsiteX20" fmla="*/ 21801 w 83809"/>
                  <a:gd name="connsiteY20" fmla="*/ 38261 h 95432"/>
                  <a:gd name="connsiteX21" fmla="*/ 62688 w 83809"/>
                  <a:gd name="connsiteY21" fmla="*/ 38261 h 9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09" h="95432">
                    <a:moveTo>
                      <a:pt x="76435" y="70181"/>
                    </a:moveTo>
                    <a:lnTo>
                      <a:pt x="76435" y="87881"/>
                    </a:lnTo>
                    <a:cubicBezTo>
                      <a:pt x="72865" y="90123"/>
                      <a:pt x="68234" y="91952"/>
                      <a:pt x="62481" y="93338"/>
                    </a:cubicBezTo>
                    <a:cubicBezTo>
                      <a:pt x="56729" y="94725"/>
                      <a:pt x="50592" y="95433"/>
                      <a:pt x="44073" y="95433"/>
                    </a:cubicBezTo>
                    <a:cubicBezTo>
                      <a:pt x="30149" y="95433"/>
                      <a:pt x="19323" y="91303"/>
                      <a:pt x="11593" y="83072"/>
                    </a:cubicBezTo>
                    <a:cubicBezTo>
                      <a:pt x="3864" y="74842"/>
                      <a:pt x="0" y="63366"/>
                      <a:pt x="0" y="48675"/>
                    </a:cubicBezTo>
                    <a:cubicBezTo>
                      <a:pt x="0" y="33984"/>
                      <a:pt x="4130" y="22862"/>
                      <a:pt x="12390" y="13717"/>
                    </a:cubicBezTo>
                    <a:cubicBezTo>
                      <a:pt x="20650" y="4572"/>
                      <a:pt x="31123" y="0"/>
                      <a:pt x="43808" y="0"/>
                    </a:cubicBezTo>
                    <a:cubicBezTo>
                      <a:pt x="56492" y="0"/>
                      <a:pt x="66257" y="3864"/>
                      <a:pt x="73278" y="11594"/>
                    </a:cubicBezTo>
                    <a:cubicBezTo>
                      <a:pt x="80299" y="19323"/>
                      <a:pt x="83810" y="30002"/>
                      <a:pt x="83810" y="43630"/>
                    </a:cubicBezTo>
                    <a:lnTo>
                      <a:pt x="83810" y="54015"/>
                    </a:lnTo>
                    <a:lnTo>
                      <a:pt x="21240" y="54015"/>
                    </a:lnTo>
                    <a:cubicBezTo>
                      <a:pt x="22184" y="63189"/>
                      <a:pt x="25134" y="69620"/>
                      <a:pt x="30090" y="73249"/>
                    </a:cubicBezTo>
                    <a:cubicBezTo>
                      <a:pt x="35046" y="76907"/>
                      <a:pt x="41418" y="78706"/>
                      <a:pt x="49236" y="78706"/>
                    </a:cubicBezTo>
                    <a:cubicBezTo>
                      <a:pt x="54398" y="78706"/>
                      <a:pt x="59295" y="77909"/>
                      <a:pt x="63986" y="76346"/>
                    </a:cubicBezTo>
                    <a:cubicBezTo>
                      <a:pt x="68676" y="74783"/>
                      <a:pt x="72806" y="72718"/>
                      <a:pt x="76435" y="70181"/>
                    </a:cubicBezTo>
                    <a:close/>
                    <a:moveTo>
                      <a:pt x="62658" y="38261"/>
                    </a:moveTo>
                    <a:cubicBezTo>
                      <a:pt x="62658" y="31152"/>
                      <a:pt x="61006" y="25724"/>
                      <a:pt x="57732" y="22007"/>
                    </a:cubicBezTo>
                    <a:cubicBezTo>
                      <a:pt x="54457" y="18261"/>
                      <a:pt x="49796" y="16402"/>
                      <a:pt x="43837" y="16402"/>
                    </a:cubicBezTo>
                    <a:cubicBezTo>
                      <a:pt x="38675" y="16402"/>
                      <a:pt x="34073" y="18261"/>
                      <a:pt x="29972" y="21948"/>
                    </a:cubicBezTo>
                    <a:cubicBezTo>
                      <a:pt x="25872" y="25665"/>
                      <a:pt x="23158" y="31093"/>
                      <a:pt x="21801" y="38261"/>
                    </a:cubicBezTo>
                    <a:lnTo>
                      <a:pt x="62688" y="38261"/>
                    </a:lnTo>
                    <a:close/>
                  </a:path>
                </a:pathLst>
              </a:custGeom>
              <a:grpFill/>
              <a:ln w="293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E3E6225-3EF7-4548-A23E-E9FEDD077BD5}"/>
                  </a:ext>
                </a:extLst>
              </p:cNvPr>
              <p:cNvSpPr/>
              <p:nvPr/>
            </p:nvSpPr>
            <p:spPr>
              <a:xfrm>
                <a:off x="3004229" y="429867"/>
                <a:ext cx="71478" cy="95904"/>
              </a:xfrm>
              <a:custGeom>
                <a:avLst/>
                <a:gdLst>
                  <a:gd name="connsiteX0" fmla="*/ 50238 w 71478"/>
                  <a:gd name="connsiteY0" fmla="*/ 78028 h 95904"/>
                  <a:gd name="connsiteX1" fmla="*/ 60799 w 71478"/>
                  <a:gd name="connsiteY1" fmla="*/ 75815 h 95904"/>
                  <a:gd name="connsiteX2" fmla="*/ 71478 w 71478"/>
                  <a:gd name="connsiteY2" fmla="*/ 69945 h 95904"/>
                  <a:gd name="connsiteX3" fmla="*/ 71478 w 71478"/>
                  <a:gd name="connsiteY3" fmla="*/ 89946 h 95904"/>
                  <a:gd name="connsiteX4" fmla="*/ 59796 w 71478"/>
                  <a:gd name="connsiteY4" fmla="*/ 94400 h 95904"/>
                  <a:gd name="connsiteX5" fmla="*/ 45430 w 71478"/>
                  <a:gd name="connsiteY5" fmla="*/ 95905 h 95904"/>
                  <a:gd name="connsiteX6" fmla="*/ 12626 w 71478"/>
                  <a:gd name="connsiteY6" fmla="*/ 83161 h 95904"/>
                  <a:gd name="connsiteX7" fmla="*/ 0 w 71478"/>
                  <a:gd name="connsiteY7" fmla="*/ 50593 h 95904"/>
                  <a:gd name="connsiteX8" fmla="*/ 12891 w 71478"/>
                  <a:gd name="connsiteY8" fmla="*/ 14278 h 95904"/>
                  <a:gd name="connsiteX9" fmla="*/ 49413 w 71478"/>
                  <a:gd name="connsiteY9" fmla="*/ 0 h 95904"/>
                  <a:gd name="connsiteX10" fmla="*/ 61625 w 71478"/>
                  <a:gd name="connsiteY10" fmla="*/ 1563 h 95904"/>
                  <a:gd name="connsiteX11" fmla="*/ 71449 w 71478"/>
                  <a:gd name="connsiteY11" fmla="*/ 5163 h 95904"/>
                  <a:gd name="connsiteX12" fmla="*/ 71449 w 71478"/>
                  <a:gd name="connsiteY12" fmla="*/ 25783 h 95904"/>
                  <a:gd name="connsiteX13" fmla="*/ 61271 w 71478"/>
                  <a:gd name="connsiteY13" fmla="*/ 20149 h 95904"/>
                  <a:gd name="connsiteX14" fmla="*/ 50651 w 71478"/>
                  <a:gd name="connsiteY14" fmla="*/ 18142 h 95904"/>
                  <a:gd name="connsiteX15" fmla="*/ 30119 w 71478"/>
                  <a:gd name="connsiteY15" fmla="*/ 26402 h 95904"/>
                  <a:gd name="connsiteX16" fmla="*/ 22302 w 71478"/>
                  <a:gd name="connsiteY16" fmla="*/ 48705 h 95904"/>
                  <a:gd name="connsiteX17" fmla="*/ 29824 w 71478"/>
                  <a:gd name="connsiteY17" fmla="*/ 70299 h 95904"/>
                  <a:gd name="connsiteX18" fmla="*/ 50209 w 71478"/>
                  <a:gd name="connsiteY18" fmla="*/ 78028 h 9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478" h="95904">
                    <a:moveTo>
                      <a:pt x="50238" y="78028"/>
                    </a:moveTo>
                    <a:cubicBezTo>
                      <a:pt x="53424" y="78028"/>
                      <a:pt x="56964" y="77290"/>
                      <a:pt x="60799" y="75815"/>
                    </a:cubicBezTo>
                    <a:cubicBezTo>
                      <a:pt x="64664" y="74340"/>
                      <a:pt x="68204" y="72393"/>
                      <a:pt x="71478" y="69945"/>
                    </a:cubicBezTo>
                    <a:lnTo>
                      <a:pt x="71478" y="89946"/>
                    </a:lnTo>
                    <a:cubicBezTo>
                      <a:pt x="68027" y="91893"/>
                      <a:pt x="64133" y="93397"/>
                      <a:pt x="59796" y="94400"/>
                    </a:cubicBezTo>
                    <a:cubicBezTo>
                      <a:pt x="55430" y="95403"/>
                      <a:pt x="50651" y="95905"/>
                      <a:pt x="45430" y="95905"/>
                    </a:cubicBezTo>
                    <a:cubicBezTo>
                      <a:pt x="31978" y="95905"/>
                      <a:pt x="21034" y="91656"/>
                      <a:pt x="12626" y="83161"/>
                    </a:cubicBezTo>
                    <a:cubicBezTo>
                      <a:pt x="4218" y="74665"/>
                      <a:pt x="0" y="63808"/>
                      <a:pt x="0" y="50593"/>
                    </a:cubicBezTo>
                    <a:cubicBezTo>
                      <a:pt x="0" y="35902"/>
                      <a:pt x="4307" y="23806"/>
                      <a:pt x="12891" y="14278"/>
                    </a:cubicBezTo>
                    <a:cubicBezTo>
                      <a:pt x="21476" y="4779"/>
                      <a:pt x="33660" y="0"/>
                      <a:pt x="49413" y="0"/>
                    </a:cubicBezTo>
                    <a:cubicBezTo>
                      <a:pt x="53454" y="0"/>
                      <a:pt x="57525" y="531"/>
                      <a:pt x="61625" y="1563"/>
                    </a:cubicBezTo>
                    <a:cubicBezTo>
                      <a:pt x="65755" y="2596"/>
                      <a:pt x="69030" y="3805"/>
                      <a:pt x="71449" y="5163"/>
                    </a:cubicBezTo>
                    <a:lnTo>
                      <a:pt x="71449" y="25783"/>
                    </a:lnTo>
                    <a:cubicBezTo>
                      <a:pt x="68145" y="23364"/>
                      <a:pt x="64752" y="21476"/>
                      <a:pt x="61271" y="20149"/>
                    </a:cubicBezTo>
                    <a:cubicBezTo>
                      <a:pt x="57820" y="18821"/>
                      <a:pt x="54250" y="18142"/>
                      <a:pt x="50651" y="18142"/>
                    </a:cubicBezTo>
                    <a:cubicBezTo>
                      <a:pt x="42185" y="18142"/>
                      <a:pt x="35341" y="20886"/>
                      <a:pt x="30119" y="26402"/>
                    </a:cubicBezTo>
                    <a:cubicBezTo>
                      <a:pt x="24898" y="31919"/>
                      <a:pt x="22302" y="39353"/>
                      <a:pt x="22302" y="48705"/>
                    </a:cubicBezTo>
                    <a:cubicBezTo>
                      <a:pt x="22302" y="58056"/>
                      <a:pt x="24810" y="65136"/>
                      <a:pt x="29824" y="70299"/>
                    </a:cubicBezTo>
                    <a:cubicBezTo>
                      <a:pt x="34839" y="75461"/>
                      <a:pt x="41624" y="78028"/>
                      <a:pt x="50209" y="78028"/>
                    </a:cubicBezTo>
                    <a:close/>
                  </a:path>
                </a:pathLst>
              </a:custGeom>
              <a:grpFill/>
              <a:ln w="293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AD56D95-0DB3-4344-A321-A2872EC54E19}"/>
                  </a:ext>
                </a:extLst>
              </p:cNvPr>
              <p:cNvSpPr/>
              <p:nvPr/>
            </p:nvSpPr>
            <p:spPr>
              <a:xfrm>
                <a:off x="3091077" y="432168"/>
                <a:ext cx="82039" cy="92600"/>
              </a:xfrm>
              <a:custGeom>
                <a:avLst/>
                <a:gdLst>
                  <a:gd name="connsiteX0" fmla="*/ 82039 w 82039"/>
                  <a:gd name="connsiteY0" fmla="*/ 0 h 92600"/>
                  <a:gd name="connsiteX1" fmla="*/ 82039 w 82039"/>
                  <a:gd name="connsiteY1" fmla="*/ 91362 h 92600"/>
                  <a:gd name="connsiteX2" fmla="*/ 60357 w 82039"/>
                  <a:gd name="connsiteY2" fmla="*/ 91362 h 92600"/>
                  <a:gd name="connsiteX3" fmla="*/ 60357 w 82039"/>
                  <a:gd name="connsiteY3" fmla="*/ 79355 h 92600"/>
                  <a:gd name="connsiteX4" fmla="*/ 60003 w 82039"/>
                  <a:gd name="connsiteY4" fmla="*/ 79355 h 92600"/>
                  <a:gd name="connsiteX5" fmla="*/ 48587 w 82039"/>
                  <a:gd name="connsiteY5" fmla="*/ 89090 h 92600"/>
                  <a:gd name="connsiteX6" fmla="*/ 32538 w 82039"/>
                  <a:gd name="connsiteY6" fmla="*/ 92601 h 92600"/>
                  <a:gd name="connsiteX7" fmla="*/ 8319 w 82039"/>
                  <a:gd name="connsiteY7" fmla="*/ 83574 h 92600"/>
                  <a:gd name="connsiteX8" fmla="*/ 0 w 82039"/>
                  <a:gd name="connsiteY8" fmla="*/ 55549 h 92600"/>
                  <a:gd name="connsiteX9" fmla="*/ 0 w 82039"/>
                  <a:gd name="connsiteY9" fmla="*/ 0 h 92600"/>
                  <a:gd name="connsiteX10" fmla="*/ 21771 w 82039"/>
                  <a:gd name="connsiteY10" fmla="*/ 0 h 92600"/>
                  <a:gd name="connsiteX11" fmla="*/ 21771 w 82039"/>
                  <a:gd name="connsiteY11" fmla="*/ 52982 h 92600"/>
                  <a:gd name="connsiteX12" fmla="*/ 26343 w 82039"/>
                  <a:gd name="connsiteY12" fmla="*/ 70358 h 92600"/>
                  <a:gd name="connsiteX13" fmla="*/ 40149 w 82039"/>
                  <a:gd name="connsiteY13" fmla="*/ 76169 h 92600"/>
                  <a:gd name="connsiteX14" fmla="*/ 54811 w 82039"/>
                  <a:gd name="connsiteY14" fmla="*/ 69738 h 92600"/>
                  <a:gd name="connsiteX15" fmla="*/ 60327 w 82039"/>
                  <a:gd name="connsiteY15" fmla="*/ 52894 h 92600"/>
                  <a:gd name="connsiteX16" fmla="*/ 60327 w 82039"/>
                  <a:gd name="connsiteY16" fmla="*/ 0 h 92600"/>
                  <a:gd name="connsiteX17" fmla="*/ 82010 w 82039"/>
                  <a:gd name="connsiteY17" fmla="*/ 0 h 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039" h="92600">
                    <a:moveTo>
                      <a:pt x="82039" y="0"/>
                    </a:moveTo>
                    <a:lnTo>
                      <a:pt x="82039" y="91362"/>
                    </a:lnTo>
                    <a:lnTo>
                      <a:pt x="60357" y="91362"/>
                    </a:lnTo>
                    <a:lnTo>
                      <a:pt x="60357" y="79355"/>
                    </a:lnTo>
                    <a:lnTo>
                      <a:pt x="60003" y="79355"/>
                    </a:lnTo>
                    <a:cubicBezTo>
                      <a:pt x="57171" y="83515"/>
                      <a:pt x="53365" y="86760"/>
                      <a:pt x="48587" y="89090"/>
                    </a:cubicBezTo>
                    <a:cubicBezTo>
                      <a:pt x="43807" y="91421"/>
                      <a:pt x="38468" y="92601"/>
                      <a:pt x="32538" y="92601"/>
                    </a:cubicBezTo>
                    <a:cubicBezTo>
                      <a:pt x="21918" y="92601"/>
                      <a:pt x="13865" y="89592"/>
                      <a:pt x="8319" y="83574"/>
                    </a:cubicBezTo>
                    <a:cubicBezTo>
                      <a:pt x="2773" y="77556"/>
                      <a:pt x="0" y="68204"/>
                      <a:pt x="0" y="55549"/>
                    </a:cubicBezTo>
                    <a:lnTo>
                      <a:pt x="0" y="0"/>
                    </a:lnTo>
                    <a:lnTo>
                      <a:pt x="21771" y="0"/>
                    </a:lnTo>
                    <a:lnTo>
                      <a:pt x="21771" y="52982"/>
                    </a:lnTo>
                    <a:cubicBezTo>
                      <a:pt x="21771" y="60682"/>
                      <a:pt x="23305" y="66464"/>
                      <a:pt x="26343" y="70358"/>
                    </a:cubicBezTo>
                    <a:cubicBezTo>
                      <a:pt x="29382" y="74252"/>
                      <a:pt x="34013" y="76169"/>
                      <a:pt x="40149" y="76169"/>
                    </a:cubicBezTo>
                    <a:cubicBezTo>
                      <a:pt x="46286" y="76169"/>
                      <a:pt x="51153" y="74016"/>
                      <a:pt x="54811" y="69738"/>
                    </a:cubicBezTo>
                    <a:cubicBezTo>
                      <a:pt x="58498" y="65431"/>
                      <a:pt x="60327" y="59826"/>
                      <a:pt x="60327" y="52894"/>
                    </a:cubicBezTo>
                    <a:lnTo>
                      <a:pt x="60327" y="0"/>
                    </a:lnTo>
                    <a:lnTo>
                      <a:pt x="82010" y="0"/>
                    </a:lnTo>
                    <a:close/>
                  </a:path>
                </a:pathLst>
              </a:custGeom>
              <a:grpFill/>
              <a:ln w="293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000AD6F-D06D-4552-86D7-84126807F7A9}"/>
                  </a:ext>
                </a:extLst>
              </p:cNvPr>
              <p:cNvSpPr/>
              <p:nvPr/>
            </p:nvSpPr>
            <p:spPr>
              <a:xfrm>
                <a:off x="3192469" y="430664"/>
                <a:ext cx="53129" cy="92865"/>
              </a:xfrm>
              <a:custGeom>
                <a:avLst/>
                <a:gdLst>
                  <a:gd name="connsiteX0" fmla="*/ 45046 w 53129"/>
                  <a:gd name="connsiteY0" fmla="*/ 0 h 92865"/>
                  <a:gd name="connsiteX1" fmla="*/ 49678 w 53129"/>
                  <a:gd name="connsiteY1" fmla="*/ 354 h 92865"/>
                  <a:gd name="connsiteX2" fmla="*/ 53129 w 53129"/>
                  <a:gd name="connsiteY2" fmla="*/ 1239 h 92865"/>
                  <a:gd name="connsiteX3" fmla="*/ 53129 w 53129"/>
                  <a:gd name="connsiteY3" fmla="*/ 23010 h 92865"/>
                  <a:gd name="connsiteX4" fmla="*/ 48203 w 53129"/>
                  <a:gd name="connsiteY4" fmla="*/ 20650 h 92865"/>
                  <a:gd name="connsiteX5" fmla="*/ 40326 w 53129"/>
                  <a:gd name="connsiteY5" fmla="*/ 19529 h 92865"/>
                  <a:gd name="connsiteX6" fmla="*/ 26963 w 53129"/>
                  <a:gd name="connsiteY6" fmla="*/ 26196 h 92865"/>
                  <a:gd name="connsiteX7" fmla="*/ 21506 w 53129"/>
                  <a:gd name="connsiteY7" fmla="*/ 46728 h 92865"/>
                  <a:gd name="connsiteX8" fmla="*/ 21506 w 53129"/>
                  <a:gd name="connsiteY8" fmla="*/ 92866 h 92865"/>
                  <a:gd name="connsiteX9" fmla="*/ 0 w 53129"/>
                  <a:gd name="connsiteY9" fmla="*/ 92866 h 92865"/>
                  <a:gd name="connsiteX10" fmla="*/ 0 w 53129"/>
                  <a:gd name="connsiteY10" fmla="*/ 1504 h 92865"/>
                  <a:gd name="connsiteX11" fmla="*/ 21506 w 53129"/>
                  <a:gd name="connsiteY11" fmla="*/ 1504 h 92865"/>
                  <a:gd name="connsiteX12" fmla="*/ 21506 w 53129"/>
                  <a:gd name="connsiteY12" fmla="*/ 15900 h 92865"/>
                  <a:gd name="connsiteX13" fmla="*/ 21860 w 53129"/>
                  <a:gd name="connsiteY13" fmla="*/ 15900 h 92865"/>
                  <a:gd name="connsiteX14" fmla="*/ 30739 w 53129"/>
                  <a:gd name="connsiteY14" fmla="*/ 4218 h 92865"/>
                  <a:gd name="connsiteX15" fmla="*/ 45046 w 53129"/>
                  <a:gd name="connsiteY15" fmla="*/ 0 h 9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129" h="92865">
                    <a:moveTo>
                      <a:pt x="45046" y="0"/>
                    </a:moveTo>
                    <a:cubicBezTo>
                      <a:pt x="46758" y="0"/>
                      <a:pt x="48291" y="118"/>
                      <a:pt x="49678" y="354"/>
                    </a:cubicBezTo>
                    <a:cubicBezTo>
                      <a:pt x="51035" y="590"/>
                      <a:pt x="52186" y="885"/>
                      <a:pt x="53129" y="1239"/>
                    </a:cubicBezTo>
                    <a:lnTo>
                      <a:pt x="53129" y="23010"/>
                    </a:lnTo>
                    <a:cubicBezTo>
                      <a:pt x="52009" y="22184"/>
                      <a:pt x="50357" y="21387"/>
                      <a:pt x="48203" y="20650"/>
                    </a:cubicBezTo>
                    <a:cubicBezTo>
                      <a:pt x="46049" y="19912"/>
                      <a:pt x="43424" y="19529"/>
                      <a:pt x="40326" y="19529"/>
                    </a:cubicBezTo>
                    <a:cubicBezTo>
                      <a:pt x="35046" y="19529"/>
                      <a:pt x="30591" y="21742"/>
                      <a:pt x="26963" y="26196"/>
                    </a:cubicBezTo>
                    <a:cubicBezTo>
                      <a:pt x="23305" y="30650"/>
                      <a:pt x="21506" y="37495"/>
                      <a:pt x="21506" y="46728"/>
                    </a:cubicBezTo>
                    <a:lnTo>
                      <a:pt x="21506" y="92866"/>
                    </a:lnTo>
                    <a:lnTo>
                      <a:pt x="0" y="92866"/>
                    </a:lnTo>
                    <a:lnTo>
                      <a:pt x="0" y="1504"/>
                    </a:lnTo>
                    <a:lnTo>
                      <a:pt x="21506" y="1504"/>
                    </a:lnTo>
                    <a:lnTo>
                      <a:pt x="21506" y="15900"/>
                    </a:lnTo>
                    <a:lnTo>
                      <a:pt x="21860" y="15900"/>
                    </a:lnTo>
                    <a:cubicBezTo>
                      <a:pt x="23807" y="10915"/>
                      <a:pt x="26786" y="7021"/>
                      <a:pt x="30739" y="4218"/>
                    </a:cubicBezTo>
                    <a:cubicBezTo>
                      <a:pt x="34721" y="1416"/>
                      <a:pt x="39471" y="0"/>
                      <a:pt x="45046" y="0"/>
                    </a:cubicBezTo>
                    <a:close/>
                  </a:path>
                </a:pathLst>
              </a:custGeom>
              <a:grpFill/>
              <a:ln w="293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50DB530-BB01-4B04-B669-D327819955FE}"/>
                  </a:ext>
                </a:extLst>
              </p:cNvPr>
              <p:cNvSpPr/>
              <p:nvPr/>
            </p:nvSpPr>
            <p:spPr>
              <a:xfrm>
                <a:off x="3255126" y="393228"/>
                <a:ext cx="26225" cy="130301"/>
              </a:xfrm>
              <a:custGeom>
                <a:avLst/>
                <a:gdLst>
                  <a:gd name="connsiteX0" fmla="*/ 0 w 26225"/>
                  <a:gd name="connsiteY0" fmla="*/ 12538 h 130301"/>
                  <a:gd name="connsiteX1" fmla="*/ 3864 w 26225"/>
                  <a:gd name="connsiteY1" fmla="*/ 3599 h 130301"/>
                  <a:gd name="connsiteX2" fmla="*/ 13068 w 26225"/>
                  <a:gd name="connsiteY2" fmla="*/ 0 h 130301"/>
                  <a:gd name="connsiteX3" fmla="*/ 22479 w 26225"/>
                  <a:gd name="connsiteY3" fmla="*/ 3688 h 130301"/>
                  <a:gd name="connsiteX4" fmla="*/ 26226 w 26225"/>
                  <a:gd name="connsiteY4" fmla="*/ 12538 h 130301"/>
                  <a:gd name="connsiteX5" fmla="*/ 22390 w 26225"/>
                  <a:gd name="connsiteY5" fmla="*/ 21328 h 130301"/>
                  <a:gd name="connsiteX6" fmla="*/ 13068 w 26225"/>
                  <a:gd name="connsiteY6" fmla="*/ 24898 h 130301"/>
                  <a:gd name="connsiteX7" fmla="*/ 3776 w 26225"/>
                  <a:gd name="connsiteY7" fmla="*/ 21299 h 130301"/>
                  <a:gd name="connsiteX8" fmla="*/ 0 w 26225"/>
                  <a:gd name="connsiteY8" fmla="*/ 12538 h 130301"/>
                  <a:gd name="connsiteX9" fmla="*/ 23718 w 26225"/>
                  <a:gd name="connsiteY9" fmla="*/ 38940 h 130301"/>
                  <a:gd name="connsiteX10" fmla="*/ 23718 w 26225"/>
                  <a:gd name="connsiteY10" fmla="*/ 130301 h 130301"/>
                  <a:gd name="connsiteX11" fmla="*/ 2213 w 26225"/>
                  <a:gd name="connsiteY11" fmla="*/ 130301 h 130301"/>
                  <a:gd name="connsiteX12" fmla="*/ 2213 w 26225"/>
                  <a:gd name="connsiteY12" fmla="*/ 38940 h 130301"/>
                  <a:gd name="connsiteX13" fmla="*/ 23718 w 26225"/>
                  <a:gd name="connsiteY13" fmla="*/ 38940 h 13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25" h="130301">
                    <a:moveTo>
                      <a:pt x="0" y="12538"/>
                    </a:moveTo>
                    <a:cubicBezTo>
                      <a:pt x="0" y="8968"/>
                      <a:pt x="1298" y="6018"/>
                      <a:pt x="3864" y="3599"/>
                    </a:cubicBezTo>
                    <a:cubicBezTo>
                      <a:pt x="6431" y="1209"/>
                      <a:pt x="9499" y="0"/>
                      <a:pt x="13068" y="0"/>
                    </a:cubicBezTo>
                    <a:cubicBezTo>
                      <a:pt x="16844" y="0"/>
                      <a:pt x="20001" y="1239"/>
                      <a:pt x="22479" y="3688"/>
                    </a:cubicBezTo>
                    <a:cubicBezTo>
                      <a:pt x="24957" y="6136"/>
                      <a:pt x="26226" y="9086"/>
                      <a:pt x="26226" y="12538"/>
                    </a:cubicBezTo>
                    <a:cubicBezTo>
                      <a:pt x="26226" y="15989"/>
                      <a:pt x="24957" y="18969"/>
                      <a:pt x="22390" y="21328"/>
                    </a:cubicBezTo>
                    <a:cubicBezTo>
                      <a:pt x="19854" y="23688"/>
                      <a:pt x="16727" y="24898"/>
                      <a:pt x="13068" y="24898"/>
                    </a:cubicBezTo>
                    <a:cubicBezTo>
                      <a:pt x="9411" y="24898"/>
                      <a:pt x="6313" y="23688"/>
                      <a:pt x="3776" y="21299"/>
                    </a:cubicBezTo>
                    <a:cubicBezTo>
                      <a:pt x="1268" y="18910"/>
                      <a:pt x="0" y="15989"/>
                      <a:pt x="0" y="12538"/>
                    </a:cubicBezTo>
                    <a:close/>
                    <a:moveTo>
                      <a:pt x="23718" y="38940"/>
                    </a:moveTo>
                    <a:lnTo>
                      <a:pt x="23718" y="130301"/>
                    </a:lnTo>
                    <a:lnTo>
                      <a:pt x="2213" y="130301"/>
                    </a:lnTo>
                    <a:lnTo>
                      <a:pt x="2213" y="38940"/>
                    </a:lnTo>
                    <a:lnTo>
                      <a:pt x="23718" y="38940"/>
                    </a:lnTo>
                    <a:close/>
                  </a:path>
                </a:pathLst>
              </a:custGeom>
              <a:grpFill/>
              <a:ln w="293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78EAC56-693E-4FBE-A4E2-AAE44BE81726}"/>
                  </a:ext>
                </a:extLst>
              </p:cNvPr>
              <p:cNvSpPr/>
              <p:nvPr/>
            </p:nvSpPr>
            <p:spPr>
              <a:xfrm>
                <a:off x="3291205" y="405028"/>
                <a:ext cx="58380" cy="120743"/>
              </a:xfrm>
              <a:custGeom>
                <a:avLst/>
                <a:gdLst>
                  <a:gd name="connsiteX0" fmla="*/ 49295 w 58380"/>
                  <a:gd name="connsiteY0" fmla="*/ 102867 h 120743"/>
                  <a:gd name="connsiteX1" fmla="*/ 53778 w 58380"/>
                  <a:gd name="connsiteY1" fmla="*/ 101982 h 120743"/>
                  <a:gd name="connsiteX2" fmla="*/ 58351 w 58380"/>
                  <a:gd name="connsiteY2" fmla="*/ 99857 h 120743"/>
                  <a:gd name="connsiteX3" fmla="*/ 58351 w 58380"/>
                  <a:gd name="connsiteY3" fmla="*/ 117646 h 120743"/>
                  <a:gd name="connsiteX4" fmla="*/ 51566 w 58380"/>
                  <a:gd name="connsiteY4" fmla="*/ 119770 h 120743"/>
                  <a:gd name="connsiteX5" fmla="*/ 42185 w 58380"/>
                  <a:gd name="connsiteY5" fmla="*/ 120744 h 120743"/>
                  <a:gd name="connsiteX6" fmla="*/ 21801 w 58380"/>
                  <a:gd name="connsiteY6" fmla="*/ 113487 h 120743"/>
                  <a:gd name="connsiteX7" fmla="*/ 15015 w 58380"/>
                  <a:gd name="connsiteY7" fmla="*/ 91657 h 120743"/>
                  <a:gd name="connsiteX8" fmla="*/ 15015 w 58380"/>
                  <a:gd name="connsiteY8" fmla="*/ 44722 h 120743"/>
                  <a:gd name="connsiteX9" fmla="*/ 0 w 58380"/>
                  <a:gd name="connsiteY9" fmla="*/ 44722 h 120743"/>
                  <a:gd name="connsiteX10" fmla="*/ 0 w 58380"/>
                  <a:gd name="connsiteY10" fmla="*/ 27111 h 120743"/>
                  <a:gd name="connsiteX11" fmla="*/ 15015 w 58380"/>
                  <a:gd name="connsiteY11" fmla="*/ 27111 h 120743"/>
                  <a:gd name="connsiteX12" fmla="*/ 15015 w 58380"/>
                  <a:gd name="connsiteY12" fmla="*/ 6578 h 120743"/>
                  <a:gd name="connsiteX13" fmla="*/ 36609 w 58380"/>
                  <a:gd name="connsiteY13" fmla="*/ 0 h 120743"/>
                  <a:gd name="connsiteX14" fmla="*/ 36609 w 58380"/>
                  <a:gd name="connsiteY14" fmla="*/ 27111 h 120743"/>
                  <a:gd name="connsiteX15" fmla="*/ 58380 w 58380"/>
                  <a:gd name="connsiteY15" fmla="*/ 27111 h 120743"/>
                  <a:gd name="connsiteX16" fmla="*/ 58380 w 58380"/>
                  <a:gd name="connsiteY16" fmla="*/ 44722 h 120743"/>
                  <a:gd name="connsiteX17" fmla="*/ 36609 w 58380"/>
                  <a:gd name="connsiteY17" fmla="*/ 44722 h 120743"/>
                  <a:gd name="connsiteX18" fmla="*/ 36609 w 58380"/>
                  <a:gd name="connsiteY18" fmla="*/ 87468 h 120743"/>
                  <a:gd name="connsiteX19" fmla="*/ 39678 w 58380"/>
                  <a:gd name="connsiteY19" fmla="*/ 99385 h 120743"/>
                  <a:gd name="connsiteX20" fmla="*/ 49324 w 58380"/>
                  <a:gd name="connsiteY20" fmla="*/ 102867 h 12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80" h="120743">
                    <a:moveTo>
                      <a:pt x="49295" y="102867"/>
                    </a:moveTo>
                    <a:cubicBezTo>
                      <a:pt x="50534" y="102867"/>
                      <a:pt x="52038" y="102572"/>
                      <a:pt x="53778" y="101982"/>
                    </a:cubicBezTo>
                    <a:cubicBezTo>
                      <a:pt x="55519" y="101392"/>
                      <a:pt x="57053" y="100684"/>
                      <a:pt x="58351" y="99857"/>
                    </a:cubicBezTo>
                    <a:lnTo>
                      <a:pt x="58351" y="117646"/>
                    </a:lnTo>
                    <a:cubicBezTo>
                      <a:pt x="56994" y="118413"/>
                      <a:pt x="54722" y="119121"/>
                      <a:pt x="51566" y="119770"/>
                    </a:cubicBezTo>
                    <a:cubicBezTo>
                      <a:pt x="48409" y="120419"/>
                      <a:pt x="45282" y="120744"/>
                      <a:pt x="42185" y="120744"/>
                    </a:cubicBezTo>
                    <a:cubicBezTo>
                      <a:pt x="33128" y="120744"/>
                      <a:pt x="26314" y="118325"/>
                      <a:pt x="21801" y="113487"/>
                    </a:cubicBezTo>
                    <a:cubicBezTo>
                      <a:pt x="17257" y="108648"/>
                      <a:pt x="15015" y="101392"/>
                      <a:pt x="15015" y="91657"/>
                    </a:cubicBezTo>
                    <a:lnTo>
                      <a:pt x="15015" y="44722"/>
                    </a:lnTo>
                    <a:lnTo>
                      <a:pt x="0" y="44722"/>
                    </a:lnTo>
                    <a:lnTo>
                      <a:pt x="0" y="27111"/>
                    </a:lnTo>
                    <a:lnTo>
                      <a:pt x="15015" y="27111"/>
                    </a:lnTo>
                    <a:lnTo>
                      <a:pt x="15015" y="6578"/>
                    </a:lnTo>
                    <a:lnTo>
                      <a:pt x="36609" y="0"/>
                    </a:lnTo>
                    <a:lnTo>
                      <a:pt x="36609" y="27111"/>
                    </a:lnTo>
                    <a:lnTo>
                      <a:pt x="58380" y="27111"/>
                    </a:lnTo>
                    <a:lnTo>
                      <a:pt x="58380" y="44722"/>
                    </a:lnTo>
                    <a:lnTo>
                      <a:pt x="36609" y="44722"/>
                    </a:lnTo>
                    <a:lnTo>
                      <a:pt x="36609" y="87468"/>
                    </a:lnTo>
                    <a:cubicBezTo>
                      <a:pt x="36609" y="93102"/>
                      <a:pt x="37642" y="97055"/>
                      <a:pt x="39678" y="99385"/>
                    </a:cubicBezTo>
                    <a:cubicBezTo>
                      <a:pt x="41713" y="101687"/>
                      <a:pt x="44928" y="102867"/>
                      <a:pt x="49324" y="102867"/>
                    </a:cubicBezTo>
                    <a:close/>
                  </a:path>
                </a:pathLst>
              </a:custGeom>
              <a:grpFill/>
              <a:ln w="293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8F2CA44-E591-4228-A9E5-D4840F5DCECC}"/>
                  </a:ext>
                </a:extLst>
              </p:cNvPr>
              <p:cNvSpPr/>
              <p:nvPr/>
            </p:nvSpPr>
            <p:spPr>
              <a:xfrm>
                <a:off x="3356312" y="432168"/>
                <a:ext cx="92748" cy="130448"/>
              </a:xfrm>
              <a:custGeom>
                <a:avLst/>
                <a:gdLst>
                  <a:gd name="connsiteX0" fmla="*/ 47259 w 92748"/>
                  <a:gd name="connsiteY0" fmla="*/ 70653 h 130448"/>
                  <a:gd name="connsiteX1" fmla="*/ 70977 w 92748"/>
                  <a:gd name="connsiteY1" fmla="*/ 0 h 130448"/>
                  <a:gd name="connsiteX2" fmla="*/ 92748 w 92748"/>
                  <a:gd name="connsiteY2" fmla="*/ 0 h 130448"/>
                  <a:gd name="connsiteX3" fmla="*/ 55165 w 92748"/>
                  <a:gd name="connsiteY3" fmla="*/ 98206 h 130448"/>
                  <a:gd name="connsiteX4" fmla="*/ 39795 w 92748"/>
                  <a:gd name="connsiteY4" fmla="*/ 122631 h 130448"/>
                  <a:gd name="connsiteX5" fmla="*/ 18909 w 92748"/>
                  <a:gd name="connsiteY5" fmla="*/ 130449 h 130448"/>
                  <a:gd name="connsiteX6" fmla="*/ 11711 w 92748"/>
                  <a:gd name="connsiteY6" fmla="*/ 130036 h 130448"/>
                  <a:gd name="connsiteX7" fmla="*/ 5753 w 92748"/>
                  <a:gd name="connsiteY7" fmla="*/ 128915 h 130448"/>
                  <a:gd name="connsiteX8" fmla="*/ 5753 w 92748"/>
                  <a:gd name="connsiteY8" fmla="*/ 110773 h 130448"/>
                  <a:gd name="connsiteX9" fmla="*/ 10826 w 92748"/>
                  <a:gd name="connsiteY9" fmla="*/ 112513 h 130448"/>
                  <a:gd name="connsiteX10" fmla="*/ 16078 w 92748"/>
                  <a:gd name="connsiteY10" fmla="*/ 113103 h 130448"/>
                  <a:gd name="connsiteX11" fmla="*/ 25547 w 92748"/>
                  <a:gd name="connsiteY11" fmla="*/ 110271 h 130448"/>
                  <a:gd name="connsiteX12" fmla="*/ 31978 w 92748"/>
                  <a:gd name="connsiteY12" fmla="*/ 101657 h 130448"/>
                  <a:gd name="connsiteX13" fmla="*/ 36521 w 92748"/>
                  <a:gd name="connsiteY13" fmla="*/ 91362 h 130448"/>
                  <a:gd name="connsiteX14" fmla="*/ 0 w 92748"/>
                  <a:gd name="connsiteY14" fmla="*/ 0 h 130448"/>
                  <a:gd name="connsiteX15" fmla="*/ 24161 w 92748"/>
                  <a:gd name="connsiteY15" fmla="*/ 0 h 130448"/>
                  <a:gd name="connsiteX16" fmla="*/ 46905 w 92748"/>
                  <a:gd name="connsiteY16" fmla="*/ 70653 h 130448"/>
                  <a:gd name="connsiteX17" fmla="*/ 47259 w 92748"/>
                  <a:gd name="connsiteY17" fmla="*/ 70653 h 13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748" h="130448">
                    <a:moveTo>
                      <a:pt x="47259" y="70653"/>
                    </a:moveTo>
                    <a:lnTo>
                      <a:pt x="70977" y="0"/>
                    </a:lnTo>
                    <a:lnTo>
                      <a:pt x="92748" y="0"/>
                    </a:lnTo>
                    <a:lnTo>
                      <a:pt x="55165" y="98206"/>
                    </a:lnTo>
                    <a:cubicBezTo>
                      <a:pt x="50888" y="109298"/>
                      <a:pt x="45784" y="117440"/>
                      <a:pt x="39795" y="122631"/>
                    </a:cubicBezTo>
                    <a:cubicBezTo>
                      <a:pt x="33807" y="127853"/>
                      <a:pt x="26845" y="130449"/>
                      <a:pt x="18909" y="130449"/>
                    </a:cubicBezTo>
                    <a:cubicBezTo>
                      <a:pt x="16313" y="130449"/>
                      <a:pt x="13894" y="130302"/>
                      <a:pt x="11711" y="130036"/>
                    </a:cubicBezTo>
                    <a:cubicBezTo>
                      <a:pt x="9528" y="129771"/>
                      <a:pt x="7522" y="129387"/>
                      <a:pt x="5753" y="128915"/>
                    </a:cubicBezTo>
                    <a:lnTo>
                      <a:pt x="5753" y="110773"/>
                    </a:lnTo>
                    <a:cubicBezTo>
                      <a:pt x="7405" y="111540"/>
                      <a:pt x="9086" y="112130"/>
                      <a:pt x="10826" y="112513"/>
                    </a:cubicBezTo>
                    <a:cubicBezTo>
                      <a:pt x="12538" y="112897"/>
                      <a:pt x="14307" y="113103"/>
                      <a:pt x="16078" y="113103"/>
                    </a:cubicBezTo>
                    <a:cubicBezTo>
                      <a:pt x="19765" y="113103"/>
                      <a:pt x="22892" y="112159"/>
                      <a:pt x="25547" y="110271"/>
                    </a:cubicBezTo>
                    <a:cubicBezTo>
                      <a:pt x="28172" y="108383"/>
                      <a:pt x="30326" y="105492"/>
                      <a:pt x="31978" y="101657"/>
                    </a:cubicBezTo>
                    <a:lnTo>
                      <a:pt x="36521" y="91362"/>
                    </a:lnTo>
                    <a:lnTo>
                      <a:pt x="0" y="0"/>
                    </a:lnTo>
                    <a:lnTo>
                      <a:pt x="24161" y="0"/>
                    </a:lnTo>
                    <a:lnTo>
                      <a:pt x="46905" y="70653"/>
                    </a:lnTo>
                    <a:lnTo>
                      <a:pt x="47259" y="70653"/>
                    </a:lnTo>
                    <a:close/>
                  </a:path>
                </a:pathLst>
              </a:custGeom>
              <a:grpFill/>
              <a:ln w="293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5376E96A-8A6B-4842-AA4C-3240E576D456}"/>
                </a:ext>
              </a:extLst>
            </p:cNvPr>
            <p:cNvSpPr/>
            <p:nvPr/>
          </p:nvSpPr>
          <p:spPr>
            <a:xfrm>
              <a:off x="2050789" y="386649"/>
              <a:ext cx="719976" cy="139151"/>
            </a:xfrm>
            <a:custGeom>
              <a:avLst/>
              <a:gdLst>
                <a:gd name="connsiteX0" fmla="*/ 137942 w 719976"/>
                <a:gd name="connsiteY0" fmla="*/ 9440 h 139151"/>
                <a:gd name="connsiteX1" fmla="*/ 137942 w 719976"/>
                <a:gd name="connsiteY1" fmla="*/ 136880 h 139151"/>
                <a:gd name="connsiteX2" fmla="*/ 115817 w 719976"/>
                <a:gd name="connsiteY2" fmla="*/ 136880 h 139151"/>
                <a:gd name="connsiteX3" fmla="*/ 115817 w 719976"/>
                <a:gd name="connsiteY3" fmla="*/ 36993 h 139151"/>
                <a:gd name="connsiteX4" fmla="*/ 115463 w 719976"/>
                <a:gd name="connsiteY4" fmla="*/ 36993 h 139151"/>
                <a:gd name="connsiteX5" fmla="*/ 75904 w 719976"/>
                <a:gd name="connsiteY5" fmla="*/ 136880 h 139151"/>
                <a:gd name="connsiteX6" fmla="*/ 61242 w 719976"/>
                <a:gd name="connsiteY6" fmla="*/ 136880 h 139151"/>
                <a:gd name="connsiteX7" fmla="*/ 20709 w 719976"/>
                <a:gd name="connsiteY7" fmla="*/ 36993 h 139151"/>
                <a:gd name="connsiteX8" fmla="*/ 20444 w 719976"/>
                <a:gd name="connsiteY8" fmla="*/ 36993 h 139151"/>
                <a:gd name="connsiteX9" fmla="*/ 20444 w 719976"/>
                <a:gd name="connsiteY9" fmla="*/ 136880 h 139151"/>
                <a:gd name="connsiteX10" fmla="*/ 0 w 719976"/>
                <a:gd name="connsiteY10" fmla="*/ 136880 h 139151"/>
                <a:gd name="connsiteX11" fmla="*/ 0 w 719976"/>
                <a:gd name="connsiteY11" fmla="*/ 9440 h 139151"/>
                <a:gd name="connsiteX12" fmla="*/ 31713 w 719976"/>
                <a:gd name="connsiteY12" fmla="*/ 9440 h 139151"/>
                <a:gd name="connsiteX13" fmla="*/ 68322 w 719976"/>
                <a:gd name="connsiteY13" fmla="*/ 103899 h 139151"/>
                <a:gd name="connsiteX14" fmla="*/ 68853 w 719976"/>
                <a:gd name="connsiteY14" fmla="*/ 103899 h 139151"/>
                <a:gd name="connsiteX15" fmla="*/ 107498 w 719976"/>
                <a:gd name="connsiteY15" fmla="*/ 9440 h 139151"/>
                <a:gd name="connsiteX16" fmla="*/ 137883 w 719976"/>
                <a:gd name="connsiteY16" fmla="*/ 9440 h 139151"/>
                <a:gd name="connsiteX17" fmla="*/ 156468 w 719976"/>
                <a:gd name="connsiteY17" fmla="*/ 19116 h 139151"/>
                <a:gd name="connsiteX18" fmla="*/ 160333 w 719976"/>
                <a:gd name="connsiteY18" fmla="*/ 10177 h 139151"/>
                <a:gd name="connsiteX19" fmla="*/ 169537 w 719976"/>
                <a:gd name="connsiteY19" fmla="*/ 6579 h 139151"/>
                <a:gd name="connsiteX20" fmla="*/ 178947 w 719976"/>
                <a:gd name="connsiteY20" fmla="*/ 10266 h 139151"/>
                <a:gd name="connsiteX21" fmla="*/ 182694 w 719976"/>
                <a:gd name="connsiteY21" fmla="*/ 19116 h 139151"/>
                <a:gd name="connsiteX22" fmla="*/ 178859 w 719976"/>
                <a:gd name="connsiteY22" fmla="*/ 27907 h 139151"/>
                <a:gd name="connsiteX23" fmla="*/ 169537 w 719976"/>
                <a:gd name="connsiteY23" fmla="*/ 31477 h 139151"/>
                <a:gd name="connsiteX24" fmla="*/ 160244 w 719976"/>
                <a:gd name="connsiteY24" fmla="*/ 27878 h 139151"/>
                <a:gd name="connsiteX25" fmla="*/ 156468 w 719976"/>
                <a:gd name="connsiteY25" fmla="*/ 19116 h 139151"/>
                <a:gd name="connsiteX26" fmla="*/ 180186 w 719976"/>
                <a:gd name="connsiteY26" fmla="*/ 45519 h 139151"/>
                <a:gd name="connsiteX27" fmla="*/ 180186 w 719976"/>
                <a:gd name="connsiteY27" fmla="*/ 136880 h 139151"/>
                <a:gd name="connsiteX28" fmla="*/ 158681 w 719976"/>
                <a:gd name="connsiteY28" fmla="*/ 136880 h 139151"/>
                <a:gd name="connsiteX29" fmla="*/ 158681 w 719976"/>
                <a:gd name="connsiteY29" fmla="*/ 45519 h 139151"/>
                <a:gd name="connsiteX30" fmla="*/ 180186 w 719976"/>
                <a:gd name="connsiteY30" fmla="*/ 45519 h 139151"/>
                <a:gd name="connsiteX31" fmla="*/ 245411 w 719976"/>
                <a:gd name="connsiteY31" fmla="*/ 121245 h 139151"/>
                <a:gd name="connsiteX32" fmla="*/ 255972 w 719976"/>
                <a:gd name="connsiteY32" fmla="*/ 119033 h 139151"/>
                <a:gd name="connsiteX33" fmla="*/ 266651 w 719976"/>
                <a:gd name="connsiteY33" fmla="*/ 113162 h 139151"/>
                <a:gd name="connsiteX34" fmla="*/ 266651 w 719976"/>
                <a:gd name="connsiteY34" fmla="*/ 133163 h 139151"/>
                <a:gd name="connsiteX35" fmla="*/ 254969 w 719976"/>
                <a:gd name="connsiteY35" fmla="*/ 137618 h 139151"/>
                <a:gd name="connsiteX36" fmla="*/ 240602 w 719976"/>
                <a:gd name="connsiteY36" fmla="*/ 139122 h 139151"/>
                <a:gd name="connsiteX37" fmla="*/ 207798 w 719976"/>
                <a:gd name="connsiteY37" fmla="*/ 126378 h 139151"/>
                <a:gd name="connsiteX38" fmla="*/ 195172 w 719976"/>
                <a:gd name="connsiteY38" fmla="*/ 93810 h 139151"/>
                <a:gd name="connsiteX39" fmla="*/ 208064 w 719976"/>
                <a:gd name="connsiteY39" fmla="*/ 57496 h 139151"/>
                <a:gd name="connsiteX40" fmla="*/ 244585 w 719976"/>
                <a:gd name="connsiteY40" fmla="*/ 43247 h 139151"/>
                <a:gd name="connsiteX41" fmla="*/ 256798 w 719976"/>
                <a:gd name="connsiteY41" fmla="*/ 44811 h 139151"/>
                <a:gd name="connsiteX42" fmla="*/ 266621 w 719976"/>
                <a:gd name="connsiteY42" fmla="*/ 48410 h 139151"/>
                <a:gd name="connsiteX43" fmla="*/ 266621 w 719976"/>
                <a:gd name="connsiteY43" fmla="*/ 69030 h 139151"/>
                <a:gd name="connsiteX44" fmla="*/ 256444 w 719976"/>
                <a:gd name="connsiteY44" fmla="*/ 63395 h 139151"/>
                <a:gd name="connsiteX45" fmla="*/ 245824 w 719976"/>
                <a:gd name="connsiteY45" fmla="*/ 61389 h 139151"/>
                <a:gd name="connsiteX46" fmla="*/ 225292 w 719976"/>
                <a:gd name="connsiteY46" fmla="*/ 69650 h 139151"/>
                <a:gd name="connsiteX47" fmla="*/ 217474 w 719976"/>
                <a:gd name="connsiteY47" fmla="*/ 91952 h 139151"/>
                <a:gd name="connsiteX48" fmla="*/ 224997 w 719976"/>
                <a:gd name="connsiteY48" fmla="*/ 113546 h 139151"/>
                <a:gd name="connsiteX49" fmla="*/ 245381 w 719976"/>
                <a:gd name="connsiteY49" fmla="*/ 121275 h 139151"/>
                <a:gd name="connsiteX50" fmla="*/ 327893 w 719976"/>
                <a:gd name="connsiteY50" fmla="*/ 44014 h 139151"/>
                <a:gd name="connsiteX51" fmla="*/ 332524 w 719976"/>
                <a:gd name="connsiteY51" fmla="*/ 44368 h 139151"/>
                <a:gd name="connsiteX52" fmla="*/ 336005 w 719976"/>
                <a:gd name="connsiteY52" fmla="*/ 45253 h 139151"/>
                <a:gd name="connsiteX53" fmla="*/ 336005 w 719976"/>
                <a:gd name="connsiteY53" fmla="*/ 67024 h 139151"/>
                <a:gd name="connsiteX54" fmla="*/ 331079 w 719976"/>
                <a:gd name="connsiteY54" fmla="*/ 64664 h 139151"/>
                <a:gd name="connsiteX55" fmla="*/ 323202 w 719976"/>
                <a:gd name="connsiteY55" fmla="*/ 63543 h 139151"/>
                <a:gd name="connsiteX56" fmla="*/ 309839 w 719976"/>
                <a:gd name="connsiteY56" fmla="*/ 70210 h 139151"/>
                <a:gd name="connsiteX57" fmla="*/ 304381 w 719976"/>
                <a:gd name="connsiteY57" fmla="*/ 90742 h 139151"/>
                <a:gd name="connsiteX58" fmla="*/ 304381 w 719976"/>
                <a:gd name="connsiteY58" fmla="*/ 136880 h 139151"/>
                <a:gd name="connsiteX59" fmla="*/ 282876 w 719976"/>
                <a:gd name="connsiteY59" fmla="*/ 136880 h 139151"/>
                <a:gd name="connsiteX60" fmla="*/ 282876 w 719976"/>
                <a:gd name="connsiteY60" fmla="*/ 45519 h 139151"/>
                <a:gd name="connsiteX61" fmla="*/ 304381 w 719976"/>
                <a:gd name="connsiteY61" fmla="*/ 45519 h 139151"/>
                <a:gd name="connsiteX62" fmla="*/ 304381 w 719976"/>
                <a:gd name="connsiteY62" fmla="*/ 59915 h 139151"/>
                <a:gd name="connsiteX63" fmla="*/ 304735 w 719976"/>
                <a:gd name="connsiteY63" fmla="*/ 59915 h 139151"/>
                <a:gd name="connsiteX64" fmla="*/ 313615 w 719976"/>
                <a:gd name="connsiteY64" fmla="*/ 48233 h 139151"/>
                <a:gd name="connsiteX65" fmla="*/ 327922 w 719976"/>
                <a:gd name="connsiteY65" fmla="*/ 44014 h 139151"/>
                <a:gd name="connsiteX66" fmla="*/ 337126 w 719976"/>
                <a:gd name="connsiteY66" fmla="*/ 92542 h 139151"/>
                <a:gd name="connsiteX67" fmla="*/ 349929 w 719976"/>
                <a:gd name="connsiteY67" fmla="*/ 56640 h 139151"/>
                <a:gd name="connsiteX68" fmla="*/ 385477 w 719976"/>
                <a:gd name="connsiteY68" fmla="*/ 43395 h 139151"/>
                <a:gd name="connsiteX69" fmla="*/ 418930 w 719976"/>
                <a:gd name="connsiteY69" fmla="*/ 56139 h 139151"/>
                <a:gd name="connsiteX70" fmla="*/ 430966 w 719976"/>
                <a:gd name="connsiteY70" fmla="*/ 90565 h 139151"/>
                <a:gd name="connsiteX71" fmla="*/ 418163 w 719976"/>
                <a:gd name="connsiteY71" fmla="*/ 125936 h 139151"/>
                <a:gd name="connsiteX72" fmla="*/ 383323 w 719976"/>
                <a:gd name="connsiteY72" fmla="*/ 139093 h 139151"/>
                <a:gd name="connsiteX73" fmla="*/ 349605 w 719976"/>
                <a:gd name="connsiteY73" fmla="*/ 126614 h 139151"/>
                <a:gd name="connsiteX74" fmla="*/ 337126 w 719976"/>
                <a:gd name="connsiteY74" fmla="*/ 92542 h 139151"/>
                <a:gd name="connsiteX75" fmla="*/ 359546 w 719976"/>
                <a:gd name="connsiteY75" fmla="*/ 91804 h 139151"/>
                <a:gd name="connsiteX76" fmla="*/ 366036 w 719976"/>
                <a:gd name="connsiteY76" fmla="*/ 113664 h 139151"/>
                <a:gd name="connsiteX77" fmla="*/ 384621 w 719976"/>
                <a:gd name="connsiteY77" fmla="*/ 121216 h 139151"/>
                <a:gd name="connsiteX78" fmla="*/ 402498 w 719976"/>
                <a:gd name="connsiteY78" fmla="*/ 113664 h 139151"/>
                <a:gd name="connsiteX79" fmla="*/ 408634 w 719976"/>
                <a:gd name="connsiteY79" fmla="*/ 91273 h 139151"/>
                <a:gd name="connsiteX80" fmla="*/ 402292 w 719976"/>
                <a:gd name="connsiteY80" fmla="*/ 69001 h 139151"/>
                <a:gd name="connsiteX81" fmla="*/ 384474 w 719976"/>
                <a:gd name="connsiteY81" fmla="*/ 61478 h 139151"/>
                <a:gd name="connsiteX82" fmla="*/ 366125 w 719976"/>
                <a:gd name="connsiteY82" fmla="*/ 69355 h 139151"/>
                <a:gd name="connsiteX83" fmla="*/ 359605 w 719976"/>
                <a:gd name="connsiteY83" fmla="*/ 91804 h 139151"/>
                <a:gd name="connsiteX84" fmla="*/ 462973 w 719976"/>
                <a:gd name="connsiteY84" fmla="*/ 69502 h 139151"/>
                <a:gd name="connsiteX85" fmla="*/ 465894 w 719976"/>
                <a:gd name="connsiteY85" fmla="*/ 76759 h 139151"/>
                <a:gd name="connsiteX86" fmla="*/ 478874 w 719976"/>
                <a:gd name="connsiteY86" fmla="*/ 83367 h 139151"/>
                <a:gd name="connsiteX87" fmla="*/ 496957 w 719976"/>
                <a:gd name="connsiteY87" fmla="*/ 94961 h 139151"/>
                <a:gd name="connsiteX88" fmla="*/ 502149 w 719976"/>
                <a:gd name="connsiteY88" fmla="*/ 110566 h 139151"/>
                <a:gd name="connsiteX89" fmla="*/ 492237 w 719976"/>
                <a:gd name="connsiteY89" fmla="*/ 131275 h 139151"/>
                <a:gd name="connsiteX90" fmla="*/ 465451 w 719976"/>
                <a:gd name="connsiteY90" fmla="*/ 139093 h 139151"/>
                <a:gd name="connsiteX91" fmla="*/ 452884 w 719976"/>
                <a:gd name="connsiteY91" fmla="*/ 137706 h 139151"/>
                <a:gd name="connsiteX92" fmla="*/ 441202 w 719976"/>
                <a:gd name="connsiteY92" fmla="*/ 134196 h 139151"/>
                <a:gd name="connsiteX93" fmla="*/ 441202 w 719976"/>
                <a:gd name="connsiteY93" fmla="*/ 113044 h 139151"/>
                <a:gd name="connsiteX94" fmla="*/ 453828 w 719976"/>
                <a:gd name="connsiteY94" fmla="*/ 119534 h 139151"/>
                <a:gd name="connsiteX95" fmla="*/ 466100 w 719976"/>
                <a:gd name="connsiteY95" fmla="*/ 121924 h 139151"/>
                <a:gd name="connsiteX96" fmla="*/ 476868 w 719976"/>
                <a:gd name="connsiteY96" fmla="*/ 119888 h 139151"/>
                <a:gd name="connsiteX97" fmla="*/ 480319 w 719976"/>
                <a:gd name="connsiteY97" fmla="*/ 113044 h 139151"/>
                <a:gd name="connsiteX98" fmla="*/ 476720 w 719976"/>
                <a:gd name="connsiteY98" fmla="*/ 105522 h 139151"/>
                <a:gd name="connsiteX99" fmla="*/ 463091 w 719976"/>
                <a:gd name="connsiteY99" fmla="*/ 98442 h 139151"/>
                <a:gd name="connsiteX100" fmla="*/ 446217 w 719976"/>
                <a:gd name="connsiteY100" fmla="*/ 87232 h 139151"/>
                <a:gd name="connsiteX101" fmla="*/ 441232 w 719976"/>
                <a:gd name="connsiteY101" fmla="*/ 71420 h 139151"/>
                <a:gd name="connsiteX102" fmla="*/ 451055 w 719976"/>
                <a:gd name="connsiteY102" fmla="*/ 51124 h 139151"/>
                <a:gd name="connsiteX103" fmla="*/ 476514 w 719976"/>
                <a:gd name="connsiteY103" fmla="*/ 43159 h 139151"/>
                <a:gd name="connsiteX104" fmla="*/ 487252 w 719976"/>
                <a:gd name="connsiteY104" fmla="*/ 44221 h 139151"/>
                <a:gd name="connsiteX105" fmla="*/ 497193 w 719976"/>
                <a:gd name="connsiteY105" fmla="*/ 46964 h 139151"/>
                <a:gd name="connsiteX106" fmla="*/ 497193 w 719976"/>
                <a:gd name="connsiteY106" fmla="*/ 67408 h 139151"/>
                <a:gd name="connsiteX107" fmla="*/ 487252 w 719976"/>
                <a:gd name="connsiteY107" fmla="*/ 62511 h 139151"/>
                <a:gd name="connsiteX108" fmla="*/ 475953 w 719976"/>
                <a:gd name="connsiteY108" fmla="*/ 60475 h 139151"/>
                <a:gd name="connsiteX109" fmla="*/ 466395 w 719976"/>
                <a:gd name="connsiteY109" fmla="*/ 62864 h 139151"/>
                <a:gd name="connsiteX110" fmla="*/ 462973 w 719976"/>
                <a:gd name="connsiteY110" fmla="*/ 69443 h 139151"/>
                <a:gd name="connsiteX111" fmla="*/ 511412 w 719976"/>
                <a:gd name="connsiteY111" fmla="*/ 92542 h 139151"/>
                <a:gd name="connsiteX112" fmla="*/ 524215 w 719976"/>
                <a:gd name="connsiteY112" fmla="*/ 56640 h 139151"/>
                <a:gd name="connsiteX113" fmla="*/ 559763 w 719976"/>
                <a:gd name="connsiteY113" fmla="*/ 43395 h 139151"/>
                <a:gd name="connsiteX114" fmla="*/ 593216 w 719976"/>
                <a:gd name="connsiteY114" fmla="*/ 56139 h 139151"/>
                <a:gd name="connsiteX115" fmla="*/ 605252 w 719976"/>
                <a:gd name="connsiteY115" fmla="*/ 90565 h 139151"/>
                <a:gd name="connsiteX116" fmla="*/ 592449 w 719976"/>
                <a:gd name="connsiteY116" fmla="*/ 125936 h 139151"/>
                <a:gd name="connsiteX117" fmla="*/ 557609 w 719976"/>
                <a:gd name="connsiteY117" fmla="*/ 139093 h 139151"/>
                <a:gd name="connsiteX118" fmla="*/ 523891 w 719976"/>
                <a:gd name="connsiteY118" fmla="*/ 126614 h 139151"/>
                <a:gd name="connsiteX119" fmla="*/ 511412 w 719976"/>
                <a:gd name="connsiteY119" fmla="*/ 92542 h 139151"/>
                <a:gd name="connsiteX120" fmla="*/ 533803 w 719976"/>
                <a:gd name="connsiteY120" fmla="*/ 91804 h 139151"/>
                <a:gd name="connsiteX121" fmla="*/ 540293 w 719976"/>
                <a:gd name="connsiteY121" fmla="*/ 113664 h 139151"/>
                <a:gd name="connsiteX122" fmla="*/ 558878 w 719976"/>
                <a:gd name="connsiteY122" fmla="*/ 121216 h 139151"/>
                <a:gd name="connsiteX123" fmla="*/ 576755 w 719976"/>
                <a:gd name="connsiteY123" fmla="*/ 113664 h 139151"/>
                <a:gd name="connsiteX124" fmla="*/ 582891 w 719976"/>
                <a:gd name="connsiteY124" fmla="*/ 91273 h 139151"/>
                <a:gd name="connsiteX125" fmla="*/ 576548 w 719976"/>
                <a:gd name="connsiteY125" fmla="*/ 69001 h 139151"/>
                <a:gd name="connsiteX126" fmla="*/ 558730 w 719976"/>
                <a:gd name="connsiteY126" fmla="*/ 61478 h 139151"/>
                <a:gd name="connsiteX127" fmla="*/ 540381 w 719976"/>
                <a:gd name="connsiteY127" fmla="*/ 69355 h 139151"/>
                <a:gd name="connsiteX128" fmla="*/ 533862 w 719976"/>
                <a:gd name="connsiteY128" fmla="*/ 91804 h 139151"/>
                <a:gd name="connsiteX129" fmla="*/ 676612 w 719976"/>
                <a:gd name="connsiteY129" fmla="*/ 63101 h 139151"/>
                <a:gd name="connsiteX130" fmla="*/ 644575 w 719976"/>
                <a:gd name="connsiteY130" fmla="*/ 63101 h 139151"/>
                <a:gd name="connsiteX131" fmla="*/ 644575 w 719976"/>
                <a:gd name="connsiteY131" fmla="*/ 136851 h 139151"/>
                <a:gd name="connsiteX132" fmla="*/ 622804 w 719976"/>
                <a:gd name="connsiteY132" fmla="*/ 136851 h 139151"/>
                <a:gd name="connsiteX133" fmla="*/ 622804 w 719976"/>
                <a:gd name="connsiteY133" fmla="*/ 63101 h 139151"/>
                <a:gd name="connsiteX134" fmla="*/ 607523 w 719976"/>
                <a:gd name="connsiteY134" fmla="*/ 63101 h 139151"/>
                <a:gd name="connsiteX135" fmla="*/ 607523 w 719976"/>
                <a:gd name="connsiteY135" fmla="*/ 45519 h 139151"/>
                <a:gd name="connsiteX136" fmla="*/ 622804 w 719976"/>
                <a:gd name="connsiteY136" fmla="*/ 45519 h 139151"/>
                <a:gd name="connsiteX137" fmla="*/ 622804 w 719976"/>
                <a:gd name="connsiteY137" fmla="*/ 32804 h 139151"/>
                <a:gd name="connsiteX138" fmla="*/ 632185 w 719976"/>
                <a:gd name="connsiteY138" fmla="*/ 9204 h 139151"/>
                <a:gd name="connsiteX139" fmla="*/ 656228 w 719976"/>
                <a:gd name="connsiteY139" fmla="*/ 0 h 139151"/>
                <a:gd name="connsiteX140" fmla="*/ 663160 w 719976"/>
                <a:gd name="connsiteY140" fmla="*/ 413 h 139151"/>
                <a:gd name="connsiteX141" fmla="*/ 668500 w 719976"/>
                <a:gd name="connsiteY141" fmla="*/ 1623 h 139151"/>
                <a:gd name="connsiteX142" fmla="*/ 668500 w 719976"/>
                <a:gd name="connsiteY142" fmla="*/ 20207 h 139151"/>
                <a:gd name="connsiteX143" fmla="*/ 664753 w 719976"/>
                <a:gd name="connsiteY143" fmla="*/ 18703 h 139151"/>
                <a:gd name="connsiteX144" fmla="*/ 658617 w 719976"/>
                <a:gd name="connsiteY144" fmla="*/ 17818 h 139151"/>
                <a:gd name="connsiteX145" fmla="*/ 648204 w 719976"/>
                <a:gd name="connsiteY145" fmla="*/ 22037 h 139151"/>
                <a:gd name="connsiteX146" fmla="*/ 644575 w 719976"/>
                <a:gd name="connsiteY146" fmla="*/ 34515 h 139151"/>
                <a:gd name="connsiteX147" fmla="*/ 644575 w 719976"/>
                <a:gd name="connsiteY147" fmla="*/ 45548 h 139151"/>
                <a:gd name="connsiteX148" fmla="*/ 676612 w 719976"/>
                <a:gd name="connsiteY148" fmla="*/ 45548 h 139151"/>
                <a:gd name="connsiteX149" fmla="*/ 676612 w 719976"/>
                <a:gd name="connsiteY149" fmla="*/ 25016 h 139151"/>
                <a:gd name="connsiteX150" fmla="*/ 698206 w 719976"/>
                <a:gd name="connsiteY150" fmla="*/ 18438 h 139151"/>
                <a:gd name="connsiteX151" fmla="*/ 698206 w 719976"/>
                <a:gd name="connsiteY151" fmla="*/ 45548 h 139151"/>
                <a:gd name="connsiteX152" fmla="*/ 719977 w 719976"/>
                <a:gd name="connsiteY152" fmla="*/ 45548 h 139151"/>
                <a:gd name="connsiteX153" fmla="*/ 719977 w 719976"/>
                <a:gd name="connsiteY153" fmla="*/ 63130 h 139151"/>
                <a:gd name="connsiteX154" fmla="*/ 698206 w 719976"/>
                <a:gd name="connsiteY154" fmla="*/ 63130 h 139151"/>
                <a:gd name="connsiteX155" fmla="*/ 698206 w 719976"/>
                <a:gd name="connsiteY155" fmla="*/ 105876 h 139151"/>
                <a:gd name="connsiteX156" fmla="*/ 701274 w 719976"/>
                <a:gd name="connsiteY156" fmla="*/ 117794 h 139151"/>
                <a:gd name="connsiteX157" fmla="*/ 710921 w 719976"/>
                <a:gd name="connsiteY157" fmla="*/ 121275 h 139151"/>
                <a:gd name="connsiteX158" fmla="*/ 715405 w 719976"/>
                <a:gd name="connsiteY158" fmla="*/ 120389 h 139151"/>
                <a:gd name="connsiteX159" fmla="*/ 719977 w 719976"/>
                <a:gd name="connsiteY159" fmla="*/ 118266 h 139151"/>
                <a:gd name="connsiteX160" fmla="*/ 719977 w 719976"/>
                <a:gd name="connsiteY160" fmla="*/ 136054 h 139151"/>
                <a:gd name="connsiteX161" fmla="*/ 713192 w 719976"/>
                <a:gd name="connsiteY161" fmla="*/ 138178 h 139151"/>
                <a:gd name="connsiteX162" fmla="*/ 703811 w 719976"/>
                <a:gd name="connsiteY162" fmla="*/ 139152 h 139151"/>
                <a:gd name="connsiteX163" fmla="*/ 683427 w 719976"/>
                <a:gd name="connsiteY163" fmla="*/ 131924 h 139151"/>
                <a:gd name="connsiteX164" fmla="*/ 676642 w 719976"/>
                <a:gd name="connsiteY164" fmla="*/ 110094 h 139151"/>
                <a:gd name="connsiteX165" fmla="*/ 676642 w 719976"/>
                <a:gd name="connsiteY165" fmla="*/ 63160 h 13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719976" h="139151">
                  <a:moveTo>
                    <a:pt x="137942" y="9440"/>
                  </a:moveTo>
                  <a:lnTo>
                    <a:pt x="137942" y="136880"/>
                  </a:lnTo>
                  <a:lnTo>
                    <a:pt x="115817" y="136880"/>
                  </a:lnTo>
                  <a:lnTo>
                    <a:pt x="115817" y="36993"/>
                  </a:lnTo>
                  <a:lnTo>
                    <a:pt x="115463" y="36993"/>
                  </a:lnTo>
                  <a:lnTo>
                    <a:pt x="75904" y="136880"/>
                  </a:lnTo>
                  <a:lnTo>
                    <a:pt x="61242" y="136880"/>
                  </a:lnTo>
                  <a:lnTo>
                    <a:pt x="20709" y="36993"/>
                  </a:lnTo>
                  <a:lnTo>
                    <a:pt x="20444" y="36993"/>
                  </a:lnTo>
                  <a:lnTo>
                    <a:pt x="20444" y="136880"/>
                  </a:lnTo>
                  <a:lnTo>
                    <a:pt x="0" y="136880"/>
                  </a:lnTo>
                  <a:lnTo>
                    <a:pt x="0" y="9440"/>
                  </a:lnTo>
                  <a:lnTo>
                    <a:pt x="31713" y="9440"/>
                  </a:lnTo>
                  <a:lnTo>
                    <a:pt x="68322" y="103899"/>
                  </a:lnTo>
                  <a:lnTo>
                    <a:pt x="68853" y="103899"/>
                  </a:lnTo>
                  <a:lnTo>
                    <a:pt x="107498" y="9440"/>
                  </a:lnTo>
                  <a:lnTo>
                    <a:pt x="137883" y="9440"/>
                  </a:lnTo>
                  <a:close/>
                  <a:moveTo>
                    <a:pt x="156468" y="19116"/>
                  </a:moveTo>
                  <a:cubicBezTo>
                    <a:pt x="156468" y="15546"/>
                    <a:pt x="157766" y="12597"/>
                    <a:pt x="160333" y="10177"/>
                  </a:cubicBezTo>
                  <a:cubicBezTo>
                    <a:pt x="162899" y="7759"/>
                    <a:pt x="165967" y="6579"/>
                    <a:pt x="169537" y="6579"/>
                  </a:cubicBezTo>
                  <a:cubicBezTo>
                    <a:pt x="173342" y="6579"/>
                    <a:pt x="176469" y="7818"/>
                    <a:pt x="178947" y="10266"/>
                  </a:cubicBezTo>
                  <a:cubicBezTo>
                    <a:pt x="181425" y="12715"/>
                    <a:pt x="182694" y="15665"/>
                    <a:pt x="182694" y="19116"/>
                  </a:cubicBezTo>
                  <a:cubicBezTo>
                    <a:pt x="182694" y="22568"/>
                    <a:pt x="181425" y="25547"/>
                    <a:pt x="178859" y="27907"/>
                  </a:cubicBezTo>
                  <a:cubicBezTo>
                    <a:pt x="176322" y="30267"/>
                    <a:pt x="173195" y="31477"/>
                    <a:pt x="169537" y="31477"/>
                  </a:cubicBezTo>
                  <a:cubicBezTo>
                    <a:pt x="165879" y="31477"/>
                    <a:pt x="162781" y="30267"/>
                    <a:pt x="160244" y="27878"/>
                  </a:cubicBezTo>
                  <a:cubicBezTo>
                    <a:pt x="157737" y="25488"/>
                    <a:pt x="156468" y="22568"/>
                    <a:pt x="156468" y="19116"/>
                  </a:cubicBezTo>
                  <a:close/>
                  <a:moveTo>
                    <a:pt x="180186" y="45519"/>
                  </a:moveTo>
                  <a:lnTo>
                    <a:pt x="180186" y="136880"/>
                  </a:lnTo>
                  <a:lnTo>
                    <a:pt x="158681" y="136880"/>
                  </a:lnTo>
                  <a:lnTo>
                    <a:pt x="158681" y="45519"/>
                  </a:lnTo>
                  <a:lnTo>
                    <a:pt x="180186" y="45519"/>
                  </a:lnTo>
                  <a:close/>
                  <a:moveTo>
                    <a:pt x="245411" y="121245"/>
                  </a:moveTo>
                  <a:cubicBezTo>
                    <a:pt x="248597" y="121245"/>
                    <a:pt x="252137" y="120508"/>
                    <a:pt x="255972" y="119033"/>
                  </a:cubicBezTo>
                  <a:cubicBezTo>
                    <a:pt x="259836" y="117558"/>
                    <a:pt x="263376" y="115611"/>
                    <a:pt x="266651" y="113162"/>
                  </a:cubicBezTo>
                  <a:lnTo>
                    <a:pt x="266651" y="133163"/>
                  </a:lnTo>
                  <a:cubicBezTo>
                    <a:pt x="263229" y="135110"/>
                    <a:pt x="259305" y="136615"/>
                    <a:pt x="254969" y="137618"/>
                  </a:cubicBezTo>
                  <a:cubicBezTo>
                    <a:pt x="250602" y="138621"/>
                    <a:pt x="245824" y="139122"/>
                    <a:pt x="240602" y="139122"/>
                  </a:cubicBezTo>
                  <a:cubicBezTo>
                    <a:pt x="227150" y="139122"/>
                    <a:pt x="216235" y="134874"/>
                    <a:pt x="207798" y="126378"/>
                  </a:cubicBezTo>
                  <a:cubicBezTo>
                    <a:pt x="199390" y="117882"/>
                    <a:pt x="195172" y="107026"/>
                    <a:pt x="195172" y="93810"/>
                  </a:cubicBezTo>
                  <a:cubicBezTo>
                    <a:pt x="195172" y="79119"/>
                    <a:pt x="199479" y="67024"/>
                    <a:pt x="208064" y="57496"/>
                  </a:cubicBezTo>
                  <a:cubicBezTo>
                    <a:pt x="216648" y="47997"/>
                    <a:pt x="228832" y="43247"/>
                    <a:pt x="244585" y="43247"/>
                  </a:cubicBezTo>
                  <a:cubicBezTo>
                    <a:pt x="248626" y="43247"/>
                    <a:pt x="252697" y="43778"/>
                    <a:pt x="256798" y="44811"/>
                  </a:cubicBezTo>
                  <a:cubicBezTo>
                    <a:pt x="260927" y="45843"/>
                    <a:pt x="264173" y="47053"/>
                    <a:pt x="266621" y="48410"/>
                  </a:cubicBezTo>
                  <a:lnTo>
                    <a:pt x="266621" y="69030"/>
                  </a:lnTo>
                  <a:cubicBezTo>
                    <a:pt x="263288" y="66611"/>
                    <a:pt x="259925" y="64723"/>
                    <a:pt x="256444" y="63395"/>
                  </a:cubicBezTo>
                  <a:cubicBezTo>
                    <a:pt x="252992" y="62068"/>
                    <a:pt x="249423" y="61389"/>
                    <a:pt x="245824" y="61389"/>
                  </a:cubicBezTo>
                  <a:cubicBezTo>
                    <a:pt x="237357" y="61389"/>
                    <a:pt x="230513" y="64133"/>
                    <a:pt x="225292" y="69650"/>
                  </a:cubicBezTo>
                  <a:cubicBezTo>
                    <a:pt x="220070" y="75166"/>
                    <a:pt x="217474" y="82600"/>
                    <a:pt x="217474" y="91952"/>
                  </a:cubicBezTo>
                  <a:cubicBezTo>
                    <a:pt x="217474" y="101303"/>
                    <a:pt x="219982" y="108383"/>
                    <a:pt x="224997" y="113546"/>
                  </a:cubicBezTo>
                  <a:cubicBezTo>
                    <a:pt x="230012" y="118708"/>
                    <a:pt x="236797" y="121275"/>
                    <a:pt x="245381" y="121275"/>
                  </a:cubicBezTo>
                  <a:close/>
                  <a:moveTo>
                    <a:pt x="327893" y="44014"/>
                  </a:moveTo>
                  <a:cubicBezTo>
                    <a:pt x="329604" y="44014"/>
                    <a:pt x="331138" y="44132"/>
                    <a:pt x="332524" y="44368"/>
                  </a:cubicBezTo>
                  <a:cubicBezTo>
                    <a:pt x="333911" y="44604"/>
                    <a:pt x="335032" y="44899"/>
                    <a:pt x="336005" y="45253"/>
                  </a:cubicBezTo>
                  <a:lnTo>
                    <a:pt x="336005" y="67024"/>
                  </a:lnTo>
                  <a:cubicBezTo>
                    <a:pt x="334884" y="66198"/>
                    <a:pt x="333232" y="65401"/>
                    <a:pt x="331079" y="64664"/>
                  </a:cubicBezTo>
                  <a:cubicBezTo>
                    <a:pt x="328925" y="63926"/>
                    <a:pt x="326300" y="63543"/>
                    <a:pt x="323202" y="63543"/>
                  </a:cubicBezTo>
                  <a:cubicBezTo>
                    <a:pt x="317922" y="63543"/>
                    <a:pt x="313467" y="65756"/>
                    <a:pt x="309839" y="70210"/>
                  </a:cubicBezTo>
                  <a:cubicBezTo>
                    <a:pt x="306210" y="74664"/>
                    <a:pt x="304381" y="81509"/>
                    <a:pt x="304381" y="90742"/>
                  </a:cubicBezTo>
                  <a:lnTo>
                    <a:pt x="304381" y="136880"/>
                  </a:lnTo>
                  <a:lnTo>
                    <a:pt x="282876" y="136880"/>
                  </a:lnTo>
                  <a:lnTo>
                    <a:pt x="282876" y="45519"/>
                  </a:lnTo>
                  <a:lnTo>
                    <a:pt x="304381" y="45519"/>
                  </a:lnTo>
                  <a:lnTo>
                    <a:pt x="304381" y="59915"/>
                  </a:lnTo>
                  <a:lnTo>
                    <a:pt x="304735" y="59915"/>
                  </a:lnTo>
                  <a:cubicBezTo>
                    <a:pt x="306682" y="54929"/>
                    <a:pt x="309662" y="51035"/>
                    <a:pt x="313615" y="48233"/>
                  </a:cubicBezTo>
                  <a:cubicBezTo>
                    <a:pt x="317597" y="45430"/>
                    <a:pt x="322347" y="44014"/>
                    <a:pt x="327922" y="44014"/>
                  </a:cubicBezTo>
                  <a:close/>
                  <a:moveTo>
                    <a:pt x="337126" y="92542"/>
                  </a:moveTo>
                  <a:cubicBezTo>
                    <a:pt x="337126" y="77438"/>
                    <a:pt x="341404" y="65461"/>
                    <a:pt x="349929" y="56640"/>
                  </a:cubicBezTo>
                  <a:cubicBezTo>
                    <a:pt x="358455" y="47820"/>
                    <a:pt x="370314" y="43395"/>
                    <a:pt x="385477" y="43395"/>
                  </a:cubicBezTo>
                  <a:cubicBezTo>
                    <a:pt x="399755" y="43395"/>
                    <a:pt x="410906" y="47643"/>
                    <a:pt x="418930" y="56139"/>
                  </a:cubicBezTo>
                  <a:cubicBezTo>
                    <a:pt x="426954" y="64635"/>
                    <a:pt x="430966" y="76110"/>
                    <a:pt x="430966" y="90565"/>
                  </a:cubicBezTo>
                  <a:cubicBezTo>
                    <a:pt x="430966" y="105020"/>
                    <a:pt x="426688" y="117174"/>
                    <a:pt x="418163" y="125936"/>
                  </a:cubicBezTo>
                  <a:cubicBezTo>
                    <a:pt x="409637" y="134697"/>
                    <a:pt x="398014" y="139093"/>
                    <a:pt x="383323" y="139093"/>
                  </a:cubicBezTo>
                  <a:cubicBezTo>
                    <a:pt x="368632" y="139093"/>
                    <a:pt x="357924" y="134933"/>
                    <a:pt x="349605" y="126614"/>
                  </a:cubicBezTo>
                  <a:cubicBezTo>
                    <a:pt x="341286" y="118295"/>
                    <a:pt x="337126" y="106938"/>
                    <a:pt x="337126" y="92542"/>
                  </a:cubicBezTo>
                  <a:close/>
                  <a:moveTo>
                    <a:pt x="359546" y="91804"/>
                  </a:moveTo>
                  <a:cubicBezTo>
                    <a:pt x="359546" y="101333"/>
                    <a:pt x="361700" y="108619"/>
                    <a:pt x="366036" y="113664"/>
                  </a:cubicBezTo>
                  <a:cubicBezTo>
                    <a:pt x="370373" y="118708"/>
                    <a:pt x="376538" y="121216"/>
                    <a:pt x="384621" y="121216"/>
                  </a:cubicBezTo>
                  <a:cubicBezTo>
                    <a:pt x="392704" y="121216"/>
                    <a:pt x="398398" y="118708"/>
                    <a:pt x="402498" y="113664"/>
                  </a:cubicBezTo>
                  <a:cubicBezTo>
                    <a:pt x="406599" y="108619"/>
                    <a:pt x="408634" y="101156"/>
                    <a:pt x="408634" y="91273"/>
                  </a:cubicBezTo>
                  <a:cubicBezTo>
                    <a:pt x="408634" y="81391"/>
                    <a:pt x="406510" y="74016"/>
                    <a:pt x="402292" y="69001"/>
                  </a:cubicBezTo>
                  <a:cubicBezTo>
                    <a:pt x="398044" y="63986"/>
                    <a:pt x="392114" y="61478"/>
                    <a:pt x="384474" y="61478"/>
                  </a:cubicBezTo>
                  <a:cubicBezTo>
                    <a:pt x="376833" y="61478"/>
                    <a:pt x="370491" y="64104"/>
                    <a:pt x="366125" y="69355"/>
                  </a:cubicBezTo>
                  <a:cubicBezTo>
                    <a:pt x="361759" y="74606"/>
                    <a:pt x="359605" y="82069"/>
                    <a:pt x="359605" y="91804"/>
                  </a:cubicBezTo>
                  <a:close/>
                  <a:moveTo>
                    <a:pt x="462973" y="69502"/>
                  </a:moveTo>
                  <a:cubicBezTo>
                    <a:pt x="462973" y="72570"/>
                    <a:pt x="463947" y="74989"/>
                    <a:pt x="465894" y="76759"/>
                  </a:cubicBezTo>
                  <a:cubicBezTo>
                    <a:pt x="467841" y="78500"/>
                    <a:pt x="472177" y="80712"/>
                    <a:pt x="478874" y="83367"/>
                  </a:cubicBezTo>
                  <a:cubicBezTo>
                    <a:pt x="487458" y="86819"/>
                    <a:pt x="493506" y="90683"/>
                    <a:pt x="496957" y="94961"/>
                  </a:cubicBezTo>
                  <a:cubicBezTo>
                    <a:pt x="500438" y="99267"/>
                    <a:pt x="502149" y="104460"/>
                    <a:pt x="502149" y="110566"/>
                  </a:cubicBezTo>
                  <a:cubicBezTo>
                    <a:pt x="502149" y="119151"/>
                    <a:pt x="498845" y="126054"/>
                    <a:pt x="492237" y="131275"/>
                  </a:cubicBezTo>
                  <a:cubicBezTo>
                    <a:pt x="485629" y="136497"/>
                    <a:pt x="476691" y="139093"/>
                    <a:pt x="465451" y="139093"/>
                  </a:cubicBezTo>
                  <a:cubicBezTo>
                    <a:pt x="461646" y="139093"/>
                    <a:pt x="457457" y="138621"/>
                    <a:pt x="452884" y="137706"/>
                  </a:cubicBezTo>
                  <a:cubicBezTo>
                    <a:pt x="448282" y="136792"/>
                    <a:pt x="444388" y="135612"/>
                    <a:pt x="441202" y="134196"/>
                  </a:cubicBezTo>
                  <a:lnTo>
                    <a:pt x="441202" y="113044"/>
                  </a:lnTo>
                  <a:cubicBezTo>
                    <a:pt x="445126" y="115758"/>
                    <a:pt x="449315" y="117941"/>
                    <a:pt x="453828" y="119534"/>
                  </a:cubicBezTo>
                  <a:cubicBezTo>
                    <a:pt x="458342" y="121127"/>
                    <a:pt x="462413" y="121924"/>
                    <a:pt x="466100" y="121924"/>
                  </a:cubicBezTo>
                  <a:cubicBezTo>
                    <a:pt x="470968" y="121924"/>
                    <a:pt x="474537" y="121245"/>
                    <a:pt x="476868" y="119888"/>
                  </a:cubicBezTo>
                  <a:cubicBezTo>
                    <a:pt x="479198" y="118531"/>
                    <a:pt x="480319" y="116230"/>
                    <a:pt x="480319" y="113044"/>
                  </a:cubicBezTo>
                  <a:cubicBezTo>
                    <a:pt x="480319" y="110094"/>
                    <a:pt x="479110" y="107586"/>
                    <a:pt x="476720" y="105522"/>
                  </a:cubicBezTo>
                  <a:cubicBezTo>
                    <a:pt x="474331" y="103457"/>
                    <a:pt x="469758" y="101126"/>
                    <a:pt x="463091" y="98442"/>
                  </a:cubicBezTo>
                  <a:cubicBezTo>
                    <a:pt x="455156" y="95138"/>
                    <a:pt x="449521" y="91391"/>
                    <a:pt x="446217" y="87232"/>
                  </a:cubicBezTo>
                  <a:cubicBezTo>
                    <a:pt x="442884" y="83072"/>
                    <a:pt x="441232" y="77821"/>
                    <a:pt x="441232" y="71420"/>
                  </a:cubicBezTo>
                  <a:cubicBezTo>
                    <a:pt x="441232" y="63189"/>
                    <a:pt x="444506" y="56404"/>
                    <a:pt x="451055" y="51124"/>
                  </a:cubicBezTo>
                  <a:cubicBezTo>
                    <a:pt x="457604" y="45814"/>
                    <a:pt x="466100" y="43159"/>
                    <a:pt x="476514" y="43159"/>
                  </a:cubicBezTo>
                  <a:cubicBezTo>
                    <a:pt x="479700" y="43159"/>
                    <a:pt x="483299" y="43513"/>
                    <a:pt x="487252" y="44221"/>
                  </a:cubicBezTo>
                  <a:cubicBezTo>
                    <a:pt x="491234" y="44929"/>
                    <a:pt x="494538" y="45843"/>
                    <a:pt x="497193" y="46964"/>
                  </a:cubicBezTo>
                  <a:lnTo>
                    <a:pt x="497193" y="67408"/>
                  </a:lnTo>
                  <a:cubicBezTo>
                    <a:pt x="494361" y="65520"/>
                    <a:pt x="491028" y="63897"/>
                    <a:pt x="487252" y="62511"/>
                  </a:cubicBezTo>
                  <a:cubicBezTo>
                    <a:pt x="483446" y="61154"/>
                    <a:pt x="479700" y="60475"/>
                    <a:pt x="475953" y="60475"/>
                  </a:cubicBezTo>
                  <a:cubicBezTo>
                    <a:pt x="471853" y="60475"/>
                    <a:pt x="468667" y="61272"/>
                    <a:pt x="466395" y="62864"/>
                  </a:cubicBezTo>
                  <a:cubicBezTo>
                    <a:pt x="464124" y="64458"/>
                    <a:pt x="462973" y="66670"/>
                    <a:pt x="462973" y="69443"/>
                  </a:cubicBezTo>
                  <a:close/>
                  <a:moveTo>
                    <a:pt x="511412" y="92542"/>
                  </a:moveTo>
                  <a:cubicBezTo>
                    <a:pt x="511412" y="77438"/>
                    <a:pt x="515690" y="65461"/>
                    <a:pt x="524215" y="56640"/>
                  </a:cubicBezTo>
                  <a:cubicBezTo>
                    <a:pt x="532741" y="47820"/>
                    <a:pt x="544600" y="43395"/>
                    <a:pt x="559763" y="43395"/>
                  </a:cubicBezTo>
                  <a:cubicBezTo>
                    <a:pt x="574041" y="43395"/>
                    <a:pt x="585192" y="47643"/>
                    <a:pt x="593216" y="56139"/>
                  </a:cubicBezTo>
                  <a:cubicBezTo>
                    <a:pt x="601240" y="64635"/>
                    <a:pt x="605252" y="76110"/>
                    <a:pt x="605252" y="90565"/>
                  </a:cubicBezTo>
                  <a:cubicBezTo>
                    <a:pt x="605252" y="105020"/>
                    <a:pt x="600974" y="117174"/>
                    <a:pt x="592449" y="125936"/>
                  </a:cubicBezTo>
                  <a:cubicBezTo>
                    <a:pt x="583923" y="134697"/>
                    <a:pt x="572300" y="139093"/>
                    <a:pt x="557609" y="139093"/>
                  </a:cubicBezTo>
                  <a:cubicBezTo>
                    <a:pt x="542918" y="139093"/>
                    <a:pt x="532210" y="134933"/>
                    <a:pt x="523891" y="126614"/>
                  </a:cubicBezTo>
                  <a:cubicBezTo>
                    <a:pt x="515571" y="118295"/>
                    <a:pt x="511412" y="106938"/>
                    <a:pt x="511412" y="92542"/>
                  </a:cubicBezTo>
                  <a:close/>
                  <a:moveTo>
                    <a:pt x="533803" y="91804"/>
                  </a:moveTo>
                  <a:cubicBezTo>
                    <a:pt x="533803" y="101333"/>
                    <a:pt x="535956" y="108619"/>
                    <a:pt x="540293" y="113664"/>
                  </a:cubicBezTo>
                  <a:cubicBezTo>
                    <a:pt x="544629" y="118708"/>
                    <a:pt x="550795" y="121216"/>
                    <a:pt x="558878" y="121216"/>
                  </a:cubicBezTo>
                  <a:cubicBezTo>
                    <a:pt x="566961" y="121216"/>
                    <a:pt x="572654" y="118708"/>
                    <a:pt x="576755" y="113664"/>
                  </a:cubicBezTo>
                  <a:cubicBezTo>
                    <a:pt x="580855" y="108619"/>
                    <a:pt x="582891" y="101156"/>
                    <a:pt x="582891" y="91273"/>
                  </a:cubicBezTo>
                  <a:cubicBezTo>
                    <a:pt x="582891" y="81391"/>
                    <a:pt x="580767" y="74016"/>
                    <a:pt x="576548" y="69001"/>
                  </a:cubicBezTo>
                  <a:cubicBezTo>
                    <a:pt x="572300" y="63986"/>
                    <a:pt x="566371" y="61478"/>
                    <a:pt x="558730" y="61478"/>
                  </a:cubicBezTo>
                  <a:cubicBezTo>
                    <a:pt x="551090" y="61478"/>
                    <a:pt x="544747" y="64104"/>
                    <a:pt x="540381" y="69355"/>
                  </a:cubicBezTo>
                  <a:cubicBezTo>
                    <a:pt x="536015" y="74606"/>
                    <a:pt x="533862" y="82069"/>
                    <a:pt x="533862" y="91804"/>
                  </a:cubicBezTo>
                  <a:close/>
                  <a:moveTo>
                    <a:pt x="676612" y="63101"/>
                  </a:moveTo>
                  <a:lnTo>
                    <a:pt x="644575" y="63101"/>
                  </a:lnTo>
                  <a:lnTo>
                    <a:pt x="644575" y="136851"/>
                  </a:lnTo>
                  <a:lnTo>
                    <a:pt x="622804" y="136851"/>
                  </a:lnTo>
                  <a:lnTo>
                    <a:pt x="622804" y="63101"/>
                  </a:lnTo>
                  <a:lnTo>
                    <a:pt x="607523" y="63101"/>
                  </a:lnTo>
                  <a:lnTo>
                    <a:pt x="607523" y="45519"/>
                  </a:lnTo>
                  <a:lnTo>
                    <a:pt x="622804" y="45519"/>
                  </a:lnTo>
                  <a:lnTo>
                    <a:pt x="622804" y="32804"/>
                  </a:lnTo>
                  <a:cubicBezTo>
                    <a:pt x="622804" y="23217"/>
                    <a:pt x="625931" y="15340"/>
                    <a:pt x="632185" y="9204"/>
                  </a:cubicBezTo>
                  <a:cubicBezTo>
                    <a:pt x="638439" y="3068"/>
                    <a:pt x="646434" y="0"/>
                    <a:pt x="656228" y="0"/>
                  </a:cubicBezTo>
                  <a:cubicBezTo>
                    <a:pt x="658824" y="0"/>
                    <a:pt x="661154" y="148"/>
                    <a:pt x="663160" y="413"/>
                  </a:cubicBezTo>
                  <a:cubicBezTo>
                    <a:pt x="665166" y="679"/>
                    <a:pt x="666966" y="1091"/>
                    <a:pt x="668500" y="1623"/>
                  </a:cubicBezTo>
                  <a:lnTo>
                    <a:pt x="668500" y="20207"/>
                  </a:lnTo>
                  <a:cubicBezTo>
                    <a:pt x="667792" y="19795"/>
                    <a:pt x="666553" y="19293"/>
                    <a:pt x="664753" y="18703"/>
                  </a:cubicBezTo>
                  <a:cubicBezTo>
                    <a:pt x="662983" y="18113"/>
                    <a:pt x="660918" y="17818"/>
                    <a:pt x="658617" y="17818"/>
                  </a:cubicBezTo>
                  <a:cubicBezTo>
                    <a:pt x="654104" y="17818"/>
                    <a:pt x="650652" y="19234"/>
                    <a:pt x="648204" y="22037"/>
                  </a:cubicBezTo>
                  <a:cubicBezTo>
                    <a:pt x="645785" y="24839"/>
                    <a:pt x="644575" y="28999"/>
                    <a:pt x="644575" y="34515"/>
                  </a:cubicBezTo>
                  <a:lnTo>
                    <a:pt x="644575" y="45548"/>
                  </a:lnTo>
                  <a:lnTo>
                    <a:pt x="676612" y="45548"/>
                  </a:lnTo>
                  <a:lnTo>
                    <a:pt x="676612" y="25016"/>
                  </a:lnTo>
                  <a:lnTo>
                    <a:pt x="698206" y="18438"/>
                  </a:lnTo>
                  <a:lnTo>
                    <a:pt x="698206" y="45548"/>
                  </a:lnTo>
                  <a:lnTo>
                    <a:pt x="719977" y="45548"/>
                  </a:lnTo>
                  <a:lnTo>
                    <a:pt x="719977" y="63130"/>
                  </a:lnTo>
                  <a:lnTo>
                    <a:pt x="698206" y="63130"/>
                  </a:lnTo>
                  <a:lnTo>
                    <a:pt x="698206" y="105876"/>
                  </a:lnTo>
                  <a:cubicBezTo>
                    <a:pt x="698206" y="111510"/>
                    <a:pt x="699239" y="115463"/>
                    <a:pt x="701274" y="117794"/>
                  </a:cubicBezTo>
                  <a:cubicBezTo>
                    <a:pt x="703310" y="120095"/>
                    <a:pt x="706525" y="121275"/>
                    <a:pt x="710921" y="121275"/>
                  </a:cubicBezTo>
                  <a:cubicBezTo>
                    <a:pt x="712160" y="121275"/>
                    <a:pt x="713664" y="120980"/>
                    <a:pt x="715405" y="120389"/>
                  </a:cubicBezTo>
                  <a:cubicBezTo>
                    <a:pt x="717145" y="119800"/>
                    <a:pt x="718679" y="119092"/>
                    <a:pt x="719977" y="118266"/>
                  </a:cubicBezTo>
                  <a:lnTo>
                    <a:pt x="719977" y="136054"/>
                  </a:lnTo>
                  <a:cubicBezTo>
                    <a:pt x="718620" y="136821"/>
                    <a:pt x="716349" y="137529"/>
                    <a:pt x="713192" y="138178"/>
                  </a:cubicBezTo>
                  <a:cubicBezTo>
                    <a:pt x="710036" y="138827"/>
                    <a:pt x="706909" y="139152"/>
                    <a:pt x="703811" y="139152"/>
                  </a:cubicBezTo>
                  <a:cubicBezTo>
                    <a:pt x="694755" y="139152"/>
                    <a:pt x="687940" y="136733"/>
                    <a:pt x="683427" y="131924"/>
                  </a:cubicBezTo>
                  <a:cubicBezTo>
                    <a:pt x="678884" y="127086"/>
                    <a:pt x="676642" y="119829"/>
                    <a:pt x="676642" y="110094"/>
                  </a:cubicBezTo>
                  <a:lnTo>
                    <a:pt x="676642" y="63160"/>
                  </a:lnTo>
                  <a:close/>
                </a:path>
              </a:pathLst>
            </a:custGeom>
            <a:grpFill/>
            <a:ln w="2935" cap="flat">
              <a:noFill/>
              <a:prstDash val="solid"/>
              <a:miter/>
            </a:ln>
          </p:spPr>
          <p:txBody>
            <a:bodyPr rtlCol="0" anchor="ctr"/>
            <a:lstStyle/>
            <a:p>
              <a:endParaRPr lang="en-US"/>
            </a:p>
          </p:txBody>
        </p:sp>
      </p:grpSp>
      <p:grpSp>
        <p:nvGrpSpPr>
          <p:cNvPr id="25" name="Graphic 7">
            <a:extLst>
              <a:ext uri="{FF2B5EF4-FFF2-40B4-BE49-F238E27FC236}">
                <a16:creationId xmlns:a16="http://schemas.microsoft.com/office/drawing/2014/main" id="{5A6A9AF3-8F6E-47A4-9DF7-C21129EAF024}"/>
              </a:ext>
            </a:extLst>
          </p:cNvPr>
          <p:cNvGrpSpPr/>
          <p:nvPr/>
        </p:nvGrpSpPr>
        <p:grpSpPr>
          <a:xfrm>
            <a:off x="1774699" y="353610"/>
            <a:ext cx="212400" cy="212400"/>
            <a:chOff x="1774699" y="353610"/>
            <a:chExt cx="212400" cy="212400"/>
          </a:xfrm>
        </p:grpSpPr>
        <p:sp>
          <p:nvSpPr>
            <p:cNvPr id="26" name="Freeform: Shape 25">
              <a:extLst>
                <a:ext uri="{FF2B5EF4-FFF2-40B4-BE49-F238E27FC236}">
                  <a16:creationId xmlns:a16="http://schemas.microsoft.com/office/drawing/2014/main" id="{0F4C7AB8-F169-490B-B2FC-F5EA7F64525C}"/>
                </a:ext>
              </a:extLst>
            </p:cNvPr>
            <p:cNvSpPr/>
            <p:nvPr/>
          </p:nvSpPr>
          <p:spPr>
            <a:xfrm>
              <a:off x="1774699" y="353610"/>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F26522"/>
            </a:solidFill>
            <a:ln w="29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353BADC-3B8C-4445-80A8-CB3BD4ACFF79}"/>
                </a:ext>
              </a:extLst>
            </p:cNvPr>
            <p:cNvSpPr/>
            <p:nvPr/>
          </p:nvSpPr>
          <p:spPr>
            <a:xfrm>
              <a:off x="1886150" y="353610"/>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8DC63F"/>
            </a:solidFill>
            <a:ln w="293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8F752EB-B1C6-4037-8F58-72562AE5FC30}"/>
                </a:ext>
              </a:extLst>
            </p:cNvPr>
            <p:cNvSpPr/>
            <p:nvPr/>
          </p:nvSpPr>
          <p:spPr>
            <a:xfrm>
              <a:off x="1774699" y="465061"/>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00AEEF"/>
            </a:solidFill>
            <a:ln w="293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D0ED049-5A85-4434-9621-F8DAE02F41D7}"/>
                </a:ext>
              </a:extLst>
            </p:cNvPr>
            <p:cNvSpPr/>
            <p:nvPr/>
          </p:nvSpPr>
          <p:spPr>
            <a:xfrm>
              <a:off x="1886150" y="465061"/>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FFC20E"/>
            </a:solidFill>
            <a:ln w="2935" cap="flat">
              <a:noFill/>
              <a:prstDash val="solid"/>
              <a:miter/>
            </a:ln>
          </p:spPr>
          <p:txBody>
            <a:bodyPr rtlCol="0" anchor="ctr"/>
            <a:lstStyle/>
            <a:p>
              <a:endParaRPr lang="en-US"/>
            </a:p>
          </p:txBody>
        </p:sp>
      </p:grpSp>
    </p:spTree>
    <p:extLst>
      <p:ext uri="{BB962C8B-B14F-4D97-AF65-F5344CB8AC3E}">
        <p14:creationId xmlns:p14="http://schemas.microsoft.com/office/powerpoint/2010/main" val="1952529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8434A7-51A0-4B71-A9EE-E41673A1DD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169" t="28982" r="19889"/>
          <a:stretch/>
        </p:blipFill>
        <p:spPr>
          <a:xfrm>
            <a:off x="0" y="2870917"/>
            <a:ext cx="6857994" cy="7035082"/>
          </a:xfrm>
          <a:custGeom>
            <a:avLst/>
            <a:gdLst>
              <a:gd name="connsiteX0" fmla="*/ 0 w 6857994"/>
              <a:gd name="connsiteY0" fmla="*/ 0 h 7035082"/>
              <a:gd name="connsiteX1" fmla="*/ 6857994 w 6857994"/>
              <a:gd name="connsiteY1" fmla="*/ 0 h 7035082"/>
              <a:gd name="connsiteX2" fmla="*/ 6857994 w 6857994"/>
              <a:gd name="connsiteY2" fmla="*/ 7035082 h 7035082"/>
              <a:gd name="connsiteX3" fmla="*/ 0 w 6857994"/>
              <a:gd name="connsiteY3" fmla="*/ 7035082 h 7035082"/>
            </a:gdLst>
            <a:ahLst/>
            <a:cxnLst>
              <a:cxn ang="0">
                <a:pos x="connsiteX0" y="connsiteY0"/>
              </a:cxn>
              <a:cxn ang="0">
                <a:pos x="connsiteX1" y="connsiteY1"/>
              </a:cxn>
              <a:cxn ang="0">
                <a:pos x="connsiteX2" y="connsiteY2"/>
              </a:cxn>
              <a:cxn ang="0">
                <a:pos x="connsiteX3" y="connsiteY3"/>
              </a:cxn>
            </a:cxnLst>
            <a:rect l="l" t="t" r="r" b="b"/>
            <a:pathLst>
              <a:path w="6857994" h="7035082">
                <a:moveTo>
                  <a:pt x="0" y="0"/>
                </a:moveTo>
                <a:lnTo>
                  <a:pt x="6857994" y="0"/>
                </a:lnTo>
                <a:lnTo>
                  <a:pt x="6857994" y="7035082"/>
                </a:lnTo>
                <a:lnTo>
                  <a:pt x="0" y="7035082"/>
                </a:lnTo>
                <a:close/>
              </a:path>
            </a:pathLst>
          </a:custGeom>
        </p:spPr>
      </p:pic>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3393065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091F2C"/>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0653EBFE-8716-485B-A25E-B8AF8C5523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70916"/>
            <a:ext cx="6858000" cy="4456811"/>
          </a:xfrm>
          <a:custGeom>
            <a:avLst/>
            <a:gdLst>
              <a:gd name="connsiteX0" fmla="*/ 0 w 6858000"/>
              <a:gd name="connsiteY0" fmla="*/ 0 h 4456811"/>
              <a:gd name="connsiteX1" fmla="*/ 6858000 w 6858000"/>
              <a:gd name="connsiteY1" fmla="*/ 0 h 4456811"/>
              <a:gd name="connsiteX2" fmla="*/ 6858000 w 6858000"/>
              <a:gd name="connsiteY2" fmla="*/ 4456811 h 4456811"/>
              <a:gd name="connsiteX3" fmla="*/ 0 w 6858000"/>
              <a:gd name="connsiteY3" fmla="*/ 4456811 h 4456811"/>
            </a:gdLst>
            <a:ahLst/>
            <a:cxnLst>
              <a:cxn ang="0">
                <a:pos x="connsiteX0" y="connsiteY0"/>
              </a:cxn>
              <a:cxn ang="0">
                <a:pos x="connsiteX1" y="connsiteY1"/>
              </a:cxn>
              <a:cxn ang="0">
                <a:pos x="connsiteX2" y="connsiteY2"/>
              </a:cxn>
              <a:cxn ang="0">
                <a:pos x="connsiteX3" y="connsiteY3"/>
              </a:cxn>
            </a:cxnLst>
            <a:rect l="l" t="t" r="r" b="b"/>
            <a:pathLst>
              <a:path w="6858000" h="4456811">
                <a:moveTo>
                  <a:pt x="0" y="0"/>
                </a:moveTo>
                <a:lnTo>
                  <a:pt x="6858000" y="0"/>
                </a:lnTo>
                <a:lnTo>
                  <a:pt x="6858000" y="4456811"/>
                </a:lnTo>
                <a:lnTo>
                  <a:pt x="0" y="4456811"/>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
        <p:nvSpPr>
          <p:cNvPr id="2" name="Rectangle 1">
            <a:extLst>
              <a:ext uri="{FF2B5EF4-FFF2-40B4-BE49-F238E27FC236}">
                <a16:creationId xmlns:a16="http://schemas.microsoft.com/office/drawing/2014/main" id="{B3A0F1D0-7C6B-4A78-A41C-CB272F2FE9A1}"/>
              </a:ext>
            </a:extLst>
          </p:cNvPr>
          <p:cNvSpPr/>
          <p:nvPr userDrawn="1"/>
        </p:nvSpPr>
        <p:spPr bwMode="auto">
          <a:xfrm>
            <a:off x="0" y="7327727"/>
            <a:ext cx="6857994" cy="257827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967892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91F2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480F8A-09D7-4254-B011-249B22F88A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215084"/>
            <a:ext cx="6858000" cy="4395452"/>
          </a:xfrm>
          <a:custGeom>
            <a:avLst/>
            <a:gdLst>
              <a:gd name="connsiteX0" fmla="*/ 0 w 6858000"/>
              <a:gd name="connsiteY0" fmla="*/ 0 h 4395452"/>
              <a:gd name="connsiteX1" fmla="*/ 6858000 w 6858000"/>
              <a:gd name="connsiteY1" fmla="*/ 0 h 4395452"/>
              <a:gd name="connsiteX2" fmla="*/ 6858000 w 6858000"/>
              <a:gd name="connsiteY2" fmla="*/ 4395452 h 4395452"/>
              <a:gd name="connsiteX3" fmla="*/ 0 w 6858000"/>
              <a:gd name="connsiteY3" fmla="*/ 4395452 h 4395452"/>
            </a:gdLst>
            <a:ahLst/>
            <a:cxnLst>
              <a:cxn ang="0">
                <a:pos x="connsiteX0" y="connsiteY0"/>
              </a:cxn>
              <a:cxn ang="0">
                <a:pos x="connsiteX1" y="connsiteY1"/>
              </a:cxn>
              <a:cxn ang="0">
                <a:pos x="connsiteX2" y="connsiteY2"/>
              </a:cxn>
              <a:cxn ang="0">
                <a:pos x="connsiteX3" y="connsiteY3"/>
              </a:cxn>
            </a:cxnLst>
            <a:rect l="l" t="t" r="r" b="b"/>
            <a:pathLst>
              <a:path w="6858000" h="4395452">
                <a:moveTo>
                  <a:pt x="0" y="0"/>
                </a:moveTo>
                <a:lnTo>
                  <a:pt x="6858000" y="0"/>
                </a:lnTo>
                <a:lnTo>
                  <a:pt x="6858000" y="4395452"/>
                </a:lnTo>
                <a:lnTo>
                  <a:pt x="0" y="4395452"/>
                </a:lnTo>
                <a:close/>
              </a:path>
            </a:pathLst>
          </a:custGeom>
        </p:spPr>
      </p:pic>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467188"/>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909219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Blank">
    <p:bg>
      <p:bgPr>
        <a:solidFill>
          <a:srgbClr val="091F2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8C2F37-FB2A-499B-94F2-B081C70DB0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129086"/>
            <a:ext cx="6858000" cy="4574286"/>
          </a:xfrm>
          <a:prstGeom prst="rect">
            <a:avLst/>
          </a:prstGeom>
        </p:spPr>
      </p:pic>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
        <p:nvSpPr>
          <p:cNvPr id="2" name="Rectangle 1">
            <a:extLst>
              <a:ext uri="{FF2B5EF4-FFF2-40B4-BE49-F238E27FC236}">
                <a16:creationId xmlns:a16="http://schemas.microsoft.com/office/drawing/2014/main" id="{B3A0F1D0-7C6B-4A78-A41C-CB272F2FE9A1}"/>
              </a:ext>
            </a:extLst>
          </p:cNvPr>
          <p:cNvSpPr/>
          <p:nvPr userDrawn="1"/>
        </p:nvSpPr>
        <p:spPr bwMode="auto">
          <a:xfrm>
            <a:off x="0" y="7446455"/>
            <a:ext cx="6857994" cy="245954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8B22442B-016C-43D3-B378-3A355EE17D8A}"/>
              </a:ext>
            </a:extLst>
          </p:cNvPr>
          <p:cNvSpPr>
            <a:spLocks noChangeAspect="1"/>
          </p:cNvSpPr>
          <p:nvPr userDrawn="1"/>
        </p:nvSpPr>
        <p:spPr bwMode="auto">
          <a:xfrm>
            <a:off x="-1" y="8027894"/>
            <a:ext cx="6857995" cy="187810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D0D9C75A-AF98-4A06-8642-EAF9D4EC942C}"/>
              </a:ext>
            </a:extLst>
          </p:cNvPr>
          <p:cNvSpPr>
            <a:spLocks noChangeAspect="1"/>
          </p:cNvSpPr>
          <p:nvPr userDrawn="1"/>
        </p:nvSpPr>
        <p:spPr bwMode="auto">
          <a:xfrm>
            <a:off x="-1" y="926457"/>
            <a:ext cx="6857995" cy="24601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194299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F4F3F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0653EBFE-8716-485B-A25E-B8AF8C5523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70916"/>
            <a:ext cx="6858000" cy="4456811"/>
          </a:xfrm>
          <a:custGeom>
            <a:avLst/>
            <a:gdLst>
              <a:gd name="connsiteX0" fmla="*/ 0 w 6858000"/>
              <a:gd name="connsiteY0" fmla="*/ 0 h 4456811"/>
              <a:gd name="connsiteX1" fmla="*/ 6858000 w 6858000"/>
              <a:gd name="connsiteY1" fmla="*/ 0 h 4456811"/>
              <a:gd name="connsiteX2" fmla="*/ 6858000 w 6858000"/>
              <a:gd name="connsiteY2" fmla="*/ 4456811 h 4456811"/>
              <a:gd name="connsiteX3" fmla="*/ 0 w 6858000"/>
              <a:gd name="connsiteY3" fmla="*/ 4456811 h 4456811"/>
            </a:gdLst>
            <a:ahLst/>
            <a:cxnLst>
              <a:cxn ang="0">
                <a:pos x="connsiteX0" y="connsiteY0"/>
              </a:cxn>
              <a:cxn ang="0">
                <a:pos x="connsiteX1" y="connsiteY1"/>
              </a:cxn>
              <a:cxn ang="0">
                <a:pos x="connsiteX2" y="connsiteY2"/>
              </a:cxn>
              <a:cxn ang="0">
                <a:pos x="connsiteX3" y="connsiteY3"/>
              </a:cxn>
            </a:cxnLst>
            <a:rect l="l" t="t" r="r" b="b"/>
            <a:pathLst>
              <a:path w="6858000" h="4456811">
                <a:moveTo>
                  <a:pt x="0" y="0"/>
                </a:moveTo>
                <a:lnTo>
                  <a:pt x="6858000" y="0"/>
                </a:lnTo>
                <a:lnTo>
                  <a:pt x="6858000" y="4456811"/>
                </a:lnTo>
                <a:lnTo>
                  <a:pt x="0" y="4456811"/>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832761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22B8467-FF55-46CC-8896-FD20EFC1134F}"/>
              </a:ext>
            </a:extLst>
          </p:cNvPr>
          <p:cNvPicPr>
            <a:picLocks noChangeAspect="1"/>
          </p:cNvPicPr>
          <p:nvPr userDrawn="1"/>
        </p:nvPicPr>
        <p:blipFill>
          <a:blip r:embed="rId2">
            <a:extLst>
              <a:ext uri="{28A0092B-C50C-407E-A947-70E740481C1C}">
                <a14:useLocalDpi xmlns:a14="http://schemas.microsoft.com/office/drawing/2010/main" val="0"/>
              </a:ext>
            </a:extLst>
          </a:blip>
          <a:srcRect l="11927" t="3141" r="11927" b="3141"/>
          <a:stretch>
            <a:fillRect/>
          </a:stretch>
        </p:blipFill>
        <p:spPr>
          <a:xfrm rot="16200000">
            <a:off x="-1524000" y="1524001"/>
            <a:ext cx="9906000" cy="6857999"/>
          </a:xfrm>
          <a:custGeom>
            <a:avLst/>
            <a:gdLst>
              <a:gd name="connsiteX0" fmla="*/ 9906000 w 9906000"/>
              <a:gd name="connsiteY0" fmla="*/ 0 h 6857999"/>
              <a:gd name="connsiteX1" fmla="*/ 9906000 w 9906000"/>
              <a:gd name="connsiteY1" fmla="*/ 6857999 h 6857999"/>
              <a:gd name="connsiteX2" fmla="*/ 0 w 9906000"/>
              <a:gd name="connsiteY2" fmla="*/ 6857999 h 6857999"/>
              <a:gd name="connsiteX3" fmla="*/ 0 w 9906000"/>
              <a:gd name="connsiteY3" fmla="*/ 0 h 6857999"/>
            </a:gdLst>
            <a:ahLst/>
            <a:cxnLst>
              <a:cxn ang="0">
                <a:pos x="connsiteX0" y="connsiteY0"/>
              </a:cxn>
              <a:cxn ang="0">
                <a:pos x="connsiteX1" y="connsiteY1"/>
              </a:cxn>
              <a:cxn ang="0">
                <a:pos x="connsiteX2" y="connsiteY2"/>
              </a:cxn>
              <a:cxn ang="0">
                <a:pos x="connsiteX3" y="connsiteY3"/>
              </a:cxn>
            </a:cxnLst>
            <a:rect l="l" t="t" r="r" b="b"/>
            <a:pathLst>
              <a:path w="9906000" h="6857999">
                <a:moveTo>
                  <a:pt x="9906000" y="0"/>
                </a:moveTo>
                <a:lnTo>
                  <a:pt x="9906000" y="6857999"/>
                </a:lnTo>
                <a:lnTo>
                  <a:pt x="0" y="6857999"/>
                </a:lnTo>
                <a:lnTo>
                  <a:pt x="0" y="0"/>
                </a:lnTo>
                <a:close/>
              </a:path>
            </a:pathLst>
          </a:custGeom>
        </p:spPr>
      </p:pic>
      <p:sp>
        <p:nvSpPr>
          <p:cNvPr id="27" name="Text Placeholder 26">
            <a:extLst>
              <a:ext uri="{FF2B5EF4-FFF2-40B4-BE49-F238E27FC236}">
                <a16:creationId xmlns:a16="http://schemas.microsoft.com/office/drawing/2014/main" id="{866C8E06-597F-43D3-AE73-9B3EA2286445}"/>
              </a:ext>
            </a:extLst>
          </p:cNvPr>
          <p:cNvSpPr>
            <a:spLocks noGrp="1"/>
          </p:cNvSpPr>
          <p:nvPr>
            <p:ph type="body" sz="quarter" idx="11" hasCustomPrompt="1"/>
          </p:nvPr>
        </p:nvSpPr>
        <p:spPr>
          <a:xfrm>
            <a:off x="328613" y="5543307"/>
            <a:ext cx="4292063" cy="425730"/>
          </a:xfrm>
        </p:spPr>
        <p:txBody>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[And/or relevant offer]</a:t>
            </a:r>
          </a:p>
        </p:txBody>
      </p:sp>
      <p:sp>
        <p:nvSpPr>
          <p:cNvPr id="29" name="Text Placeholder 28">
            <a:extLst>
              <a:ext uri="{FF2B5EF4-FFF2-40B4-BE49-F238E27FC236}">
                <a16:creationId xmlns:a16="http://schemas.microsoft.com/office/drawing/2014/main" id="{B48AABC4-C8DB-4F3A-A7AA-72B26625F127}"/>
              </a:ext>
            </a:extLst>
          </p:cNvPr>
          <p:cNvSpPr>
            <a:spLocks noGrp="1"/>
          </p:cNvSpPr>
          <p:nvPr>
            <p:ph type="body" sz="quarter" idx="12" hasCustomPrompt="1"/>
          </p:nvPr>
        </p:nvSpPr>
        <p:spPr>
          <a:xfrm>
            <a:off x="328613" y="6345796"/>
            <a:ext cx="4292063" cy="769441"/>
          </a:xfrm>
        </p:spPr>
        <p:txBody>
          <a:bodyPr>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Insert partner contact details: </a:t>
            </a:r>
            <a:br>
              <a:rPr lang="en-US"/>
            </a:br>
            <a:r>
              <a:rPr lang="en-US"/>
              <a:t>[Name:]</a:t>
            </a:r>
            <a:br>
              <a:rPr lang="en-US"/>
            </a:br>
            <a:r>
              <a:rPr lang="en-US"/>
              <a:t>[Phone:]</a:t>
            </a:r>
            <a:br>
              <a:rPr lang="en-US"/>
            </a:br>
            <a:r>
              <a:rPr lang="en-US"/>
              <a:t>[Email:]</a:t>
            </a:r>
            <a:br>
              <a:rPr lang="en-US"/>
            </a:br>
            <a:r>
              <a:rPr lang="en-US"/>
              <a:t>[Website:]</a:t>
            </a:r>
          </a:p>
        </p:txBody>
      </p:sp>
      <p:sp>
        <p:nvSpPr>
          <p:cNvPr id="31" name="Text Placeholder 30">
            <a:extLst>
              <a:ext uri="{FF2B5EF4-FFF2-40B4-BE49-F238E27FC236}">
                <a16:creationId xmlns:a16="http://schemas.microsoft.com/office/drawing/2014/main" id="{E7F73BA1-0BBA-410E-A92B-3EBBB2E7D7F0}"/>
              </a:ext>
            </a:extLst>
          </p:cNvPr>
          <p:cNvSpPr>
            <a:spLocks noGrp="1"/>
          </p:cNvSpPr>
          <p:nvPr>
            <p:ph type="body" sz="quarter" idx="13" hasCustomPrompt="1"/>
          </p:nvPr>
        </p:nvSpPr>
        <p:spPr>
          <a:xfrm>
            <a:off x="1054160" y="3700334"/>
            <a:ext cx="3566521" cy="338554"/>
          </a:xfrm>
        </p:spPr>
        <p:txBody>
          <a:bodyPr wrap="square">
            <a:spAutoFit/>
          </a:bodyPr>
          <a:lstStyle>
            <a:lvl1pPr marL="0" indent="0">
              <a:buNone/>
              <a:defRPr sz="10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Name]</a:t>
            </a:r>
          </a:p>
          <a:p>
            <a:pPr lvl="0"/>
            <a:r>
              <a:rPr lang="en-US"/>
              <a:t>Your proven security specialists</a:t>
            </a:r>
          </a:p>
        </p:txBody>
      </p:sp>
      <p:sp>
        <p:nvSpPr>
          <p:cNvPr id="48" name="Text Placeholder 47">
            <a:extLst>
              <a:ext uri="{FF2B5EF4-FFF2-40B4-BE49-F238E27FC236}">
                <a16:creationId xmlns:a16="http://schemas.microsoft.com/office/drawing/2014/main" id="{ED1E9BD1-79C9-4C1D-9B77-6619023853CA}"/>
              </a:ext>
            </a:extLst>
          </p:cNvPr>
          <p:cNvSpPr>
            <a:spLocks noGrp="1"/>
          </p:cNvSpPr>
          <p:nvPr>
            <p:ph type="body" sz="quarter" idx="16" hasCustomPrompt="1"/>
          </p:nvPr>
        </p:nvSpPr>
        <p:spPr>
          <a:xfrm>
            <a:off x="1053916" y="4221692"/>
            <a:ext cx="3567571" cy="615553"/>
          </a:xfrm>
        </p:spPr>
        <p:txBody>
          <a:bodyPr wrap="square">
            <a:spAutoFit/>
          </a:bodyPr>
          <a:lstStyle>
            <a:lvl1pPr marL="0" indent="0">
              <a:buNone/>
              <a:defRPr sz="100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[Insert description here about the partner’s practice and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grpSp>
        <p:nvGrpSpPr>
          <p:cNvPr id="25" name="Group 24">
            <a:extLst>
              <a:ext uri="{FF2B5EF4-FFF2-40B4-BE49-F238E27FC236}">
                <a16:creationId xmlns:a16="http://schemas.microsoft.com/office/drawing/2014/main" id="{DF4364F2-B39D-4835-8360-7C99B9AE63AF}"/>
              </a:ext>
            </a:extLst>
          </p:cNvPr>
          <p:cNvGrpSpPr>
            <a:grpSpLocks noChangeAspect="1"/>
          </p:cNvGrpSpPr>
          <p:nvPr userDrawn="1"/>
        </p:nvGrpSpPr>
        <p:grpSpPr>
          <a:xfrm>
            <a:off x="328611" y="3700334"/>
            <a:ext cx="540000" cy="540000"/>
            <a:chOff x="2708275" y="8281369"/>
            <a:chExt cx="252000" cy="252000"/>
          </a:xfrm>
        </p:grpSpPr>
        <p:sp>
          <p:nvSpPr>
            <p:cNvPr id="26" name="Freeform: Shape 25">
              <a:extLst>
                <a:ext uri="{FF2B5EF4-FFF2-40B4-BE49-F238E27FC236}">
                  <a16:creationId xmlns:a16="http://schemas.microsoft.com/office/drawing/2014/main" id="{559ED779-426E-448A-9708-2D9ED96DDEFF}"/>
                </a:ext>
              </a:extLst>
            </p:cNvPr>
            <p:cNvSpPr/>
            <p:nvPr/>
          </p:nvSpPr>
          <p:spPr>
            <a:xfrm rot="5400000">
              <a:off x="2708275" y="828136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FDA700"/>
            </a:solidFill>
            <a:ln w="391" cap="flat">
              <a:noFill/>
              <a:prstDash val="solid"/>
              <a:miter/>
            </a:ln>
          </p:spPr>
          <p:txBody>
            <a:bodyPr rtlCol="0" anchor="ctr"/>
            <a:lstStyle/>
            <a:p>
              <a:endParaRPr lang="en-US"/>
            </a:p>
          </p:txBody>
        </p:sp>
        <p:grpSp>
          <p:nvGrpSpPr>
            <p:cNvPr id="28" name="Graphic 32">
              <a:extLst>
                <a:ext uri="{FF2B5EF4-FFF2-40B4-BE49-F238E27FC236}">
                  <a16:creationId xmlns:a16="http://schemas.microsoft.com/office/drawing/2014/main" id="{046BD3A4-A2C0-412B-83FC-9E0B05FF0EE7}"/>
                </a:ext>
              </a:extLst>
            </p:cNvPr>
            <p:cNvGrpSpPr/>
            <p:nvPr/>
          </p:nvGrpSpPr>
          <p:grpSpPr>
            <a:xfrm rot="5400000">
              <a:off x="2778265" y="8355123"/>
              <a:ext cx="112024" cy="104488"/>
              <a:chOff x="2996146" y="4819536"/>
              <a:chExt cx="56012" cy="52244"/>
            </a:xfrm>
          </p:grpSpPr>
          <p:sp>
            <p:nvSpPr>
              <p:cNvPr id="30" name="Freeform: Shape 29">
                <a:extLst>
                  <a:ext uri="{FF2B5EF4-FFF2-40B4-BE49-F238E27FC236}">
                    <a16:creationId xmlns:a16="http://schemas.microsoft.com/office/drawing/2014/main" id="{0F87B4A7-E97C-4677-9ADE-9B1BD285C3A5}"/>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rgbClr val="00000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E7FDD756-EFBD-47BB-8FA1-78BFCE945BE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rgbClr val="000000"/>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872127C7-B5A1-4FC9-89C9-FF5B304B3CCC}"/>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rgbClr val="000000"/>
                </a:solidFill>
                <a:prstDash val="solid"/>
                <a:round/>
              </a:ln>
            </p:spPr>
            <p:txBody>
              <a:bodyPr rtlCol="0" anchor="ctr"/>
              <a:lstStyle/>
              <a:p>
                <a:endParaRPr lang="en-US"/>
              </a:p>
            </p:txBody>
          </p:sp>
        </p:grpSp>
      </p:grpSp>
      <p:cxnSp>
        <p:nvCxnSpPr>
          <p:cNvPr id="23" name="Straight Connector 22">
            <a:extLst>
              <a:ext uri="{FF2B5EF4-FFF2-40B4-BE49-F238E27FC236}">
                <a16:creationId xmlns:a16="http://schemas.microsoft.com/office/drawing/2014/main" id="{316C296C-B1DD-4436-9726-4C8A10F8ACD5}"/>
              </a:ext>
            </a:extLst>
          </p:cNvPr>
          <p:cNvCxnSpPr>
            <a:cxnSpLocks/>
          </p:cNvCxnSpPr>
          <p:nvPr userDrawn="1"/>
        </p:nvCxnSpPr>
        <p:spPr>
          <a:xfrm>
            <a:off x="1555168" y="349939"/>
            <a:ext cx="0" cy="219742"/>
          </a:xfrm>
          <a:prstGeom prst="line">
            <a:avLst/>
          </a:prstGeom>
          <a:ln w="9525">
            <a:solidFill>
              <a:srgbClr val="45414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Picture Placeholder 18">
            <a:extLst>
              <a:ext uri="{FF2B5EF4-FFF2-40B4-BE49-F238E27FC236}">
                <a16:creationId xmlns:a16="http://schemas.microsoft.com/office/drawing/2014/main" id="{3FB997F2-68C7-47DF-885F-384FBDC06D91}"/>
              </a:ext>
            </a:extLst>
          </p:cNvPr>
          <p:cNvSpPr>
            <a:spLocks noGrp="1"/>
          </p:cNvSpPr>
          <p:nvPr>
            <p:ph type="pic" sz="quarter" idx="18"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40" name="Graphic 39" descr="Microsoft Security">
            <a:extLst>
              <a:ext uri="{FF2B5EF4-FFF2-40B4-BE49-F238E27FC236}">
                <a16:creationId xmlns:a16="http://schemas.microsoft.com/office/drawing/2014/main" id="{02E5688F-707A-4A4F-934D-0C949285FA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774699" y="353610"/>
            <a:ext cx="1675606" cy="212400"/>
          </a:xfrm>
          <a:prstGeom prst="rect">
            <a:avLst/>
          </a:prstGeom>
        </p:spPr>
      </p:pic>
      <p:sp>
        <p:nvSpPr>
          <p:cNvPr id="8" name="Text Placeholder 7">
            <a:extLst>
              <a:ext uri="{FF2B5EF4-FFF2-40B4-BE49-F238E27FC236}">
                <a16:creationId xmlns:a16="http://schemas.microsoft.com/office/drawing/2014/main" id="{EE9A7461-F607-419E-AE88-1AB5A154C915}"/>
              </a:ext>
            </a:extLst>
          </p:cNvPr>
          <p:cNvSpPr>
            <a:spLocks noGrp="1"/>
          </p:cNvSpPr>
          <p:nvPr>
            <p:ph type="body" sz="quarter" idx="19" hasCustomPrompt="1"/>
          </p:nvPr>
        </p:nvSpPr>
        <p:spPr>
          <a:xfrm>
            <a:off x="321737" y="1289501"/>
            <a:ext cx="4298950" cy="861774"/>
          </a:xfrm>
        </p:spPr>
        <p:txBody>
          <a:bodyPr>
            <a:spAutoFit/>
          </a:bodyPr>
          <a:lstStyle>
            <a:lvl1pPr marL="0" indent="0">
              <a:buNone/>
              <a:defRPr sz="2800">
                <a:latin typeface="+mj-lt"/>
              </a:defRPr>
            </a:lvl1pPr>
            <a:lvl2pPr marL="121030" indent="0">
              <a:buNone/>
              <a:defRPr/>
            </a:lvl2pPr>
            <a:lvl3pPr marL="242060" indent="0">
              <a:buNone/>
              <a:defRPr/>
            </a:lvl3pPr>
            <a:lvl4pPr marL="350484" indent="0">
              <a:buNone/>
              <a:defRPr/>
            </a:lvl4pPr>
            <a:lvl5pPr marL="453022" indent="0">
              <a:buNone/>
              <a:defRPr/>
            </a:lvl5pPr>
          </a:lstStyle>
          <a:p>
            <a:pPr lvl="0"/>
            <a:r>
              <a:rPr lang="en-US"/>
              <a:t>Let's work together to supercharge your security</a:t>
            </a:r>
          </a:p>
        </p:txBody>
      </p:sp>
      <p:sp>
        <p:nvSpPr>
          <p:cNvPr id="42" name="Text Placeholder 26">
            <a:extLst>
              <a:ext uri="{FF2B5EF4-FFF2-40B4-BE49-F238E27FC236}">
                <a16:creationId xmlns:a16="http://schemas.microsoft.com/office/drawing/2014/main" id="{2FE12110-5A45-4485-8857-BAFE8AFD1986}"/>
              </a:ext>
            </a:extLst>
          </p:cNvPr>
          <p:cNvSpPr>
            <a:spLocks noGrp="1"/>
          </p:cNvSpPr>
          <p:nvPr>
            <p:ph type="body" sz="quarter" idx="20" hasCustomPrompt="1"/>
          </p:nvPr>
        </p:nvSpPr>
        <p:spPr>
          <a:xfrm>
            <a:off x="328613" y="2503719"/>
            <a:ext cx="4292072" cy="461665"/>
          </a:xfrm>
        </p:spPr>
        <p:txBody>
          <a:bodyPr>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Our Microsoft security experts will help you navigate the complex threat landscape and build a security foundation that protects your business now and in the future.</a:t>
            </a:r>
          </a:p>
        </p:txBody>
      </p:sp>
      <p:sp>
        <p:nvSpPr>
          <p:cNvPr id="46" name="Text Placeholder 26">
            <a:extLst>
              <a:ext uri="{FF2B5EF4-FFF2-40B4-BE49-F238E27FC236}">
                <a16:creationId xmlns:a16="http://schemas.microsoft.com/office/drawing/2014/main" id="{E5F9ED7A-376F-4C48-BC22-B5E1016F7D3E}"/>
              </a:ext>
            </a:extLst>
          </p:cNvPr>
          <p:cNvSpPr>
            <a:spLocks noGrp="1"/>
          </p:cNvSpPr>
          <p:nvPr>
            <p:ph type="body" sz="quarter" idx="21" hasCustomPrompt="1"/>
          </p:nvPr>
        </p:nvSpPr>
        <p:spPr>
          <a:xfrm>
            <a:off x="328613" y="5212195"/>
            <a:ext cx="4292065" cy="153888"/>
          </a:xfrm>
        </p:spPr>
        <p:txBody>
          <a:bodyPr wrap="square">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Contact us today to schedule your free security assessment.</a:t>
            </a:r>
          </a:p>
        </p:txBody>
      </p:sp>
      <p:sp>
        <p:nvSpPr>
          <p:cNvPr id="51" name="Text Placeholder 26">
            <a:extLst>
              <a:ext uri="{FF2B5EF4-FFF2-40B4-BE49-F238E27FC236}">
                <a16:creationId xmlns:a16="http://schemas.microsoft.com/office/drawing/2014/main" id="{9DB0A5FE-FAD5-4D48-BB21-90177355596E}"/>
              </a:ext>
            </a:extLst>
          </p:cNvPr>
          <p:cNvSpPr>
            <a:spLocks noGrp="1"/>
          </p:cNvSpPr>
          <p:nvPr>
            <p:ph type="body" sz="quarter" idx="22" hasCustomPrompt="1"/>
          </p:nvPr>
        </p:nvSpPr>
        <p:spPr>
          <a:xfrm>
            <a:off x="328613" y="7332086"/>
            <a:ext cx="4292072" cy="153888"/>
          </a:xfrm>
        </p:spPr>
        <p:txBody>
          <a:bodyPr>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Download further resources:</a:t>
            </a:r>
          </a:p>
        </p:txBody>
      </p:sp>
      <p:sp>
        <p:nvSpPr>
          <p:cNvPr id="13" name="Text Placeholder 12">
            <a:extLst>
              <a:ext uri="{FF2B5EF4-FFF2-40B4-BE49-F238E27FC236}">
                <a16:creationId xmlns:a16="http://schemas.microsoft.com/office/drawing/2014/main" id="{BC975AD9-6D2A-4FCB-B76D-97C63A564815}"/>
              </a:ext>
            </a:extLst>
          </p:cNvPr>
          <p:cNvSpPr>
            <a:spLocks noGrp="1"/>
          </p:cNvSpPr>
          <p:nvPr>
            <p:ph type="body" sz="quarter" idx="23" hasCustomPrompt="1"/>
          </p:nvPr>
        </p:nvSpPr>
        <p:spPr>
          <a:xfrm>
            <a:off x="328612" y="7675404"/>
            <a:ext cx="5259388" cy="338137"/>
          </a:xfrm>
        </p:spPr>
        <p:txBody>
          <a:bodyPr/>
          <a:lstStyle>
            <a:lvl1pPr marL="171450" indent="-171450">
              <a:buFont typeface="Arial" panose="020B0604020202020204" pitchFamily="34" charset="0"/>
              <a:buChar char="•"/>
              <a:defRPr sz="1000" baseline="0">
                <a:latin typeface="+mj-lt"/>
              </a:defRPr>
            </a:lvl1pPr>
            <a:lvl2pPr marL="121030" indent="0">
              <a:buNone/>
              <a:defRPr sz="1000"/>
            </a:lvl2pPr>
            <a:lvl3pPr marL="242060" indent="0">
              <a:buNone/>
              <a:defRPr sz="1000"/>
            </a:lvl3pPr>
            <a:lvl4pPr marL="350484" indent="0">
              <a:buNone/>
              <a:defRPr sz="1000"/>
            </a:lvl4pPr>
            <a:lvl5pPr marL="453022" indent="0">
              <a:buNone/>
              <a:defRPr sz="1000"/>
            </a:lvl5pPr>
          </a:lstStyle>
          <a:p>
            <a:pPr lvl="0"/>
            <a:r>
              <a:rPr lang="en-US"/>
              <a:t>SMB Security Regulatory Changes: What you need to know</a:t>
            </a:r>
          </a:p>
          <a:p>
            <a:pPr lvl="0"/>
            <a:r>
              <a:rPr lang="en-US"/>
              <a:t>Security Industry Insights: Healthcare, Financial Services, Insurance, Retail, Government</a:t>
            </a:r>
          </a:p>
        </p:txBody>
      </p:sp>
    </p:spTree>
    <p:extLst>
      <p:ext uri="{BB962C8B-B14F-4D97-AF65-F5344CB8AC3E}">
        <p14:creationId xmlns:p14="http://schemas.microsoft.com/office/powerpoint/2010/main" val="128247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330899" y="422131"/>
            <a:ext cx="6197918" cy="647267"/>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328612" y="1452880"/>
            <a:ext cx="6197918" cy="8029424"/>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6858000" cy="9906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2"/>
            <a:ext cx="329185" cy="8453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819" tIns="77455" rIns="96819" bIns="77455" numCol="1" spcCol="0" rtlCol="0" fromWordArt="0" anchor="t" anchorCtr="0" forceAA="0" compatLnSpc="1">
            <a:prstTxWarp prst="textNoShape">
              <a:avLst/>
            </a:prstTxWarp>
            <a:noAutofit/>
          </a:bodyPr>
          <a:lstStyle/>
          <a:p>
            <a:pPr algn="ctr" defTabSz="493688" fontAlgn="base">
              <a:lnSpc>
                <a:spcPct val="90000"/>
              </a:lnSpc>
              <a:spcBef>
                <a:spcPct val="0"/>
              </a:spcBef>
              <a:spcAft>
                <a:spcPct val="0"/>
              </a:spcAft>
            </a:pPr>
            <a:endParaRPr lang="en-US" sz="127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164592" cy="4226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819" tIns="77455" rIns="96819" bIns="77455" numCol="1" spcCol="0" rtlCol="0" fromWordArt="0" anchor="t" anchorCtr="0" forceAA="0" compatLnSpc="1">
            <a:prstTxWarp prst="textNoShape">
              <a:avLst/>
            </a:prstTxWarp>
            <a:noAutofit/>
          </a:bodyPr>
          <a:lstStyle/>
          <a:p>
            <a:pPr algn="ctr" defTabSz="493688" fontAlgn="base">
              <a:lnSpc>
                <a:spcPct val="90000"/>
              </a:lnSpc>
              <a:spcBef>
                <a:spcPct val="0"/>
              </a:spcBef>
              <a:spcAft>
                <a:spcPct val="0"/>
              </a:spcAft>
            </a:pPr>
            <a:endParaRPr lang="en-US" sz="1271">
              <a:gradFill>
                <a:gsLst>
                  <a:gs pos="0">
                    <a:srgbClr val="FFFFFF"/>
                  </a:gs>
                  <a:gs pos="100000">
                    <a:srgbClr val="FFFFFF"/>
                  </a:gs>
                </a:gsLst>
                <a:lin ang="5400000" scaled="0"/>
              </a:gradFill>
              <a:ea typeface="Segoe UI" pitchFamily="34" charset="0"/>
              <a:cs typeface="Segoe UI" pitchFamily="34" charset="0"/>
            </a:endParaRPr>
          </a:p>
        </p:txBody>
      </p:sp>
      <p:pic>
        <p:nvPicPr>
          <p:cNvPr id="50" name="Graphic 49">
            <a:extLst>
              <a:ext uri="{FF2B5EF4-FFF2-40B4-BE49-F238E27FC236}">
                <a16:creationId xmlns:a16="http://schemas.microsoft.com/office/drawing/2014/main" id="{113664FD-9B38-44B4-8709-2A94C299A76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rot="5400000">
            <a:off x="3056761" y="3962400"/>
            <a:ext cx="9906001" cy="1981200"/>
          </a:xfrm>
          <a:prstGeom prst="rect">
            <a:avLst/>
          </a:prstGeom>
        </p:spPr>
      </p:pic>
    </p:spTree>
    <p:extLst>
      <p:ext uri="{BB962C8B-B14F-4D97-AF65-F5344CB8AC3E}">
        <p14:creationId xmlns:p14="http://schemas.microsoft.com/office/powerpoint/2010/main" val="3748521733"/>
      </p:ext>
    </p:extLst>
  </p:cSld>
  <p:clrMap bg1="lt1" tx1="dk1" bg2="lt2" tx2="dk2" accent1="accent1" accent2="accent2" accent3="accent3" accent4="accent4" accent5="accent5" accent6="accent6" hlink="hlink" folHlink="folHlink"/>
  <p:sldLayoutIdLst>
    <p:sldLayoutId id="2147483673" r:id="rId1"/>
    <p:sldLayoutId id="2147483676" r:id="rId2"/>
    <p:sldLayoutId id="2147483681" r:id="rId3"/>
    <p:sldLayoutId id="2147483683" r:id="rId4"/>
    <p:sldLayoutId id="2147483677" r:id="rId5"/>
    <p:sldLayoutId id="2147483682" r:id="rId6"/>
    <p:sldLayoutId id="2147483684" r:id="rId7"/>
    <p:sldLayoutId id="2147483678" r:id="rId8"/>
    <p:sldLayoutId id="2147483675" r:id="rId9"/>
    <p:sldLayoutId id="2147483680" r:id="rId10"/>
    <p:sldLayoutId id="21474836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93831" rtl="0" eaLnBrk="1" latinLnBrk="0" hangingPunct="1">
        <a:lnSpc>
          <a:spcPct val="100000"/>
        </a:lnSpc>
        <a:spcBef>
          <a:spcPct val="0"/>
        </a:spcBef>
        <a:buNone/>
        <a:defRPr lang="en-US" sz="2400" b="0" kern="1200" cap="none" spc="-26" baseline="0" dirty="0" smtClean="0">
          <a:ln w="3175">
            <a:noFill/>
          </a:ln>
          <a:solidFill>
            <a:schemeClr val="tx1"/>
          </a:solidFill>
          <a:effectLst/>
          <a:latin typeface="Segoe Sans Display Semilight" pitchFamily="2" charset="0"/>
          <a:ea typeface="+mn-ea"/>
          <a:cs typeface="Segoe Sans Display Semilight" pitchFamily="2" charset="0"/>
        </a:defRPr>
      </a:lvl1pPr>
    </p:titleStyle>
    <p:bodyStyle>
      <a:lvl1pPr marL="121030" marR="0" indent="-121030"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Segoe Sans Display (Body)"/>
          <a:ea typeface="+mn-ea"/>
          <a:cs typeface="Segoe UI" panose="020B0502040204020203" pitchFamily="34" charset="0"/>
        </a:defRPr>
      </a:lvl1pPr>
      <a:lvl2pPr marL="242060" marR="0" indent="-121030"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Segoe Sans Display (Body)"/>
          <a:ea typeface="+mn-ea"/>
          <a:cs typeface="+mn-cs"/>
        </a:defRPr>
      </a:lvl2pPr>
      <a:lvl3pPr marL="347961" marR="0" indent="-105901"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tx1"/>
          </a:solidFill>
          <a:latin typeface="Segoe Sans Display (Body)"/>
          <a:ea typeface="+mn-ea"/>
          <a:cs typeface="+mn-cs"/>
        </a:defRPr>
      </a:lvl3pPr>
      <a:lvl4pPr marL="446299" marR="0" indent="-95815"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solidFill>
            <a:schemeClr val="tx1"/>
          </a:solidFill>
          <a:latin typeface="Segoe Sans Display (Body)"/>
          <a:ea typeface="+mn-ea"/>
          <a:cs typeface="+mn-cs"/>
        </a:defRPr>
      </a:lvl4pPr>
      <a:lvl5pPr marL="542114" marR="0" indent="-89092"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p:bodyStyle>
    <p:otherStyle>
      <a:defPPr>
        <a:defRPr lang="en-US"/>
      </a:defPPr>
      <a:lvl1pPr marL="0" algn="l" defTabSz="493831" rtl="0" eaLnBrk="1" latinLnBrk="0" hangingPunct="1">
        <a:defRPr sz="953" kern="1200">
          <a:solidFill>
            <a:schemeClr val="tx1"/>
          </a:solidFill>
          <a:latin typeface="+mn-lt"/>
          <a:ea typeface="+mn-ea"/>
          <a:cs typeface="+mn-cs"/>
        </a:defRPr>
      </a:lvl1pPr>
      <a:lvl2pPr marL="246916" algn="l" defTabSz="493831" rtl="0" eaLnBrk="1" latinLnBrk="0" hangingPunct="1">
        <a:defRPr sz="953" kern="1200">
          <a:solidFill>
            <a:schemeClr val="tx1"/>
          </a:solidFill>
          <a:latin typeface="+mn-lt"/>
          <a:ea typeface="+mn-ea"/>
          <a:cs typeface="+mn-cs"/>
        </a:defRPr>
      </a:lvl2pPr>
      <a:lvl3pPr marL="493831" algn="l" defTabSz="493831" rtl="0" eaLnBrk="1" latinLnBrk="0" hangingPunct="1">
        <a:defRPr sz="953" kern="1200">
          <a:solidFill>
            <a:schemeClr val="tx1"/>
          </a:solidFill>
          <a:latin typeface="+mn-lt"/>
          <a:ea typeface="+mn-ea"/>
          <a:cs typeface="+mn-cs"/>
        </a:defRPr>
      </a:lvl3pPr>
      <a:lvl4pPr marL="740747" algn="l" defTabSz="493831" rtl="0" eaLnBrk="1" latinLnBrk="0" hangingPunct="1">
        <a:defRPr sz="953" kern="1200">
          <a:solidFill>
            <a:schemeClr val="tx1"/>
          </a:solidFill>
          <a:latin typeface="+mn-lt"/>
          <a:ea typeface="+mn-ea"/>
          <a:cs typeface="+mn-cs"/>
        </a:defRPr>
      </a:lvl4pPr>
      <a:lvl5pPr marL="987661" algn="l" defTabSz="493831" rtl="0" eaLnBrk="1" latinLnBrk="0" hangingPunct="1">
        <a:defRPr sz="953" kern="1200">
          <a:solidFill>
            <a:schemeClr val="tx1"/>
          </a:solidFill>
          <a:latin typeface="+mn-lt"/>
          <a:ea typeface="+mn-ea"/>
          <a:cs typeface="+mn-cs"/>
        </a:defRPr>
      </a:lvl5pPr>
      <a:lvl6pPr marL="1234578" algn="l" defTabSz="493831" rtl="0" eaLnBrk="1" latinLnBrk="0" hangingPunct="1">
        <a:defRPr sz="953" kern="1200">
          <a:solidFill>
            <a:schemeClr val="tx1"/>
          </a:solidFill>
          <a:latin typeface="+mn-lt"/>
          <a:ea typeface="+mn-ea"/>
          <a:cs typeface="+mn-cs"/>
        </a:defRPr>
      </a:lvl6pPr>
      <a:lvl7pPr marL="1481493" algn="l" defTabSz="493831" rtl="0" eaLnBrk="1" latinLnBrk="0" hangingPunct="1">
        <a:defRPr sz="953" kern="1200">
          <a:solidFill>
            <a:schemeClr val="tx1"/>
          </a:solidFill>
          <a:latin typeface="+mn-lt"/>
          <a:ea typeface="+mn-ea"/>
          <a:cs typeface="+mn-cs"/>
        </a:defRPr>
      </a:lvl7pPr>
      <a:lvl8pPr marL="1728408" algn="l" defTabSz="493831" rtl="0" eaLnBrk="1" latinLnBrk="0" hangingPunct="1">
        <a:defRPr sz="953" kern="1200">
          <a:solidFill>
            <a:schemeClr val="tx1"/>
          </a:solidFill>
          <a:latin typeface="+mn-lt"/>
          <a:ea typeface="+mn-ea"/>
          <a:cs typeface="+mn-cs"/>
        </a:defRPr>
      </a:lvl8pPr>
      <a:lvl9pPr marL="1975324" algn="l" defTabSz="493831" rtl="0" eaLnBrk="1" latinLnBrk="0" hangingPunct="1">
        <a:defRPr sz="953"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35">
          <p15:clr>
            <a:srgbClr val="C35EA4"/>
          </p15:clr>
        </p15:guide>
        <p15:guide id="17" pos="4662">
          <p15:clr>
            <a:srgbClr val="C35EA4"/>
          </p15:clr>
        </p15:guide>
        <p15:guide id="25" orient="horz" pos="684">
          <p15:clr>
            <a:srgbClr val="C35EA4"/>
          </p15:clr>
        </p15:guide>
        <p15:guide id="26" orient="horz" pos="5792">
          <p15:clr>
            <a:srgbClr val="C35EA4"/>
          </p15:clr>
        </p15:guide>
        <p15:guide id="27" orient="horz" pos="270">
          <p15:clr>
            <a:srgbClr val="A4A3A4"/>
          </p15:clr>
        </p15:guide>
        <p15:guide id="28" pos="118">
          <p15:clr>
            <a:srgbClr val="A4A3A4"/>
          </p15:clr>
        </p15:guide>
        <p15:guide id="29" orient="horz" pos="6065">
          <p15:clr>
            <a:srgbClr val="A4A3A4"/>
          </p15:clr>
        </p15:guide>
        <p15:guide id="30" pos="4778">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hyperlink" Target="https://www.rnz.co.nz/news/business/526880/cyber-threats-smes-don-t-know-where-to-start" TargetMode="External"/><Relationship Id="rId2" Type="http://schemas.openxmlformats.org/officeDocument/2006/relationships/hyperlink" Target="https://media.one.nz/one-nz-arms-small-businesses-to-fight-cyber-attacks" TargetMode="External"/><Relationship Id="rId1" Type="http://schemas.openxmlformats.org/officeDocument/2006/relationships/slideLayout" Target="../slideLayouts/slideLayout9.xml"/><Relationship Id="rId5" Type="http://schemas.openxmlformats.org/officeDocument/2006/relationships/hyperlink" Target="https://www.cisco.com/c/dam/global/en_hk/assets/pdfs/cybersecurity-for-smbs-asia-pacific-businesses-prepare-for-digital-defense.pdf?utm_source=chatgpt.com" TargetMode="External"/><Relationship Id="rId4" Type="http://schemas.openxmlformats.org/officeDocument/2006/relationships/hyperlink" Target="https://www.asbfeo.gov.au/sites/default/files/2023-07/ASBFEO%20Newsletter%20-%20Looking%20forward%20into%20the%20New%20Year.pdf"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1.xml"/><Relationship Id="rId3" Type="http://schemas.openxmlformats.org/officeDocument/2006/relationships/image" Target="../media/image14.jpe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slide" Target="slide2.xml"/><Relationship Id="rId15" Type="http://schemas.openxmlformats.org/officeDocument/2006/relationships/slide" Target="slide13.xml"/><Relationship Id="rId10" Type="http://schemas.openxmlformats.org/officeDocument/2006/relationships/slide" Target="slide7.xm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slide" Target="slide1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www.abc.net.au/news/2024-12-02/meta-forces-financial-advertisers-verify-information-scams/104672484" TargetMode="External"/><Relationship Id="rId5" Type="http://schemas.openxmlformats.org/officeDocument/2006/relationships/hyperlink" Target="https://ia.acs.org.au/article/2024/company-loses--40m-to-deepfake-video-call.html" TargetMode="External"/><Relationship Id="rId4" Type="http://schemas.openxmlformats.org/officeDocument/2006/relationships/image" Target="../media/image1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8.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4EFB-D4BF-4B64-9A8E-51ABECD4DCCC}"/>
              </a:ext>
            </a:extLst>
          </p:cNvPr>
          <p:cNvSpPr>
            <a:spLocks noGrp="1"/>
          </p:cNvSpPr>
          <p:nvPr>
            <p:ph type="title"/>
          </p:nvPr>
        </p:nvSpPr>
        <p:spPr/>
        <p:txBody>
          <a:bodyPr wrap="square">
            <a:spAutoFit/>
          </a:bodyPr>
          <a:lstStyle/>
          <a:p>
            <a:pPr>
              <a:spcBef>
                <a:spcPts val="0"/>
              </a:spcBef>
            </a:pPr>
            <a:r>
              <a:rPr lang="en-US" sz="2600">
                <a:solidFill>
                  <a:srgbClr val="4FA7F2"/>
                </a:solidFill>
                <a:latin typeface="Segoe Sans Display Semibold (Headings)"/>
              </a:rPr>
              <a:t>Supercharge your security: </a:t>
            </a:r>
            <a:br>
              <a:rPr lang="en-US" sz="2600">
                <a:solidFill>
                  <a:srgbClr val="4FA7F2"/>
                </a:solidFill>
                <a:latin typeface="Segoe Sans Display Semibold (Headings)"/>
              </a:rPr>
            </a:br>
            <a:r>
              <a:rPr lang="en-US" sz="2600">
                <a:solidFill>
                  <a:schemeClr val="bg1"/>
                </a:solidFill>
                <a:latin typeface="Segoe Sans Display Semibold (Headings)"/>
              </a:rPr>
              <a:t>A practical guide to cyber threats and protection for ANZ SMBs in the age of AI</a:t>
            </a:r>
            <a:endParaRPr lang="en-US" sz="2600">
              <a:solidFill>
                <a:schemeClr val="bg1"/>
              </a:solidFill>
            </a:endParaRPr>
          </a:p>
        </p:txBody>
      </p:sp>
      <p:sp>
        <p:nvSpPr>
          <p:cNvPr id="5" name="Picture Placeholder 4">
            <a:extLst>
              <a:ext uri="{FF2B5EF4-FFF2-40B4-BE49-F238E27FC236}">
                <a16:creationId xmlns:a16="http://schemas.microsoft.com/office/drawing/2014/main" id="{46D9DC14-A7F2-4D9F-A388-C68998972D64}"/>
              </a:ext>
            </a:extLst>
          </p:cNvPr>
          <p:cNvSpPr>
            <a:spLocks noGrp="1"/>
          </p:cNvSpPr>
          <p:nvPr>
            <p:ph type="pic" sz="quarter" idx="15"/>
          </p:nvPr>
        </p:nvSpPr>
        <p:spPr/>
        <p:txBody>
          <a:bodyPr/>
          <a:lstStyle/>
          <a:p>
            <a:endParaRPr lang="en-US"/>
          </a:p>
        </p:txBody>
      </p:sp>
      <p:sp>
        <p:nvSpPr>
          <p:cNvPr id="7" name="TextBox 6">
            <a:extLst>
              <a:ext uri="{FF2B5EF4-FFF2-40B4-BE49-F238E27FC236}">
                <a16:creationId xmlns:a16="http://schemas.microsoft.com/office/drawing/2014/main" id="{A7CBF6D5-53AE-4826-8653-907B7F4FEC4F}"/>
              </a:ext>
            </a:extLst>
          </p:cNvPr>
          <p:cNvSpPr txBox="1"/>
          <p:nvPr/>
        </p:nvSpPr>
        <p:spPr>
          <a:xfrm>
            <a:off x="328613" y="8067746"/>
            <a:ext cx="5930673" cy="1395254"/>
          </a:xfrm>
          <a:prstGeom prst="rect">
            <a:avLst/>
          </a:prstGeom>
          <a:noFill/>
        </p:spPr>
        <p:txBody>
          <a:bodyPr wrap="square" lIns="0" tIns="0" rIns="0" bIns="0" anchor="t">
            <a:spAutoFit/>
          </a:bodyPr>
          <a:lstStyle/>
          <a:p>
            <a:pPr defTabSz="914397">
              <a:spcBef>
                <a:spcPts val="200"/>
              </a:spcBef>
              <a:spcAft>
                <a:spcPts val="600"/>
              </a:spcAft>
              <a:defRPr/>
            </a:pPr>
            <a:r>
              <a:rPr lang="en-US" sz="1400">
                <a:solidFill>
                  <a:schemeClr val="bg1"/>
                </a:solidFill>
                <a:latin typeface="+mj-lt"/>
                <a:cs typeface="Segoe UI"/>
              </a:rPr>
              <a:t>With regulations tightening and AI-powered attacks on the rise, building a pathway to security is now essential for your business.</a:t>
            </a:r>
          </a:p>
          <a:p>
            <a:pPr defTabSz="914397">
              <a:spcBef>
                <a:spcPts val="200"/>
              </a:spcBef>
              <a:spcAft>
                <a:spcPts val="600"/>
              </a:spcAft>
              <a:defRPr/>
            </a:pPr>
            <a:r>
              <a:rPr lang="en-US" sz="1400">
                <a:solidFill>
                  <a:schemeClr val="bg1"/>
                </a:solidFill>
                <a:cs typeface="Segoe UI"/>
              </a:rPr>
              <a:t>This guide provides a practical overview of today's security landscape, explains key risks facing local SMBs and outlines how enterprise-grade security is now within reach for businesses of every size, with solutions that grow with your needs.</a:t>
            </a:r>
          </a:p>
        </p:txBody>
      </p:sp>
    </p:spTree>
    <p:extLst>
      <p:ext uri="{BB962C8B-B14F-4D97-AF65-F5344CB8AC3E}">
        <p14:creationId xmlns:p14="http://schemas.microsoft.com/office/powerpoint/2010/main" val="168061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844AB8-1DEA-448C-8DE6-D0ED00939DA4}"/>
              </a:ext>
            </a:extLst>
          </p:cNvPr>
          <p:cNvSpPr/>
          <p:nvPr/>
        </p:nvSpPr>
        <p:spPr bwMode="auto">
          <a:xfrm>
            <a:off x="0" y="4432384"/>
            <a:ext cx="6858000" cy="547361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8" name="Picture 17">
            <a:extLst>
              <a:ext uri="{FF2B5EF4-FFF2-40B4-BE49-F238E27FC236}">
                <a16:creationId xmlns:a16="http://schemas.microsoft.com/office/drawing/2014/main" id="{08EA93E3-E557-4CDD-9F25-642442929F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9000" y="4432383"/>
            <a:ext cx="3069000" cy="5473615"/>
          </a:xfrm>
          <a:custGeom>
            <a:avLst/>
            <a:gdLst>
              <a:gd name="connsiteX0" fmla="*/ 0 w 3069000"/>
              <a:gd name="connsiteY0" fmla="*/ 0 h 5473617"/>
              <a:gd name="connsiteX1" fmla="*/ 3069000 w 3069000"/>
              <a:gd name="connsiteY1" fmla="*/ 0 h 5473617"/>
              <a:gd name="connsiteX2" fmla="*/ 3069000 w 3069000"/>
              <a:gd name="connsiteY2" fmla="*/ 5473617 h 5473617"/>
              <a:gd name="connsiteX3" fmla="*/ 0 w 3069000"/>
              <a:gd name="connsiteY3" fmla="*/ 5473617 h 5473617"/>
            </a:gdLst>
            <a:ahLst/>
            <a:cxnLst>
              <a:cxn ang="0">
                <a:pos x="connsiteX0" y="connsiteY0"/>
              </a:cxn>
              <a:cxn ang="0">
                <a:pos x="connsiteX1" y="connsiteY1"/>
              </a:cxn>
              <a:cxn ang="0">
                <a:pos x="connsiteX2" y="connsiteY2"/>
              </a:cxn>
              <a:cxn ang="0">
                <a:pos x="connsiteX3" y="connsiteY3"/>
              </a:cxn>
            </a:cxnLst>
            <a:rect l="l" t="t" r="r" b="b"/>
            <a:pathLst>
              <a:path w="3069000" h="5473617">
                <a:moveTo>
                  <a:pt x="0" y="0"/>
                </a:moveTo>
                <a:lnTo>
                  <a:pt x="3069000" y="0"/>
                </a:lnTo>
                <a:lnTo>
                  <a:pt x="3069000" y="5473617"/>
                </a:lnTo>
                <a:lnTo>
                  <a:pt x="0" y="5473617"/>
                </a:lnTo>
                <a:close/>
              </a:path>
            </a:pathLst>
          </a:cu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The partner advantage: </a:t>
            </a:r>
            <a:br>
              <a:rPr lang="en-US" sz="2000">
                <a:solidFill>
                  <a:srgbClr val="091F2C"/>
                </a:solidFill>
                <a:latin typeface="+mj-lt"/>
                <a:cs typeface="Segoe UI"/>
              </a:rPr>
            </a:br>
            <a:r>
              <a:rPr lang="en-US" sz="2000">
                <a:solidFill>
                  <a:srgbClr val="091F2C"/>
                </a:solidFill>
                <a:latin typeface="+mj-lt"/>
                <a:cs typeface="Segoe UI"/>
              </a:rPr>
              <a:t>Why expert guidance matters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2923877"/>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Security is complex and constantly evolving. Working with an expert Microsoft security partner gives you access to expertise and technology to complement your in-house capabilities and access specialised resources that may otherwise be cost-prohibitive.</a:t>
            </a:r>
          </a:p>
          <a:p>
            <a:pPr defTabSz="914397">
              <a:spcBef>
                <a:spcPts val="300"/>
              </a:spcBef>
              <a:spcAft>
                <a:spcPts val="600"/>
              </a:spcAft>
              <a:defRPr/>
            </a:pPr>
            <a:r>
              <a:rPr lang="en-US" sz="1000">
                <a:cs typeface="Segoe UI"/>
              </a:rPr>
              <a:t>A qualified Microsoft security partner can:</a:t>
            </a:r>
          </a:p>
          <a:p>
            <a:pPr marL="266700" indent="-176213" defTabSz="914397">
              <a:spcBef>
                <a:spcPts val="300"/>
              </a:spcBef>
              <a:spcAft>
                <a:spcPts val="600"/>
              </a:spcAft>
              <a:buFont typeface="Arial" panose="020B0604020202020204" pitchFamily="34" charset="0"/>
              <a:buChar char="•"/>
              <a:defRPr/>
            </a:pPr>
            <a:r>
              <a:rPr lang="en-US" sz="1000">
                <a:cs typeface="Segoe UI"/>
              </a:rPr>
              <a:t>Assess your specific risks and compliance needs</a:t>
            </a:r>
          </a:p>
          <a:p>
            <a:pPr marL="266700" indent="-176213" defTabSz="914397">
              <a:spcBef>
                <a:spcPts val="300"/>
              </a:spcBef>
              <a:spcAft>
                <a:spcPts val="600"/>
              </a:spcAft>
              <a:buFont typeface="Arial" panose="020B0604020202020204" pitchFamily="34" charset="0"/>
              <a:buChar char="•"/>
              <a:defRPr/>
            </a:pPr>
            <a:r>
              <a:rPr lang="en-US" sz="1000">
                <a:cs typeface="Segoe UI"/>
              </a:rPr>
              <a:t>Design a tailored security roadmap aligned to your business strategy</a:t>
            </a:r>
          </a:p>
          <a:p>
            <a:pPr marL="266700" indent="-176213" defTabSz="914397">
              <a:spcBef>
                <a:spcPts val="300"/>
              </a:spcBef>
              <a:spcAft>
                <a:spcPts val="600"/>
              </a:spcAft>
              <a:buFont typeface="Arial" panose="020B0604020202020204" pitchFamily="34" charset="0"/>
              <a:buChar char="•"/>
              <a:defRPr/>
            </a:pPr>
            <a:r>
              <a:rPr lang="en-US" sz="1000">
                <a:cs typeface="Segoe UI"/>
              </a:rPr>
              <a:t>Implement and scale security solutions with minimal disruption</a:t>
            </a:r>
          </a:p>
          <a:p>
            <a:pPr marL="266700" indent="-176213" defTabSz="914397">
              <a:spcBef>
                <a:spcPts val="300"/>
              </a:spcBef>
              <a:spcAft>
                <a:spcPts val="600"/>
              </a:spcAft>
              <a:buFont typeface="Arial" panose="020B0604020202020204" pitchFamily="34" charset="0"/>
              <a:buChar char="•"/>
              <a:defRPr/>
            </a:pPr>
            <a:r>
              <a:rPr lang="en-US" sz="1000">
                <a:cs typeface="Segoe UI"/>
              </a:rPr>
              <a:t>Provide ongoing monitoring and management</a:t>
            </a:r>
          </a:p>
          <a:p>
            <a:pPr marL="266700" indent="-176213" defTabSz="914397">
              <a:spcBef>
                <a:spcPts val="300"/>
              </a:spcBef>
              <a:spcAft>
                <a:spcPts val="600"/>
              </a:spcAft>
              <a:buFont typeface="Arial" panose="020B0604020202020204" pitchFamily="34" charset="0"/>
              <a:buChar char="•"/>
              <a:defRPr/>
            </a:pPr>
            <a:r>
              <a:rPr lang="en-US" sz="1000">
                <a:cs typeface="Segoe UI"/>
              </a:rPr>
              <a:t>Keep you updated on evolving threats</a:t>
            </a:r>
          </a:p>
          <a:p>
            <a:pPr marL="266700" indent="-176213" defTabSz="914397">
              <a:spcBef>
                <a:spcPts val="300"/>
              </a:spcBef>
              <a:spcAft>
                <a:spcPts val="600"/>
              </a:spcAft>
              <a:buFont typeface="Arial" panose="020B0604020202020204" pitchFamily="34" charset="0"/>
              <a:buChar char="•"/>
              <a:defRPr/>
            </a:pPr>
            <a:r>
              <a:rPr lang="en-US" sz="1000">
                <a:cs typeface="Segoe UI"/>
              </a:rPr>
              <a:t>Advise you on regulatory compliance specific to your industry</a:t>
            </a:r>
          </a:p>
          <a:p>
            <a:pPr defTabSz="914397">
              <a:spcBef>
                <a:spcPts val="300"/>
              </a:spcBef>
              <a:spcAft>
                <a:spcPts val="600"/>
              </a:spcAft>
              <a:defRPr/>
            </a:pPr>
            <a:r>
              <a:rPr lang="en-US" sz="1000">
                <a:cs typeface="Segoe UI"/>
              </a:rPr>
              <a:t>Most importantly, the right partner becomes your trusted security advisor – someone who understands both your business needs and potential security threats. This gives you the confidence to make informed decisions that protect your organisation while enabling growth.</a:t>
            </a:r>
          </a:p>
        </p:txBody>
      </p:sp>
      <p:sp>
        <p:nvSpPr>
          <p:cNvPr id="15" name="Rectangle 14">
            <a:extLst>
              <a:ext uri="{FF2B5EF4-FFF2-40B4-BE49-F238E27FC236}">
                <a16:creationId xmlns:a16="http://schemas.microsoft.com/office/drawing/2014/main" id="{ECEB9432-5C75-4658-9DC1-66EB2B33D779}"/>
              </a:ext>
            </a:extLst>
          </p:cNvPr>
          <p:cNvSpPr/>
          <p:nvPr/>
        </p:nvSpPr>
        <p:spPr bwMode="auto">
          <a:xfrm>
            <a:off x="508615" y="4752629"/>
            <a:ext cx="2740385" cy="38625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dirty="0">
                <a:solidFill>
                  <a:srgbClr val="091F2C"/>
                </a:solidFill>
                <a:latin typeface="+mj-lt"/>
                <a:ea typeface="Segoe UI" pitchFamily="34" charset="0"/>
                <a:cs typeface="Segoe Sans Display Semilight" pitchFamily="2" charset="0"/>
              </a:rPr>
              <a:t>Our approach</a:t>
            </a:r>
          </a:p>
          <a:p>
            <a:pPr algn="l" defTabSz="932472" fontAlgn="base">
              <a:spcBef>
                <a:spcPts val="200"/>
              </a:spcBef>
              <a:spcAft>
                <a:spcPts val="600"/>
              </a:spcAft>
            </a:pPr>
            <a:r>
              <a:rPr lang="en-US" sz="1000" dirty="0">
                <a:solidFill>
                  <a:schemeClr val="tx1"/>
                </a:solidFill>
                <a:ea typeface="Segoe UI" pitchFamily="34" charset="0"/>
                <a:cs typeface="Segoe Sans Display Semilight" pitchFamily="2" charset="0"/>
              </a:rPr>
              <a:t>We work with you as a trusted security partner, providing:</a:t>
            </a:r>
          </a:p>
          <a:p>
            <a:pPr algn="l" defTabSz="932472" fontAlgn="base">
              <a:spcBef>
                <a:spcPts val="200"/>
              </a:spcBef>
              <a:spcAft>
                <a:spcPts val="600"/>
              </a:spcAft>
            </a:pPr>
            <a:r>
              <a:rPr lang="en-US" sz="1000" dirty="0">
                <a:solidFill>
                  <a:schemeClr val="tx1"/>
                </a:solidFill>
                <a:latin typeface="+mj-lt"/>
                <a:ea typeface="Segoe UI" pitchFamily="34" charset="0"/>
                <a:cs typeface="Segoe Sans Display Semilight" pitchFamily="2" charset="0"/>
              </a:rPr>
              <a:t>Security assessment: </a:t>
            </a:r>
            <a:br>
              <a:rPr lang="en-US" sz="1000" dirty="0">
                <a:solidFill>
                  <a:schemeClr val="tx1"/>
                </a:solidFill>
                <a:ea typeface="Segoe UI" pitchFamily="34" charset="0"/>
                <a:cs typeface="Segoe Sans Display Semilight" pitchFamily="2" charset="0"/>
              </a:rPr>
            </a:br>
            <a:r>
              <a:rPr lang="en-US" sz="1000" dirty="0">
                <a:solidFill>
                  <a:schemeClr val="tx1"/>
                </a:solidFill>
                <a:ea typeface="Segoe UI" pitchFamily="34" charset="0"/>
                <a:cs typeface="Segoe Sans Display Semilight" pitchFamily="2" charset="0"/>
              </a:rPr>
              <a:t>We evaluate your current security posture against best practices, industry standards and regulatory compliance requirements</a:t>
            </a:r>
          </a:p>
          <a:p>
            <a:pPr algn="l" defTabSz="932472" fontAlgn="base">
              <a:spcBef>
                <a:spcPts val="200"/>
              </a:spcBef>
              <a:spcAft>
                <a:spcPts val="600"/>
              </a:spcAft>
            </a:pPr>
            <a:r>
              <a:rPr lang="en-US" sz="1000" dirty="0">
                <a:solidFill>
                  <a:schemeClr val="tx1"/>
                </a:solidFill>
                <a:latin typeface="+mj-lt"/>
                <a:ea typeface="Segoe UI" pitchFamily="34" charset="0"/>
                <a:cs typeface="Segoe Sans Display Semilight" pitchFamily="2" charset="0"/>
              </a:rPr>
              <a:t>Tailored roadmap: </a:t>
            </a:r>
            <a:br>
              <a:rPr lang="en-US" sz="1000" dirty="0">
                <a:solidFill>
                  <a:schemeClr val="tx1"/>
                </a:solidFill>
                <a:ea typeface="Segoe UI" pitchFamily="34" charset="0"/>
                <a:cs typeface="Segoe Sans Display Semilight" pitchFamily="2" charset="0"/>
              </a:rPr>
            </a:br>
            <a:r>
              <a:rPr lang="en-US" sz="1000" dirty="0">
                <a:solidFill>
                  <a:schemeClr val="tx1"/>
                </a:solidFill>
                <a:ea typeface="Segoe UI" pitchFamily="34" charset="0"/>
                <a:cs typeface="Segoe Sans Display Semilight" pitchFamily="2" charset="0"/>
              </a:rPr>
              <a:t>We develop a practical security strategy aligned with your business goals and budget</a:t>
            </a:r>
          </a:p>
          <a:p>
            <a:pPr algn="l" defTabSz="932472" fontAlgn="base">
              <a:spcBef>
                <a:spcPts val="200"/>
              </a:spcBef>
              <a:spcAft>
                <a:spcPts val="600"/>
              </a:spcAft>
            </a:pPr>
            <a:r>
              <a:rPr lang="en-US" sz="1000" dirty="0">
                <a:solidFill>
                  <a:schemeClr val="tx1"/>
                </a:solidFill>
                <a:latin typeface="+mj-lt"/>
                <a:ea typeface="Segoe UI" pitchFamily="34" charset="0"/>
                <a:cs typeface="Segoe Sans Display Semilight" pitchFamily="2" charset="0"/>
              </a:rPr>
              <a:t>Implementation &amp; management: </a:t>
            </a:r>
            <a:br>
              <a:rPr lang="en-US" sz="1000" dirty="0">
                <a:solidFill>
                  <a:schemeClr val="tx1"/>
                </a:solidFill>
                <a:ea typeface="Segoe UI" pitchFamily="34" charset="0"/>
                <a:cs typeface="Segoe Sans Display Semilight" pitchFamily="2" charset="0"/>
              </a:rPr>
            </a:br>
            <a:r>
              <a:rPr lang="en-US" sz="1000" dirty="0">
                <a:solidFill>
                  <a:schemeClr val="tx1"/>
                </a:solidFill>
                <a:ea typeface="Segoe UI" pitchFamily="34" charset="0"/>
                <a:cs typeface="Segoe Sans Display Semilight" pitchFamily="2" charset="0"/>
              </a:rPr>
              <a:t>We deploy and manage the right Microsoft security solutions to protect your business</a:t>
            </a:r>
          </a:p>
          <a:p>
            <a:pPr algn="l" defTabSz="932472" fontAlgn="base">
              <a:spcBef>
                <a:spcPts val="200"/>
              </a:spcBef>
              <a:spcAft>
                <a:spcPts val="600"/>
              </a:spcAft>
            </a:pPr>
            <a:r>
              <a:rPr lang="en-US" sz="1000" dirty="0">
                <a:solidFill>
                  <a:schemeClr val="tx1"/>
                </a:solidFill>
                <a:latin typeface="+mj-lt"/>
                <a:ea typeface="Segoe UI" pitchFamily="34" charset="0"/>
                <a:cs typeface="Segoe Sans Display Semilight" pitchFamily="2" charset="0"/>
              </a:rPr>
              <a:t>Ongoing support: </a:t>
            </a:r>
            <a:br>
              <a:rPr lang="en-US" sz="1000" dirty="0">
                <a:solidFill>
                  <a:schemeClr val="tx1"/>
                </a:solidFill>
                <a:ea typeface="Segoe UI" pitchFamily="34" charset="0"/>
                <a:cs typeface="Segoe Sans Display Semilight" pitchFamily="2" charset="0"/>
              </a:rPr>
            </a:br>
            <a:r>
              <a:rPr lang="en-US" sz="1000" dirty="0">
                <a:solidFill>
                  <a:schemeClr val="tx1"/>
                </a:solidFill>
                <a:ea typeface="Segoe UI" pitchFamily="34" charset="0"/>
                <a:cs typeface="Segoe Sans Display Semilight" pitchFamily="2" charset="0"/>
              </a:rPr>
              <a:t>We provide continuous monitoring, updates and user training to keep you protected as threats evolve</a:t>
            </a:r>
          </a:p>
          <a:p>
            <a:pPr algn="l" defTabSz="932472" fontAlgn="base">
              <a:spcBef>
                <a:spcPts val="200"/>
              </a:spcBef>
              <a:spcAft>
                <a:spcPts val="600"/>
              </a:spcAft>
            </a:pPr>
            <a:r>
              <a:rPr lang="en-US" sz="1000" dirty="0">
                <a:solidFill>
                  <a:schemeClr val="tx1"/>
                </a:solidFill>
                <a:latin typeface="+mj-lt"/>
                <a:ea typeface="Segoe UI" pitchFamily="34" charset="0"/>
                <a:cs typeface="Segoe Sans Display Semilight" pitchFamily="2" charset="0"/>
              </a:rPr>
              <a:t>Compliance guidance: </a:t>
            </a:r>
            <a:br>
              <a:rPr lang="en-US" sz="1000" dirty="0">
                <a:solidFill>
                  <a:schemeClr val="tx1"/>
                </a:solidFill>
                <a:ea typeface="Segoe UI" pitchFamily="34" charset="0"/>
                <a:cs typeface="Segoe Sans Display Semilight" pitchFamily="2" charset="0"/>
              </a:rPr>
            </a:br>
            <a:r>
              <a:rPr lang="en-US" sz="1000" dirty="0">
                <a:solidFill>
                  <a:schemeClr val="tx1"/>
                </a:solidFill>
                <a:ea typeface="Segoe UI" pitchFamily="34" charset="0"/>
                <a:cs typeface="Segoe Sans Display Semilight" pitchFamily="2" charset="0"/>
              </a:rPr>
              <a:t>We help you navigate regulatory requirements and prepare for audits</a:t>
            </a:r>
          </a:p>
        </p:txBody>
      </p:sp>
    </p:spTree>
    <p:extLst>
      <p:ext uri="{BB962C8B-B14F-4D97-AF65-F5344CB8AC3E}">
        <p14:creationId xmlns:p14="http://schemas.microsoft.com/office/powerpoint/2010/main" val="246200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600005-B9E1-4772-91FC-BA5D0C799302}"/>
              </a:ext>
            </a:extLst>
          </p:cNvPr>
          <p:cNvPicPr>
            <a:picLocks noChangeAspect="1"/>
          </p:cNvPicPr>
          <p:nvPr/>
        </p:nvPicPr>
        <p:blipFill>
          <a:blip r:embed="rId3">
            <a:extLst>
              <a:ext uri="{28A0092B-C50C-407E-A947-70E740481C1C}">
                <a14:useLocalDpi xmlns:a14="http://schemas.microsoft.com/office/drawing/2010/main" val="0"/>
              </a:ext>
            </a:extLst>
          </a:blip>
          <a:srcRect l="8594" t="3921" r="28534" b="18698"/>
          <a:stretch>
            <a:fillRect/>
          </a:stretch>
        </p:blipFill>
        <p:spPr>
          <a:xfrm rot="5400000">
            <a:off x="-1523999" y="1524001"/>
            <a:ext cx="9906000" cy="6858000"/>
          </a:xfrm>
          <a:custGeom>
            <a:avLst/>
            <a:gdLst>
              <a:gd name="connsiteX0" fmla="*/ 0 w 9906000"/>
              <a:gd name="connsiteY0" fmla="*/ 6858000 h 6858000"/>
              <a:gd name="connsiteX1" fmla="*/ 0 w 9906000"/>
              <a:gd name="connsiteY1" fmla="*/ 0 h 6858000"/>
              <a:gd name="connsiteX2" fmla="*/ 9906000 w 9906000"/>
              <a:gd name="connsiteY2" fmla="*/ 1 h 6858000"/>
              <a:gd name="connsiteX3" fmla="*/ 9906000 w 990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906000" h="6858000">
                <a:moveTo>
                  <a:pt x="0" y="6858000"/>
                </a:moveTo>
                <a:lnTo>
                  <a:pt x="0" y="0"/>
                </a:lnTo>
                <a:lnTo>
                  <a:pt x="9906000" y="1"/>
                </a:lnTo>
                <a:lnTo>
                  <a:pt x="9906000" y="6858000"/>
                </a:lnTo>
                <a:close/>
              </a:path>
            </a:pathLst>
          </a:custGeom>
        </p:spPr>
      </p:pic>
      <p:pic>
        <p:nvPicPr>
          <p:cNvPr id="15" name="Picture 14">
            <a:extLst>
              <a:ext uri="{FF2B5EF4-FFF2-40B4-BE49-F238E27FC236}">
                <a16:creationId xmlns:a16="http://schemas.microsoft.com/office/drawing/2014/main" id="{351807FF-3494-4A04-B354-40AB81D559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613" y="8904007"/>
            <a:ext cx="5437187" cy="320400"/>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Invest in a </a:t>
            </a:r>
            <a:br>
              <a:rPr lang="en-US" sz="2000">
                <a:solidFill>
                  <a:srgbClr val="091F2C"/>
                </a:solidFill>
                <a:latin typeface="+mj-lt"/>
                <a:cs typeface="Segoe UI"/>
              </a:rPr>
            </a:br>
            <a:r>
              <a:rPr lang="en-US" sz="2000">
                <a:solidFill>
                  <a:srgbClr val="091F2C"/>
                </a:solidFill>
                <a:latin typeface="+mj-lt"/>
                <a:cs typeface="Segoe UI"/>
              </a:rPr>
              <a:t>secure future</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1154162"/>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Microsoft offers a range of security solutions packaged in M365 SKUs and add-ons or mini bundles to provide cost effective, enterprise-level security to SMBs.</a:t>
            </a:r>
          </a:p>
          <a:p>
            <a:pPr defTabSz="914397">
              <a:spcBef>
                <a:spcPts val="300"/>
              </a:spcBef>
              <a:spcAft>
                <a:spcPts val="600"/>
              </a:spcAft>
              <a:defRPr/>
            </a:pPr>
            <a:r>
              <a:rPr lang="en-US" sz="1000">
                <a:cs typeface="Segoe UI"/>
              </a:rPr>
              <a:t>With the average cost of a data breach for an SMB exceeding $49,000 – on top of reputational damage and business disruption – the business case for protection is clear. </a:t>
            </a:r>
          </a:p>
          <a:p>
            <a:pPr defTabSz="914397">
              <a:spcBef>
                <a:spcPts val="300"/>
              </a:spcBef>
              <a:spcAft>
                <a:spcPts val="600"/>
              </a:spcAft>
              <a:defRPr/>
            </a:pPr>
            <a:r>
              <a:rPr lang="en-US" sz="1000">
                <a:cs typeface="Segoe UI"/>
              </a:rPr>
              <a:t>With Microsoft's flexible approach, you can start with essential protection and add capabilities as needed for a fixed and transparent investment.</a:t>
            </a:r>
          </a:p>
        </p:txBody>
      </p:sp>
      <p:graphicFrame>
        <p:nvGraphicFramePr>
          <p:cNvPr id="2" name="Table 1">
            <a:extLst>
              <a:ext uri="{FF2B5EF4-FFF2-40B4-BE49-F238E27FC236}">
                <a16:creationId xmlns:a16="http://schemas.microsoft.com/office/drawing/2014/main" id="{32CB4CD4-4499-4797-879F-340BCA5B7F36}"/>
              </a:ext>
            </a:extLst>
          </p:cNvPr>
          <p:cNvGraphicFramePr>
            <a:graphicFrameLocks noGrp="1"/>
          </p:cNvGraphicFramePr>
          <p:nvPr>
            <p:extLst>
              <p:ext uri="{D42A27DB-BD31-4B8C-83A1-F6EECF244321}">
                <p14:modId xmlns:p14="http://schemas.microsoft.com/office/powerpoint/2010/main" val="906279236"/>
              </p:ext>
            </p:extLst>
          </p:nvPr>
        </p:nvGraphicFramePr>
        <p:xfrm>
          <a:off x="328612" y="2662669"/>
          <a:ext cx="6200773" cy="5954998"/>
        </p:xfrm>
        <a:graphic>
          <a:graphicData uri="http://schemas.openxmlformats.org/drawingml/2006/table">
            <a:tbl>
              <a:tblPr firstRow="1" firstCol="1">
                <a:tableStyleId>{5C22544A-7EE6-4342-B048-85BDC9FD1C3A}</a:tableStyleId>
              </a:tblPr>
              <a:tblGrid>
                <a:gridCol w="1221687">
                  <a:extLst>
                    <a:ext uri="{9D8B030D-6E8A-4147-A177-3AD203B41FA5}">
                      <a16:colId xmlns:a16="http://schemas.microsoft.com/office/drawing/2014/main" val="3963284863"/>
                    </a:ext>
                  </a:extLst>
                </a:gridCol>
                <a:gridCol w="1669166">
                  <a:extLst>
                    <a:ext uri="{9D8B030D-6E8A-4147-A177-3AD203B41FA5}">
                      <a16:colId xmlns:a16="http://schemas.microsoft.com/office/drawing/2014/main" val="4044444711"/>
                    </a:ext>
                  </a:extLst>
                </a:gridCol>
                <a:gridCol w="1711783">
                  <a:extLst>
                    <a:ext uri="{9D8B030D-6E8A-4147-A177-3AD203B41FA5}">
                      <a16:colId xmlns:a16="http://schemas.microsoft.com/office/drawing/2014/main" val="1667766393"/>
                    </a:ext>
                  </a:extLst>
                </a:gridCol>
                <a:gridCol w="1598137">
                  <a:extLst>
                    <a:ext uri="{9D8B030D-6E8A-4147-A177-3AD203B41FA5}">
                      <a16:colId xmlns:a16="http://schemas.microsoft.com/office/drawing/2014/main" val="3655304051"/>
                    </a:ext>
                  </a:extLst>
                </a:gridCol>
              </a:tblGrid>
              <a:tr h="428625">
                <a:tc>
                  <a:txBody>
                    <a:bodyPr/>
                    <a:lstStyle/>
                    <a:p>
                      <a:pPr algn="ctr">
                        <a:lnSpc>
                          <a:spcPct val="115000"/>
                        </a:lnSpc>
                        <a:spcAft>
                          <a:spcPts val="800"/>
                        </a:spcAft>
                      </a:pPr>
                      <a:r>
                        <a:rPr lang="en-AU" sz="1000" b="0" kern="100">
                          <a:effectLst/>
                          <a:latin typeface="+mj-lt"/>
                        </a:rPr>
                        <a:t>Security </a:t>
                      </a:r>
                      <a:br>
                        <a:rPr lang="en-AU" sz="1000" b="0" kern="100">
                          <a:effectLst/>
                          <a:latin typeface="+mj-lt"/>
                        </a:rPr>
                      </a:br>
                      <a:r>
                        <a:rPr lang="en-AU" sz="1000" b="0" kern="100">
                          <a:effectLst/>
                          <a:latin typeface="+mj-lt"/>
                        </a:rPr>
                        <a:t>Solution</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tc>
                  <a:txBody>
                    <a:bodyPr/>
                    <a:lstStyle/>
                    <a:p>
                      <a:pPr algn="ctr">
                        <a:lnSpc>
                          <a:spcPct val="115000"/>
                        </a:lnSpc>
                        <a:spcAft>
                          <a:spcPts val="800"/>
                        </a:spcAft>
                      </a:pPr>
                      <a:r>
                        <a:rPr lang="en-AU" sz="1000" b="0" kern="100">
                          <a:effectLst/>
                          <a:latin typeface="+mj-lt"/>
                        </a:rPr>
                        <a:t>Protection </a:t>
                      </a:r>
                      <a:br>
                        <a:rPr lang="en-AU" sz="1000" b="0" kern="100">
                          <a:effectLst/>
                          <a:latin typeface="+mj-lt"/>
                        </a:rPr>
                      </a:br>
                      <a:r>
                        <a:rPr lang="en-AU" sz="1000" b="0" kern="100">
                          <a:effectLst/>
                          <a:latin typeface="+mj-lt"/>
                        </a:rPr>
                        <a:t>against</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tc>
                  <a:txBody>
                    <a:bodyPr/>
                    <a:lstStyle/>
                    <a:p>
                      <a:pPr algn="ctr">
                        <a:lnSpc>
                          <a:spcPct val="115000"/>
                        </a:lnSpc>
                        <a:spcAft>
                          <a:spcPts val="800"/>
                        </a:spcAft>
                      </a:pPr>
                      <a:r>
                        <a:rPr lang="en-AU" sz="1000" b="0" kern="100">
                          <a:effectLst/>
                          <a:latin typeface="+mj-lt"/>
                        </a:rPr>
                        <a:t>What </a:t>
                      </a:r>
                      <a:br>
                        <a:rPr lang="en-AU" sz="1000" b="0" kern="100">
                          <a:effectLst/>
                          <a:latin typeface="+mj-lt"/>
                        </a:rPr>
                      </a:br>
                      <a:r>
                        <a:rPr lang="en-AU" sz="1000" b="0" kern="100">
                          <a:effectLst/>
                          <a:latin typeface="+mj-lt"/>
                        </a:rPr>
                        <a:t>You Get</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tc>
                  <a:txBody>
                    <a:bodyPr/>
                    <a:lstStyle/>
                    <a:p>
                      <a:pPr algn="ctr">
                        <a:lnSpc>
                          <a:spcPct val="115000"/>
                        </a:lnSpc>
                        <a:spcAft>
                          <a:spcPts val="800"/>
                        </a:spcAft>
                      </a:pPr>
                      <a:r>
                        <a:rPr lang="en-AU" sz="1000" b="0" kern="100">
                          <a:effectLst/>
                          <a:latin typeface="+mj-lt"/>
                        </a:rPr>
                        <a:t>Total cost </a:t>
                      </a:r>
                      <a:br>
                        <a:rPr lang="en-AU" sz="1000" b="0" kern="100">
                          <a:effectLst/>
                          <a:latin typeface="+mj-lt"/>
                        </a:rPr>
                      </a:br>
                      <a:r>
                        <a:rPr lang="en-AU" sz="1000" b="0" kern="100">
                          <a:effectLst/>
                          <a:latin typeface="+mj-lt"/>
                        </a:rPr>
                        <a:t>(per user, per month)</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extLst>
                  <a:ext uri="{0D108BD9-81ED-4DB2-BD59-A6C34878D82A}">
                    <a16:rowId xmlns:a16="http://schemas.microsoft.com/office/drawing/2014/main" val="417081978"/>
                  </a:ext>
                </a:extLst>
              </a:tr>
              <a:tr h="0">
                <a:tc>
                  <a:txBody>
                    <a:bodyPr/>
                    <a:lstStyle/>
                    <a:p>
                      <a:pPr>
                        <a:lnSpc>
                          <a:spcPct val="115000"/>
                        </a:lnSpc>
                        <a:spcAft>
                          <a:spcPts val="800"/>
                        </a:spcAft>
                      </a:pPr>
                      <a:r>
                        <a:rPr lang="en-AU" sz="1000" b="0" kern="100" baseline="0">
                          <a:solidFill>
                            <a:schemeClr val="tx1"/>
                          </a:solidFill>
                          <a:effectLst/>
                          <a:latin typeface="+mj-lt"/>
                        </a:rPr>
                        <a:t>M365 Business Standard</a:t>
                      </a:r>
                      <a:endParaRPr lang="en-US" sz="1000" b="0" kern="100" baseline="0">
                        <a:solidFill>
                          <a:schemeClr val="tx1"/>
                        </a:solidFill>
                        <a:effectLst/>
                        <a:latin typeface="+mj-lt"/>
                      </a:endParaRPr>
                    </a:p>
                    <a:p>
                      <a:pPr>
                        <a:lnSpc>
                          <a:spcPct val="115000"/>
                        </a:lnSpc>
                        <a:spcAft>
                          <a:spcPts val="800"/>
                        </a:spcAft>
                      </a:pPr>
                      <a:r>
                        <a:rPr lang="en-AU" sz="1000" b="0" kern="100" baseline="0">
                          <a:solidFill>
                            <a:schemeClr val="tx1"/>
                          </a:solidFill>
                          <a:effectLst/>
                          <a:latin typeface="+mj-lt"/>
                        </a:rPr>
                        <a:t>$20.20</a:t>
                      </a:r>
                      <a:endParaRPr lang="en-US" sz="1000" b="0" kern="100" baseline="0">
                        <a:solidFill>
                          <a:schemeClr val="tx1"/>
                        </a:solidFill>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Basic protection with email safeguards and multi-factor authentication (MFA)</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Productivity suite, limited email and identity protection</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a:solidFill>
                            <a:schemeClr val="tx1"/>
                          </a:solidFill>
                          <a:effectLst/>
                          <a:latin typeface="+mj-lt"/>
                        </a:rPr>
                        <a:t>$20.20</a:t>
                      </a:r>
                      <a:endParaRPr lang="en-US" sz="1000" b="0" kern="100" baseline="0">
                        <a:solidFill>
                          <a:schemeClr val="tx1"/>
                        </a:solidFill>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470164907"/>
                  </a:ext>
                </a:extLst>
              </a:tr>
              <a:tr h="714375">
                <a:tc>
                  <a:txBody>
                    <a:bodyPr/>
                    <a:lstStyle/>
                    <a:p>
                      <a:pPr>
                        <a:lnSpc>
                          <a:spcPct val="115000"/>
                        </a:lnSpc>
                        <a:spcAft>
                          <a:spcPts val="800"/>
                        </a:spcAft>
                      </a:pPr>
                      <a:r>
                        <a:rPr lang="en-AU" sz="1000" b="0" kern="100" baseline="0">
                          <a:solidFill>
                            <a:schemeClr val="tx1"/>
                          </a:solidFill>
                          <a:effectLst/>
                          <a:latin typeface="+mj-lt"/>
                        </a:rPr>
                        <a:t>M365 Business Premium</a:t>
                      </a:r>
                      <a:endParaRPr lang="en-US" sz="1000" b="0" kern="100" baseline="0">
                        <a:solidFill>
                          <a:schemeClr val="tx1"/>
                        </a:solidFill>
                        <a:effectLst/>
                        <a:latin typeface="+mj-lt"/>
                      </a:endParaRPr>
                    </a:p>
                    <a:p>
                      <a:pPr>
                        <a:lnSpc>
                          <a:spcPct val="115000"/>
                        </a:lnSpc>
                        <a:spcAft>
                          <a:spcPts val="800"/>
                        </a:spcAft>
                      </a:pPr>
                      <a:r>
                        <a:rPr lang="en-AU" sz="1000" b="0" kern="100" baseline="0">
                          <a:solidFill>
                            <a:schemeClr val="tx1"/>
                          </a:solidFill>
                          <a:effectLst/>
                          <a:latin typeface="+mn-lt"/>
                        </a:rPr>
                        <a:t>(A $15.40 upgrade from M365 Business Standard)</a:t>
                      </a:r>
                      <a:endParaRPr lang="en-US" sz="1000" b="0" kern="100" baseline="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Advanced threat protection and endpoint security</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Plus comprehensive endpoint protection, identity management and data loss prevention</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a:solidFill>
                            <a:schemeClr val="tx1"/>
                          </a:solidFill>
                          <a:effectLst/>
                          <a:latin typeface="+mj-lt"/>
                        </a:rPr>
                        <a:t>$35.60 </a:t>
                      </a:r>
                      <a:br>
                        <a:rPr lang="en-AU" sz="1000" b="0" kern="100">
                          <a:solidFill>
                            <a:srgbClr val="000000"/>
                          </a:solidFill>
                          <a:effectLst/>
                          <a:latin typeface="+mn-lt"/>
                        </a:rPr>
                      </a:br>
                      <a:r>
                        <a:rPr lang="en-AU" sz="1000" b="0" kern="100">
                          <a:solidFill>
                            <a:schemeClr val="tx1"/>
                          </a:solidFill>
                          <a:effectLst/>
                          <a:latin typeface="+mn-lt"/>
                        </a:rPr>
                        <a:t>Includes M365 Business Standard Productivity capabilities + Defender for Business</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3542989379"/>
                  </a:ext>
                </a:extLst>
              </a:tr>
              <a:tr h="0">
                <a:tc>
                  <a:txBody>
                    <a:bodyPr/>
                    <a:lstStyle/>
                    <a:p>
                      <a:pPr>
                        <a:lnSpc>
                          <a:spcPct val="115000"/>
                        </a:lnSpc>
                        <a:spcAft>
                          <a:spcPts val="800"/>
                        </a:spcAft>
                      </a:pPr>
                      <a:r>
                        <a:rPr lang="en-AU" sz="1000" b="0" kern="100" baseline="0" dirty="0">
                          <a:solidFill>
                            <a:schemeClr val="tx1"/>
                          </a:solidFill>
                          <a:effectLst/>
                          <a:latin typeface="+mj-lt"/>
                        </a:rPr>
                        <a:t>Microsoft </a:t>
                      </a:r>
                      <a:br>
                        <a:rPr lang="en-AU" sz="1000" b="0" kern="100" baseline="0" dirty="0">
                          <a:solidFill>
                            <a:srgbClr val="000000"/>
                          </a:solidFill>
                          <a:effectLst/>
                          <a:latin typeface="+mj-lt"/>
                        </a:rPr>
                      </a:br>
                      <a:r>
                        <a:rPr lang="en-AU" sz="1000" b="0" kern="100" baseline="0" dirty="0">
                          <a:solidFill>
                            <a:schemeClr val="tx1"/>
                          </a:solidFill>
                          <a:effectLst/>
                          <a:latin typeface="+mj-lt"/>
                        </a:rPr>
                        <a:t>Entra ID P2</a:t>
                      </a:r>
                      <a:br>
                        <a:rPr lang="en-AU" sz="1000" b="0" kern="100" baseline="0" dirty="0">
                          <a:solidFill>
                            <a:srgbClr val="000000"/>
                          </a:solidFill>
                          <a:effectLst/>
                          <a:latin typeface="+mj-lt"/>
                        </a:rPr>
                      </a:br>
                      <a:r>
                        <a:rPr lang="en-AU" sz="1000" b="0" kern="100" baseline="0" dirty="0">
                          <a:solidFill>
                            <a:schemeClr val="tx1"/>
                          </a:solidFill>
                          <a:effectLst/>
                          <a:latin typeface="+mj-lt"/>
                        </a:rPr>
                        <a:t>add-on </a:t>
                      </a:r>
                      <a:r>
                        <a:rPr lang="en-AU" sz="1000" b="0" kern="100" baseline="0" dirty="0">
                          <a:solidFill>
                            <a:schemeClr val="tx1"/>
                          </a:solidFill>
                          <a:effectLst/>
                          <a:latin typeface="+mn-lt"/>
                        </a:rPr>
                        <a:t>($14.60)</a:t>
                      </a:r>
                      <a:endParaRPr lang="en-US" sz="1000" b="0" kern="100" baseline="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dirty="0">
                          <a:solidFill>
                            <a:schemeClr val="tx1"/>
                          </a:solidFill>
                          <a:effectLst/>
                          <a:latin typeface="+mn-lt"/>
                        </a:rPr>
                        <a:t>Identity-based threats, unauthorised privilege escalation and account compromise</a:t>
                      </a:r>
                      <a:endParaRPr lang="en-US" sz="1000" b="0" kern="100" dirty="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Plus centralised identity protection with automated risk detection</a:t>
                      </a:r>
                      <a:endParaRPr lang="en-US" sz="1000" b="0" kern="100">
                        <a:solidFill>
                          <a:schemeClr val="tx1"/>
                        </a:solidFill>
                        <a:effectLst/>
                        <a:latin typeface="+mn-lt"/>
                      </a:endParaRPr>
                    </a:p>
                    <a:p>
                      <a:pPr>
                        <a:lnSpc>
                          <a:spcPct val="115000"/>
                        </a:lnSpc>
                        <a:spcAft>
                          <a:spcPts val="800"/>
                        </a:spcAft>
                      </a:pP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dirty="0">
                          <a:solidFill>
                            <a:schemeClr val="tx1"/>
                          </a:solidFill>
                          <a:effectLst/>
                          <a:latin typeface="+mj-lt"/>
                        </a:rPr>
                        <a:t>$50.20</a:t>
                      </a:r>
                      <a:br>
                        <a:rPr lang="en-AU" sz="1000" b="0" kern="100" dirty="0">
                          <a:solidFill>
                            <a:srgbClr val="000000"/>
                          </a:solidFill>
                          <a:effectLst/>
                          <a:latin typeface="+mn-lt"/>
                        </a:rPr>
                      </a:br>
                      <a:r>
                        <a:rPr lang="en-AU" sz="1000" b="0" kern="100" dirty="0">
                          <a:solidFill>
                            <a:schemeClr val="tx1"/>
                          </a:solidFill>
                          <a:effectLst/>
                          <a:latin typeface="+mn-lt"/>
                        </a:rPr>
                        <a:t>M365 Business Premium + Microsoft Entra ID P2</a:t>
                      </a:r>
                      <a:endParaRPr lang="en-US" sz="1000" b="0" kern="100" dirty="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830469672"/>
                  </a:ext>
                </a:extLst>
              </a:tr>
              <a:tr h="857250">
                <a:tc>
                  <a:txBody>
                    <a:bodyPr/>
                    <a:lstStyle/>
                    <a:p>
                      <a:pPr>
                        <a:lnSpc>
                          <a:spcPct val="115000"/>
                        </a:lnSpc>
                        <a:spcAft>
                          <a:spcPts val="800"/>
                        </a:spcAft>
                      </a:pPr>
                      <a:r>
                        <a:rPr lang="en-AU" sz="1000" b="0" kern="100" baseline="0" dirty="0">
                          <a:solidFill>
                            <a:schemeClr val="tx1"/>
                          </a:solidFill>
                          <a:effectLst/>
                          <a:latin typeface="+mj-lt"/>
                        </a:rPr>
                        <a:t>+$11.30 for Microsoft Information Protection </a:t>
                      </a:r>
                      <a:br>
                        <a:rPr lang="en-AU" sz="1000" b="0" kern="100" baseline="0" dirty="0">
                          <a:solidFill>
                            <a:srgbClr val="000000"/>
                          </a:solidFill>
                          <a:effectLst/>
                          <a:latin typeface="+mj-lt"/>
                        </a:rPr>
                      </a:br>
                      <a:r>
                        <a:rPr lang="en-AU" sz="1000" b="0" kern="100" baseline="0" dirty="0">
                          <a:solidFill>
                            <a:schemeClr val="tx1"/>
                          </a:solidFill>
                          <a:effectLst/>
                          <a:latin typeface="+mj-lt"/>
                        </a:rPr>
                        <a:t>add-on</a:t>
                      </a:r>
                      <a:endParaRPr lang="en-US" sz="1000" b="0" kern="100" baseline="0" dirty="0">
                        <a:solidFill>
                          <a:schemeClr val="tx1"/>
                        </a:solidFill>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M365 Business Premium protection + Accidental sharing of confidential information</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M365 Business Premium plus</a:t>
                      </a:r>
                      <a:r>
                        <a:rPr lang="en-US" sz="1000" b="0" kern="100">
                          <a:solidFill>
                            <a:schemeClr val="tx1"/>
                          </a:solidFill>
                          <a:effectLst/>
                          <a:latin typeface="+mn-lt"/>
                        </a:rPr>
                        <a:t> </a:t>
                      </a:r>
                      <a:r>
                        <a:rPr lang="en-AU" sz="1000" b="0" kern="100">
                          <a:solidFill>
                            <a:schemeClr val="tx1"/>
                          </a:solidFill>
                          <a:effectLst/>
                          <a:latin typeface="+mn-lt"/>
                        </a:rPr>
                        <a:t>Automated data classification, encryption and governance</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a:solidFill>
                            <a:schemeClr val="tx1"/>
                          </a:solidFill>
                          <a:effectLst/>
                          <a:latin typeface="+mj-lt"/>
                        </a:rPr>
                        <a:t>$46.90</a:t>
                      </a:r>
                      <a:br>
                        <a:rPr lang="en-AU" sz="1000" b="0" kern="100">
                          <a:solidFill>
                            <a:srgbClr val="000000"/>
                          </a:solidFill>
                          <a:effectLst/>
                          <a:latin typeface="+mn-lt"/>
                        </a:rPr>
                      </a:br>
                      <a:r>
                        <a:rPr lang="en-AU" sz="1000" b="0" kern="100">
                          <a:solidFill>
                            <a:schemeClr val="tx1"/>
                          </a:solidFill>
                          <a:effectLst/>
                          <a:latin typeface="+mn-lt"/>
                        </a:rPr>
                        <a:t>M365 Business Premium + Microsoft Information Protection</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2412053897"/>
                  </a:ext>
                </a:extLst>
              </a:tr>
              <a:tr h="857250">
                <a:tc>
                  <a:txBody>
                    <a:bodyPr/>
                    <a:lstStyle/>
                    <a:p>
                      <a:pPr>
                        <a:lnSpc>
                          <a:spcPct val="115000"/>
                        </a:lnSpc>
                        <a:spcAft>
                          <a:spcPts val="800"/>
                        </a:spcAft>
                      </a:pPr>
                      <a:r>
                        <a:rPr lang="en-AU" sz="1000" b="0" kern="100" baseline="0">
                          <a:solidFill>
                            <a:schemeClr val="tx1"/>
                          </a:solidFill>
                          <a:effectLst/>
                          <a:latin typeface="+mj-lt"/>
                        </a:rPr>
                        <a:t>+$19.40 </a:t>
                      </a:r>
                      <a:r>
                        <a:rPr lang="en-AU" sz="1000" b="0" kern="100" baseline="0">
                          <a:solidFill>
                            <a:schemeClr val="tx1"/>
                          </a:solidFill>
                          <a:effectLst/>
                          <a:latin typeface="+mn-lt"/>
                        </a:rPr>
                        <a:t>to add </a:t>
                      </a:r>
                      <a:r>
                        <a:rPr lang="en-AU" sz="1000" b="0" kern="100" baseline="0">
                          <a:solidFill>
                            <a:schemeClr val="tx1"/>
                          </a:solidFill>
                          <a:effectLst/>
                          <a:latin typeface="+mj-lt"/>
                        </a:rPr>
                        <a:t>E5 Security mini bundle</a:t>
                      </a:r>
                      <a:endParaRPr lang="en-US" sz="1000" b="0" kern="100" baseline="0">
                        <a:solidFill>
                          <a:schemeClr val="tx1"/>
                        </a:solidFill>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M365 Business Premium protection + Advanced threat detection, layered security protection </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M365 Business Premium plus AI-powered threat protection across email, identity, endpoints and cloud apps</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dirty="0">
                          <a:solidFill>
                            <a:schemeClr val="tx1"/>
                          </a:solidFill>
                          <a:effectLst/>
                          <a:latin typeface="+mj-lt"/>
                        </a:rPr>
                        <a:t>$55.00</a:t>
                      </a:r>
                      <a:br>
                        <a:rPr lang="en-AU" sz="1000" b="0" kern="100" dirty="0">
                          <a:solidFill>
                            <a:srgbClr val="000000"/>
                          </a:solidFill>
                          <a:effectLst/>
                          <a:latin typeface="+mn-lt"/>
                        </a:rPr>
                      </a:br>
                      <a:r>
                        <a:rPr lang="en-AU" sz="1000" b="0" kern="100" dirty="0">
                          <a:solidFill>
                            <a:schemeClr val="tx1"/>
                          </a:solidFill>
                          <a:effectLst/>
                          <a:latin typeface="+mn-lt"/>
                        </a:rPr>
                        <a:t>M365 Business Premium + E5 Security</a:t>
                      </a:r>
                      <a:endParaRPr lang="en-US" sz="1000" b="0" kern="100" dirty="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2166853487"/>
                  </a:ext>
                </a:extLst>
              </a:tr>
            </a:tbl>
          </a:graphicData>
        </a:graphic>
      </p:graphicFrame>
      <p:sp>
        <p:nvSpPr>
          <p:cNvPr id="13" name="TextBox 12">
            <a:extLst>
              <a:ext uri="{FF2B5EF4-FFF2-40B4-BE49-F238E27FC236}">
                <a16:creationId xmlns:a16="http://schemas.microsoft.com/office/drawing/2014/main" id="{B2927540-3660-4EFD-A7A0-82981999C38F}"/>
              </a:ext>
            </a:extLst>
          </p:cNvPr>
          <p:cNvSpPr txBox="1"/>
          <p:nvPr/>
        </p:nvSpPr>
        <p:spPr>
          <a:xfrm>
            <a:off x="328613" y="8904007"/>
            <a:ext cx="6200774" cy="226591"/>
          </a:xfrm>
          <a:prstGeom prst="rect">
            <a:avLst/>
          </a:prstGeom>
          <a:noFill/>
        </p:spPr>
        <p:txBody>
          <a:bodyPr wrap="square" lIns="108000" tIns="72000" rIns="180000" bIns="0" anchor="t">
            <a:spAutoFit/>
          </a:bodyPr>
          <a:lstStyle/>
          <a:p>
            <a:pPr defTabSz="914397">
              <a:spcBef>
                <a:spcPts val="300"/>
              </a:spcBef>
              <a:spcAft>
                <a:spcPts val="600"/>
              </a:spcAft>
              <a:defRPr/>
            </a:pPr>
            <a:r>
              <a:rPr lang="en-US" sz="1000">
                <a:cs typeface="Segoe UI"/>
              </a:rPr>
              <a:t>All prices are in AUD and exclude GST and are subject to change at Microsoft’s discretion.</a:t>
            </a:r>
          </a:p>
        </p:txBody>
      </p:sp>
    </p:spTree>
    <p:extLst>
      <p:ext uri="{BB962C8B-B14F-4D97-AF65-F5344CB8AC3E}">
        <p14:creationId xmlns:p14="http://schemas.microsoft.com/office/powerpoint/2010/main" val="49585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67C1C-28D7-43EA-A6E5-92A683C9EFE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37250" y="1816284"/>
            <a:ext cx="6183497" cy="2473398"/>
          </a:xfrm>
          <a:prstGeom prst="rect">
            <a:avLst/>
          </a:prstGeom>
        </p:spPr>
      </p:pic>
      <p:pic>
        <p:nvPicPr>
          <p:cNvPr id="11" name="Picture 10">
            <a:extLst>
              <a:ext uri="{FF2B5EF4-FFF2-40B4-BE49-F238E27FC236}">
                <a16:creationId xmlns:a16="http://schemas.microsoft.com/office/drawing/2014/main" id="{408495CD-DED1-460A-9AEE-34622B3BF1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0" y="5294314"/>
            <a:ext cx="6858000" cy="4611686"/>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Next step: </a:t>
            </a:r>
            <a:br>
              <a:rPr lang="en-US" sz="2000">
                <a:solidFill>
                  <a:srgbClr val="091F2C"/>
                </a:solidFill>
                <a:latin typeface="+mj-lt"/>
                <a:cs typeface="Segoe UI"/>
              </a:rPr>
            </a:br>
            <a:r>
              <a:rPr lang="en-US" sz="2000">
                <a:solidFill>
                  <a:srgbClr val="091F2C"/>
                </a:solidFill>
                <a:latin typeface="+mj-lt"/>
                <a:cs typeface="Segoe UI"/>
              </a:rPr>
              <a:t>Schedule your free security assessment</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307777"/>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Security is a journey, not a destination. As your trusted security partner, we'll help you build a mature security posture that evolves with your business.</a:t>
            </a:r>
            <a:endParaRPr lang="en-US" sz="1000">
              <a:cs typeface="Segoe UI"/>
            </a:endParaRPr>
          </a:p>
        </p:txBody>
      </p:sp>
      <p:sp>
        <p:nvSpPr>
          <p:cNvPr id="8" name="Rectangle 7">
            <a:extLst>
              <a:ext uri="{FF2B5EF4-FFF2-40B4-BE49-F238E27FC236}">
                <a16:creationId xmlns:a16="http://schemas.microsoft.com/office/drawing/2014/main" id="{7EE424C2-0EB2-4BFE-84C2-97393E0C27EF}"/>
              </a:ext>
            </a:extLst>
          </p:cNvPr>
          <p:cNvSpPr/>
          <p:nvPr/>
        </p:nvSpPr>
        <p:spPr bwMode="auto">
          <a:xfrm>
            <a:off x="337250" y="1816284"/>
            <a:ext cx="6012133" cy="23678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2000" tIns="25200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Here's how to get started:</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Book your complimentary security assessment: </a:t>
            </a:r>
            <a:r>
              <a:rPr lang="en-US" sz="1000">
                <a:solidFill>
                  <a:schemeClr val="tx1"/>
                </a:solidFill>
                <a:ea typeface="Segoe UI" pitchFamily="34" charset="0"/>
                <a:cs typeface="Segoe Sans Display Semilight" pitchFamily="2" charset="0"/>
              </a:rPr>
              <a:t>Identify your current risks, compliance gaps, and quick-win opportunities without disrupting your operations</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Review your personalised security roadmap:</a:t>
            </a:r>
            <a:r>
              <a:rPr lang="en-US" sz="1000">
                <a:solidFill>
                  <a:schemeClr val="tx1"/>
                </a:solidFill>
                <a:ea typeface="Segoe UI" pitchFamily="34" charset="0"/>
                <a:cs typeface="Segoe Sans Display Semilight" pitchFamily="2" charset="0"/>
              </a:rPr>
              <a:t> Receive a practical plan that prioritises balances critical security needs with business goals and budget constraints.</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Deploy foundational protection: </a:t>
            </a:r>
            <a:r>
              <a:rPr lang="en-US" sz="1000">
                <a:solidFill>
                  <a:schemeClr val="tx1"/>
                </a:solidFill>
                <a:ea typeface="Segoe UI" pitchFamily="34" charset="0"/>
                <a:cs typeface="Segoe Sans Display Semilight" pitchFamily="2" charset="0"/>
              </a:rPr>
              <a:t>Implement essential security capabilities for immediate risk reduction</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Build security awareness:</a:t>
            </a:r>
            <a:r>
              <a:rPr lang="en-US" sz="1000">
                <a:solidFill>
                  <a:schemeClr val="tx1"/>
                </a:solidFill>
                <a:ea typeface="Segoe UI" pitchFamily="34" charset="0"/>
                <a:cs typeface="Segoe Sans Display Semilight" pitchFamily="2" charset="0"/>
              </a:rPr>
              <a:t> Train your team on security best practices that complement technical controls</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Continuously improve:</a:t>
            </a:r>
            <a:r>
              <a:rPr lang="en-US" sz="1000">
                <a:solidFill>
                  <a:schemeClr val="tx1"/>
                </a:solidFill>
                <a:ea typeface="Segoe UI" pitchFamily="34" charset="0"/>
                <a:cs typeface="Segoe Sans Display Semilight" pitchFamily="2" charset="0"/>
              </a:rPr>
              <a:t> Regularly review and enhance your security posture as threats evolve</a:t>
            </a:r>
          </a:p>
        </p:txBody>
      </p:sp>
      <p:sp>
        <p:nvSpPr>
          <p:cNvPr id="15" name="TextBox 14">
            <a:extLst>
              <a:ext uri="{FF2B5EF4-FFF2-40B4-BE49-F238E27FC236}">
                <a16:creationId xmlns:a16="http://schemas.microsoft.com/office/drawing/2014/main" id="{2FCC24DF-A37E-41C7-9F99-C58198AEF385}"/>
              </a:ext>
            </a:extLst>
          </p:cNvPr>
          <p:cNvSpPr txBox="1"/>
          <p:nvPr/>
        </p:nvSpPr>
        <p:spPr>
          <a:xfrm>
            <a:off x="328613" y="4471166"/>
            <a:ext cx="6200774" cy="461665"/>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UI"/>
              </a:rPr>
              <a:t>Implementing robust security doesn't have to be overwhelming or disruptive. With the right partner and Microsoft's integrated security solutions, you can achieve enterprise-grade protection that fits your business needs and budget.</a:t>
            </a:r>
          </a:p>
        </p:txBody>
      </p:sp>
      <p:grpSp>
        <p:nvGrpSpPr>
          <p:cNvPr id="33" name="Group 32">
            <a:extLst>
              <a:ext uri="{FF2B5EF4-FFF2-40B4-BE49-F238E27FC236}">
                <a16:creationId xmlns:a16="http://schemas.microsoft.com/office/drawing/2014/main" id="{45CF093D-CF12-4C88-B6F0-F4B741C91D52}"/>
              </a:ext>
            </a:extLst>
          </p:cNvPr>
          <p:cNvGrpSpPr/>
          <p:nvPr/>
        </p:nvGrpSpPr>
        <p:grpSpPr>
          <a:xfrm>
            <a:off x="4745957" y="7868297"/>
            <a:ext cx="1800000" cy="1800000"/>
            <a:chOff x="4745957" y="7868297"/>
            <a:chExt cx="1800000" cy="1800000"/>
          </a:xfrm>
        </p:grpSpPr>
        <p:pic>
          <p:nvPicPr>
            <p:cNvPr id="34" name="Picture 33">
              <a:extLst>
                <a:ext uri="{FF2B5EF4-FFF2-40B4-BE49-F238E27FC236}">
                  <a16:creationId xmlns:a16="http://schemas.microsoft.com/office/drawing/2014/main" id="{46D32DD5-0892-4944-B915-5B3F3C5082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45957" y="7868297"/>
              <a:ext cx="1800000" cy="1800000"/>
            </a:xfrm>
            <a:prstGeom prst="rect">
              <a:avLst/>
            </a:prstGeom>
          </p:spPr>
        </p:pic>
        <p:sp>
          <p:nvSpPr>
            <p:cNvPr id="35" name="TextBox 34">
              <a:extLst>
                <a:ext uri="{FF2B5EF4-FFF2-40B4-BE49-F238E27FC236}">
                  <a16:creationId xmlns:a16="http://schemas.microsoft.com/office/drawing/2014/main" id="{101C69C3-F4B9-4CCC-ADCB-0F9431127E07}"/>
                </a:ext>
              </a:extLst>
            </p:cNvPr>
            <p:cNvSpPr txBox="1"/>
            <p:nvPr/>
          </p:nvSpPr>
          <p:spPr>
            <a:xfrm>
              <a:off x="4843461" y="9223839"/>
              <a:ext cx="1150019" cy="215444"/>
            </a:xfrm>
            <a:prstGeom prst="rect">
              <a:avLst/>
            </a:prstGeom>
            <a:noFill/>
          </p:spPr>
          <p:txBody>
            <a:bodyPr wrap="square" lIns="0" tIns="0" rIns="0" bIns="0" anchor="t">
              <a:spAutoFit/>
            </a:bodyPr>
            <a:lstStyle/>
            <a:p>
              <a:pPr defTabSz="914397">
                <a:spcBef>
                  <a:spcPts val="200"/>
                </a:spcBef>
                <a:spcAft>
                  <a:spcPts val="600"/>
                </a:spcAft>
                <a:defRPr/>
              </a:pPr>
              <a:r>
                <a:rPr lang="en-US" sz="1400">
                  <a:cs typeface="Segoe UI"/>
                </a:rPr>
                <a:t>Next step</a:t>
              </a:r>
              <a:endParaRPr lang="en-US" sz="1200">
                <a:cs typeface="Segoe UI"/>
              </a:endParaRPr>
            </a:p>
          </p:txBody>
        </p:sp>
        <p:grpSp>
          <p:nvGrpSpPr>
            <p:cNvPr id="36" name="Group 35">
              <a:extLst>
                <a:ext uri="{FF2B5EF4-FFF2-40B4-BE49-F238E27FC236}">
                  <a16:creationId xmlns:a16="http://schemas.microsoft.com/office/drawing/2014/main" id="{B6D3198B-C211-4D84-AA7A-6E189D65F9FA}"/>
                </a:ext>
              </a:extLst>
            </p:cNvPr>
            <p:cNvGrpSpPr>
              <a:grpSpLocks noChangeAspect="1"/>
            </p:cNvGrpSpPr>
            <p:nvPr/>
          </p:nvGrpSpPr>
          <p:grpSpPr>
            <a:xfrm>
              <a:off x="4843461" y="7963589"/>
              <a:ext cx="252000" cy="252000"/>
              <a:chOff x="3293474" y="6677365"/>
              <a:chExt cx="360000" cy="360000"/>
            </a:xfrm>
          </p:grpSpPr>
          <p:sp>
            <p:nvSpPr>
              <p:cNvPr id="37" name="Freeform: Shape 36">
                <a:extLst>
                  <a:ext uri="{FF2B5EF4-FFF2-40B4-BE49-F238E27FC236}">
                    <a16:creationId xmlns:a16="http://schemas.microsoft.com/office/drawing/2014/main" id="{392351BB-F666-445D-AB40-3097BA776502}"/>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38" name="Graphic 32">
                <a:extLst>
                  <a:ext uri="{FF2B5EF4-FFF2-40B4-BE49-F238E27FC236}">
                    <a16:creationId xmlns:a16="http://schemas.microsoft.com/office/drawing/2014/main" id="{0078CD0B-9DD6-4420-82A4-84FC75310701}"/>
                  </a:ext>
                </a:extLst>
              </p:cNvPr>
              <p:cNvGrpSpPr>
                <a:grpSpLocks noChangeAspect="1"/>
              </p:cNvGrpSpPr>
              <p:nvPr/>
            </p:nvGrpSpPr>
            <p:grpSpPr>
              <a:xfrm rot="2700000">
                <a:off x="3415580" y="6803365"/>
                <a:ext cx="115789" cy="108000"/>
                <a:chOff x="2996146" y="4819536"/>
                <a:chExt cx="56012" cy="52244"/>
              </a:xfrm>
            </p:grpSpPr>
            <p:sp>
              <p:nvSpPr>
                <p:cNvPr id="39" name="Freeform: Shape 38">
                  <a:extLst>
                    <a:ext uri="{FF2B5EF4-FFF2-40B4-BE49-F238E27FC236}">
                      <a16:creationId xmlns:a16="http://schemas.microsoft.com/office/drawing/2014/main" id="{24D89498-54DC-479D-8169-FEF23236F5CC}"/>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160B2AAF-EB78-4E32-BF82-937C5727AF8E}"/>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0F856DF2-7CCB-4F17-AAF6-F522AC18DF3D}"/>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grpSp>
    </p:spTree>
    <p:extLst>
      <p:ext uri="{BB962C8B-B14F-4D97-AF65-F5344CB8AC3E}">
        <p14:creationId xmlns:p14="http://schemas.microsoft.com/office/powerpoint/2010/main" val="148260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42ED8843-519C-46FF-BA39-2EB73603076C}"/>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B7EE4C92-2C05-4B30-AD19-3B14EAAAF237}"/>
              </a:ext>
            </a:extLst>
          </p:cNvPr>
          <p:cNvSpPr>
            <a:spLocks noGrp="1"/>
          </p:cNvSpPr>
          <p:nvPr>
            <p:ph type="body" sz="quarter" idx="12"/>
          </p:nvPr>
        </p:nvSpPr>
        <p:spPr/>
        <p:txBody>
          <a:bodyPr/>
          <a:lstStyle/>
          <a:p>
            <a:r>
              <a:rPr lang="en-US"/>
              <a:t>Insert partner contact details: </a:t>
            </a:r>
            <a:br>
              <a:rPr lang="en-US"/>
            </a:br>
            <a:r>
              <a:rPr lang="en-US"/>
              <a:t>[Name:]</a:t>
            </a:r>
            <a:br>
              <a:rPr lang="en-US"/>
            </a:br>
            <a:r>
              <a:rPr lang="en-US"/>
              <a:t>[Phone:]</a:t>
            </a:r>
            <a:br>
              <a:rPr lang="en-US"/>
            </a:br>
            <a:r>
              <a:rPr lang="en-US"/>
              <a:t>[Email:]</a:t>
            </a:r>
            <a:br>
              <a:rPr lang="en-US"/>
            </a:br>
            <a:r>
              <a:rPr lang="en-US"/>
              <a:t>[Website:]</a:t>
            </a:r>
          </a:p>
        </p:txBody>
      </p:sp>
      <p:sp>
        <p:nvSpPr>
          <p:cNvPr id="21" name="Text Placeholder 20">
            <a:extLst>
              <a:ext uri="{FF2B5EF4-FFF2-40B4-BE49-F238E27FC236}">
                <a16:creationId xmlns:a16="http://schemas.microsoft.com/office/drawing/2014/main" id="{3A737BFA-CECF-4474-A29D-907C04C71A0B}"/>
              </a:ext>
            </a:extLst>
          </p:cNvPr>
          <p:cNvSpPr>
            <a:spLocks noGrp="1"/>
          </p:cNvSpPr>
          <p:nvPr>
            <p:ph type="body" sz="quarter" idx="13"/>
          </p:nvPr>
        </p:nvSpPr>
        <p:spPr>
          <a:xfrm>
            <a:off x="1054160" y="3770363"/>
            <a:ext cx="3566521" cy="198893"/>
          </a:xfrm>
        </p:spPr>
        <p:txBody>
          <a:bodyPr/>
          <a:lstStyle/>
          <a:p>
            <a:endParaRPr lang="en-US"/>
          </a:p>
        </p:txBody>
      </p:sp>
      <p:sp>
        <p:nvSpPr>
          <p:cNvPr id="22" name="Text Placeholder 21">
            <a:extLst>
              <a:ext uri="{FF2B5EF4-FFF2-40B4-BE49-F238E27FC236}">
                <a16:creationId xmlns:a16="http://schemas.microsoft.com/office/drawing/2014/main" id="{9B3685E8-8AD4-4D43-A124-251496C18772}"/>
              </a:ext>
            </a:extLst>
          </p:cNvPr>
          <p:cNvSpPr>
            <a:spLocks noGrp="1"/>
          </p:cNvSpPr>
          <p:nvPr>
            <p:ph type="body" sz="quarter" idx="16"/>
          </p:nvPr>
        </p:nvSpPr>
        <p:spPr/>
        <p:txBody>
          <a:bodyPr/>
          <a:lstStyle/>
          <a:p>
            <a:endParaRPr lang="en-US"/>
          </a:p>
        </p:txBody>
      </p:sp>
      <p:sp>
        <p:nvSpPr>
          <p:cNvPr id="23" name="Picture Placeholder 22">
            <a:extLst>
              <a:ext uri="{FF2B5EF4-FFF2-40B4-BE49-F238E27FC236}">
                <a16:creationId xmlns:a16="http://schemas.microsoft.com/office/drawing/2014/main" id="{CCCE07AB-6F27-4FB8-A10B-92E448A9841D}"/>
              </a:ext>
            </a:extLst>
          </p:cNvPr>
          <p:cNvSpPr>
            <a:spLocks noGrp="1"/>
          </p:cNvSpPr>
          <p:nvPr>
            <p:ph type="pic" sz="quarter" idx="18"/>
          </p:nvPr>
        </p:nvSpPr>
        <p:spPr/>
        <p:txBody>
          <a:bodyPr/>
          <a:lstStyle/>
          <a:p>
            <a:endParaRPr lang="en-US"/>
          </a:p>
        </p:txBody>
      </p:sp>
      <p:sp>
        <p:nvSpPr>
          <p:cNvPr id="19" name="Text Placeholder 18">
            <a:extLst>
              <a:ext uri="{FF2B5EF4-FFF2-40B4-BE49-F238E27FC236}">
                <a16:creationId xmlns:a16="http://schemas.microsoft.com/office/drawing/2014/main" id="{61C7DAB6-B263-477B-A2EF-DF4AC4EABA41}"/>
              </a:ext>
            </a:extLst>
          </p:cNvPr>
          <p:cNvSpPr>
            <a:spLocks noGrp="1"/>
          </p:cNvSpPr>
          <p:nvPr>
            <p:ph type="body" sz="quarter" idx="19"/>
          </p:nvPr>
        </p:nvSpPr>
        <p:spPr/>
        <p:txBody>
          <a:bodyPr/>
          <a:lstStyle/>
          <a:p>
            <a:r>
              <a:rPr lang="en-US"/>
              <a:t>Let's work together to supercharge your security</a:t>
            </a:r>
          </a:p>
        </p:txBody>
      </p:sp>
      <p:sp>
        <p:nvSpPr>
          <p:cNvPr id="10" name="Text Placeholder 9">
            <a:extLst>
              <a:ext uri="{FF2B5EF4-FFF2-40B4-BE49-F238E27FC236}">
                <a16:creationId xmlns:a16="http://schemas.microsoft.com/office/drawing/2014/main" id="{D1C5E390-59E9-44FE-A797-D9B4C6C9C859}"/>
              </a:ext>
            </a:extLst>
          </p:cNvPr>
          <p:cNvSpPr>
            <a:spLocks noGrp="1"/>
          </p:cNvSpPr>
          <p:nvPr>
            <p:ph type="body" sz="quarter" idx="20"/>
          </p:nvPr>
        </p:nvSpPr>
        <p:spPr/>
        <p:txBody>
          <a:bodyPr/>
          <a:lstStyle/>
          <a:p>
            <a:r>
              <a:rPr lang="en-US"/>
              <a:t>Our Microsoft security experts will help you navigate the complex threat landscape and build a security foundation that protects your business now and in the future.</a:t>
            </a:r>
          </a:p>
        </p:txBody>
      </p:sp>
      <p:sp>
        <p:nvSpPr>
          <p:cNvPr id="11" name="Text Placeholder 10">
            <a:extLst>
              <a:ext uri="{FF2B5EF4-FFF2-40B4-BE49-F238E27FC236}">
                <a16:creationId xmlns:a16="http://schemas.microsoft.com/office/drawing/2014/main" id="{FF655C85-7FFE-42A1-A2A0-BEBFD5A2A0D2}"/>
              </a:ext>
            </a:extLst>
          </p:cNvPr>
          <p:cNvSpPr>
            <a:spLocks noGrp="1"/>
          </p:cNvSpPr>
          <p:nvPr>
            <p:ph type="body" sz="quarter" idx="21"/>
          </p:nvPr>
        </p:nvSpPr>
        <p:spPr/>
        <p:txBody>
          <a:bodyPr/>
          <a:lstStyle/>
          <a:p>
            <a:r>
              <a:rPr lang="en-US"/>
              <a:t>Contact us today to schedule your free security assessment.</a:t>
            </a:r>
          </a:p>
        </p:txBody>
      </p:sp>
      <p:sp>
        <p:nvSpPr>
          <p:cNvPr id="12" name="Text Placeholder 11">
            <a:extLst>
              <a:ext uri="{FF2B5EF4-FFF2-40B4-BE49-F238E27FC236}">
                <a16:creationId xmlns:a16="http://schemas.microsoft.com/office/drawing/2014/main" id="{A2C9D52B-4934-40A7-9B1D-7509EA3C3EFC}"/>
              </a:ext>
            </a:extLst>
          </p:cNvPr>
          <p:cNvSpPr>
            <a:spLocks noGrp="1"/>
          </p:cNvSpPr>
          <p:nvPr>
            <p:ph type="body" sz="quarter" idx="22"/>
          </p:nvPr>
        </p:nvSpPr>
        <p:spPr/>
        <p:txBody>
          <a:bodyPr/>
          <a:lstStyle/>
          <a:p>
            <a:r>
              <a:rPr lang="en-US"/>
              <a:t>Download further resources:</a:t>
            </a:r>
          </a:p>
        </p:txBody>
      </p:sp>
      <p:sp>
        <p:nvSpPr>
          <p:cNvPr id="13" name="Text Placeholder 12">
            <a:extLst>
              <a:ext uri="{FF2B5EF4-FFF2-40B4-BE49-F238E27FC236}">
                <a16:creationId xmlns:a16="http://schemas.microsoft.com/office/drawing/2014/main" id="{6FB9EDC7-FF27-4602-A378-F83CA000735B}"/>
              </a:ext>
            </a:extLst>
          </p:cNvPr>
          <p:cNvSpPr>
            <a:spLocks noGrp="1"/>
          </p:cNvSpPr>
          <p:nvPr>
            <p:ph type="body" sz="quarter" idx="23"/>
          </p:nvPr>
        </p:nvSpPr>
        <p:spPr/>
        <p:txBody>
          <a:bodyPr/>
          <a:lstStyle/>
          <a:p>
            <a:r>
              <a:rPr lang="en-US"/>
              <a:t>SMB Security Regulatory Changes: What you need to know</a:t>
            </a:r>
          </a:p>
          <a:p>
            <a:r>
              <a:rPr lang="en-US"/>
              <a:t>Security Industry Insights: Healthcare, Financial Services, Insurance, Retail, Government</a:t>
            </a:r>
          </a:p>
        </p:txBody>
      </p:sp>
      <p:sp>
        <p:nvSpPr>
          <p:cNvPr id="14" name="Text Placeholder 26">
            <a:extLst>
              <a:ext uri="{FF2B5EF4-FFF2-40B4-BE49-F238E27FC236}">
                <a16:creationId xmlns:a16="http://schemas.microsoft.com/office/drawing/2014/main" id="{00BCDC8B-77CB-4E40-878F-32A8F7A6170B}"/>
              </a:ext>
            </a:extLst>
          </p:cNvPr>
          <p:cNvSpPr txBox="1">
            <a:spLocks/>
          </p:cNvSpPr>
          <p:nvPr/>
        </p:nvSpPr>
        <p:spPr>
          <a:xfrm>
            <a:off x="328613" y="8947384"/>
            <a:ext cx="5259387" cy="806375"/>
          </a:xfrm>
          <a:prstGeom prst="rect">
            <a:avLst/>
          </a:prstGeom>
        </p:spPr>
        <p:txBody>
          <a:bodyPr wrap="square" lIns="91440" tIns="45720" rIns="91440" bIns="45720" anchor="t">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rgbClr val="737373"/>
                </a:solidFill>
                <a:latin typeface="+mj-lt"/>
                <a:ea typeface="+mn-ea"/>
                <a:cs typeface="Segoe UI" panose="020B0502040204020203" pitchFamily="34"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US" dirty="0">
                <a:solidFill>
                  <a:srgbClr val="091F2C"/>
                </a:solidFill>
                <a:latin typeface="+mn-lt"/>
              </a:rPr>
              <a:t>References: </a:t>
            </a:r>
          </a:p>
          <a:p>
            <a:r>
              <a:rPr lang="en-US" dirty="0">
                <a:solidFill>
                  <a:srgbClr val="091F2C"/>
                </a:solidFill>
                <a:latin typeface="+mn-lt"/>
                <a:cs typeface="Segoe UI"/>
              </a:rPr>
              <a:t>1. Media One NZ: </a:t>
            </a:r>
            <a:r>
              <a:rPr lang="en-US" dirty="0">
                <a:solidFill>
                  <a:srgbClr val="091F2C"/>
                </a:solidFill>
                <a:latin typeface="+mn-lt"/>
                <a:cs typeface="Segoe UI"/>
                <a:hlinkClick r:id="rId2">
                  <a:extLst>
                    <a:ext uri="{A12FA001-AC4F-418D-AE19-62706E023703}">
                      <ahyp:hlinkClr xmlns:ahyp="http://schemas.microsoft.com/office/drawing/2018/hyperlinkcolor" val="tx"/>
                    </a:ext>
                  </a:extLst>
                </a:hlinkClick>
              </a:rPr>
              <a:t>One NZ arms small businesses to fight cyber-attacks</a:t>
            </a:r>
            <a:r>
              <a:rPr lang="en-US" dirty="0">
                <a:solidFill>
                  <a:srgbClr val="091F2C"/>
                </a:solidFill>
                <a:latin typeface="+mn-lt"/>
                <a:cs typeface="Segoe UI"/>
              </a:rPr>
              <a:t>, 2023</a:t>
            </a:r>
            <a:endParaRPr lang="en-US" dirty="0">
              <a:solidFill>
                <a:srgbClr val="091F2C"/>
              </a:solidFill>
              <a:latin typeface="+mn-lt"/>
            </a:endParaRPr>
          </a:p>
          <a:p>
            <a:r>
              <a:rPr lang="en-US" dirty="0">
                <a:solidFill>
                  <a:srgbClr val="091F2C"/>
                </a:solidFill>
                <a:latin typeface="+mn-lt"/>
                <a:cs typeface="Segoe UI"/>
              </a:rPr>
              <a:t>2. NZ National Cyber Security Centre: </a:t>
            </a:r>
            <a:r>
              <a:rPr lang="en-US" dirty="0">
                <a:solidFill>
                  <a:srgbClr val="091F2C"/>
                </a:solidFill>
                <a:latin typeface="+mn-lt"/>
                <a:cs typeface="Segoe UI"/>
                <a:hlinkClick r:id="rId3">
                  <a:extLst>
                    <a:ext uri="{A12FA001-AC4F-418D-AE19-62706E023703}">
                      <ahyp:hlinkClr xmlns:ahyp="http://schemas.microsoft.com/office/drawing/2018/hyperlinkcolor" val="tx"/>
                    </a:ext>
                  </a:extLst>
                </a:hlinkClick>
              </a:rPr>
              <a:t>Cyber threats: SMEs don’t know where to start</a:t>
            </a:r>
            <a:r>
              <a:rPr lang="en-US" dirty="0">
                <a:solidFill>
                  <a:srgbClr val="091F2C"/>
                </a:solidFill>
                <a:latin typeface="+mn-lt"/>
                <a:cs typeface="Segoe UI"/>
              </a:rPr>
              <a:t>, 2024  </a:t>
            </a:r>
          </a:p>
          <a:p>
            <a:r>
              <a:rPr lang="en-US" dirty="0">
                <a:solidFill>
                  <a:srgbClr val="091F2C"/>
                </a:solidFill>
                <a:latin typeface="+mn-lt"/>
                <a:cs typeface="Segoe UI"/>
              </a:rPr>
              <a:t>3. </a:t>
            </a:r>
            <a:r>
              <a:rPr lang="en-US" dirty="0">
                <a:solidFill>
                  <a:srgbClr val="091F2C"/>
                </a:solidFill>
                <a:latin typeface="+mn-lt"/>
                <a:cs typeface="Segoe UI"/>
                <a:hlinkClick r:id="rId4">
                  <a:extLst>
                    <a:ext uri="{A12FA001-AC4F-418D-AE19-62706E023703}">
                      <ahyp:hlinkClr xmlns:ahyp="http://schemas.microsoft.com/office/drawing/2018/hyperlinkcolor" val="tx"/>
                    </a:ext>
                  </a:extLst>
                </a:hlinkClick>
              </a:rPr>
              <a:t>ASBFEO Newsletter 2023 </a:t>
            </a:r>
            <a:endParaRPr lang="en-US" dirty="0">
              <a:solidFill>
                <a:srgbClr val="091F2C"/>
              </a:solidFill>
              <a:latin typeface="+mn-lt"/>
              <a:cs typeface="Segoe UI"/>
            </a:endParaRPr>
          </a:p>
          <a:p>
            <a:r>
              <a:rPr lang="en-US" dirty="0">
                <a:solidFill>
                  <a:srgbClr val="091F2C"/>
                </a:solidFill>
                <a:latin typeface="+mn-lt"/>
                <a:cs typeface="Segoe UI"/>
              </a:rPr>
              <a:t>4. Cisco: </a:t>
            </a:r>
            <a:r>
              <a:rPr lang="en-US" dirty="0">
                <a:solidFill>
                  <a:srgbClr val="091F2C"/>
                </a:solidFill>
                <a:latin typeface="+mn-lt"/>
                <a:cs typeface="Segoe UI"/>
                <a:hlinkClick r:id="rId5">
                  <a:extLst>
                    <a:ext uri="{A12FA001-AC4F-418D-AE19-62706E023703}">
                      <ahyp:hlinkClr xmlns:ahyp="http://schemas.microsoft.com/office/drawing/2018/hyperlinkcolor" val="tx"/>
                    </a:ext>
                  </a:extLst>
                </a:hlinkClick>
              </a:rPr>
              <a:t>Cybersecurity for SMBs: Asia Pacific Businesses Prepare for Digital Defense, 2021</a:t>
            </a:r>
            <a:endParaRPr lang="en-US" dirty="0">
              <a:solidFill>
                <a:srgbClr val="091F2C"/>
              </a:solidFill>
              <a:latin typeface="+mn-lt"/>
              <a:cs typeface="Segoe UI"/>
            </a:endParaRPr>
          </a:p>
        </p:txBody>
      </p:sp>
      <p:sp>
        <p:nvSpPr>
          <p:cNvPr id="2" name="Text Placeholder 10">
            <a:extLst>
              <a:ext uri="{FF2B5EF4-FFF2-40B4-BE49-F238E27FC236}">
                <a16:creationId xmlns:a16="http://schemas.microsoft.com/office/drawing/2014/main" id="{D603CEE7-028F-3DE0-85F4-91CD9DFBBF7E}"/>
              </a:ext>
            </a:extLst>
          </p:cNvPr>
          <p:cNvSpPr txBox="1">
            <a:spLocks/>
          </p:cNvSpPr>
          <p:nvPr/>
        </p:nvSpPr>
        <p:spPr>
          <a:xfrm>
            <a:off x="1053916" y="3955318"/>
            <a:ext cx="4292065" cy="153888"/>
          </a:xfrm>
          <a:prstGeom prst="rect">
            <a:avLst/>
          </a:prstGeom>
        </p:spPr>
        <p:txBody>
          <a:bodyPr vert="horz" wrap="square" lIns="0" tIns="0" rIns="0" bIns="0" rtlCol="0">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j-lt"/>
                <a:ea typeface="+mn-ea"/>
                <a:cs typeface="Segoe UI" panose="020B0502040204020203" pitchFamily="34"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AU" b="1">
                <a:solidFill>
                  <a:srgbClr val="000000"/>
                </a:solidFill>
                <a:effectLst/>
                <a:latin typeface="+mn-lt"/>
                <a:ea typeface="Arial" panose="020B0604020202020204" pitchFamily="34" charset="0"/>
              </a:rPr>
              <a:t>Your proven security specialists</a:t>
            </a:r>
            <a:r>
              <a:rPr lang="en-AU">
                <a:effectLst/>
                <a:latin typeface="+mn-lt"/>
              </a:rPr>
              <a:t> </a:t>
            </a:r>
            <a:endParaRPr lang="en-US">
              <a:latin typeface="+mn-lt"/>
            </a:endParaRPr>
          </a:p>
        </p:txBody>
      </p:sp>
    </p:spTree>
    <p:extLst>
      <p:ext uri="{BB962C8B-B14F-4D97-AF65-F5344CB8AC3E}">
        <p14:creationId xmlns:p14="http://schemas.microsoft.com/office/powerpoint/2010/main" val="60379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A5E29057-90C1-4436-9018-78930F78B2CD}"/>
              </a:ext>
            </a:extLst>
          </p:cNvPr>
          <p:cNvPicPr>
            <a:picLocks noChangeAspect="1"/>
          </p:cNvPicPr>
          <p:nvPr/>
        </p:nvPicPr>
        <p:blipFill>
          <a:blip r:embed="rId3">
            <a:extLst>
              <a:ext uri="{28A0092B-C50C-407E-A947-70E740481C1C}">
                <a14:useLocalDpi xmlns:a14="http://schemas.microsoft.com/office/drawing/2010/main" val="0"/>
              </a:ext>
            </a:extLst>
          </a:blip>
          <a:srcRect l="26153" r="26153"/>
          <a:stretch/>
        </p:blipFill>
        <p:spPr>
          <a:xfrm>
            <a:off x="0" y="1817673"/>
            <a:ext cx="6858000" cy="8088330"/>
          </a:xfrm>
          <a:custGeom>
            <a:avLst/>
            <a:gdLst>
              <a:gd name="connsiteX0" fmla="*/ 0 w 6858000"/>
              <a:gd name="connsiteY0" fmla="*/ 0 h 7394189"/>
              <a:gd name="connsiteX1" fmla="*/ 6858000 w 6858000"/>
              <a:gd name="connsiteY1" fmla="*/ 0 h 7394189"/>
              <a:gd name="connsiteX2" fmla="*/ 6858000 w 6858000"/>
              <a:gd name="connsiteY2" fmla="*/ 7394189 h 7394189"/>
              <a:gd name="connsiteX3" fmla="*/ 0 w 6858000"/>
              <a:gd name="connsiteY3" fmla="*/ 7394189 h 7394189"/>
            </a:gdLst>
            <a:ahLst/>
            <a:cxnLst>
              <a:cxn ang="0">
                <a:pos x="connsiteX0" y="connsiteY0"/>
              </a:cxn>
              <a:cxn ang="0">
                <a:pos x="connsiteX1" y="connsiteY1"/>
              </a:cxn>
              <a:cxn ang="0">
                <a:pos x="connsiteX2" y="connsiteY2"/>
              </a:cxn>
              <a:cxn ang="0">
                <a:pos x="connsiteX3" y="connsiteY3"/>
              </a:cxn>
            </a:cxnLst>
            <a:rect l="l" t="t" r="r" b="b"/>
            <a:pathLst>
              <a:path w="6858000" h="7394189">
                <a:moveTo>
                  <a:pt x="0" y="0"/>
                </a:moveTo>
                <a:lnTo>
                  <a:pt x="6858000" y="0"/>
                </a:lnTo>
                <a:lnTo>
                  <a:pt x="6858000" y="7394189"/>
                </a:lnTo>
                <a:lnTo>
                  <a:pt x="0" y="7394189"/>
                </a:lnTo>
                <a:close/>
              </a:path>
            </a:pathLst>
          </a:custGeom>
        </p:spPr>
      </p:pic>
      <p:pic>
        <p:nvPicPr>
          <p:cNvPr id="7" name="Picture 6">
            <a:extLst>
              <a:ext uri="{FF2B5EF4-FFF2-40B4-BE49-F238E27FC236}">
                <a16:creationId xmlns:a16="http://schemas.microsoft.com/office/drawing/2014/main" id="{53A98789-3D1D-4216-86FB-CCD4222B59A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30659" y="2488711"/>
            <a:ext cx="6198727" cy="7237285"/>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6200773" cy="615553"/>
          </a:xfrm>
        </p:spPr>
        <p:txBody>
          <a:bodyPr>
            <a:spAutoFit/>
          </a:bodyPr>
          <a:lstStyle/>
          <a:p>
            <a:r>
              <a:rPr lang="en-US" sz="2000">
                <a:solidFill>
                  <a:srgbClr val="091F2C"/>
                </a:solidFill>
                <a:latin typeface="+mj-lt"/>
                <a:cs typeface="Segoe UI"/>
              </a:rPr>
              <a:t>The new security landscape: </a:t>
            </a:r>
            <a:br>
              <a:rPr lang="en-US" sz="2000">
                <a:solidFill>
                  <a:srgbClr val="091F2C"/>
                </a:solidFill>
                <a:latin typeface="+mj-lt"/>
                <a:cs typeface="Segoe UI"/>
              </a:rPr>
            </a:br>
            <a:r>
              <a:rPr lang="en-US" sz="2000">
                <a:solidFill>
                  <a:srgbClr val="091F2C"/>
                </a:solidFill>
                <a:latin typeface="+mj-lt"/>
                <a:cs typeface="Segoe UI"/>
              </a:rPr>
              <a:t>Why SMBs are prime targets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461665"/>
          </a:xfrm>
          <a:prstGeom prst="rect">
            <a:avLst/>
          </a:prstGeom>
          <a:noFill/>
        </p:spPr>
        <p:txBody>
          <a:bodyPr wrap="square" lIns="0" tIns="0" rIns="0" bIns="0" anchor="t">
            <a:spAutoFit/>
          </a:bodyPr>
          <a:lstStyle/>
          <a:p>
            <a:pPr defTabSz="914397">
              <a:spcBef>
                <a:spcPts val="300"/>
              </a:spcBef>
              <a:spcAft>
                <a:spcPts val="600"/>
              </a:spcAft>
              <a:defRPr/>
            </a:pPr>
            <a:r>
              <a:rPr lang="en-US" sz="1000" err="1">
                <a:latin typeface="+mj-lt"/>
                <a:cs typeface="Segoe UI"/>
              </a:rPr>
              <a:t>Fuelled</a:t>
            </a:r>
            <a:r>
              <a:rPr lang="en-US" sz="1000">
                <a:latin typeface="+mj-lt"/>
                <a:cs typeface="Segoe UI"/>
              </a:rPr>
              <a:t> by AI, cyber attacks are becoming more sophisticated, more frequent and harder to detect. </a:t>
            </a:r>
            <a:br>
              <a:rPr lang="en-US" sz="1000">
                <a:latin typeface="+mj-lt"/>
                <a:cs typeface="Segoe UI"/>
              </a:rPr>
            </a:br>
            <a:r>
              <a:rPr lang="en-US" sz="1000">
                <a:latin typeface="+mj-lt"/>
                <a:cs typeface="Segoe UI"/>
              </a:rPr>
              <a:t>While breaches at large corporates have traditionally captured the headlines, small and medium businesses (SMBs) are also prime targets. </a:t>
            </a:r>
          </a:p>
        </p:txBody>
      </p:sp>
      <p:sp>
        <p:nvSpPr>
          <p:cNvPr id="16" name="Text Placeholder 13">
            <a:extLst>
              <a:ext uri="{FF2B5EF4-FFF2-40B4-BE49-F238E27FC236}">
                <a16:creationId xmlns:a16="http://schemas.microsoft.com/office/drawing/2014/main" id="{B30482D5-9E89-4B15-8B49-CF3A144E25C1}"/>
              </a:ext>
            </a:extLst>
          </p:cNvPr>
          <p:cNvSpPr txBox="1">
            <a:spLocks/>
          </p:cNvSpPr>
          <p:nvPr/>
        </p:nvSpPr>
        <p:spPr>
          <a:xfrm>
            <a:off x="328613" y="1999906"/>
            <a:ext cx="6200773" cy="307777"/>
          </a:xfrm>
          <a:prstGeom prst="rect">
            <a:avLst/>
          </a:prstGeom>
        </p:spPr>
        <p:txBody>
          <a:bodyPr vert="horz" wrap="square" lIns="0" tIns="0" rIns="0" bIns="0" rtlCol="0">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Semilight" pitchFamily="2"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794"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US" sz="2000">
                <a:solidFill>
                  <a:srgbClr val="091F2C"/>
                </a:solidFill>
                <a:cs typeface="Segoe UI"/>
              </a:rPr>
              <a:t>Contents</a:t>
            </a:r>
          </a:p>
        </p:txBody>
      </p:sp>
      <p:sp>
        <p:nvSpPr>
          <p:cNvPr id="122" name="Freeform: Shape 121">
            <a:extLst>
              <a:ext uri="{FF2B5EF4-FFF2-40B4-BE49-F238E27FC236}">
                <a16:creationId xmlns:a16="http://schemas.microsoft.com/office/drawing/2014/main" id="{155C25BA-B833-47C0-9DD8-6D4B56BF3539}"/>
              </a:ext>
            </a:extLst>
          </p:cNvPr>
          <p:cNvSpPr/>
          <p:nvPr/>
        </p:nvSpPr>
        <p:spPr>
          <a:xfrm rot="2700000">
            <a:off x="5661703" y="4037962"/>
            <a:ext cx="342932" cy="342932"/>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23" name="Graphic 32">
            <a:extLst>
              <a:ext uri="{FF2B5EF4-FFF2-40B4-BE49-F238E27FC236}">
                <a16:creationId xmlns:a16="http://schemas.microsoft.com/office/drawing/2014/main" id="{16960C95-B3AA-4089-8E32-2FF2F4EE9E00}"/>
              </a:ext>
            </a:extLst>
          </p:cNvPr>
          <p:cNvGrpSpPr>
            <a:grpSpLocks noChangeAspect="1"/>
          </p:cNvGrpSpPr>
          <p:nvPr/>
        </p:nvGrpSpPr>
        <p:grpSpPr>
          <a:xfrm rot="2700000">
            <a:off x="5778020" y="4157988"/>
            <a:ext cx="110299" cy="102880"/>
            <a:chOff x="2996146" y="4819536"/>
            <a:chExt cx="56012" cy="52244"/>
          </a:xfrm>
        </p:grpSpPr>
        <p:sp>
          <p:nvSpPr>
            <p:cNvPr id="124" name="Freeform: Shape 123">
              <a:extLst>
                <a:ext uri="{FF2B5EF4-FFF2-40B4-BE49-F238E27FC236}">
                  <a16:creationId xmlns:a16="http://schemas.microsoft.com/office/drawing/2014/main" id="{949034CC-16CC-45DF-8290-17B7AFF2599C}"/>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25" name="Freeform: Shape 124">
              <a:extLst>
                <a:ext uri="{FF2B5EF4-FFF2-40B4-BE49-F238E27FC236}">
                  <a16:creationId xmlns:a16="http://schemas.microsoft.com/office/drawing/2014/main" id="{F7021E07-002B-4C31-8DB7-077C836B20E1}"/>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26" name="Freeform: Shape 125">
              <a:extLst>
                <a:ext uri="{FF2B5EF4-FFF2-40B4-BE49-F238E27FC236}">
                  <a16:creationId xmlns:a16="http://schemas.microsoft.com/office/drawing/2014/main" id="{5E8FFC3D-3FBF-40B5-B7C7-2FFB1F179C70}"/>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sp>
        <p:nvSpPr>
          <p:cNvPr id="141" name="Freeform: Shape 140">
            <a:extLst>
              <a:ext uri="{FF2B5EF4-FFF2-40B4-BE49-F238E27FC236}">
                <a16:creationId xmlns:a16="http://schemas.microsoft.com/office/drawing/2014/main" id="{B921D4F4-9DF6-4A26-BCDB-BECAA0AF2C92}"/>
              </a:ext>
            </a:extLst>
          </p:cNvPr>
          <p:cNvSpPr/>
          <p:nvPr/>
        </p:nvSpPr>
        <p:spPr>
          <a:xfrm rot="2700000">
            <a:off x="5661703" y="5303017"/>
            <a:ext cx="342932" cy="342932"/>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42" name="Graphic 32">
            <a:extLst>
              <a:ext uri="{FF2B5EF4-FFF2-40B4-BE49-F238E27FC236}">
                <a16:creationId xmlns:a16="http://schemas.microsoft.com/office/drawing/2014/main" id="{249794DD-7C74-414A-997C-FB45F9DFAFF1}"/>
              </a:ext>
            </a:extLst>
          </p:cNvPr>
          <p:cNvGrpSpPr>
            <a:grpSpLocks noChangeAspect="1"/>
          </p:cNvGrpSpPr>
          <p:nvPr/>
        </p:nvGrpSpPr>
        <p:grpSpPr>
          <a:xfrm rot="2700000">
            <a:off x="5778020" y="5423043"/>
            <a:ext cx="110299" cy="102880"/>
            <a:chOff x="2996146" y="4819536"/>
            <a:chExt cx="56012" cy="52244"/>
          </a:xfrm>
        </p:grpSpPr>
        <p:sp>
          <p:nvSpPr>
            <p:cNvPr id="143" name="Freeform: Shape 142">
              <a:extLst>
                <a:ext uri="{FF2B5EF4-FFF2-40B4-BE49-F238E27FC236}">
                  <a16:creationId xmlns:a16="http://schemas.microsoft.com/office/drawing/2014/main" id="{1E1D1202-F98A-413B-8685-3ADA0D76E5D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44" name="Freeform: Shape 143">
              <a:extLst>
                <a:ext uri="{FF2B5EF4-FFF2-40B4-BE49-F238E27FC236}">
                  <a16:creationId xmlns:a16="http://schemas.microsoft.com/office/drawing/2014/main" id="{322C0EF0-6B4F-43F2-B9AB-BB8FD59A2090}"/>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45" name="Freeform: Shape 144">
              <a:extLst>
                <a:ext uri="{FF2B5EF4-FFF2-40B4-BE49-F238E27FC236}">
                  <a16:creationId xmlns:a16="http://schemas.microsoft.com/office/drawing/2014/main" id="{5FB53699-47AA-4959-905A-6865F806E8F9}"/>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nvGrpSpPr>
          <p:cNvPr id="21" name="Group 20">
            <a:extLst>
              <a:ext uri="{FF2B5EF4-FFF2-40B4-BE49-F238E27FC236}">
                <a16:creationId xmlns:a16="http://schemas.microsoft.com/office/drawing/2014/main" id="{0DF153C8-3018-48E8-B636-AF91B6768A8D}"/>
              </a:ext>
            </a:extLst>
          </p:cNvPr>
          <p:cNvGrpSpPr/>
          <p:nvPr/>
        </p:nvGrpSpPr>
        <p:grpSpPr>
          <a:xfrm>
            <a:off x="5661703" y="2777353"/>
            <a:ext cx="342932" cy="342932"/>
            <a:chOff x="3293474" y="6677365"/>
            <a:chExt cx="360000" cy="360000"/>
          </a:xfrm>
        </p:grpSpPr>
        <p:sp>
          <p:nvSpPr>
            <p:cNvPr id="22" name="Freeform: Shape 21">
              <a:extLst>
                <a:ext uri="{FF2B5EF4-FFF2-40B4-BE49-F238E27FC236}">
                  <a16:creationId xmlns:a16="http://schemas.microsoft.com/office/drawing/2014/main" id="{E2D93D1A-26D3-4F33-94CB-EB0DAC4AFAD4}"/>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23" name="Graphic 32">
              <a:extLst>
                <a:ext uri="{FF2B5EF4-FFF2-40B4-BE49-F238E27FC236}">
                  <a16:creationId xmlns:a16="http://schemas.microsoft.com/office/drawing/2014/main" id="{6883D3EA-189D-412C-AD87-79BE7B1CD010}"/>
                </a:ext>
              </a:extLst>
            </p:cNvPr>
            <p:cNvGrpSpPr>
              <a:grpSpLocks noChangeAspect="1"/>
            </p:cNvGrpSpPr>
            <p:nvPr/>
          </p:nvGrpSpPr>
          <p:grpSpPr>
            <a:xfrm rot="2700000">
              <a:off x="3415580" y="6803365"/>
              <a:ext cx="115789" cy="108000"/>
              <a:chOff x="2996146" y="4819536"/>
              <a:chExt cx="56012" cy="52244"/>
            </a:xfrm>
          </p:grpSpPr>
          <p:sp>
            <p:nvSpPr>
              <p:cNvPr id="24" name="Freeform: Shape 23">
                <a:extLst>
                  <a:ext uri="{FF2B5EF4-FFF2-40B4-BE49-F238E27FC236}">
                    <a16:creationId xmlns:a16="http://schemas.microsoft.com/office/drawing/2014/main" id="{298C10B4-2A8C-4791-AD9E-0E22D4730594}"/>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5EA2994F-9F0F-4324-8747-8E9035FC71FE}"/>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6E959F02-B85C-4953-B037-95F20E9C6DAC}"/>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2" name="Action Button: Blank 1">
            <a:hlinkClick r:id="rId5" action="ppaction://hlinksldjump" highlightClick="1"/>
            <a:extLst>
              <a:ext uri="{FF2B5EF4-FFF2-40B4-BE49-F238E27FC236}">
                <a16:creationId xmlns:a16="http://schemas.microsoft.com/office/drawing/2014/main" id="{4F055E9F-3E0F-40A8-ADAC-82A1159DB66A}"/>
              </a:ext>
            </a:extLst>
          </p:cNvPr>
          <p:cNvSpPr>
            <a:spLocks noChangeAspect="1"/>
          </p:cNvSpPr>
          <p:nvPr/>
        </p:nvSpPr>
        <p:spPr bwMode="auto">
          <a:xfrm>
            <a:off x="5695996" y="2805472"/>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11" name="Group 110">
            <a:extLst>
              <a:ext uri="{FF2B5EF4-FFF2-40B4-BE49-F238E27FC236}">
                <a16:creationId xmlns:a16="http://schemas.microsoft.com/office/drawing/2014/main" id="{3817D014-3FCC-4D68-8C2C-3A6BB52D0197}"/>
              </a:ext>
            </a:extLst>
          </p:cNvPr>
          <p:cNvGrpSpPr/>
          <p:nvPr/>
        </p:nvGrpSpPr>
        <p:grpSpPr>
          <a:xfrm>
            <a:off x="5661703" y="3407658"/>
            <a:ext cx="342932" cy="342932"/>
            <a:chOff x="3293474" y="6677365"/>
            <a:chExt cx="360000" cy="360000"/>
          </a:xfrm>
        </p:grpSpPr>
        <p:sp>
          <p:nvSpPr>
            <p:cNvPr id="113" name="Freeform: Shape 112">
              <a:extLst>
                <a:ext uri="{FF2B5EF4-FFF2-40B4-BE49-F238E27FC236}">
                  <a16:creationId xmlns:a16="http://schemas.microsoft.com/office/drawing/2014/main" id="{D1DEBC7E-2EF2-4FC4-92C9-F867F776259C}"/>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14" name="Graphic 32">
              <a:extLst>
                <a:ext uri="{FF2B5EF4-FFF2-40B4-BE49-F238E27FC236}">
                  <a16:creationId xmlns:a16="http://schemas.microsoft.com/office/drawing/2014/main" id="{F21F7B64-FE10-4157-8B58-041382F6E2CB}"/>
                </a:ext>
              </a:extLst>
            </p:cNvPr>
            <p:cNvGrpSpPr>
              <a:grpSpLocks noChangeAspect="1"/>
            </p:cNvGrpSpPr>
            <p:nvPr/>
          </p:nvGrpSpPr>
          <p:grpSpPr>
            <a:xfrm rot="2700000">
              <a:off x="3415580" y="6803365"/>
              <a:ext cx="115789" cy="108000"/>
              <a:chOff x="2996146" y="4819536"/>
              <a:chExt cx="56012" cy="52244"/>
            </a:xfrm>
          </p:grpSpPr>
          <p:sp>
            <p:nvSpPr>
              <p:cNvPr id="115" name="Freeform: Shape 114">
                <a:extLst>
                  <a:ext uri="{FF2B5EF4-FFF2-40B4-BE49-F238E27FC236}">
                    <a16:creationId xmlns:a16="http://schemas.microsoft.com/office/drawing/2014/main" id="{1E490A5E-7A85-4CFE-A6F1-EEB7270D6FC9}"/>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16" name="Freeform: Shape 115">
                <a:extLst>
                  <a:ext uri="{FF2B5EF4-FFF2-40B4-BE49-F238E27FC236}">
                    <a16:creationId xmlns:a16="http://schemas.microsoft.com/office/drawing/2014/main" id="{C5AAD9B1-877D-4E64-9E51-931528B6D25A}"/>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FA33BA54-ED15-4175-AEDA-C12428470778}"/>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87" name="Action Button: Blank 86">
            <a:hlinkClick r:id="rId6" action="ppaction://hlinksldjump" highlightClick="1"/>
            <a:extLst>
              <a:ext uri="{FF2B5EF4-FFF2-40B4-BE49-F238E27FC236}">
                <a16:creationId xmlns:a16="http://schemas.microsoft.com/office/drawing/2014/main" id="{BF0229BE-845B-4574-9E37-EE2DB9291E1C}"/>
              </a:ext>
            </a:extLst>
          </p:cNvPr>
          <p:cNvSpPr>
            <a:spLocks noChangeAspect="1"/>
          </p:cNvSpPr>
          <p:nvPr/>
        </p:nvSpPr>
        <p:spPr bwMode="auto">
          <a:xfrm>
            <a:off x="5695996" y="3443105"/>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8" name="Action Button: Blank 87">
            <a:hlinkClick r:id="rId7" action="ppaction://hlinksldjump" highlightClick="1"/>
            <a:extLst>
              <a:ext uri="{FF2B5EF4-FFF2-40B4-BE49-F238E27FC236}">
                <a16:creationId xmlns:a16="http://schemas.microsoft.com/office/drawing/2014/main" id="{CB6FE412-2B18-4FC8-8297-FE50F8828570}"/>
              </a:ext>
            </a:extLst>
          </p:cNvPr>
          <p:cNvSpPr>
            <a:spLocks noChangeAspect="1"/>
          </p:cNvSpPr>
          <p:nvPr/>
        </p:nvSpPr>
        <p:spPr bwMode="auto">
          <a:xfrm>
            <a:off x="5695996" y="4074253"/>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29" name="Group 128">
            <a:extLst>
              <a:ext uri="{FF2B5EF4-FFF2-40B4-BE49-F238E27FC236}">
                <a16:creationId xmlns:a16="http://schemas.microsoft.com/office/drawing/2014/main" id="{7C776B26-DB54-4648-965E-A8B1522E6ACD}"/>
              </a:ext>
            </a:extLst>
          </p:cNvPr>
          <p:cNvGrpSpPr/>
          <p:nvPr/>
        </p:nvGrpSpPr>
        <p:grpSpPr>
          <a:xfrm>
            <a:off x="5661703" y="4668267"/>
            <a:ext cx="342932" cy="342932"/>
            <a:chOff x="3293474" y="6677365"/>
            <a:chExt cx="360000" cy="360000"/>
          </a:xfrm>
        </p:grpSpPr>
        <p:sp>
          <p:nvSpPr>
            <p:cNvPr id="131" name="Freeform: Shape 130">
              <a:extLst>
                <a:ext uri="{FF2B5EF4-FFF2-40B4-BE49-F238E27FC236}">
                  <a16:creationId xmlns:a16="http://schemas.microsoft.com/office/drawing/2014/main" id="{533BAA2B-605D-41CC-9D9C-5680BEDC4EE3}"/>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32" name="Graphic 32">
              <a:extLst>
                <a:ext uri="{FF2B5EF4-FFF2-40B4-BE49-F238E27FC236}">
                  <a16:creationId xmlns:a16="http://schemas.microsoft.com/office/drawing/2014/main" id="{C8B7743E-31F0-439D-BA72-8E5E07803816}"/>
                </a:ext>
              </a:extLst>
            </p:cNvPr>
            <p:cNvGrpSpPr>
              <a:grpSpLocks noChangeAspect="1"/>
            </p:cNvGrpSpPr>
            <p:nvPr/>
          </p:nvGrpSpPr>
          <p:grpSpPr>
            <a:xfrm rot="2700000">
              <a:off x="3415580" y="6803365"/>
              <a:ext cx="115789" cy="108000"/>
              <a:chOff x="2996146" y="4819536"/>
              <a:chExt cx="56012" cy="52244"/>
            </a:xfrm>
          </p:grpSpPr>
          <p:sp>
            <p:nvSpPr>
              <p:cNvPr id="133" name="Freeform: Shape 132">
                <a:extLst>
                  <a:ext uri="{FF2B5EF4-FFF2-40B4-BE49-F238E27FC236}">
                    <a16:creationId xmlns:a16="http://schemas.microsoft.com/office/drawing/2014/main" id="{1B1611C8-805D-45A6-B706-80E9CF6CF85F}"/>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34" name="Freeform: Shape 133">
                <a:extLst>
                  <a:ext uri="{FF2B5EF4-FFF2-40B4-BE49-F238E27FC236}">
                    <a16:creationId xmlns:a16="http://schemas.microsoft.com/office/drawing/2014/main" id="{66CA7CCC-50FD-4A27-979C-5DC05D55937B}"/>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35" name="Freeform: Shape 134">
                <a:extLst>
                  <a:ext uri="{FF2B5EF4-FFF2-40B4-BE49-F238E27FC236}">
                    <a16:creationId xmlns:a16="http://schemas.microsoft.com/office/drawing/2014/main" id="{EE8EB5C3-8BA5-413F-84CE-F0AACCD7EE9C}"/>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89" name="Action Button: Blank 88">
            <a:hlinkClick r:id="rId8" action="ppaction://hlinksldjump" highlightClick="1"/>
            <a:extLst>
              <a:ext uri="{FF2B5EF4-FFF2-40B4-BE49-F238E27FC236}">
                <a16:creationId xmlns:a16="http://schemas.microsoft.com/office/drawing/2014/main" id="{A1670A20-0BA2-42BD-AB07-C3584BC7F063}"/>
              </a:ext>
            </a:extLst>
          </p:cNvPr>
          <p:cNvSpPr>
            <a:spLocks noChangeAspect="1"/>
          </p:cNvSpPr>
          <p:nvPr/>
        </p:nvSpPr>
        <p:spPr bwMode="auto">
          <a:xfrm>
            <a:off x="5695996" y="4698635"/>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2" name="Action Button: Blank 91">
            <a:hlinkClick r:id="rId9" action="ppaction://hlinksldjump" highlightClick="1"/>
            <a:extLst>
              <a:ext uri="{FF2B5EF4-FFF2-40B4-BE49-F238E27FC236}">
                <a16:creationId xmlns:a16="http://schemas.microsoft.com/office/drawing/2014/main" id="{3880AC71-3609-4429-9B3D-3E41F0103289}"/>
              </a:ext>
            </a:extLst>
          </p:cNvPr>
          <p:cNvSpPr>
            <a:spLocks noChangeAspect="1"/>
          </p:cNvSpPr>
          <p:nvPr/>
        </p:nvSpPr>
        <p:spPr bwMode="auto">
          <a:xfrm>
            <a:off x="5695996" y="5336919"/>
            <a:ext cx="274345" cy="274346"/>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48" name="Group 147">
            <a:extLst>
              <a:ext uri="{FF2B5EF4-FFF2-40B4-BE49-F238E27FC236}">
                <a16:creationId xmlns:a16="http://schemas.microsoft.com/office/drawing/2014/main" id="{1CF5F166-9665-4AC0-9040-9C5012D86F97}"/>
              </a:ext>
            </a:extLst>
          </p:cNvPr>
          <p:cNvGrpSpPr/>
          <p:nvPr/>
        </p:nvGrpSpPr>
        <p:grpSpPr>
          <a:xfrm>
            <a:off x="5661703" y="5933321"/>
            <a:ext cx="342932" cy="342932"/>
            <a:chOff x="3293474" y="6677365"/>
            <a:chExt cx="360000" cy="360000"/>
          </a:xfrm>
        </p:grpSpPr>
        <p:sp>
          <p:nvSpPr>
            <p:cNvPr id="150" name="Freeform: Shape 149">
              <a:extLst>
                <a:ext uri="{FF2B5EF4-FFF2-40B4-BE49-F238E27FC236}">
                  <a16:creationId xmlns:a16="http://schemas.microsoft.com/office/drawing/2014/main" id="{C0418F3A-325F-437D-A6AD-4BC8DACE091F}"/>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51" name="Graphic 32">
              <a:extLst>
                <a:ext uri="{FF2B5EF4-FFF2-40B4-BE49-F238E27FC236}">
                  <a16:creationId xmlns:a16="http://schemas.microsoft.com/office/drawing/2014/main" id="{84007C0C-1A8C-4F4D-874D-B322B606494A}"/>
                </a:ext>
              </a:extLst>
            </p:cNvPr>
            <p:cNvGrpSpPr>
              <a:grpSpLocks noChangeAspect="1"/>
            </p:cNvGrpSpPr>
            <p:nvPr/>
          </p:nvGrpSpPr>
          <p:grpSpPr>
            <a:xfrm rot="2700000">
              <a:off x="3415580" y="6803365"/>
              <a:ext cx="115789" cy="108000"/>
              <a:chOff x="2996146" y="4819536"/>
              <a:chExt cx="56012" cy="52244"/>
            </a:xfrm>
          </p:grpSpPr>
          <p:sp>
            <p:nvSpPr>
              <p:cNvPr id="152" name="Freeform: Shape 151">
                <a:extLst>
                  <a:ext uri="{FF2B5EF4-FFF2-40B4-BE49-F238E27FC236}">
                    <a16:creationId xmlns:a16="http://schemas.microsoft.com/office/drawing/2014/main" id="{5C05DF6C-96D1-4DDE-94FF-FAA7EF55CE17}"/>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53" name="Freeform: Shape 152">
                <a:extLst>
                  <a:ext uri="{FF2B5EF4-FFF2-40B4-BE49-F238E27FC236}">
                    <a16:creationId xmlns:a16="http://schemas.microsoft.com/office/drawing/2014/main" id="{2ECC36A6-B089-4113-884F-25522B347CC7}"/>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54" name="Freeform: Shape 153">
                <a:extLst>
                  <a:ext uri="{FF2B5EF4-FFF2-40B4-BE49-F238E27FC236}">
                    <a16:creationId xmlns:a16="http://schemas.microsoft.com/office/drawing/2014/main" id="{9FAED740-4875-4628-ADAC-97C81A80DA4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3" name="Action Button: Blank 92">
            <a:hlinkClick r:id="rId10" action="ppaction://hlinksldjump" highlightClick="1"/>
            <a:extLst>
              <a:ext uri="{FF2B5EF4-FFF2-40B4-BE49-F238E27FC236}">
                <a16:creationId xmlns:a16="http://schemas.microsoft.com/office/drawing/2014/main" id="{52ADC425-5338-4788-899D-1D9749C074B7}"/>
              </a:ext>
            </a:extLst>
          </p:cNvPr>
          <p:cNvSpPr>
            <a:spLocks noChangeAspect="1"/>
          </p:cNvSpPr>
          <p:nvPr/>
        </p:nvSpPr>
        <p:spPr bwMode="auto">
          <a:xfrm>
            <a:off x="5695996" y="5964315"/>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57" name="Group 156">
            <a:extLst>
              <a:ext uri="{FF2B5EF4-FFF2-40B4-BE49-F238E27FC236}">
                <a16:creationId xmlns:a16="http://schemas.microsoft.com/office/drawing/2014/main" id="{213D25CA-0E4D-4E88-BDDA-1912A428087A}"/>
              </a:ext>
            </a:extLst>
          </p:cNvPr>
          <p:cNvGrpSpPr/>
          <p:nvPr/>
        </p:nvGrpSpPr>
        <p:grpSpPr>
          <a:xfrm>
            <a:off x="5661703" y="6563626"/>
            <a:ext cx="342932" cy="342932"/>
            <a:chOff x="3293474" y="6677365"/>
            <a:chExt cx="360000" cy="360000"/>
          </a:xfrm>
        </p:grpSpPr>
        <p:sp>
          <p:nvSpPr>
            <p:cNvPr id="159" name="Freeform: Shape 158">
              <a:extLst>
                <a:ext uri="{FF2B5EF4-FFF2-40B4-BE49-F238E27FC236}">
                  <a16:creationId xmlns:a16="http://schemas.microsoft.com/office/drawing/2014/main" id="{AE557D80-1EC0-4BCE-8870-89AE66149F0C}"/>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60" name="Graphic 32">
              <a:extLst>
                <a:ext uri="{FF2B5EF4-FFF2-40B4-BE49-F238E27FC236}">
                  <a16:creationId xmlns:a16="http://schemas.microsoft.com/office/drawing/2014/main" id="{D5641EA5-E5B3-45FE-A5D0-8C75FCE52592}"/>
                </a:ext>
              </a:extLst>
            </p:cNvPr>
            <p:cNvGrpSpPr>
              <a:grpSpLocks noChangeAspect="1"/>
            </p:cNvGrpSpPr>
            <p:nvPr/>
          </p:nvGrpSpPr>
          <p:grpSpPr>
            <a:xfrm rot="2700000">
              <a:off x="3415580" y="6803365"/>
              <a:ext cx="115789" cy="108000"/>
              <a:chOff x="2996146" y="4819536"/>
              <a:chExt cx="56012" cy="52244"/>
            </a:xfrm>
          </p:grpSpPr>
          <p:sp>
            <p:nvSpPr>
              <p:cNvPr id="161" name="Freeform: Shape 160">
                <a:extLst>
                  <a:ext uri="{FF2B5EF4-FFF2-40B4-BE49-F238E27FC236}">
                    <a16:creationId xmlns:a16="http://schemas.microsoft.com/office/drawing/2014/main" id="{3FEACBA4-0A30-486A-AE1B-0199D7CAF8CD}"/>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62" name="Freeform: Shape 161">
                <a:extLst>
                  <a:ext uri="{FF2B5EF4-FFF2-40B4-BE49-F238E27FC236}">
                    <a16:creationId xmlns:a16="http://schemas.microsoft.com/office/drawing/2014/main" id="{EE84343A-8156-41B3-99F1-20C64D37B302}"/>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63" name="Freeform: Shape 162">
                <a:extLst>
                  <a:ext uri="{FF2B5EF4-FFF2-40B4-BE49-F238E27FC236}">
                    <a16:creationId xmlns:a16="http://schemas.microsoft.com/office/drawing/2014/main" id="{F5EF5081-7B71-4F98-9F80-852724C3D590}"/>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4" name="Action Button: Blank 93">
            <a:hlinkClick r:id="rId11" action="ppaction://hlinksldjump" highlightClick="1"/>
            <a:extLst>
              <a:ext uri="{FF2B5EF4-FFF2-40B4-BE49-F238E27FC236}">
                <a16:creationId xmlns:a16="http://schemas.microsoft.com/office/drawing/2014/main" id="{7F7F3208-32CD-49E0-9378-C3081A95B0EE}"/>
              </a:ext>
            </a:extLst>
          </p:cNvPr>
          <p:cNvSpPr>
            <a:spLocks noChangeAspect="1"/>
          </p:cNvSpPr>
          <p:nvPr/>
        </p:nvSpPr>
        <p:spPr bwMode="auto">
          <a:xfrm>
            <a:off x="5695996" y="6599508"/>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66" name="Group 165">
            <a:extLst>
              <a:ext uri="{FF2B5EF4-FFF2-40B4-BE49-F238E27FC236}">
                <a16:creationId xmlns:a16="http://schemas.microsoft.com/office/drawing/2014/main" id="{577B5CD7-BF4A-4E7A-BC72-F16AC6A2CE1A}"/>
              </a:ext>
            </a:extLst>
          </p:cNvPr>
          <p:cNvGrpSpPr/>
          <p:nvPr/>
        </p:nvGrpSpPr>
        <p:grpSpPr>
          <a:xfrm>
            <a:off x="5661703" y="7193931"/>
            <a:ext cx="342932" cy="342932"/>
            <a:chOff x="3293474" y="6677365"/>
            <a:chExt cx="360000" cy="360000"/>
          </a:xfrm>
        </p:grpSpPr>
        <p:sp>
          <p:nvSpPr>
            <p:cNvPr id="168" name="Freeform: Shape 167">
              <a:extLst>
                <a:ext uri="{FF2B5EF4-FFF2-40B4-BE49-F238E27FC236}">
                  <a16:creationId xmlns:a16="http://schemas.microsoft.com/office/drawing/2014/main" id="{93407CD5-55B4-47BE-8E75-85A83B3BF8E7}"/>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69" name="Graphic 32">
              <a:extLst>
                <a:ext uri="{FF2B5EF4-FFF2-40B4-BE49-F238E27FC236}">
                  <a16:creationId xmlns:a16="http://schemas.microsoft.com/office/drawing/2014/main" id="{2DD03E71-117C-4E9C-ACFF-AA2E56E8A9BA}"/>
                </a:ext>
              </a:extLst>
            </p:cNvPr>
            <p:cNvGrpSpPr>
              <a:grpSpLocks noChangeAspect="1"/>
            </p:cNvGrpSpPr>
            <p:nvPr/>
          </p:nvGrpSpPr>
          <p:grpSpPr>
            <a:xfrm rot="2700000">
              <a:off x="3415580" y="6803365"/>
              <a:ext cx="115789" cy="108000"/>
              <a:chOff x="2996146" y="4819536"/>
              <a:chExt cx="56012" cy="52244"/>
            </a:xfrm>
          </p:grpSpPr>
          <p:sp>
            <p:nvSpPr>
              <p:cNvPr id="170" name="Freeform: Shape 169">
                <a:extLst>
                  <a:ext uri="{FF2B5EF4-FFF2-40B4-BE49-F238E27FC236}">
                    <a16:creationId xmlns:a16="http://schemas.microsoft.com/office/drawing/2014/main" id="{2C5A097D-8DAC-40D9-BFB0-E833B374EDDF}"/>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71" name="Freeform: Shape 170">
                <a:extLst>
                  <a:ext uri="{FF2B5EF4-FFF2-40B4-BE49-F238E27FC236}">
                    <a16:creationId xmlns:a16="http://schemas.microsoft.com/office/drawing/2014/main" id="{B8B778E3-68BB-4624-ADCF-ECDD8E067479}"/>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72" name="Freeform: Shape 171">
                <a:extLst>
                  <a:ext uri="{FF2B5EF4-FFF2-40B4-BE49-F238E27FC236}">
                    <a16:creationId xmlns:a16="http://schemas.microsoft.com/office/drawing/2014/main" id="{7B65DAEC-54CC-4E58-B39D-9890431906B9}"/>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5" name="Action Button: Blank 94">
            <a:hlinkClick r:id="rId12" action="ppaction://hlinksldjump" highlightClick="1"/>
            <a:extLst>
              <a:ext uri="{FF2B5EF4-FFF2-40B4-BE49-F238E27FC236}">
                <a16:creationId xmlns:a16="http://schemas.microsoft.com/office/drawing/2014/main" id="{F58EBF53-D7EA-490B-B865-684BEAA5DF72}"/>
              </a:ext>
            </a:extLst>
          </p:cNvPr>
          <p:cNvSpPr>
            <a:spLocks noChangeAspect="1"/>
          </p:cNvSpPr>
          <p:nvPr/>
        </p:nvSpPr>
        <p:spPr bwMode="auto">
          <a:xfrm>
            <a:off x="5695996" y="7226660"/>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86" name="Group 185">
            <a:extLst>
              <a:ext uri="{FF2B5EF4-FFF2-40B4-BE49-F238E27FC236}">
                <a16:creationId xmlns:a16="http://schemas.microsoft.com/office/drawing/2014/main" id="{CD5C376E-51D3-4111-888B-BBA6A4F6D335}"/>
              </a:ext>
            </a:extLst>
          </p:cNvPr>
          <p:cNvGrpSpPr/>
          <p:nvPr/>
        </p:nvGrpSpPr>
        <p:grpSpPr>
          <a:xfrm>
            <a:off x="5661703" y="7824235"/>
            <a:ext cx="342932" cy="342932"/>
            <a:chOff x="3293474" y="6677365"/>
            <a:chExt cx="360000" cy="360000"/>
          </a:xfrm>
        </p:grpSpPr>
        <p:sp>
          <p:nvSpPr>
            <p:cNvPr id="188" name="Freeform: Shape 187">
              <a:extLst>
                <a:ext uri="{FF2B5EF4-FFF2-40B4-BE49-F238E27FC236}">
                  <a16:creationId xmlns:a16="http://schemas.microsoft.com/office/drawing/2014/main" id="{4027139D-A9BC-4F97-8BD9-B5BA31E59A11}"/>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89" name="Graphic 32">
              <a:extLst>
                <a:ext uri="{FF2B5EF4-FFF2-40B4-BE49-F238E27FC236}">
                  <a16:creationId xmlns:a16="http://schemas.microsoft.com/office/drawing/2014/main" id="{9418A70A-1EE3-421E-84D7-B4C73EFFC105}"/>
                </a:ext>
              </a:extLst>
            </p:cNvPr>
            <p:cNvGrpSpPr>
              <a:grpSpLocks noChangeAspect="1"/>
            </p:cNvGrpSpPr>
            <p:nvPr/>
          </p:nvGrpSpPr>
          <p:grpSpPr>
            <a:xfrm rot="2700000">
              <a:off x="3415580" y="6803365"/>
              <a:ext cx="115789" cy="108000"/>
              <a:chOff x="2996146" y="4819536"/>
              <a:chExt cx="56012" cy="52244"/>
            </a:xfrm>
          </p:grpSpPr>
          <p:sp>
            <p:nvSpPr>
              <p:cNvPr id="190" name="Freeform: Shape 189">
                <a:extLst>
                  <a:ext uri="{FF2B5EF4-FFF2-40B4-BE49-F238E27FC236}">
                    <a16:creationId xmlns:a16="http://schemas.microsoft.com/office/drawing/2014/main" id="{520447BE-2DB3-4079-9E46-89A0D6DB79C1}"/>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91" name="Freeform: Shape 190">
                <a:extLst>
                  <a:ext uri="{FF2B5EF4-FFF2-40B4-BE49-F238E27FC236}">
                    <a16:creationId xmlns:a16="http://schemas.microsoft.com/office/drawing/2014/main" id="{E6E27A61-E2EB-4879-99DF-04A6C7F13B43}"/>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92" name="Freeform: Shape 191">
                <a:extLst>
                  <a:ext uri="{FF2B5EF4-FFF2-40B4-BE49-F238E27FC236}">
                    <a16:creationId xmlns:a16="http://schemas.microsoft.com/office/drawing/2014/main" id="{0EA223A8-26DC-4FA1-8429-695D8CC91CF5}"/>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6" name="Action Button: Blank 95">
            <a:hlinkClick r:id="rId13" action="ppaction://hlinksldjump" highlightClick="1"/>
            <a:extLst>
              <a:ext uri="{FF2B5EF4-FFF2-40B4-BE49-F238E27FC236}">
                <a16:creationId xmlns:a16="http://schemas.microsoft.com/office/drawing/2014/main" id="{AB2DC5BB-CF22-4848-B98A-E1CE0BFBF4FD}"/>
              </a:ext>
            </a:extLst>
          </p:cNvPr>
          <p:cNvSpPr>
            <a:spLocks noChangeAspect="1"/>
          </p:cNvSpPr>
          <p:nvPr/>
        </p:nvSpPr>
        <p:spPr bwMode="auto">
          <a:xfrm>
            <a:off x="5695996" y="7856846"/>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95" name="Group 194">
            <a:extLst>
              <a:ext uri="{FF2B5EF4-FFF2-40B4-BE49-F238E27FC236}">
                <a16:creationId xmlns:a16="http://schemas.microsoft.com/office/drawing/2014/main" id="{C5C0865D-100A-4340-B165-C3EF69F0515A}"/>
              </a:ext>
            </a:extLst>
          </p:cNvPr>
          <p:cNvGrpSpPr/>
          <p:nvPr/>
        </p:nvGrpSpPr>
        <p:grpSpPr>
          <a:xfrm>
            <a:off x="5661703" y="8454536"/>
            <a:ext cx="342932" cy="342932"/>
            <a:chOff x="3293474" y="6677365"/>
            <a:chExt cx="360000" cy="360000"/>
          </a:xfrm>
        </p:grpSpPr>
        <p:sp>
          <p:nvSpPr>
            <p:cNvPr id="197" name="Freeform: Shape 196">
              <a:extLst>
                <a:ext uri="{FF2B5EF4-FFF2-40B4-BE49-F238E27FC236}">
                  <a16:creationId xmlns:a16="http://schemas.microsoft.com/office/drawing/2014/main" id="{2F40507E-3AC5-4148-8978-8902B738688F}"/>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98" name="Graphic 32">
              <a:extLst>
                <a:ext uri="{FF2B5EF4-FFF2-40B4-BE49-F238E27FC236}">
                  <a16:creationId xmlns:a16="http://schemas.microsoft.com/office/drawing/2014/main" id="{83A5FF6C-747F-4BEC-AC2D-E4A937AB8F2E}"/>
                </a:ext>
              </a:extLst>
            </p:cNvPr>
            <p:cNvGrpSpPr>
              <a:grpSpLocks noChangeAspect="1"/>
            </p:cNvGrpSpPr>
            <p:nvPr/>
          </p:nvGrpSpPr>
          <p:grpSpPr>
            <a:xfrm rot="2700000">
              <a:off x="3415580" y="6803365"/>
              <a:ext cx="115789" cy="108000"/>
              <a:chOff x="2996146" y="4819536"/>
              <a:chExt cx="56012" cy="52244"/>
            </a:xfrm>
          </p:grpSpPr>
          <p:sp>
            <p:nvSpPr>
              <p:cNvPr id="199" name="Freeform: Shape 198">
                <a:extLst>
                  <a:ext uri="{FF2B5EF4-FFF2-40B4-BE49-F238E27FC236}">
                    <a16:creationId xmlns:a16="http://schemas.microsoft.com/office/drawing/2014/main" id="{011044CB-3C6F-498D-9BF1-450C46E1D111}"/>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200" name="Freeform: Shape 199">
                <a:extLst>
                  <a:ext uri="{FF2B5EF4-FFF2-40B4-BE49-F238E27FC236}">
                    <a16:creationId xmlns:a16="http://schemas.microsoft.com/office/drawing/2014/main" id="{3A996883-A310-4DEC-8E26-B99EAB4D8ECE}"/>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201" name="Freeform: Shape 200">
                <a:extLst>
                  <a:ext uri="{FF2B5EF4-FFF2-40B4-BE49-F238E27FC236}">
                    <a16:creationId xmlns:a16="http://schemas.microsoft.com/office/drawing/2014/main" id="{5A8D6BE6-825B-424E-A8CE-39F4771C4364}"/>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7" name="Action Button: Blank 96">
            <a:hlinkClick r:id="rId14" action="ppaction://hlinksldjump" highlightClick="1"/>
            <a:extLst>
              <a:ext uri="{FF2B5EF4-FFF2-40B4-BE49-F238E27FC236}">
                <a16:creationId xmlns:a16="http://schemas.microsoft.com/office/drawing/2014/main" id="{2B6C1334-AAA5-48D8-9A82-62C1481DF04A}"/>
              </a:ext>
            </a:extLst>
          </p:cNvPr>
          <p:cNvSpPr>
            <a:spLocks noChangeAspect="1"/>
          </p:cNvSpPr>
          <p:nvPr/>
        </p:nvSpPr>
        <p:spPr bwMode="auto">
          <a:xfrm>
            <a:off x="5695996" y="8487150"/>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9451F065-232D-43E7-8A6B-2DC667709165}"/>
              </a:ext>
            </a:extLst>
          </p:cNvPr>
          <p:cNvCxnSpPr>
            <a:cxnSpLocks/>
          </p:cNvCxnSpPr>
          <p:nvPr/>
        </p:nvCxnSpPr>
        <p:spPr>
          <a:xfrm>
            <a:off x="855409" y="3251655"/>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CA5A3D9-F684-48F7-B3CF-600AA118C6DD}"/>
              </a:ext>
            </a:extLst>
          </p:cNvPr>
          <p:cNvCxnSpPr>
            <a:cxnSpLocks/>
          </p:cNvCxnSpPr>
          <p:nvPr/>
        </p:nvCxnSpPr>
        <p:spPr>
          <a:xfrm>
            <a:off x="855409" y="3881960"/>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386B278-5AE5-483A-9D48-43A79DE48887}"/>
              </a:ext>
            </a:extLst>
          </p:cNvPr>
          <p:cNvCxnSpPr>
            <a:cxnSpLocks/>
          </p:cNvCxnSpPr>
          <p:nvPr/>
        </p:nvCxnSpPr>
        <p:spPr>
          <a:xfrm>
            <a:off x="855409" y="4512264"/>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72CE4EE-299F-47BC-B58E-C761F08E1812}"/>
              </a:ext>
            </a:extLst>
          </p:cNvPr>
          <p:cNvCxnSpPr>
            <a:cxnSpLocks/>
          </p:cNvCxnSpPr>
          <p:nvPr/>
        </p:nvCxnSpPr>
        <p:spPr>
          <a:xfrm>
            <a:off x="855409" y="5142569"/>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B7C9760-3CC4-4D49-BC2C-6973DD53AFD8}"/>
              </a:ext>
            </a:extLst>
          </p:cNvPr>
          <p:cNvCxnSpPr>
            <a:cxnSpLocks/>
          </p:cNvCxnSpPr>
          <p:nvPr/>
        </p:nvCxnSpPr>
        <p:spPr>
          <a:xfrm>
            <a:off x="855409" y="5777319"/>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CB42A84-D770-4886-A737-D41B2716742E}"/>
              </a:ext>
            </a:extLst>
          </p:cNvPr>
          <p:cNvCxnSpPr>
            <a:cxnSpLocks/>
          </p:cNvCxnSpPr>
          <p:nvPr/>
        </p:nvCxnSpPr>
        <p:spPr>
          <a:xfrm>
            <a:off x="855409" y="6407623"/>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4EF0BA8-9DD2-44AF-9D56-ACD4594630C0}"/>
              </a:ext>
            </a:extLst>
          </p:cNvPr>
          <p:cNvCxnSpPr>
            <a:cxnSpLocks/>
          </p:cNvCxnSpPr>
          <p:nvPr/>
        </p:nvCxnSpPr>
        <p:spPr>
          <a:xfrm>
            <a:off x="855409" y="7037928"/>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5837E8B-01FC-42FF-B38C-36367D52FCBE}"/>
              </a:ext>
            </a:extLst>
          </p:cNvPr>
          <p:cNvCxnSpPr>
            <a:cxnSpLocks/>
          </p:cNvCxnSpPr>
          <p:nvPr/>
        </p:nvCxnSpPr>
        <p:spPr>
          <a:xfrm>
            <a:off x="855409" y="7668233"/>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F3E0B89-B2E8-49A4-8F3F-4EB9003A5750}"/>
              </a:ext>
            </a:extLst>
          </p:cNvPr>
          <p:cNvCxnSpPr>
            <a:cxnSpLocks/>
          </p:cNvCxnSpPr>
          <p:nvPr/>
        </p:nvCxnSpPr>
        <p:spPr>
          <a:xfrm>
            <a:off x="855409" y="8298537"/>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C431165-C97D-476D-AC1F-E136B97E4124}"/>
              </a:ext>
            </a:extLst>
          </p:cNvPr>
          <p:cNvCxnSpPr>
            <a:cxnSpLocks/>
          </p:cNvCxnSpPr>
          <p:nvPr/>
        </p:nvCxnSpPr>
        <p:spPr>
          <a:xfrm>
            <a:off x="855409" y="8938422"/>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A399021-0E3F-4943-A0D7-323CBFB1F1E7}"/>
              </a:ext>
            </a:extLst>
          </p:cNvPr>
          <p:cNvSpPr/>
          <p:nvPr/>
        </p:nvSpPr>
        <p:spPr bwMode="auto">
          <a:xfrm>
            <a:off x="855410" y="2869349"/>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new security landscape: Why SMBs are prime targets</a:t>
            </a:r>
          </a:p>
        </p:txBody>
      </p:sp>
      <p:sp>
        <p:nvSpPr>
          <p:cNvPr id="110" name="Rectangle 109">
            <a:extLst>
              <a:ext uri="{FF2B5EF4-FFF2-40B4-BE49-F238E27FC236}">
                <a16:creationId xmlns:a16="http://schemas.microsoft.com/office/drawing/2014/main" id="{A06C4BED-B457-4C5C-A057-9359779CC435}"/>
              </a:ext>
            </a:extLst>
          </p:cNvPr>
          <p:cNvSpPr/>
          <p:nvPr/>
        </p:nvSpPr>
        <p:spPr bwMode="auto">
          <a:xfrm>
            <a:off x="855410" y="3505828"/>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SMBs represent the perfect storm of valuable data and limited security resources</a:t>
            </a:r>
          </a:p>
        </p:txBody>
      </p:sp>
      <p:sp>
        <p:nvSpPr>
          <p:cNvPr id="119" name="Rectangle 118">
            <a:extLst>
              <a:ext uri="{FF2B5EF4-FFF2-40B4-BE49-F238E27FC236}">
                <a16:creationId xmlns:a16="http://schemas.microsoft.com/office/drawing/2014/main" id="{0CB89D6F-E699-4EB4-9BBF-36BA3920F7A7}"/>
              </a:ext>
            </a:extLst>
          </p:cNvPr>
          <p:cNvSpPr/>
          <p:nvPr/>
        </p:nvSpPr>
        <p:spPr bwMode="auto">
          <a:xfrm>
            <a:off x="855410" y="4136132"/>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Three critical security risks facing your business</a:t>
            </a:r>
          </a:p>
        </p:txBody>
      </p:sp>
      <p:sp>
        <p:nvSpPr>
          <p:cNvPr id="128" name="Rectangle 127">
            <a:extLst>
              <a:ext uri="{FF2B5EF4-FFF2-40B4-BE49-F238E27FC236}">
                <a16:creationId xmlns:a16="http://schemas.microsoft.com/office/drawing/2014/main" id="{4958FA09-E784-48D1-B026-FDB5D5622BE0}"/>
              </a:ext>
            </a:extLst>
          </p:cNvPr>
          <p:cNvSpPr/>
          <p:nvPr/>
        </p:nvSpPr>
        <p:spPr bwMode="auto">
          <a:xfrm>
            <a:off x="855410" y="4762789"/>
            <a:ext cx="4575247"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32472">
              <a:spcBef>
                <a:spcPts val="600"/>
              </a:spcBef>
              <a:spcAft>
                <a:spcPts val="2800"/>
              </a:spcAft>
            </a:pPr>
            <a:r>
              <a:rPr lang="en-US" sz="1000">
                <a:solidFill>
                  <a:srgbClr val="091F2C"/>
                </a:solidFill>
                <a:ea typeface="Segoe UI" pitchFamily="34" charset="0"/>
                <a:cs typeface="Segoe Sans Display"/>
              </a:rPr>
              <a:t>Privacy legislation: NZ and cross-border compliance requirements</a:t>
            </a:r>
            <a:endParaRPr lang="en-US"/>
          </a:p>
        </p:txBody>
      </p:sp>
      <p:sp>
        <p:nvSpPr>
          <p:cNvPr id="138" name="Rectangle 137">
            <a:extLst>
              <a:ext uri="{FF2B5EF4-FFF2-40B4-BE49-F238E27FC236}">
                <a16:creationId xmlns:a16="http://schemas.microsoft.com/office/drawing/2014/main" id="{1FFF2CF0-1126-42D0-B16C-DD791BE5D6A2}"/>
              </a:ext>
            </a:extLst>
          </p:cNvPr>
          <p:cNvSpPr/>
          <p:nvPr/>
        </p:nvSpPr>
        <p:spPr bwMode="auto">
          <a:xfrm>
            <a:off x="855410" y="5401185"/>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better approach: Integrated protection that grows with your business</a:t>
            </a:r>
          </a:p>
        </p:txBody>
      </p:sp>
      <p:sp>
        <p:nvSpPr>
          <p:cNvPr id="147" name="Rectangle 146">
            <a:extLst>
              <a:ext uri="{FF2B5EF4-FFF2-40B4-BE49-F238E27FC236}">
                <a16:creationId xmlns:a16="http://schemas.microsoft.com/office/drawing/2014/main" id="{11EF1E14-52CE-4A6A-92AB-B415BA4558BC}"/>
              </a:ext>
            </a:extLst>
          </p:cNvPr>
          <p:cNvSpPr/>
          <p:nvPr/>
        </p:nvSpPr>
        <p:spPr bwMode="auto">
          <a:xfrm>
            <a:off x="855410" y="6031491"/>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integration advantage</a:t>
            </a:r>
          </a:p>
        </p:txBody>
      </p:sp>
      <p:sp>
        <p:nvSpPr>
          <p:cNvPr id="156" name="Rectangle 155">
            <a:extLst>
              <a:ext uri="{FF2B5EF4-FFF2-40B4-BE49-F238E27FC236}">
                <a16:creationId xmlns:a16="http://schemas.microsoft.com/office/drawing/2014/main" id="{0623E5C9-727F-43C4-BE52-2A784BF1E354}"/>
              </a:ext>
            </a:extLst>
          </p:cNvPr>
          <p:cNvSpPr/>
          <p:nvPr/>
        </p:nvSpPr>
        <p:spPr bwMode="auto">
          <a:xfrm>
            <a:off x="855410" y="6661796"/>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Security solutions for your industry</a:t>
            </a:r>
          </a:p>
        </p:txBody>
      </p:sp>
      <p:sp>
        <p:nvSpPr>
          <p:cNvPr id="165" name="Rectangle 164">
            <a:extLst>
              <a:ext uri="{FF2B5EF4-FFF2-40B4-BE49-F238E27FC236}">
                <a16:creationId xmlns:a16="http://schemas.microsoft.com/office/drawing/2014/main" id="{ABA633C9-0813-4D1B-93CC-F83BCD4A4B47}"/>
              </a:ext>
            </a:extLst>
          </p:cNvPr>
          <p:cNvSpPr/>
          <p:nvPr/>
        </p:nvSpPr>
        <p:spPr bwMode="auto">
          <a:xfrm>
            <a:off x="855410" y="7292101"/>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partner advantage: Why expert guidance matters</a:t>
            </a:r>
          </a:p>
        </p:txBody>
      </p:sp>
      <p:sp>
        <p:nvSpPr>
          <p:cNvPr id="185" name="Rectangle 184">
            <a:extLst>
              <a:ext uri="{FF2B5EF4-FFF2-40B4-BE49-F238E27FC236}">
                <a16:creationId xmlns:a16="http://schemas.microsoft.com/office/drawing/2014/main" id="{82384741-4721-4445-8329-99BFACA70670}"/>
              </a:ext>
            </a:extLst>
          </p:cNvPr>
          <p:cNvSpPr/>
          <p:nvPr/>
        </p:nvSpPr>
        <p:spPr bwMode="auto">
          <a:xfrm>
            <a:off x="855410" y="7922405"/>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Invest in a secure future</a:t>
            </a:r>
          </a:p>
        </p:txBody>
      </p:sp>
      <p:sp>
        <p:nvSpPr>
          <p:cNvPr id="194" name="Rectangle 193">
            <a:extLst>
              <a:ext uri="{FF2B5EF4-FFF2-40B4-BE49-F238E27FC236}">
                <a16:creationId xmlns:a16="http://schemas.microsoft.com/office/drawing/2014/main" id="{18C7FDDA-3DB1-4F4B-8B97-AB32E935C077}"/>
              </a:ext>
            </a:extLst>
          </p:cNvPr>
          <p:cNvSpPr/>
          <p:nvPr/>
        </p:nvSpPr>
        <p:spPr bwMode="auto">
          <a:xfrm>
            <a:off x="855410" y="8552706"/>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Next step: Schedule your free security assessment</a:t>
            </a:r>
          </a:p>
        </p:txBody>
      </p:sp>
      <p:sp>
        <p:nvSpPr>
          <p:cNvPr id="99" name="Rectangle 98">
            <a:extLst>
              <a:ext uri="{FF2B5EF4-FFF2-40B4-BE49-F238E27FC236}">
                <a16:creationId xmlns:a16="http://schemas.microsoft.com/office/drawing/2014/main" id="{2695E28F-680C-4FC0-B33A-22B7FA7EC1A4}"/>
              </a:ext>
            </a:extLst>
          </p:cNvPr>
          <p:cNvSpPr/>
          <p:nvPr/>
        </p:nvSpPr>
        <p:spPr bwMode="auto">
          <a:xfrm>
            <a:off x="855410" y="9192591"/>
            <a:ext cx="4575246"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Let's work together to supercharge your security</a:t>
            </a:r>
          </a:p>
        </p:txBody>
      </p:sp>
      <p:grpSp>
        <p:nvGrpSpPr>
          <p:cNvPr id="100" name="Group 99">
            <a:extLst>
              <a:ext uri="{FF2B5EF4-FFF2-40B4-BE49-F238E27FC236}">
                <a16:creationId xmlns:a16="http://schemas.microsoft.com/office/drawing/2014/main" id="{7E61ADFE-C13B-49A1-9FC4-86DD62EF3C8E}"/>
              </a:ext>
            </a:extLst>
          </p:cNvPr>
          <p:cNvGrpSpPr/>
          <p:nvPr/>
        </p:nvGrpSpPr>
        <p:grpSpPr>
          <a:xfrm>
            <a:off x="5661702" y="9094421"/>
            <a:ext cx="342932" cy="342932"/>
            <a:chOff x="3293474" y="6677365"/>
            <a:chExt cx="360000" cy="360000"/>
          </a:xfrm>
        </p:grpSpPr>
        <p:sp>
          <p:nvSpPr>
            <p:cNvPr id="101" name="Freeform: Shape 100">
              <a:extLst>
                <a:ext uri="{FF2B5EF4-FFF2-40B4-BE49-F238E27FC236}">
                  <a16:creationId xmlns:a16="http://schemas.microsoft.com/office/drawing/2014/main" id="{DB02A11E-8DE3-4366-853B-AA51256239D6}"/>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02" name="Graphic 32">
              <a:extLst>
                <a:ext uri="{FF2B5EF4-FFF2-40B4-BE49-F238E27FC236}">
                  <a16:creationId xmlns:a16="http://schemas.microsoft.com/office/drawing/2014/main" id="{F4F818B5-D907-4670-8B62-63FA3E008184}"/>
                </a:ext>
              </a:extLst>
            </p:cNvPr>
            <p:cNvGrpSpPr>
              <a:grpSpLocks noChangeAspect="1"/>
            </p:cNvGrpSpPr>
            <p:nvPr/>
          </p:nvGrpSpPr>
          <p:grpSpPr>
            <a:xfrm rot="2700000">
              <a:off x="3415580" y="6803365"/>
              <a:ext cx="115789" cy="108000"/>
              <a:chOff x="2996146" y="4819536"/>
              <a:chExt cx="56012" cy="52244"/>
            </a:xfrm>
          </p:grpSpPr>
          <p:sp>
            <p:nvSpPr>
              <p:cNvPr id="103" name="Freeform: Shape 102">
                <a:extLst>
                  <a:ext uri="{FF2B5EF4-FFF2-40B4-BE49-F238E27FC236}">
                    <a16:creationId xmlns:a16="http://schemas.microsoft.com/office/drawing/2014/main" id="{0F34B90C-8EB8-4C0D-9230-46DB68EA79D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04" name="Freeform: Shape 103">
                <a:extLst>
                  <a:ext uri="{FF2B5EF4-FFF2-40B4-BE49-F238E27FC236}">
                    <a16:creationId xmlns:a16="http://schemas.microsoft.com/office/drawing/2014/main" id="{C19D3511-FB42-472D-8BD1-3A1AB938840A}"/>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51911A7A-FDA1-46C0-A633-F65EB9E37245}"/>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106" name="Action Button: Blank 105">
            <a:hlinkClick r:id="rId15" action="ppaction://hlinksldjump" highlightClick="1"/>
            <a:extLst>
              <a:ext uri="{FF2B5EF4-FFF2-40B4-BE49-F238E27FC236}">
                <a16:creationId xmlns:a16="http://schemas.microsoft.com/office/drawing/2014/main" id="{8DABEBCE-2996-4BFB-BE00-C6398292185F}"/>
              </a:ext>
            </a:extLst>
          </p:cNvPr>
          <p:cNvSpPr>
            <a:spLocks noChangeAspect="1"/>
          </p:cNvSpPr>
          <p:nvPr/>
        </p:nvSpPr>
        <p:spPr bwMode="auto">
          <a:xfrm>
            <a:off x="5695995" y="9127035"/>
            <a:ext cx="274345" cy="274346"/>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8881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266F96EE-4727-4138-815F-C25BA795759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3521237"/>
            <a:ext cx="6858000" cy="2653861"/>
          </a:xfrm>
          <a:custGeom>
            <a:avLst/>
            <a:gdLst>
              <a:gd name="connsiteX0" fmla="*/ 0 w 6858000"/>
              <a:gd name="connsiteY0" fmla="*/ 0 h 2653861"/>
              <a:gd name="connsiteX1" fmla="*/ 6858000 w 6858000"/>
              <a:gd name="connsiteY1" fmla="*/ 0 h 2653861"/>
              <a:gd name="connsiteX2" fmla="*/ 6858000 w 6858000"/>
              <a:gd name="connsiteY2" fmla="*/ 2653861 h 2653861"/>
              <a:gd name="connsiteX3" fmla="*/ 0 w 6858000"/>
              <a:gd name="connsiteY3" fmla="*/ 2653861 h 2653861"/>
            </a:gdLst>
            <a:ahLst/>
            <a:cxnLst>
              <a:cxn ang="0">
                <a:pos x="connsiteX0" y="connsiteY0"/>
              </a:cxn>
              <a:cxn ang="0">
                <a:pos x="connsiteX1" y="connsiteY1"/>
              </a:cxn>
              <a:cxn ang="0">
                <a:pos x="connsiteX2" y="connsiteY2"/>
              </a:cxn>
              <a:cxn ang="0">
                <a:pos x="connsiteX3" y="connsiteY3"/>
              </a:cxn>
            </a:cxnLst>
            <a:rect l="l" t="t" r="r" b="b"/>
            <a:pathLst>
              <a:path w="6858000" h="2653861">
                <a:moveTo>
                  <a:pt x="0" y="0"/>
                </a:moveTo>
                <a:lnTo>
                  <a:pt x="6858000" y="0"/>
                </a:lnTo>
                <a:lnTo>
                  <a:pt x="6858000" y="2653861"/>
                </a:lnTo>
                <a:lnTo>
                  <a:pt x="0" y="2653861"/>
                </a:lnTo>
                <a:close/>
              </a:path>
            </a:pathLst>
          </a:custGeom>
        </p:spPr>
      </p:pic>
      <p:sp>
        <p:nvSpPr>
          <p:cNvPr id="11" name="Rectangle 10">
            <a:extLst>
              <a:ext uri="{FF2B5EF4-FFF2-40B4-BE49-F238E27FC236}">
                <a16:creationId xmlns:a16="http://schemas.microsoft.com/office/drawing/2014/main" id="{644EB19D-55CC-4927-8B30-DE700C29ACCB}"/>
              </a:ext>
            </a:extLst>
          </p:cNvPr>
          <p:cNvSpPr/>
          <p:nvPr/>
        </p:nvSpPr>
        <p:spPr bwMode="auto">
          <a:xfrm flipV="1">
            <a:off x="-1" y="0"/>
            <a:ext cx="6858001" cy="3511076"/>
          </a:xfrm>
          <a:prstGeom prst="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2" y="352954"/>
            <a:ext cx="5195887" cy="615553"/>
          </a:xfrm>
        </p:spPr>
        <p:txBody>
          <a:bodyPr wrap="square">
            <a:spAutoFit/>
          </a:bodyPr>
          <a:lstStyle/>
          <a:p>
            <a:r>
              <a:rPr lang="en-US" sz="2000">
                <a:solidFill>
                  <a:srgbClr val="091F2C"/>
                </a:solidFill>
                <a:latin typeface="+mj-lt"/>
                <a:cs typeface="Segoe UI"/>
              </a:rPr>
              <a:t>SMBs represent the perfect storm of valuable data and limited security resources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2192908"/>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Sans Display"/>
              </a:rPr>
              <a:t>66% of SMBs in New Zealand have reported</a:t>
            </a:r>
            <a:r>
              <a:rPr lang="en-US" sz="1000" baseline="30000">
                <a:cs typeface="Segoe Sans Display"/>
              </a:rPr>
              <a:t>1</a:t>
            </a:r>
            <a:r>
              <a:rPr lang="en-US" sz="1000">
                <a:cs typeface="Segoe Sans Display"/>
              </a:rPr>
              <a:t> being targeted by a cyber-attack, with 43% of all cybercrime specifically targeting small businesses. The average cost of a data breach for a SME is $173,000, making this an existential threat for many businesses. With 83% of small businesses lacking the funds to deal with the repercussions of a cyber-attack, strong defenses are crucial for survival.</a:t>
            </a:r>
            <a:endParaRPr lang="en-US"/>
          </a:p>
          <a:p>
            <a:pPr defTabSz="914397">
              <a:spcBef>
                <a:spcPts val="300"/>
              </a:spcBef>
              <a:spcAft>
                <a:spcPts val="600"/>
              </a:spcAft>
              <a:defRPr/>
            </a:pPr>
            <a:r>
              <a:rPr lang="en-US" sz="1000">
                <a:cs typeface="Segoe UI"/>
              </a:rPr>
              <a:t>With the rise of AI-powered methods, criminals can now automate previously </a:t>
            </a:r>
            <a:r>
              <a:rPr lang="en-US" sz="1000" err="1">
                <a:cs typeface="Segoe UI"/>
              </a:rPr>
              <a:t>labour-intensive</a:t>
            </a:r>
            <a:r>
              <a:rPr lang="en-US" sz="1000">
                <a:cs typeface="Segoe UI"/>
              </a:rPr>
              <a:t> tasks such as crafting convincing phishing emails, generating deepfake scams, identifying network vulnerabilities and launching coordinated attacks.</a:t>
            </a:r>
          </a:p>
          <a:p>
            <a:pPr defTabSz="914397">
              <a:spcBef>
                <a:spcPts val="300"/>
              </a:spcBef>
              <a:spcAft>
                <a:spcPts val="600"/>
              </a:spcAft>
              <a:defRPr/>
            </a:pPr>
            <a:r>
              <a:rPr lang="en-US" sz="1000">
                <a:cs typeface="Segoe UI"/>
              </a:rPr>
              <a:t>Meanwhile, most SMBs lack dedicated security teams, advanced monitoring capabilities and comprehensive security strategies. Many rely on a patchwork of disconnected security tools that create costly complexity while leaving critical gaps in protection.</a:t>
            </a:r>
          </a:p>
          <a:p>
            <a:pPr defTabSz="914397">
              <a:spcBef>
                <a:spcPts val="300"/>
              </a:spcBef>
              <a:spcAft>
                <a:spcPts val="600"/>
              </a:spcAft>
              <a:defRPr/>
            </a:pPr>
            <a:r>
              <a:rPr lang="en-US" sz="1000">
                <a:cs typeface="Segoe UI"/>
              </a:rPr>
              <a:t>For many SMBs, the first sign of this protection gap comes only after a breach has occurred – when it's already too late.</a:t>
            </a:r>
          </a:p>
        </p:txBody>
      </p:sp>
      <p:sp>
        <p:nvSpPr>
          <p:cNvPr id="32" name="Text Placeholder 13">
            <a:extLst>
              <a:ext uri="{FF2B5EF4-FFF2-40B4-BE49-F238E27FC236}">
                <a16:creationId xmlns:a16="http://schemas.microsoft.com/office/drawing/2014/main" id="{3DF65F18-9EE9-4CC2-B053-704AEB34C9DB}"/>
              </a:ext>
            </a:extLst>
          </p:cNvPr>
          <p:cNvSpPr txBox="1">
            <a:spLocks/>
          </p:cNvSpPr>
          <p:nvPr/>
        </p:nvSpPr>
        <p:spPr>
          <a:xfrm>
            <a:off x="328613" y="3810925"/>
            <a:ext cx="1462087" cy="646331"/>
          </a:xfrm>
          <a:prstGeom prst="rect">
            <a:avLst/>
          </a:prstGeom>
        </p:spPr>
        <p:txBody>
          <a:bodyPr vert="horz" wrap="square" lIns="0" tIns="0" rIns="0" bIns="0" rtlCol="0">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Semilight" pitchFamily="2"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794"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US" sz="1400">
                <a:solidFill>
                  <a:srgbClr val="091F2C"/>
                </a:solidFill>
                <a:cs typeface="Segoe UI"/>
              </a:rPr>
              <a:t>Defence against the evolving threat of scams</a:t>
            </a:r>
          </a:p>
        </p:txBody>
      </p:sp>
      <p:sp>
        <p:nvSpPr>
          <p:cNvPr id="33" name="TextBox 32">
            <a:extLst>
              <a:ext uri="{FF2B5EF4-FFF2-40B4-BE49-F238E27FC236}">
                <a16:creationId xmlns:a16="http://schemas.microsoft.com/office/drawing/2014/main" id="{AA82802C-C119-4F78-81B5-F864A02052DE}"/>
              </a:ext>
            </a:extLst>
          </p:cNvPr>
          <p:cNvSpPr txBox="1"/>
          <p:nvPr/>
        </p:nvSpPr>
        <p:spPr>
          <a:xfrm>
            <a:off x="328614" y="4953000"/>
            <a:ext cx="1271586" cy="923330"/>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UI"/>
              </a:rPr>
              <a:t>The latest cyber threat landscape includes increasingly </a:t>
            </a:r>
            <a:br>
              <a:rPr lang="en-US" sz="1000">
                <a:cs typeface="Segoe UI"/>
              </a:rPr>
            </a:br>
            <a:r>
              <a:rPr lang="en-US" sz="1000">
                <a:cs typeface="Segoe UI"/>
              </a:rPr>
              <a:t>sophisticated </a:t>
            </a:r>
            <a:br>
              <a:rPr lang="en-US" sz="1000">
                <a:cs typeface="Segoe UI"/>
              </a:rPr>
            </a:br>
            <a:r>
              <a:rPr lang="en-US" sz="1000">
                <a:cs typeface="Segoe UI"/>
              </a:rPr>
              <a:t>scams directly </a:t>
            </a:r>
            <a:br>
              <a:rPr lang="en-US" sz="1000">
                <a:cs typeface="Segoe UI"/>
              </a:rPr>
            </a:br>
            <a:r>
              <a:rPr lang="en-US" sz="1000">
                <a:cs typeface="Segoe UI"/>
              </a:rPr>
              <a:t>targeting SMBs:</a:t>
            </a:r>
          </a:p>
        </p:txBody>
      </p:sp>
      <p:pic>
        <p:nvPicPr>
          <p:cNvPr id="35" name="Picture 34">
            <a:extLst>
              <a:ext uri="{FF2B5EF4-FFF2-40B4-BE49-F238E27FC236}">
                <a16:creationId xmlns:a16="http://schemas.microsoft.com/office/drawing/2014/main" id="{27BECF30-78B9-4FE1-90ED-EDD6ADA5E8B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456457" y="6528049"/>
            <a:ext cx="1945083" cy="3245871"/>
          </a:xfrm>
          <a:prstGeom prst="rect">
            <a:avLst/>
          </a:prstGeom>
        </p:spPr>
      </p:pic>
      <p:pic>
        <p:nvPicPr>
          <p:cNvPr id="36" name="Picture 35">
            <a:extLst>
              <a:ext uri="{FF2B5EF4-FFF2-40B4-BE49-F238E27FC236}">
                <a16:creationId xmlns:a16="http://schemas.microsoft.com/office/drawing/2014/main" id="{CC9BF4B0-B71C-4596-BDDF-F274EC77B45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583086" y="6528049"/>
            <a:ext cx="1945083" cy="3245871"/>
          </a:xfrm>
          <a:prstGeom prst="rect">
            <a:avLst/>
          </a:prstGeom>
        </p:spPr>
      </p:pic>
      <p:pic>
        <p:nvPicPr>
          <p:cNvPr id="37" name="Picture 36">
            <a:extLst>
              <a:ext uri="{FF2B5EF4-FFF2-40B4-BE49-F238E27FC236}">
                <a16:creationId xmlns:a16="http://schemas.microsoft.com/office/drawing/2014/main" id="{C6C0A674-D84C-4E53-BD1D-FDF0DBBA90F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29829" y="6528049"/>
            <a:ext cx="1945083" cy="3245871"/>
          </a:xfrm>
          <a:prstGeom prst="rect">
            <a:avLst/>
          </a:prstGeom>
        </p:spPr>
      </p:pic>
      <p:sp>
        <p:nvSpPr>
          <p:cNvPr id="38" name="Rectangle 37">
            <a:extLst>
              <a:ext uri="{FF2B5EF4-FFF2-40B4-BE49-F238E27FC236}">
                <a16:creationId xmlns:a16="http://schemas.microsoft.com/office/drawing/2014/main" id="{C475942F-8CA4-4AF3-8C80-35536BB9BBD3}"/>
              </a:ext>
            </a:extLst>
          </p:cNvPr>
          <p:cNvSpPr/>
          <p:nvPr/>
        </p:nvSpPr>
        <p:spPr bwMode="auto">
          <a:xfrm>
            <a:off x="2455242" y="6528051"/>
            <a:ext cx="1947514" cy="29577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252000" rIns="216000" bIns="0" numCol="1" spcCol="0" rtlCol="0" fromWordArt="0" anchor="t" anchorCtr="0" forceAA="0" compatLnSpc="1">
            <a:prstTxWarp prst="textNoShape">
              <a:avLst/>
            </a:prstTxWarp>
            <a:spAutoFit/>
          </a:bodyPr>
          <a:lstStyle/>
          <a:p>
            <a:pPr algn="l" defTabSz="932472" fontAlgn="base">
              <a:spcBef>
                <a:spcPts val="600"/>
              </a:spcBef>
              <a:spcAft>
                <a:spcPts val="2400"/>
              </a:spcAft>
            </a:pPr>
            <a:r>
              <a:rPr lang="en-US" sz="1200">
                <a:solidFill>
                  <a:srgbClr val="091F2C"/>
                </a:solidFill>
                <a:ea typeface="Segoe UI" pitchFamily="34" charset="0"/>
                <a:cs typeface="Segoe Sans Display Semilight" pitchFamily="2" charset="0"/>
              </a:rPr>
              <a:t>Video </a:t>
            </a:r>
            <a:br>
              <a:rPr lang="en-US" sz="1200">
                <a:solidFill>
                  <a:srgbClr val="091F2C"/>
                </a:solidFill>
                <a:ea typeface="Segoe UI" pitchFamily="34" charset="0"/>
                <a:cs typeface="Segoe Sans Display Semilight" pitchFamily="2" charset="0"/>
              </a:rPr>
            </a:br>
            <a:r>
              <a:rPr lang="en-US" sz="1200">
                <a:solidFill>
                  <a:srgbClr val="091F2C"/>
                </a:solidFill>
                <a:ea typeface="Segoe UI" pitchFamily="34" charset="0"/>
                <a:cs typeface="Segoe Sans Display Semilight" pitchFamily="2" charset="0"/>
              </a:rPr>
              <a:t>call deepfakes</a:t>
            </a:r>
          </a:p>
          <a:p>
            <a:pPr algn="l" defTabSz="932472" fontAlgn="base">
              <a:spcBef>
                <a:spcPts val="200"/>
              </a:spcBef>
              <a:spcAft>
                <a:spcPts val="2400"/>
              </a:spcAft>
            </a:pPr>
            <a:r>
              <a:rPr lang="en-US" sz="1000">
                <a:solidFill>
                  <a:schemeClr val="tx1"/>
                </a:solidFill>
                <a:ea typeface="Segoe UI" pitchFamily="34" charset="0"/>
                <a:cs typeface="Segoe Sans Display Semilight" pitchFamily="2" charset="0"/>
              </a:rPr>
              <a:t>In one recent attack reported by the </a:t>
            </a:r>
            <a:r>
              <a:rPr lang="en-US" sz="1000">
                <a:solidFill>
                  <a:srgbClr val="737373"/>
                </a:solidFill>
                <a:ea typeface="Segoe UI" pitchFamily="34" charset="0"/>
                <a:cs typeface="Segoe Sans Display Semilight" pitchFamily="2" charset="0"/>
                <a:hlinkClick r:id="rId5">
                  <a:extLst>
                    <a:ext uri="{A12FA001-AC4F-418D-AE19-62706E023703}">
                      <ahyp:hlinkClr xmlns:ahyp="http://schemas.microsoft.com/office/drawing/2018/hyperlinkcolor" val="tx"/>
                    </a:ext>
                  </a:extLst>
                </a:hlinkClick>
              </a:rPr>
              <a:t>Australian Computer Society</a:t>
            </a:r>
            <a:r>
              <a:rPr lang="en-US" sz="1000">
                <a:solidFill>
                  <a:schemeClr val="tx1"/>
                </a:solidFill>
                <a:ea typeface="Segoe UI" pitchFamily="34" charset="0"/>
                <a:cs typeface="Segoe Sans Display Semilight" pitchFamily="2" charset="0"/>
              </a:rPr>
              <a:t> (ACS),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an employee was invited to a video conference call where all other participants were AI-generated deepfakes of colleagues. After </a:t>
            </a:r>
            <a:r>
              <a:rPr lang="en-US" sz="1000" err="1">
                <a:solidFill>
                  <a:schemeClr val="tx1"/>
                </a:solidFill>
                <a:ea typeface="Segoe UI" pitchFamily="34" charset="0"/>
                <a:cs typeface="Segoe Sans Display Semilight" pitchFamily="2" charset="0"/>
              </a:rPr>
              <a:t>recognising</a:t>
            </a:r>
            <a:r>
              <a:rPr lang="en-US" sz="1000">
                <a:solidFill>
                  <a:schemeClr val="tx1"/>
                </a:solidFill>
                <a:ea typeface="Segoe UI" pitchFamily="34" charset="0"/>
                <a:cs typeface="Segoe Sans Display Semilight" pitchFamily="2" charset="0"/>
              </a:rPr>
              <a:t> familiar faces, the employee was convinced to transfer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$40 million from company accounts.</a:t>
            </a:r>
          </a:p>
        </p:txBody>
      </p:sp>
      <p:sp>
        <p:nvSpPr>
          <p:cNvPr id="39" name="Rectangle 38">
            <a:extLst>
              <a:ext uri="{FF2B5EF4-FFF2-40B4-BE49-F238E27FC236}">
                <a16:creationId xmlns:a16="http://schemas.microsoft.com/office/drawing/2014/main" id="{2171A1A3-C3EA-47BE-AE45-B7372E26F673}"/>
              </a:ext>
            </a:extLst>
          </p:cNvPr>
          <p:cNvSpPr/>
          <p:nvPr/>
        </p:nvSpPr>
        <p:spPr bwMode="auto">
          <a:xfrm>
            <a:off x="4581871" y="6528051"/>
            <a:ext cx="1947514" cy="31116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252000" rIns="216000" bIns="0" numCol="1" spcCol="0" rtlCol="0" fromWordArt="0" anchor="t" anchorCtr="0" forceAA="0" compatLnSpc="1">
            <a:prstTxWarp prst="textNoShape">
              <a:avLst/>
            </a:prstTxWarp>
            <a:spAutoFit/>
          </a:bodyPr>
          <a:lstStyle/>
          <a:p>
            <a:pPr algn="l" defTabSz="932472" fontAlgn="base">
              <a:spcBef>
                <a:spcPts val="600"/>
              </a:spcBef>
              <a:spcAft>
                <a:spcPts val="2400"/>
              </a:spcAft>
            </a:pPr>
            <a:r>
              <a:rPr lang="en-US" sz="1200">
                <a:solidFill>
                  <a:srgbClr val="091F2C"/>
                </a:solidFill>
                <a:ea typeface="Segoe UI" pitchFamily="34" charset="0"/>
                <a:cs typeface="Segoe Sans Display Semilight" pitchFamily="2" charset="0"/>
              </a:rPr>
              <a:t>Celebrity </a:t>
            </a:r>
            <a:br>
              <a:rPr lang="en-US" sz="1200">
                <a:solidFill>
                  <a:srgbClr val="091F2C"/>
                </a:solidFill>
                <a:ea typeface="Segoe UI" pitchFamily="34" charset="0"/>
                <a:cs typeface="Segoe Sans Display Semilight" pitchFamily="2" charset="0"/>
              </a:rPr>
            </a:br>
            <a:r>
              <a:rPr lang="en-US" sz="1200">
                <a:solidFill>
                  <a:srgbClr val="091F2C"/>
                </a:solidFill>
                <a:ea typeface="Segoe UI" pitchFamily="34" charset="0"/>
                <a:cs typeface="Segoe Sans Display Semilight" pitchFamily="2" charset="0"/>
              </a:rPr>
              <a:t>Impersonation</a:t>
            </a:r>
          </a:p>
          <a:p>
            <a:pPr algn="l" defTabSz="932472" fontAlgn="base">
              <a:spcBef>
                <a:spcPts val="200"/>
              </a:spcBef>
              <a:spcAft>
                <a:spcPts val="2400"/>
              </a:spcAft>
            </a:pPr>
            <a:r>
              <a:rPr lang="en-US" sz="1000">
                <a:solidFill>
                  <a:schemeClr val="tx1"/>
                </a:solidFill>
                <a:ea typeface="Segoe UI" pitchFamily="34" charset="0"/>
                <a:cs typeface="Segoe Sans Display Semilight" pitchFamily="2" charset="0"/>
              </a:rPr>
              <a:t>Online scams that use high-profile personalities or brands to appear authentic are common. In one case reported by the </a:t>
            </a:r>
            <a:r>
              <a:rPr lang="en-US" sz="1000">
                <a:solidFill>
                  <a:srgbClr val="737373"/>
                </a:solidFill>
                <a:ea typeface="Segoe UI" pitchFamily="34" charset="0"/>
                <a:cs typeface="Segoe Sans Display Semilight" pitchFamily="2" charset="0"/>
                <a:hlinkClick r:id="rId6">
                  <a:extLst>
                    <a:ext uri="{A12FA001-AC4F-418D-AE19-62706E023703}">
                      <ahyp:hlinkClr xmlns:ahyp="http://schemas.microsoft.com/office/drawing/2018/hyperlinkcolor" val="tx"/>
                    </a:ext>
                  </a:extLst>
                </a:hlinkClick>
              </a:rPr>
              <a:t>ABC</a:t>
            </a:r>
            <a:r>
              <a:rPr lang="en-US" sz="1000">
                <a:solidFill>
                  <a:schemeClr val="tx1"/>
                </a:solidFill>
                <a:ea typeface="Segoe UI" pitchFamily="34" charset="0"/>
                <a:cs typeface="Segoe Sans Display Semilight" pitchFamily="2" charset="0"/>
              </a:rPr>
              <a:t>, a man lost more than $80,000 in life savings to such a scam. Even when not business-related, your staff can click malicious links on their business devices on their lunch break or commute, potentially compromising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your systems.</a:t>
            </a:r>
          </a:p>
        </p:txBody>
      </p:sp>
      <p:sp>
        <p:nvSpPr>
          <p:cNvPr id="40" name="Rectangle 39">
            <a:extLst>
              <a:ext uri="{FF2B5EF4-FFF2-40B4-BE49-F238E27FC236}">
                <a16:creationId xmlns:a16="http://schemas.microsoft.com/office/drawing/2014/main" id="{1F42AB2A-A220-4B7C-88C1-04098E8B5117}"/>
              </a:ext>
            </a:extLst>
          </p:cNvPr>
          <p:cNvSpPr/>
          <p:nvPr/>
        </p:nvSpPr>
        <p:spPr bwMode="auto">
          <a:xfrm>
            <a:off x="328613" y="6528051"/>
            <a:ext cx="1947514" cy="24961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252000" rIns="216000" bIns="0" numCol="1" spcCol="0" rtlCol="0" fromWordArt="0" anchor="t" anchorCtr="0" forceAA="0" compatLnSpc="1">
            <a:prstTxWarp prst="textNoShape">
              <a:avLst/>
            </a:prstTxWarp>
            <a:spAutoFit/>
          </a:bodyPr>
          <a:lstStyle/>
          <a:p>
            <a:pPr algn="l" defTabSz="932472" fontAlgn="base">
              <a:spcBef>
                <a:spcPts val="600"/>
              </a:spcBef>
              <a:spcAft>
                <a:spcPts val="2400"/>
              </a:spcAft>
            </a:pPr>
            <a:r>
              <a:rPr lang="en-US" sz="1200">
                <a:solidFill>
                  <a:srgbClr val="091F2C"/>
                </a:solidFill>
                <a:ea typeface="Segoe UI" pitchFamily="34" charset="0"/>
                <a:cs typeface="Segoe Sans Display Semilight" pitchFamily="2" charset="0"/>
              </a:rPr>
              <a:t>QR code </a:t>
            </a:r>
            <a:br>
              <a:rPr lang="en-US" sz="1200">
                <a:solidFill>
                  <a:srgbClr val="091F2C"/>
                </a:solidFill>
                <a:ea typeface="Segoe UI" pitchFamily="34" charset="0"/>
                <a:cs typeface="Segoe Sans Display Semilight" pitchFamily="2" charset="0"/>
              </a:rPr>
            </a:br>
            <a:r>
              <a:rPr lang="en-US" sz="1200">
                <a:solidFill>
                  <a:srgbClr val="091F2C"/>
                </a:solidFill>
                <a:ea typeface="Segoe UI" pitchFamily="34" charset="0"/>
                <a:cs typeface="Segoe Sans Display Semilight" pitchFamily="2" charset="0"/>
              </a:rPr>
              <a:t>phishing </a:t>
            </a:r>
            <a:r>
              <a:rPr lang="en-US" sz="1000">
                <a:solidFill>
                  <a:srgbClr val="091F2C"/>
                </a:solidFill>
                <a:ea typeface="Segoe UI" pitchFamily="34" charset="0"/>
                <a:cs typeface="Segoe Sans Display Semilight" pitchFamily="2" charset="0"/>
              </a:rPr>
              <a:t>(Quishing)</a:t>
            </a:r>
          </a:p>
          <a:p>
            <a:pPr algn="l" defTabSz="932472" fontAlgn="base">
              <a:spcBef>
                <a:spcPts val="200"/>
              </a:spcBef>
            </a:pPr>
            <a:r>
              <a:rPr lang="en-US" sz="1000">
                <a:solidFill>
                  <a:schemeClr val="tx1"/>
                </a:solidFill>
                <a:ea typeface="Segoe UI" pitchFamily="34" charset="0"/>
                <a:cs typeface="Segoe Sans Display Semilight" pitchFamily="2" charset="0"/>
              </a:rPr>
              <a:t>Cybercriminals are using QR codes in emails, social media and even at physical locations to trick users into visiting malicious websites. The Australian Cyber Security Centre (ACSC) has identified this as an ‘unseen threat’ that bypasses traditional email security.</a:t>
            </a:r>
          </a:p>
        </p:txBody>
      </p:sp>
      <p:pic>
        <p:nvPicPr>
          <p:cNvPr id="50" name="Picture 49">
            <a:extLst>
              <a:ext uri="{FF2B5EF4-FFF2-40B4-BE49-F238E27FC236}">
                <a16:creationId xmlns:a16="http://schemas.microsoft.com/office/drawing/2014/main" id="{E51AC505-A561-4A76-A453-F9BE10FB5A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52199" y="6755778"/>
            <a:ext cx="360222" cy="360222"/>
          </a:xfrm>
          <a:prstGeom prst="rect">
            <a:avLst/>
          </a:prstGeom>
        </p:spPr>
      </p:pic>
      <p:pic>
        <p:nvPicPr>
          <p:cNvPr id="51" name="Picture 50">
            <a:extLst>
              <a:ext uri="{FF2B5EF4-FFF2-40B4-BE49-F238E27FC236}">
                <a16:creationId xmlns:a16="http://schemas.microsoft.com/office/drawing/2014/main" id="{5A66BAE7-1A62-4524-8317-8A27176C9C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78606" y="6755778"/>
            <a:ext cx="360222" cy="360222"/>
          </a:xfrm>
          <a:prstGeom prst="rect">
            <a:avLst/>
          </a:prstGeom>
        </p:spPr>
      </p:pic>
      <p:pic>
        <p:nvPicPr>
          <p:cNvPr id="52" name="Picture 51">
            <a:extLst>
              <a:ext uri="{FF2B5EF4-FFF2-40B4-BE49-F238E27FC236}">
                <a16:creationId xmlns:a16="http://schemas.microsoft.com/office/drawing/2014/main" id="{9B692B37-F918-4790-87F1-8085A902A2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5235" y="6755778"/>
            <a:ext cx="360222" cy="360222"/>
          </a:xfrm>
          <a:prstGeom prst="rect">
            <a:avLst/>
          </a:prstGeom>
        </p:spPr>
      </p:pic>
    </p:spTree>
    <p:extLst>
      <p:ext uri="{BB962C8B-B14F-4D97-AF65-F5344CB8AC3E}">
        <p14:creationId xmlns:p14="http://schemas.microsoft.com/office/powerpoint/2010/main" val="17205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A797F915-5389-4A32-8DF6-23B5FE42E0D3}"/>
              </a:ext>
            </a:extLst>
          </p:cNvPr>
          <p:cNvSpPr/>
          <p:nvPr/>
        </p:nvSpPr>
        <p:spPr bwMode="auto">
          <a:xfrm>
            <a:off x="328612" y="7168764"/>
            <a:ext cx="6200774" cy="25474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4" name="Picture 53">
            <a:extLst>
              <a:ext uri="{FF2B5EF4-FFF2-40B4-BE49-F238E27FC236}">
                <a16:creationId xmlns:a16="http://schemas.microsoft.com/office/drawing/2014/main" id="{CB46CA1F-77B8-44A0-93E8-99BF280EF6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612" y="8961892"/>
            <a:ext cx="3893256" cy="571847"/>
          </a:xfrm>
          <a:prstGeom prst="rect">
            <a:avLst/>
          </a:prstGeom>
        </p:spPr>
      </p:pic>
      <p:sp>
        <p:nvSpPr>
          <p:cNvPr id="70" name="Rectangle 69">
            <a:extLst>
              <a:ext uri="{FF2B5EF4-FFF2-40B4-BE49-F238E27FC236}">
                <a16:creationId xmlns:a16="http://schemas.microsoft.com/office/drawing/2014/main" id="{56056B72-B03E-4A33-A9C3-D1CA8D90FFE0}"/>
              </a:ext>
            </a:extLst>
          </p:cNvPr>
          <p:cNvSpPr/>
          <p:nvPr/>
        </p:nvSpPr>
        <p:spPr bwMode="auto">
          <a:xfrm>
            <a:off x="328612" y="4214518"/>
            <a:ext cx="6200774" cy="284680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A67EEEAE-0020-4E64-AD33-9A3E8F5AE5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612" y="6296310"/>
            <a:ext cx="3893256" cy="584902"/>
          </a:xfrm>
          <a:prstGeom prst="rect">
            <a:avLst/>
          </a:prstGeom>
        </p:spPr>
      </p:pic>
      <p:sp>
        <p:nvSpPr>
          <p:cNvPr id="2" name="Rectangle 1">
            <a:extLst>
              <a:ext uri="{FF2B5EF4-FFF2-40B4-BE49-F238E27FC236}">
                <a16:creationId xmlns:a16="http://schemas.microsoft.com/office/drawing/2014/main" id="{2CE36E03-3B5D-4365-9EB7-A5507F792BA7}"/>
              </a:ext>
            </a:extLst>
          </p:cNvPr>
          <p:cNvSpPr/>
          <p:nvPr/>
        </p:nvSpPr>
        <p:spPr bwMode="auto">
          <a:xfrm>
            <a:off x="328612" y="1482395"/>
            <a:ext cx="6200774" cy="261863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5" name="Picture 44">
            <a:extLst>
              <a:ext uri="{FF2B5EF4-FFF2-40B4-BE49-F238E27FC236}">
                <a16:creationId xmlns:a16="http://schemas.microsoft.com/office/drawing/2014/main" id="{37953861-38B1-4858-8015-17BFFB7266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612" y="3248499"/>
            <a:ext cx="3893256" cy="669600"/>
          </a:xfrm>
          <a:prstGeom prst="rect">
            <a:avLst/>
          </a:prstGeom>
        </p:spPr>
      </p:pic>
      <p:pic>
        <p:nvPicPr>
          <p:cNvPr id="52" name="Picture 51">
            <a:extLst>
              <a:ext uri="{FF2B5EF4-FFF2-40B4-BE49-F238E27FC236}">
                <a16:creationId xmlns:a16="http://schemas.microsoft.com/office/drawing/2014/main" id="{9A3FDBBC-737B-45CB-9104-530D9E65F011}"/>
              </a:ext>
            </a:extLst>
          </p:cNvPr>
          <p:cNvPicPr>
            <a:picLocks noChangeAspect="1"/>
          </p:cNvPicPr>
          <p:nvPr/>
        </p:nvPicPr>
        <p:blipFill>
          <a:blip r:embed="rId4">
            <a:extLst>
              <a:ext uri="{28A0092B-C50C-407E-A947-70E740481C1C}">
                <a14:useLocalDpi xmlns:a14="http://schemas.microsoft.com/office/drawing/2010/main" val="0"/>
              </a:ext>
            </a:extLst>
          </a:blip>
          <a:srcRect l="29083" r="29083"/>
          <a:stretch/>
        </p:blipFill>
        <p:spPr>
          <a:xfrm>
            <a:off x="4581871" y="1482395"/>
            <a:ext cx="1947515" cy="2618638"/>
          </a:xfrm>
          <a:custGeom>
            <a:avLst/>
            <a:gdLst>
              <a:gd name="connsiteX0" fmla="*/ 0 w 1947515"/>
              <a:gd name="connsiteY0" fmla="*/ 0 h 2388744"/>
              <a:gd name="connsiteX1" fmla="*/ 1947515 w 1947515"/>
              <a:gd name="connsiteY1" fmla="*/ 0 h 2388744"/>
              <a:gd name="connsiteX2" fmla="*/ 1947515 w 1947515"/>
              <a:gd name="connsiteY2" fmla="*/ 2388744 h 2388744"/>
              <a:gd name="connsiteX3" fmla="*/ 0 w 1947515"/>
              <a:gd name="connsiteY3" fmla="*/ 2388744 h 2388744"/>
            </a:gdLst>
            <a:ahLst/>
            <a:cxnLst>
              <a:cxn ang="0">
                <a:pos x="connsiteX0" y="connsiteY0"/>
              </a:cxn>
              <a:cxn ang="0">
                <a:pos x="connsiteX1" y="connsiteY1"/>
              </a:cxn>
              <a:cxn ang="0">
                <a:pos x="connsiteX2" y="connsiteY2"/>
              </a:cxn>
              <a:cxn ang="0">
                <a:pos x="connsiteX3" y="connsiteY3"/>
              </a:cxn>
            </a:cxnLst>
            <a:rect l="l" t="t" r="r" b="b"/>
            <a:pathLst>
              <a:path w="1947515" h="2388744">
                <a:moveTo>
                  <a:pt x="0" y="0"/>
                </a:moveTo>
                <a:lnTo>
                  <a:pt x="1947515" y="0"/>
                </a:lnTo>
                <a:lnTo>
                  <a:pt x="1947515" y="2388744"/>
                </a:lnTo>
                <a:lnTo>
                  <a:pt x="0" y="2388744"/>
                </a:lnTo>
                <a:close/>
              </a:path>
            </a:pathLst>
          </a:custGeom>
        </p:spPr>
      </p:pic>
      <p:pic>
        <p:nvPicPr>
          <p:cNvPr id="71" name="Picture 70">
            <a:extLst>
              <a:ext uri="{FF2B5EF4-FFF2-40B4-BE49-F238E27FC236}">
                <a16:creationId xmlns:a16="http://schemas.microsoft.com/office/drawing/2014/main" id="{34793E30-2E2B-40C4-AC83-CA35ECA256AF}"/>
              </a:ext>
            </a:extLst>
          </p:cNvPr>
          <p:cNvPicPr>
            <a:picLocks noChangeAspect="1"/>
          </p:cNvPicPr>
          <p:nvPr/>
        </p:nvPicPr>
        <p:blipFill rotWithShape="1">
          <a:blip r:embed="rId5">
            <a:extLst>
              <a:ext uri="{28A0092B-C50C-407E-A947-70E740481C1C}">
                <a14:useLocalDpi xmlns:a14="http://schemas.microsoft.com/office/drawing/2010/main" val="0"/>
              </a:ext>
            </a:extLst>
          </a:blip>
          <a:srcRect l="39685" t="12890" r="26795"/>
          <a:stretch/>
        </p:blipFill>
        <p:spPr>
          <a:xfrm>
            <a:off x="4581871" y="4214518"/>
            <a:ext cx="1947515" cy="2846803"/>
          </a:xfrm>
          <a:custGeom>
            <a:avLst/>
            <a:gdLst>
              <a:gd name="connsiteX0" fmla="*/ 0 w 1947515"/>
              <a:gd name="connsiteY0" fmla="*/ 0 h 2388744"/>
              <a:gd name="connsiteX1" fmla="*/ 1947515 w 1947515"/>
              <a:gd name="connsiteY1" fmla="*/ 0 h 2388744"/>
              <a:gd name="connsiteX2" fmla="*/ 1947515 w 1947515"/>
              <a:gd name="connsiteY2" fmla="*/ 2388744 h 2388744"/>
              <a:gd name="connsiteX3" fmla="*/ 0 w 1947515"/>
              <a:gd name="connsiteY3" fmla="*/ 2388744 h 2388744"/>
            </a:gdLst>
            <a:ahLst/>
            <a:cxnLst>
              <a:cxn ang="0">
                <a:pos x="connsiteX0" y="connsiteY0"/>
              </a:cxn>
              <a:cxn ang="0">
                <a:pos x="connsiteX1" y="connsiteY1"/>
              </a:cxn>
              <a:cxn ang="0">
                <a:pos x="connsiteX2" y="connsiteY2"/>
              </a:cxn>
              <a:cxn ang="0">
                <a:pos x="connsiteX3" y="connsiteY3"/>
              </a:cxn>
            </a:cxnLst>
            <a:rect l="l" t="t" r="r" b="b"/>
            <a:pathLst>
              <a:path w="1947515" h="2388744">
                <a:moveTo>
                  <a:pt x="0" y="0"/>
                </a:moveTo>
                <a:lnTo>
                  <a:pt x="1947515" y="0"/>
                </a:lnTo>
                <a:lnTo>
                  <a:pt x="1947515" y="2388744"/>
                </a:lnTo>
                <a:lnTo>
                  <a:pt x="0" y="2388744"/>
                </a:lnTo>
                <a:close/>
              </a:path>
            </a:pathLst>
          </a:custGeom>
        </p:spPr>
      </p:pic>
      <p:pic>
        <p:nvPicPr>
          <p:cNvPr id="109" name="Picture 108">
            <a:extLst>
              <a:ext uri="{FF2B5EF4-FFF2-40B4-BE49-F238E27FC236}">
                <a16:creationId xmlns:a16="http://schemas.microsoft.com/office/drawing/2014/main" id="{09A4127E-F0BA-430D-AFAB-6982D5BFFA13}"/>
              </a:ext>
            </a:extLst>
          </p:cNvPr>
          <p:cNvPicPr>
            <a:picLocks noChangeAspect="1"/>
          </p:cNvPicPr>
          <p:nvPr/>
        </p:nvPicPr>
        <p:blipFill rotWithShape="1">
          <a:blip r:embed="rId6">
            <a:extLst>
              <a:ext uri="{28A0092B-C50C-407E-A947-70E740481C1C}">
                <a14:useLocalDpi xmlns:a14="http://schemas.microsoft.com/office/drawing/2010/main" val="0"/>
              </a:ext>
            </a:extLst>
          </a:blip>
          <a:srcRect l="41783" t="18579" r="23204"/>
          <a:stretch/>
        </p:blipFill>
        <p:spPr>
          <a:xfrm>
            <a:off x="4581871" y="7168764"/>
            <a:ext cx="1947515" cy="2547469"/>
          </a:xfrm>
          <a:custGeom>
            <a:avLst/>
            <a:gdLst>
              <a:gd name="connsiteX0" fmla="*/ 0 w 1947515"/>
              <a:gd name="connsiteY0" fmla="*/ 0 h 2388744"/>
              <a:gd name="connsiteX1" fmla="*/ 1947515 w 1947515"/>
              <a:gd name="connsiteY1" fmla="*/ 0 h 2388744"/>
              <a:gd name="connsiteX2" fmla="*/ 1947515 w 1947515"/>
              <a:gd name="connsiteY2" fmla="*/ 2388744 h 2388744"/>
              <a:gd name="connsiteX3" fmla="*/ 0 w 1947515"/>
              <a:gd name="connsiteY3" fmla="*/ 2388744 h 2388744"/>
            </a:gdLst>
            <a:ahLst/>
            <a:cxnLst>
              <a:cxn ang="0">
                <a:pos x="connsiteX0" y="connsiteY0"/>
              </a:cxn>
              <a:cxn ang="0">
                <a:pos x="connsiteX1" y="connsiteY1"/>
              </a:cxn>
              <a:cxn ang="0">
                <a:pos x="connsiteX2" y="connsiteY2"/>
              </a:cxn>
              <a:cxn ang="0">
                <a:pos x="connsiteX3" y="connsiteY3"/>
              </a:cxn>
            </a:cxnLst>
            <a:rect l="l" t="t" r="r" b="b"/>
            <a:pathLst>
              <a:path w="1947515" h="2388744">
                <a:moveTo>
                  <a:pt x="0" y="0"/>
                </a:moveTo>
                <a:lnTo>
                  <a:pt x="1947515" y="0"/>
                </a:lnTo>
                <a:lnTo>
                  <a:pt x="1947515" y="2388744"/>
                </a:lnTo>
                <a:lnTo>
                  <a:pt x="0" y="2388744"/>
                </a:lnTo>
                <a:close/>
              </a:path>
            </a:pathLst>
          </a:custGeom>
        </p:spPr>
      </p:pic>
      <p:pic>
        <p:nvPicPr>
          <p:cNvPr id="37" name="Picture 36">
            <a:extLst>
              <a:ext uri="{FF2B5EF4-FFF2-40B4-BE49-F238E27FC236}">
                <a16:creationId xmlns:a16="http://schemas.microsoft.com/office/drawing/2014/main" id="{70351DCB-C4A3-4D4A-8E1A-370898ED15BC}"/>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827118" y="1663653"/>
            <a:ext cx="1457020" cy="2255637"/>
          </a:xfrm>
          <a:prstGeom prst="rect">
            <a:avLst/>
          </a:prstGeom>
        </p:spPr>
      </p:pic>
      <p:pic>
        <p:nvPicPr>
          <p:cNvPr id="38" name="Picture 37">
            <a:extLst>
              <a:ext uri="{FF2B5EF4-FFF2-40B4-BE49-F238E27FC236}">
                <a16:creationId xmlns:a16="http://schemas.microsoft.com/office/drawing/2014/main" id="{12F25572-30F2-46BF-8005-EB5AC4D38608}"/>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827262" y="4394518"/>
            <a:ext cx="1456731" cy="2486804"/>
          </a:xfrm>
          <a:prstGeom prst="rect">
            <a:avLst/>
          </a:prstGeom>
        </p:spPr>
      </p:pic>
      <p:pic>
        <p:nvPicPr>
          <p:cNvPr id="39" name="Picture 38">
            <a:extLst>
              <a:ext uri="{FF2B5EF4-FFF2-40B4-BE49-F238E27FC236}">
                <a16:creationId xmlns:a16="http://schemas.microsoft.com/office/drawing/2014/main" id="{58FCE9AD-F673-480C-A255-63889EB9F1A7}"/>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4827118" y="7351258"/>
            <a:ext cx="1457020" cy="2182481"/>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3557587" cy="615553"/>
          </a:xfrm>
        </p:spPr>
        <p:txBody>
          <a:bodyPr wrap="square">
            <a:spAutoFit/>
          </a:bodyPr>
          <a:lstStyle/>
          <a:p>
            <a:r>
              <a:rPr lang="en-US" sz="2000">
                <a:solidFill>
                  <a:srgbClr val="091F2C"/>
                </a:solidFill>
                <a:latin typeface="+mj-lt"/>
                <a:cs typeface="Segoe UI"/>
              </a:rPr>
              <a:t>Three critical security risks </a:t>
            </a:r>
            <a:br>
              <a:rPr lang="en-US" sz="2000">
                <a:solidFill>
                  <a:srgbClr val="091F2C"/>
                </a:solidFill>
                <a:latin typeface="+mj-lt"/>
                <a:cs typeface="Segoe UI"/>
              </a:rPr>
            </a:br>
            <a:r>
              <a:rPr lang="en-US" sz="2000">
                <a:solidFill>
                  <a:srgbClr val="091F2C"/>
                </a:solidFill>
                <a:latin typeface="+mj-lt"/>
                <a:cs typeface="Segoe UI"/>
              </a:rPr>
              <a:t>facing your business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153888"/>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As cyber threats evolve, three key risk areas demand immediate attention from every SMB:</a:t>
            </a:r>
          </a:p>
        </p:txBody>
      </p:sp>
      <p:sp>
        <p:nvSpPr>
          <p:cNvPr id="46" name="Rectangle 45">
            <a:extLst>
              <a:ext uri="{FF2B5EF4-FFF2-40B4-BE49-F238E27FC236}">
                <a16:creationId xmlns:a16="http://schemas.microsoft.com/office/drawing/2014/main" id="{B7C4F3FF-5B7C-4FAC-84F2-1735370140E2}"/>
              </a:ext>
            </a:extLst>
          </p:cNvPr>
          <p:cNvSpPr/>
          <p:nvPr/>
        </p:nvSpPr>
        <p:spPr bwMode="auto">
          <a:xfrm>
            <a:off x="508615" y="1605245"/>
            <a:ext cx="3893253" cy="14978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9875" indent="-269875" algn="l" defTabSz="932472" fontAlgn="base">
              <a:spcBef>
                <a:spcPts val="600"/>
              </a:spcBef>
              <a:spcAft>
                <a:spcPts val="600"/>
              </a:spcAft>
              <a:buFont typeface="+mj-lt"/>
              <a:buAutoNum type="arabicPeriod"/>
            </a:pPr>
            <a:r>
              <a:rPr lang="en-US" sz="1400">
                <a:solidFill>
                  <a:srgbClr val="091F2C"/>
                </a:solidFill>
                <a:latin typeface="+mj-lt"/>
                <a:ea typeface="Segoe UI" pitchFamily="34" charset="0"/>
                <a:cs typeface="Segoe Sans Display Semilight" pitchFamily="2" charset="0"/>
              </a:rPr>
              <a:t>Data Security &amp; Information Protection</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Your business data – like customer information, intellectual property and financial records – is your most valuable asset. Yet many businesses lack visibility into where sensitive data resides, how it's used and who can access it.</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Without proper data classification, labelling and protection policies, sensitive information can be accidentally leaked, deliberately stolen or improperly retained, leading to financial and reputational damage.</a:t>
            </a:r>
          </a:p>
        </p:txBody>
      </p:sp>
      <p:sp>
        <p:nvSpPr>
          <p:cNvPr id="58" name="Rectangle 57">
            <a:extLst>
              <a:ext uri="{FF2B5EF4-FFF2-40B4-BE49-F238E27FC236}">
                <a16:creationId xmlns:a16="http://schemas.microsoft.com/office/drawing/2014/main" id="{45FF5717-811A-4089-B4A8-0B34EF4D640B}"/>
              </a:ext>
            </a:extLst>
          </p:cNvPr>
          <p:cNvSpPr/>
          <p:nvPr/>
        </p:nvSpPr>
        <p:spPr bwMode="auto">
          <a:xfrm>
            <a:off x="508612" y="3248499"/>
            <a:ext cx="3893256" cy="6014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Data breaches expose your business to significant financial penalties under privacy regulations, damage customer trust, lead to intellectual property theft and can even put SMBs out of business within six months</a:t>
            </a:r>
            <a:r>
              <a:rPr lang="en-US" sz="800" baseline="30000">
                <a:solidFill>
                  <a:schemeClr val="tx1"/>
                </a:solidFill>
                <a:ea typeface="Segoe UI" pitchFamily="34" charset="0"/>
                <a:cs typeface="Segoe Sans Display Semilight" pitchFamily="2" charset="0"/>
              </a:rPr>
              <a:t>3</a:t>
            </a:r>
            <a:r>
              <a:rPr lang="en-US" sz="800">
                <a:solidFill>
                  <a:schemeClr val="tx1"/>
                </a:solidFill>
                <a:ea typeface="Segoe UI" pitchFamily="34" charset="0"/>
                <a:cs typeface="Segoe Sans Display Semilight" pitchFamily="2" charset="0"/>
              </a:rPr>
              <a:t>, highlighting the need for robust cybersecurity measures.</a:t>
            </a:r>
          </a:p>
        </p:txBody>
      </p:sp>
      <p:sp>
        <p:nvSpPr>
          <p:cNvPr id="53" name="Rectangle 52">
            <a:extLst>
              <a:ext uri="{FF2B5EF4-FFF2-40B4-BE49-F238E27FC236}">
                <a16:creationId xmlns:a16="http://schemas.microsoft.com/office/drawing/2014/main" id="{0EAEDF6D-84A7-4C57-B4B4-DE5D3ADD0B48}"/>
              </a:ext>
            </a:extLst>
          </p:cNvPr>
          <p:cNvSpPr/>
          <p:nvPr/>
        </p:nvSpPr>
        <p:spPr bwMode="auto">
          <a:xfrm>
            <a:off x="4827118" y="1904804"/>
            <a:ext cx="145702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ea typeface="Segoe UI" pitchFamily="34" charset="0"/>
                <a:cs typeface="Segoe Sans Display Semilight" pitchFamily="2" charset="0"/>
              </a:rPr>
              <a:t>Red flag</a:t>
            </a:r>
          </a:p>
        </p:txBody>
      </p:sp>
      <p:sp>
        <p:nvSpPr>
          <p:cNvPr id="59" name="Rectangle 58">
            <a:extLst>
              <a:ext uri="{FF2B5EF4-FFF2-40B4-BE49-F238E27FC236}">
                <a16:creationId xmlns:a16="http://schemas.microsoft.com/office/drawing/2014/main" id="{7514FA8D-B972-4453-8BC4-7F0A4E1D873D}"/>
              </a:ext>
            </a:extLst>
          </p:cNvPr>
          <p:cNvSpPr/>
          <p:nvPr/>
        </p:nvSpPr>
        <p:spPr bwMode="auto">
          <a:xfrm>
            <a:off x="4827119" y="2603847"/>
            <a:ext cx="1457020" cy="131670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144000" numCol="1" spcCol="0" rtlCol="0" fromWordArt="0" anchor="b" anchorCtr="0" forceAA="0" compatLnSpc="1">
            <a:prstTxWarp prst="textNoShape">
              <a:avLst/>
            </a:prstTxWarp>
            <a:noAutofit/>
          </a:bodyPr>
          <a:lstStyle/>
          <a:p>
            <a:pPr algn="l" defTabSz="932472" fontAlgn="base">
              <a:spcBef>
                <a:spcPts val="600"/>
              </a:spcBef>
              <a:spcAft>
                <a:spcPts val="600"/>
              </a:spcAft>
            </a:pPr>
            <a:r>
              <a:rPr lang="en-US" sz="800" i="1">
                <a:solidFill>
                  <a:schemeClr val="tx1"/>
                </a:solidFill>
                <a:latin typeface="+mj-lt"/>
                <a:ea typeface="Segoe UI" pitchFamily="34" charset="0"/>
                <a:cs typeface="Segoe Sans Display Semilight" pitchFamily="2" charset="0"/>
              </a:rPr>
              <a:t>If you're unsure exactly where your sensitive data is stored, who has access to it or how it's being protected, you may have critical security gaps.</a:t>
            </a:r>
          </a:p>
        </p:txBody>
      </p:sp>
      <p:sp>
        <p:nvSpPr>
          <p:cNvPr id="72" name="Rectangle 71">
            <a:extLst>
              <a:ext uri="{FF2B5EF4-FFF2-40B4-BE49-F238E27FC236}">
                <a16:creationId xmlns:a16="http://schemas.microsoft.com/office/drawing/2014/main" id="{033331D3-C1CC-4A4D-BC0B-87F88B5509DA}"/>
              </a:ext>
            </a:extLst>
          </p:cNvPr>
          <p:cNvSpPr/>
          <p:nvPr/>
        </p:nvSpPr>
        <p:spPr bwMode="auto">
          <a:xfrm>
            <a:off x="508615" y="4346893"/>
            <a:ext cx="3893253" cy="18419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9875" indent="-269875" algn="l" defTabSz="932472" fontAlgn="base">
              <a:spcBef>
                <a:spcPts val="600"/>
              </a:spcBef>
              <a:spcAft>
                <a:spcPts val="600"/>
              </a:spcAft>
              <a:buFont typeface="+mj-lt"/>
              <a:buAutoNum type="arabicPeriod" startAt="2"/>
            </a:pPr>
            <a:r>
              <a:rPr lang="en-US" sz="1400">
                <a:solidFill>
                  <a:srgbClr val="091F2C"/>
                </a:solidFill>
                <a:latin typeface="+mj-lt"/>
                <a:ea typeface="Segoe UI" pitchFamily="34" charset="0"/>
                <a:cs typeface="Segoe Sans Display Semilight" pitchFamily="2" charset="0"/>
              </a:rPr>
              <a:t>Identity Protection</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Compromised credentials like basic usernames and passwords are a common cause of major data breaches. Despite this, many businesses still rely on passwords alone, leaving their systems vulnerable to credential theft through phishing, social engineering or brute force attacks.</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As employees increasingly access business resources from multiple devices and locations, traditional security boundaries no longer exist. Without modern identity protection, it's difficult to verify who's accessing your systems.</a:t>
            </a:r>
          </a:p>
        </p:txBody>
      </p:sp>
      <p:sp>
        <p:nvSpPr>
          <p:cNvPr id="75" name="Rectangle 74">
            <a:extLst>
              <a:ext uri="{FF2B5EF4-FFF2-40B4-BE49-F238E27FC236}">
                <a16:creationId xmlns:a16="http://schemas.microsoft.com/office/drawing/2014/main" id="{4F8EBFC7-0862-47BA-8143-AC39ED25C4A9}"/>
              </a:ext>
            </a:extLst>
          </p:cNvPr>
          <p:cNvSpPr/>
          <p:nvPr/>
        </p:nvSpPr>
        <p:spPr bwMode="auto">
          <a:xfrm>
            <a:off x="508612" y="6296310"/>
            <a:ext cx="3893256" cy="4783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Attackers who gain access through stolen credentials or passwords can remain undetected for months, exfiltrating data, launching ransomware attacks or using your systems to hack others.</a:t>
            </a:r>
          </a:p>
        </p:txBody>
      </p:sp>
      <p:sp>
        <p:nvSpPr>
          <p:cNvPr id="77" name="Rectangle 76">
            <a:extLst>
              <a:ext uri="{FF2B5EF4-FFF2-40B4-BE49-F238E27FC236}">
                <a16:creationId xmlns:a16="http://schemas.microsoft.com/office/drawing/2014/main" id="{0AF7D1FC-64DC-4069-A76B-907888698715}"/>
              </a:ext>
            </a:extLst>
          </p:cNvPr>
          <p:cNvSpPr/>
          <p:nvPr/>
        </p:nvSpPr>
        <p:spPr bwMode="auto">
          <a:xfrm>
            <a:off x="4827118" y="4613117"/>
            <a:ext cx="145702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ea typeface="Segoe UI" pitchFamily="34" charset="0"/>
                <a:cs typeface="Segoe Sans Display Semilight" pitchFamily="2" charset="0"/>
              </a:rPr>
              <a:t>Red flag</a:t>
            </a:r>
          </a:p>
        </p:txBody>
      </p:sp>
      <p:sp>
        <p:nvSpPr>
          <p:cNvPr id="79" name="Rectangle 78">
            <a:extLst>
              <a:ext uri="{FF2B5EF4-FFF2-40B4-BE49-F238E27FC236}">
                <a16:creationId xmlns:a16="http://schemas.microsoft.com/office/drawing/2014/main" id="{1703F37B-F71A-4A77-800A-D0F15E6951A8}"/>
              </a:ext>
            </a:extLst>
          </p:cNvPr>
          <p:cNvSpPr/>
          <p:nvPr/>
        </p:nvSpPr>
        <p:spPr bwMode="auto">
          <a:xfrm>
            <a:off x="4827119" y="5553252"/>
            <a:ext cx="1457020" cy="13280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144000" numCol="1" spcCol="0" rtlCol="0" fromWordArt="0" anchor="b" anchorCtr="0" forceAA="0" compatLnSpc="1">
            <a:prstTxWarp prst="textNoShape">
              <a:avLst/>
            </a:prstTxWarp>
            <a:noAutofit/>
          </a:bodyPr>
          <a:lstStyle/>
          <a:p>
            <a:pPr algn="l" defTabSz="932472" fontAlgn="base">
              <a:spcBef>
                <a:spcPts val="600"/>
              </a:spcBef>
              <a:spcAft>
                <a:spcPts val="600"/>
              </a:spcAft>
            </a:pPr>
            <a:r>
              <a:rPr lang="en-US" sz="800" i="1">
                <a:solidFill>
                  <a:schemeClr val="tx1"/>
                </a:solidFill>
                <a:latin typeface="+mj-lt"/>
                <a:ea typeface="Segoe UI" pitchFamily="34" charset="0"/>
                <a:cs typeface="Segoe Sans Display Semilight" pitchFamily="2" charset="0"/>
              </a:rPr>
              <a:t>If you rely primarily on passwords, don't use multi-factor authentication or can’t track who's accessing your systems, your business is at an elevated risk.</a:t>
            </a:r>
          </a:p>
        </p:txBody>
      </p:sp>
      <p:sp>
        <p:nvSpPr>
          <p:cNvPr id="117" name="Rectangle 116">
            <a:extLst>
              <a:ext uri="{FF2B5EF4-FFF2-40B4-BE49-F238E27FC236}">
                <a16:creationId xmlns:a16="http://schemas.microsoft.com/office/drawing/2014/main" id="{35C35AA1-7969-4DF7-A9B1-2E1A3156C464}"/>
              </a:ext>
            </a:extLst>
          </p:cNvPr>
          <p:cNvSpPr/>
          <p:nvPr/>
        </p:nvSpPr>
        <p:spPr bwMode="auto">
          <a:xfrm>
            <a:off x="508615" y="7317014"/>
            <a:ext cx="3893253" cy="14978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6700" indent="-266700" algn="l" defTabSz="932472" fontAlgn="base">
              <a:spcBef>
                <a:spcPts val="600"/>
              </a:spcBef>
              <a:spcAft>
                <a:spcPts val="600"/>
              </a:spcAft>
              <a:buFont typeface="+mj-lt"/>
              <a:buAutoNum type="arabicPeriod" startAt="3"/>
            </a:pPr>
            <a:r>
              <a:rPr lang="en-US" sz="1400">
                <a:solidFill>
                  <a:srgbClr val="091F2C"/>
                </a:solidFill>
                <a:latin typeface="+mj-lt"/>
                <a:ea typeface="Segoe UI" pitchFamily="34" charset="0"/>
                <a:cs typeface="Segoe Sans Display Semilight" pitchFamily="2" charset="0"/>
              </a:rPr>
              <a:t>Endpoint Protection &amp; Threat Defence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Every device that connects to your network – commonly servers, laptops, tablets, printers and mobile phones – represents a potential entry point for attackers. Traditional antivirus solutions are no longer sufficient against modern threats.</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Without integrated, AI-powered threat detection and automated response capabilities, businesses lack visibility into potential threats and the ability to respond quickly when an attack occurs.</a:t>
            </a:r>
          </a:p>
        </p:txBody>
      </p:sp>
      <p:sp>
        <p:nvSpPr>
          <p:cNvPr id="125" name="Rectangle 124">
            <a:extLst>
              <a:ext uri="{FF2B5EF4-FFF2-40B4-BE49-F238E27FC236}">
                <a16:creationId xmlns:a16="http://schemas.microsoft.com/office/drawing/2014/main" id="{528AA451-13EA-46AC-A80F-9A79F4BC8F45}"/>
              </a:ext>
            </a:extLst>
          </p:cNvPr>
          <p:cNvSpPr/>
          <p:nvPr/>
        </p:nvSpPr>
        <p:spPr bwMode="auto">
          <a:xfrm>
            <a:off x="508612" y="8960268"/>
            <a:ext cx="3893256" cy="4783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Security incidents that aren't quickly detected and contained lead </a:t>
            </a:r>
            <a:br>
              <a:rPr lang="en-US" sz="800">
                <a:solidFill>
                  <a:schemeClr val="tx1"/>
                </a:solidFill>
                <a:ea typeface="Segoe UI" pitchFamily="34" charset="0"/>
                <a:cs typeface="Segoe Sans Display Semilight" pitchFamily="2" charset="0"/>
              </a:rPr>
            </a:br>
            <a:r>
              <a:rPr lang="en-US" sz="800">
                <a:solidFill>
                  <a:schemeClr val="tx1"/>
                </a:solidFill>
                <a:ea typeface="Segoe UI" pitchFamily="34" charset="0"/>
                <a:cs typeface="Segoe Sans Display Semilight" pitchFamily="2" charset="0"/>
              </a:rPr>
              <a:t>to significantly higher costs, extended business disruption and more extensive data loss.</a:t>
            </a:r>
          </a:p>
        </p:txBody>
      </p:sp>
      <p:sp>
        <p:nvSpPr>
          <p:cNvPr id="126" name="Rectangle 125">
            <a:extLst>
              <a:ext uri="{FF2B5EF4-FFF2-40B4-BE49-F238E27FC236}">
                <a16:creationId xmlns:a16="http://schemas.microsoft.com/office/drawing/2014/main" id="{81B3E918-6DAB-47B0-8652-CF84D91456A5}"/>
              </a:ext>
            </a:extLst>
          </p:cNvPr>
          <p:cNvSpPr/>
          <p:nvPr/>
        </p:nvSpPr>
        <p:spPr bwMode="auto">
          <a:xfrm>
            <a:off x="4827118" y="7583238"/>
            <a:ext cx="145702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ea typeface="Segoe UI" pitchFamily="34" charset="0"/>
                <a:cs typeface="Segoe Sans Display Semilight" pitchFamily="2" charset="0"/>
              </a:rPr>
              <a:t>Red flag</a:t>
            </a:r>
          </a:p>
        </p:txBody>
      </p:sp>
      <p:sp>
        <p:nvSpPr>
          <p:cNvPr id="127" name="Rectangle 126">
            <a:extLst>
              <a:ext uri="{FF2B5EF4-FFF2-40B4-BE49-F238E27FC236}">
                <a16:creationId xmlns:a16="http://schemas.microsoft.com/office/drawing/2014/main" id="{2995EEB6-9EAB-45D8-AB1F-EAC34946D0E7}"/>
              </a:ext>
            </a:extLst>
          </p:cNvPr>
          <p:cNvSpPr/>
          <p:nvPr/>
        </p:nvSpPr>
        <p:spPr bwMode="auto">
          <a:xfrm>
            <a:off x="4827119" y="8191470"/>
            <a:ext cx="1457020" cy="13447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144000" numCol="1" spcCol="0" rtlCol="0" fromWordArt="0" anchor="b" anchorCtr="0" forceAA="0" compatLnSpc="1">
            <a:prstTxWarp prst="textNoShape">
              <a:avLst/>
            </a:prstTxWarp>
            <a:noAutofit/>
          </a:bodyPr>
          <a:lstStyle/>
          <a:p>
            <a:pPr algn="l" defTabSz="932472" fontAlgn="base">
              <a:spcBef>
                <a:spcPts val="600"/>
              </a:spcBef>
              <a:spcAft>
                <a:spcPts val="600"/>
              </a:spcAft>
            </a:pPr>
            <a:r>
              <a:rPr lang="en-US" sz="800" i="1">
                <a:solidFill>
                  <a:schemeClr val="tx1"/>
                </a:solidFill>
                <a:latin typeface="+mj-lt"/>
                <a:ea typeface="Segoe UI" pitchFamily="34" charset="0"/>
                <a:cs typeface="Segoe Sans Display Semilight" pitchFamily="2" charset="0"/>
              </a:rPr>
              <a:t>If you're using basic antivirus without advanced threat detection or have limited visibility into device security status, </a:t>
            </a:r>
            <a:br>
              <a:rPr lang="en-US" sz="800" i="1">
                <a:solidFill>
                  <a:schemeClr val="tx1"/>
                </a:solidFill>
                <a:latin typeface="+mj-lt"/>
                <a:ea typeface="Segoe UI" pitchFamily="34" charset="0"/>
                <a:cs typeface="Segoe Sans Display Semilight" pitchFamily="2" charset="0"/>
              </a:rPr>
            </a:br>
            <a:r>
              <a:rPr lang="en-US" sz="800" i="1">
                <a:solidFill>
                  <a:schemeClr val="tx1"/>
                </a:solidFill>
                <a:latin typeface="+mj-lt"/>
                <a:ea typeface="Segoe UI" pitchFamily="34" charset="0"/>
                <a:cs typeface="Segoe Sans Display Semilight" pitchFamily="2" charset="0"/>
              </a:rPr>
              <a:t>your protection may </a:t>
            </a:r>
            <a:br>
              <a:rPr lang="en-US" sz="800" i="1">
                <a:solidFill>
                  <a:schemeClr val="tx1"/>
                </a:solidFill>
                <a:latin typeface="+mj-lt"/>
                <a:ea typeface="Segoe UI" pitchFamily="34" charset="0"/>
                <a:cs typeface="Segoe Sans Display Semilight" pitchFamily="2" charset="0"/>
              </a:rPr>
            </a:br>
            <a:r>
              <a:rPr lang="en-US" sz="800" i="1">
                <a:solidFill>
                  <a:schemeClr val="tx1"/>
                </a:solidFill>
                <a:latin typeface="+mj-lt"/>
                <a:ea typeface="Segoe UI" pitchFamily="34" charset="0"/>
                <a:cs typeface="Segoe Sans Display Semilight" pitchFamily="2" charset="0"/>
              </a:rPr>
              <a:t>be inadequate.</a:t>
            </a:r>
          </a:p>
        </p:txBody>
      </p:sp>
      <p:grpSp>
        <p:nvGrpSpPr>
          <p:cNvPr id="4" name="Group 3">
            <a:extLst>
              <a:ext uri="{FF2B5EF4-FFF2-40B4-BE49-F238E27FC236}">
                <a16:creationId xmlns:a16="http://schemas.microsoft.com/office/drawing/2014/main" id="{19283186-5838-4D5E-8CA6-ADBC4EFE8571}"/>
              </a:ext>
            </a:extLst>
          </p:cNvPr>
          <p:cNvGrpSpPr/>
          <p:nvPr/>
        </p:nvGrpSpPr>
        <p:grpSpPr>
          <a:xfrm>
            <a:off x="5834141" y="1864926"/>
            <a:ext cx="295200" cy="295200"/>
            <a:chOff x="5834141" y="1864926"/>
            <a:chExt cx="295200" cy="295200"/>
          </a:xfrm>
        </p:grpSpPr>
        <p:sp>
          <p:nvSpPr>
            <p:cNvPr id="68" name="Oval 67">
              <a:extLst>
                <a:ext uri="{FF2B5EF4-FFF2-40B4-BE49-F238E27FC236}">
                  <a16:creationId xmlns:a16="http://schemas.microsoft.com/office/drawing/2014/main" id="{B7ECD6A8-D415-4F87-AAF3-9684B85A2089}"/>
                </a:ext>
              </a:extLst>
            </p:cNvPr>
            <p:cNvSpPr>
              <a:spLocks noChangeAspect="1"/>
            </p:cNvSpPr>
            <p:nvPr/>
          </p:nvSpPr>
          <p:spPr bwMode="auto">
            <a:xfrm>
              <a:off x="5834141" y="1864926"/>
              <a:ext cx="295200" cy="2952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0" name="Group 39">
              <a:extLst>
                <a:ext uri="{FF2B5EF4-FFF2-40B4-BE49-F238E27FC236}">
                  <a16:creationId xmlns:a16="http://schemas.microsoft.com/office/drawing/2014/main" id="{FFE4198D-E617-4EDB-80C8-F7CB0F27FBB4}"/>
                </a:ext>
              </a:extLst>
            </p:cNvPr>
            <p:cNvGrpSpPr>
              <a:grpSpLocks noChangeAspect="1"/>
            </p:cNvGrpSpPr>
            <p:nvPr/>
          </p:nvGrpSpPr>
          <p:grpSpPr>
            <a:xfrm>
              <a:off x="5937977" y="1944756"/>
              <a:ext cx="101482" cy="144000"/>
              <a:chOff x="4768980" y="5507370"/>
              <a:chExt cx="351190" cy="498324"/>
            </a:xfrm>
          </p:grpSpPr>
          <p:sp>
            <p:nvSpPr>
              <p:cNvPr id="41" name="Freeform: Shape 40">
                <a:extLst>
                  <a:ext uri="{FF2B5EF4-FFF2-40B4-BE49-F238E27FC236}">
                    <a16:creationId xmlns:a16="http://schemas.microsoft.com/office/drawing/2014/main" id="{E5005120-E91F-4AD0-A0C8-1C1CC6F0F25E}"/>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6350" cap="rnd">
                <a:solidFill>
                  <a:srgbClr val="F4364C"/>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AF3CB87D-9374-4341-8B6B-C86646CA3222}"/>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6350" cap="rnd">
                <a:solidFill>
                  <a:srgbClr val="F4364C"/>
                </a:solidFill>
                <a:prstDash val="solid"/>
                <a:round/>
              </a:ln>
            </p:spPr>
            <p:txBody>
              <a:bodyPr rtlCol="0" anchor="ctr"/>
              <a:lstStyle/>
              <a:p>
                <a:endParaRPr lang="en-US"/>
              </a:p>
            </p:txBody>
          </p:sp>
        </p:grpSp>
      </p:grpSp>
      <p:grpSp>
        <p:nvGrpSpPr>
          <p:cNvPr id="5" name="Group 4">
            <a:extLst>
              <a:ext uri="{FF2B5EF4-FFF2-40B4-BE49-F238E27FC236}">
                <a16:creationId xmlns:a16="http://schemas.microsoft.com/office/drawing/2014/main" id="{FCB434C3-8CD4-4F5D-A371-3460D76FF16A}"/>
              </a:ext>
            </a:extLst>
          </p:cNvPr>
          <p:cNvGrpSpPr/>
          <p:nvPr/>
        </p:nvGrpSpPr>
        <p:grpSpPr>
          <a:xfrm>
            <a:off x="5834141" y="4573239"/>
            <a:ext cx="295200" cy="295200"/>
            <a:chOff x="5834141" y="4573239"/>
            <a:chExt cx="295200" cy="295200"/>
          </a:xfrm>
        </p:grpSpPr>
        <p:sp>
          <p:nvSpPr>
            <p:cNvPr id="57" name="Oval 56">
              <a:extLst>
                <a:ext uri="{FF2B5EF4-FFF2-40B4-BE49-F238E27FC236}">
                  <a16:creationId xmlns:a16="http://schemas.microsoft.com/office/drawing/2014/main" id="{994BD8DC-9799-46BF-ACD8-BEEF006B90B2}"/>
                </a:ext>
              </a:extLst>
            </p:cNvPr>
            <p:cNvSpPr>
              <a:spLocks noChangeAspect="1"/>
            </p:cNvSpPr>
            <p:nvPr/>
          </p:nvSpPr>
          <p:spPr bwMode="auto">
            <a:xfrm>
              <a:off x="5834141" y="4573239"/>
              <a:ext cx="295200" cy="2952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60" name="Group 59">
              <a:extLst>
                <a:ext uri="{FF2B5EF4-FFF2-40B4-BE49-F238E27FC236}">
                  <a16:creationId xmlns:a16="http://schemas.microsoft.com/office/drawing/2014/main" id="{FB72076A-BF1C-4B20-83C8-B6A986DCB95C}"/>
                </a:ext>
              </a:extLst>
            </p:cNvPr>
            <p:cNvGrpSpPr>
              <a:grpSpLocks noChangeAspect="1"/>
            </p:cNvGrpSpPr>
            <p:nvPr/>
          </p:nvGrpSpPr>
          <p:grpSpPr>
            <a:xfrm>
              <a:off x="5937977" y="4653069"/>
              <a:ext cx="101482" cy="144000"/>
              <a:chOff x="4768980" y="5507370"/>
              <a:chExt cx="351190" cy="498324"/>
            </a:xfrm>
          </p:grpSpPr>
          <p:sp>
            <p:nvSpPr>
              <p:cNvPr id="61" name="Freeform: Shape 60">
                <a:extLst>
                  <a:ext uri="{FF2B5EF4-FFF2-40B4-BE49-F238E27FC236}">
                    <a16:creationId xmlns:a16="http://schemas.microsoft.com/office/drawing/2014/main" id="{460ED3C6-0701-4129-9633-D76C3597634F}"/>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6350" cap="rnd">
                <a:solidFill>
                  <a:srgbClr val="F4364C"/>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EB564115-C581-429C-B9CE-ABC8BB6C4A0E}"/>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6350" cap="rnd">
                <a:solidFill>
                  <a:srgbClr val="F4364C"/>
                </a:solidFill>
                <a:prstDash val="solid"/>
                <a:round/>
              </a:ln>
            </p:spPr>
            <p:txBody>
              <a:bodyPr rtlCol="0" anchor="ctr"/>
              <a:lstStyle/>
              <a:p>
                <a:endParaRPr lang="en-US"/>
              </a:p>
            </p:txBody>
          </p:sp>
        </p:grpSp>
      </p:grpSp>
      <p:grpSp>
        <p:nvGrpSpPr>
          <p:cNvPr id="6" name="Group 5">
            <a:extLst>
              <a:ext uri="{FF2B5EF4-FFF2-40B4-BE49-F238E27FC236}">
                <a16:creationId xmlns:a16="http://schemas.microsoft.com/office/drawing/2014/main" id="{1B085A84-4BD0-424D-B657-89FAC9CD2459}"/>
              </a:ext>
            </a:extLst>
          </p:cNvPr>
          <p:cNvGrpSpPr/>
          <p:nvPr/>
        </p:nvGrpSpPr>
        <p:grpSpPr>
          <a:xfrm>
            <a:off x="5834141" y="7543360"/>
            <a:ext cx="295200" cy="295200"/>
            <a:chOff x="5834141" y="7543360"/>
            <a:chExt cx="295200" cy="295200"/>
          </a:xfrm>
        </p:grpSpPr>
        <p:sp>
          <p:nvSpPr>
            <p:cNvPr id="73" name="Oval 72">
              <a:extLst>
                <a:ext uri="{FF2B5EF4-FFF2-40B4-BE49-F238E27FC236}">
                  <a16:creationId xmlns:a16="http://schemas.microsoft.com/office/drawing/2014/main" id="{78E6B88A-08A0-4B43-B905-F0F5C8349AEC}"/>
                </a:ext>
              </a:extLst>
            </p:cNvPr>
            <p:cNvSpPr>
              <a:spLocks noChangeAspect="1"/>
            </p:cNvSpPr>
            <p:nvPr/>
          </p:nvSpPr>
          <p:spPr bwMode="auto">
            <a:xfrm>
              <a:off x="5834141" y="7543360"/>
              <a:ext cx="295200" cy="2952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74" name="Group 73">
              <a:extLst>
                <a:ext uri="{FF2B5EF4-FFF2-40B4-BE49-F238E27FC236}">
                  <a16:creationId xmlns:a16="http://schemas.microsoft.com/office/drawing/2014/main" id="{A10ADF13-9B9D-4969-A02B-5330280A0F09}"/>
                </a:ext>
              </a:extLst>
            </p:cNvPr>
            <p:cNvGrpSpPr>
              <a:grpSpLocks noChangeAspect="1"/>
            </p:cNvGrpSpPr>
            <p:nvPr/>
          </p:nvGrpSpPr>
          <p:grpSpPr>
            <a:xfrm>
              <a:off x="5937977" y="7623190"/>
              <a:ext cx="101482" cy="144000"/>
              <a:chOff x="4768980" y="5507370"/>
              <a:chExt cx="351190" cy="498324"/>
            </a:xfrm>
          </p:grpSpPr>
          <p:sp>
            <p:nvSpPr>
              <p:cNvPr id="76" name="Freeform: Shape 75">
                <a:extLst>
                  <a:ext uri="{FF2B5EF4-FFF2-40B4-BE49-F238E27FC236}">
                    <a16:creationId xmlns:a16="http://schemas.microsoft.com/office/drawing/2014/main" id="{5E5E11E9-D549-4843-85D2-7024AA045FF0}"/>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6350" cap="rnd">
                <a:solidFill>
                  <a:srgbClr val="F4364C"/>
                </a:solidFill>
                <a:prstDash val="solid"/>
                <a:round/>
              </a:ln>
            </p:spPr>
            <p:txBody>
              <a:bodyPr rtlCol="0" anchor="ctr"/>
              <a:lstStyle/>
              <a:p>
                <a:endParaRPr lang="en-US"/>
              </a:p>
            </p:txBody>
          </p:sp>
          <p:sp>
            <p:nvSpPr>
              <p:cNvPr id="78" name="Freeform: Shape 77">
                <a:extLst>
                  <a:ext uri="{FF2B5EF4-FFF2-40B4-BE49-F238E27FC236}">
                    <a16:creationId xmlns:a16="http://schemas.microsoft.com/office/drawing/2014/main" id="{82104537-1982-4283-BC22-5B63E3A799EA}"/>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6350" cap="rnd">
                <a:solidFill>
                  <a:srgbClr val="F4364C"/>
                </a:solidFill>
                <a:prstDash val="solid"/>
                <a:round/>
              </a:ln>
            </p:spPr>
            <p:txBody>
              <a:bodyPr rtlCol="0" anchor="ctr"/>
              <a:lstStyle/>
              <a:p>
                <a:endParaRPr lang="en-US"/>
              </a:p>
            </p:txBody>
          </p:sp>
        </p:grpSp>
      </p:grpSp>
    </p:spTree>
    <p:extLst>
      <p:ext uri="{BB962C8B-B14F-4D97-AF65-F5344CB8AC3E}">
        <p14:creationId xmlns:p14="http://schemas.microsoft.com/office/powerpoint/2010/main" val="35395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48F9C787-4065-4818-970D-C6A9BEA34608}"/>
              </a:ext>
            </a:extLst>
          </p:cNvPr>
          <p:cNvPicPr>
            <a:picLocks noChangeAspect="1"/>
          </p:cNvPicPr>
          <p:nvPr/>
        </p:nvPicPr>
        <p:blipFill rotWithShape="1">
          <a:blip r:embed="rId3">
            <a:extLst>
              <a:ext uri="{28A0092B-C50C-407E-A947-70E740481C1C}">
                <a14:useLocalDpi xmlns:a14="http://schemas.microsoft.com/office/drawing/2010/main" val="0"/>
              </a:ext>
            </a:extLst>
          </a:blip>
          <a:srcRect l="12532" t="20919" r="15740" b="17711"/>
          <a:stretch/>
        </p:blipFill>
        <p:spPr>
          <a:xfrm>
            <a:off x="-2450" y="7846763"/>
            <a:ext cx="6858000" cy="2059237"/>
          </a:xfrm>
          <a:custGeom>
            <a:avLst/>
            <a:gdLst>
              <a:gd name="connsiteX0" fmla="*/ 0 w 6858000"/>
              <a:gd name="connsiteY0" fmla="*/ 0 h 3300544"/>
              <a:gd name="connsiteX1" fmla="*/ 6858000 w 6858000"/>
              <a:gd name="connsiteY1" fmla="*/ 0 h 3300544"/>
              <a:gd name="connsiteX2" fmla="*/ 6858000 w 6858000"/>
              <a:gd name="connsiteY2" fmla="*/ 3300544 h 3300544"/>
              <a:gd name="connsiteX3" fmla="*/ 0 w 6858000"/>
              <a:gd name="connsiteY3" fmla="*/ 3300544 h 3300544"/>
            </a:gdLst>
            <a:ahLst/>
            <a:cxnLst>
              <a:cxn ang="0">
                <a:pos x="connsiteX0" y="connsiteY0"/>
              </a:cxn>
              <a:cxn ang="0">
                <a:pos x="connsiteX1" y="connsiteY1"/>
              </a:cxn>
              <a:cxn ang="0">
                <a:pos x="connsiteX2" y="connsiteY2"/>
              </a:cxn>
              <a:cxn ang="0">
                <a:pos x="connsiteX3" y="connsiteY3"/>
              </a:cxn>
            </a:cxnLst>
            <a:rect l="l" t="t" r="r" b="b"/>
            <a:pathLst>
              <a:path w="6858000" h="3300544">
                <a:moveTo>
                  <a:pt x="0" y="0"/>
                </a:moveTo>
                <a:lnTo>
                  <a:pt x="6858000" y="0"/>
                </a:lnTo>
                <a:lnTo>
                  <a:pt x="6858000" y="3300544"/>
                </a:lnTo>
                <a:lnTo>
                  <a:pt x="0" y="3300544"/>
                </a:lnTo>
                <a:close/>
              </a:path>
            </a:pathLst>
          </a:cu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088436" cy="615553"/>
          </a:xfrm>
        </p:spPr>
        <p:txBody>
          <a:bodyPr vert="horz" wrap="square" lIns="0" tIns="0" rIns="0" bIns="0" rtlCol="0" anchor="t">
            <a:spAutoFit/>
          </a:bodyPr>
          <a:lstStyle/>
          <a:p>
            <a:r>
              <a:rPr lang="en-US" sz="2000">
                <a:solidFill>
                  <a:srgbClr val="091F2C"/>
                </a:solidFill>
                <a:cs typeface="Segoe Sans Display Semibold"/>
              </a:rPr>
              <a:t>SMB security regulatory</a:t>
            </a:r>
            <a:r>
              <a:rPr lang="en-US" sz="2000">
                <a:solidFill>
                  <a:srgbClr val="091F2C"/>
                </a:solidFill>
                <a:latin typeface="+mj-lt"/>
                <a:cs typeface="Segoe Sans Display Semibold"/>
              </a:rPr>
              <a:t> </a:t>
            </a:r>
            <a:r>
              <a:rPr lang="en-US" sz="2000">
                <a:solidFill>
                  <a:srgbClr val="091F2C"/>
                </a:solidFill>
                <a:cs typeface="Segoe Sans Display Semibold"/>
              </a:rPr>
              <a:t>changes</a:t>
            </a:r>
            <a:r>
              <a:rPr lang="en-US" sz="2000">
                <a:solidFill>
                  <a:srgbClr val="091F2C"/>
                </a:solidFill>
                <a:latin typeface="+mj-lt"/>
                <a:cs typeface="Segoe Sans Display Semibold"/>
              </a:rPr>
              <a:t>: </a:t>
            </a:r>
            <a:br>
              <a:rPr lang="en-US" sz="2000">
                <a:cs typeface="Segoe Sans Display Semibold"/>
              </a:rPr>
            </a:br>
            <a:r>
              <a:rPr lang="en-US" sz="2000">
                <a:solidFill>
                  <a:srgbClr val="091F2C"/>
                </a:solidFill>
                <a:cs typeface="Segoe Sans Display Semibold"/>
              </a:rPr>
              <a:t>What your business needs to know</a:t>
            </a:r>
            <a:endParaRPr lang="en-US" sz="2000">
              <a:solidFill>
                <a:srgbClr val="091F2C"/>
              </a:solidFill>
              <a:latin typeface="+mj-lt"/>
              <a:cs typeface="Segoe Sans Display Semibold"/>
            </a:endParaRP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884"/>
            <a:ext cx="6200774" cy="307777"/>
          </a:xfrm>
          <a:prstGeom prst="rect">
            <a:avLst/>
          </a:prstGeom>
          <a:noFill/>
        </p:spPr>
        <p:txBody>
          <a:bodyPr wrap="square" lIns="0" tIns="0" rIns="0" bIns="0" anchor="t">
            <a:spAutoFit/>
          </a:bodyPr>
          <a:lstStyle/>
          <a:p>
            <a:pPr defTabSz="914397">
              <a:spcBef>
                <a:spcPts val="300"/>
              </a:spcBef>
              <a:spcAft>
                <a:spcPts val="600"/>
              </a:spcAft>
              <a:defRPr/>
            </a:pPr>
            <a:r>
              <a:rPr lang="en-US" sz="1000" dirty="0">
                <a:latin typeface="+mj-lt"/>
                <a:cs typeface="Segoe UI"/>
              </a:rPr>
              <a:t>The security landscape is changing not just technically but also legally. Privacy legislation and industry frameworks are impacting how New Zealand SMBs must handle security and data protection.</a:t>
            </a:r>
            <a:endParaRPr lang="en-US" dirty="0"/>
          </a:p>
        </p:txBody>
      </p:sp>
      <p:grpSp>
        <p:nvGrpSpPr>
          <p:cNvPr id="7" name="Group 6">
            <a:extLst>
              <a:ext uri="{FF2B5EF4-FFF2-40B4-BE49-F238E27FC236}">
                <a16:creationId xmlns:a16="http://schemas.microsoft.com/office/drawing/2014/main" id="{25363183-D998-884E-502F-F07114D2D87F}"/>
              </a:ext>
            </a:extLst>
          </p:cNvPr>
          <p:cNvGrpSpPr/>
          <p:nvPr/>
        </p:nvGrpSpPr>
        <p:grpSpPr>
          <a:xfrm>
            <a:off x="328613" y="6432397"/>
            <a:ext cx="6200774" cy="1041344"/>
            <a:chOff x="328613" y="6127147"/>
            <a:chExt cx="6200774" cy="1041344"/>
          </a:xfrm>
        </p:grpSpPr>
        <p:sp>
          <p:nvSpPr>
            <p:cNvPr id="49" name="TextBox 48">
              <a:extLst>
                <a:ext uri="{FF2B5EF4-FFF2-40B4-BE49-F238E27FC236}">
                  <a16:creationId xmlns:a16="http://schemas.microsoft.com/office/drawing/2014/main" id="{9BAA90DA-2EF1-4FA4-A779-D36114F73F08}"/>
                </a:ext>
              </a:extLst>
            </p:cNvPr>
            <p:cNvSpPr txBox="1"/>
            <p:nvPr/>
          </p:nvSpPr>
          <p:spPr>
            <a:xfrm>
              <a:off x="328613" y="6127147"/>
              <a:ext cx="6200774" cy="307777"/>
            </a:xfrm>
            <a:prstGeom prst="rect">
              <a:avLst/>
            </a:prstGeom>
            <a:noFill/>
          </p:spPr>
          <p:txBody>
            <a:bodyPr wrap="square" lIns="0" tIns="0" rIns="0" bIns="0" anchor="t">
              <a:spAutoFit/>
            </a:bodyPr>
            <a:lstStyle/>
            <a:p>
              <a:pPr defTabSz="914397">
                <a:spcBef>
                  <a:spcPts val="300"/>
                </a:spcBef>
                <a:spcAft>
                  <a:spcPts val="600"/>
                </a:spcAft>
                <a:defRPr/>
              </a:pPr>
              <a:r>
                <a:rPr lang="en-US" sz="1000" dirty="0">
                  <a:cs typeface="Segoe UI"/>
                </a:rPr>
                <a:t>A more detailed explanation of these regulatory changes and compliance requirements is available in the additional resources at the end of this document.</a:t>
              </a:r>
            </a:p>
          </p:txBody>
        </p:sp>
        <p:sp>
          <p:nvSpPr>
            <p:cNvPr id="50" name="Rectangle 49">
              <a:extLst>
                <a:ext uri="{FF2B5EF4-FFF2-40B4-BE49-F238E27FC236}">
                  <a16:creationId xmlns:a16="http://schemas.microsoft.com/office/drawing/2014/main" id="{F2574BF3-E643-4A3A-A5EA-DD79F6850553}"/>
                </a:ext>
              </a:extLst>
            </p:cNvPr>
            <p:cNvSpPr/>
            <p:nvPr/>
          </p:nvSpPr>
          <p:spPr bwMode="auto">
            <a:xfrm>
              <a:off x="328613" y="6559677"/>
              <a:ext cx="6195736"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dirty="0">
                  <a:solidFill>
                    <a:srgbClr val="091F2C"/>
                  </a:solidFill>
                  <a:latin typeface="+mj-lt"/>
                  <a:ea typeface="Segoe UI" pitchFamily="34" charset="0"/>
                  <a:cs typeface="Segoe Sans Display Semilight" pitchFamily="2" charset="0"/>
                </a:rPr>
                <a:t>These regulatory changes are coming quickly </a:t>
              </a:r>
            </a:p>
          </p:txBody>
        </p:sp>
        <p:sp>
          <p:nvSpPr>
            <p:cNvPr id="51" name="TextBox 50">
              <a:extLst>
                <a:ext uri="{FF2B5EF4-FFF2-40B4-BE49-F238E27FC236}">
                  <a16:creationId xmlns:a16="http://schemas.microsoft.com/office/drawing/2014/main" id="{5C54E3B5-BA05-4494-87B8-84576E2F7C7B}"/>
                </a:ext>
              </a:extLst>
            </p:cNvPr>
            <p:cNvSpPr txBox="1"/>
            <p:nvPr/>
          </p:nvSpPr>
          <p:spPr>
            <a:xfrm>
              <a:off x="328613" y="6860714"/>
              <a:ext cx="6200774" cy="307777"/>
            </a:xfrm>
            <a:prstGeom prst="rect">
              <a:avLst/>
            </a:prstGeom>
            <a:noFill/>
          </p:spPr>
          <p:txBody>
            <a:bodyPr wrap="square" lIns="0" tIns="0" rIns="0" bIns="0" anchor="t">
              <a:spAutoFit/>
            </a:bodyPr>
            <a:lstStyle/>
            <a:p>
              <a:pPr algn="l" defTabSz="932472" fontAlgn="base">
                <a:spcBef>
                  <a:spcPts val="200"/>
                </a:spcBef>
                <a:spcAft>
                  <a:spcPts val="600"/>
                </a:spcAft>
              </a:pPr>
              <a:r>
                <a:rPr lang="en-US" sz="1000" dirty="0">
                  <a:solidFill>
                    <a:schemeClr val="tx1"/>
                  </a:solidFill>
                  <a:ea typeface="Segoe UI" pitchFamily="34" charset="0"/>
                  <a:cs typeface="Segoe Sans Display Semilight" pitchFamily="2" charset="0"/>
                </a:rPr>
                <a:t>Businesses have a limited window to prepare their systems and processes. Businesses that act now will reduce compliance risks and gain a competitive advantage as security becomes a key differentiator in the marketplace.</a:t>
              </a:r>
            </a:p>
          </p:txBody>
        </p:sp>
      </p:grpSp>
      <p:grpSp>
        <p:nvGrpSpPr>
          <p:cNvPr id="3" name="Group 2">
            <a:extLst>
              <a:ext uri="{FF2B5EF4-FFF2-40B4-BE49-F238E27FC236}">
                <a16:creationId xmlns:a16="http://schemas.microsoft.com/office/drawing/2014/main" id="{1E41A282-F877-2189-8D6C-BEC4D47A04C7}"/>
              </a:ext>
            </a:extLst>
          </p:cNvPr>
          <p:cNvGrpSpPr/>
          <p:nvPr/>
        </p:nvGrpSpPr>
        <p:grpSpPr>
          <a:xfrm>
            <a:off x="326163" y="8122288"/>
            <a:ext cx="6198186" cy="1547732"/>
            <a:chOff x="328613" y="7162554"/>
            <a:chExt cx="6198186" cy="1547732"/>
          </a:xfrm>
        </p:grpSpPr>
        <p:pic>
          <p:nvPicPr>
            <p:cNvPr id="69" name="Picture 68">
              <a:extLst>
                <a:ext uri="{FF2B5EF4-FFF2-40B4-BE49-F238E27FC236}">
                  <a16:creationId xmlns:a16="http://schemas.microsoft.com/office/drawing/2014/main" id="{1F0056A0-4AF0-40D6-8078-532E9204B9F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613" y="7162554"/>
              <a:ext cx="6198186" cy="1547732"/>
            </a:xfrm>
            <a:prstGeom prst="rect">
              <a:avLst/>
            </a:prstGeom>
          </p:spPr>
        </p:pic>
        <p:grpSp>
          <p:nvGrpSpPr>
            <p:cNvPr id="60" name="Group 59">
              <a:extLst>
                <a:ext uri="{FF2B5EF4-FFF2-40B4-BE49-F238E27FC236}">
                  <a16:creationId xmlns:a16="http://schemas.microsoft.com/office/drawing/2014/main" id="{65ED87E8-7E4B-4B2B-9F56-7EBE690A4E3C}"/>
                </a:ext>
                <a:ext uri="{C183D7F6-B498-43B3-948B-1728B52AA6E4}">
                  <adec:decorative xmlns:adec="http://schemas.microsoft.com/office/drawing/2017/decorative" val="1"/>
                </a:ext>
              </a:extLst>
            </p:cNvPr>
            <p:cNvGrpSpPr>
              <a:grpSpLocks noChangeAspect="1"/>
            </p:cNvGrpSpPr>
            <p:nvPr/>
          </p:nvGrpSpPr>
          <p:grpSpPr bwMode="black">
            <a:xfrm>
              <a:off x="635079" y="7375043"/>
              <a:ext cx="336886" cy="288000"/>
              <a:chOff x="4169763" y="585788"/>
              <a:chExt cx="713371" cy="622746"/>
            </a:xfrm>
            <a:solidFill>
              <a:schemeClr val="tx1"/>
            </a:solidFill>
          </p:grpSpPr>
          <p:sp>
            <p:nvSpPr>
              <p:cNvPr id="61" name="Graphic 9">
                <a:extLst>
                  <a:ext uri="{FF2B5EF4-FFF2-40B4-BE49-F238E27FC236}">
                    <a16:creationId xmlns:a16="http://schemas.microsoft.com/office/drawing/2014/main" id="{8A7AC57B-A517-422E-ACC1-95C27E7E168D}"/>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2" name="Graphic 9">
                <a:extLst>
                  <a:ext uri="{FF2B5EF4-FFF2-40B4-BE49-F238E27FC236}">
                    <a16:creationId xmlns:a16="http://schemas.microsoft.com/office/drawing/2014/main" id="{89D22068-6FCA-42BB-BA03-282BBA75C9F8}"/>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
          <p:nvSpPr>
            <p:cNvPr id="63" name="Rectangle 62">
              <a:extLst>
                <a:ext uri="{FF2B5EF4-FFF2-40B4-BE49-F238E27FC236}">
                  <a16:creationId xmlns:a16="http://schemas.microsoft.com/office/drawing/2014/main" id="{DB4C6FA5-897E-48D4-BE60-D456B8D49778}"/>
                </a:ext>
              </a:extLst>
            </p:cNvPr>
            <p:cNvSpPr/>
            <p:nvPr/>
          </p:nvSpPr>
          <p:spPr bwMode="auto">
            <a:xfrm>
              <a:off x="644806" y="7767385"/>
              <a:ext cx="5529064" cy="8156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a:spcBef>
                  <a:spcPts val="600"/>
                </a:spcBef>
                <a:spcAft>
                  <a:spcPts val="600"/>
                </a:spcAft>
              </a:pPr>
              <a:r>
                <a:rPr lang="en-US" sz="1200" i="1" dirty="0">
                  <a:solidFill>
                    <a:schemeClr val="tx1"/>
                  </a:solidFill>
                  <a:ea typeface="Segoe UI" pitchFamily="34" charset="0"/>
                  <a:cs typeface="Segoe Sans Display"/>
                </a:rPr>
                <a:t>New Zealand's National Cyber Security Centre – part of the Government Communications Security Bureau (GSBC) – confirms: "Despite the high risk, many businesses do not put cyber security measures in place until it is too late."</a:t>
              </a:r>
              <a:endParaRPr lang="en-US" sz="1200" i="1" dirty="0">
                <a:solidFill>
                  <a:schemeClr val="tx1"/>
                </a:solidFill>
                <a:cs typeface="Segoe Sans Display Semilight"/>
              </a:endParaRPr>
            </a:p>
            <a:p>
              <a:pPr defTabSz="932472" fontAlgn="base">
                <a:spcAft>
                  <a:spcPts val="600"/>
                </a:spcAft>
              </a:pPr>
              <a:r>
                <a:rPr lang="en-US" sz="1000" dirty="0">
                  <a:solidFill>
                    <a:schemeClr val="tx1"/>
                  </a:solidFill>
                  <a:latin typeface="+mj-lt"/>
                  <a:ea typeface="Segoe UI" pitchFamily="34" charset="0"/>
                  <a:cs typeface="Segoe Sans Display Semilight"/>
                </a:rPr>
                <a:t>New Zealand's National Cyber Security Centres</a:t>
              </a:r>
              <a:r>
                <a:rPr lang="en-US" sz="1000" baseline="30000" dirty="0">
                  <a:solidFill>
                    <a:schemeClr val="tx1"/>
                  </a:solidFill>
                  <a:latin typeface="+mj-lt"/>
                  <a:ea typeface="Segoe UI" pitchFamily="34" charset="0"/>
                  <a:cs typeface="Segoe Sans Display Semilight"/>
                </a:rPr>
                <a:t>2</a:t>
              </a:r>
            </a:p>
          </p:txBody>
        </p:sp>
      </p:grpSp>
      <p:sp>
        <p:nvSpPr>
          <p:cNvPr id="12" name="Rectangle 11">
            <a:extLst>
              <a:ext uri="{FF2B5EF4-FFF2-40B4-BE49-F238E27FC236}">
                <a16:creationId xmlns:a16="http://schemas.microsoft.com/office/drawing/2014/main" id="{1A9E4BFF-1E25-5844-8C61-16E8620364C1}"/>
              </a:ext>
            </a:extLst>
          </p:cNvPr>
          <p:cNvSpPr/>
          <p:nvPr/>
        </p:nvSpPr>
        <p:spPr bwMode="auto">
          <a:xfrm>
            <a:off x="328613" y="1749560"/>
            <a:ext cx="6020772" cy="14465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a:spcBef>
                <a:spcPts val="600"/>
              </a:spcBef>
              <a:spcAft>
                <a:spcPts val="600"/>
              </a:spcAft>
            </a:pPr>
            <a:r>
              <a:rPr lang="en-US" sz="1400" dirty="0">
                <a:solidFill>
                  <a:srgbClr val="091F2C"/>
                </a:solidFill>
                <a:latin typeface="Segoe Sans Display Semibold"/>
                <a:ea typeface="Segoe UI" pitchFamily="34" charset="0"/>
                <a:cs typeface="Segoe Sans Display Semilight"/>
              </a:rPr>
              <a:t>New Zealand Privacy Act 2020</a:t>
            </a:r>
          </a:p>
          <a:p>
            <a:pPr defTabSz="932472">
              <a:spcBef>
                <a:spcPts val="200"/>
              </a:spcBef>
              <a:spcAft>
                <a:spcPts val="200"/>
              </a:spcAft>
            </a:pPr>
            <a:r>
              <a:rPr lang="en-US" sz="1000" dirty="0">
                <a:solidFill>
                  <a:schemeClr val="tx1"/>
                </a:solidFill>
                <a:latin typeface="Segoe Sans Display"/>
                <a:ea typeface="Segoe UI" pitchFamily="34" charset="0"/>
                <a:cs typeface="Segoe Sans Display"/>
              </a:rPr>
              <a:t>The Privacy Act 2020 is New Zealand's primary privacy legislation, governing how personal information is collected, used, and disclosed by businesses of all sizes. Key provisions include:</a:t>
            </a:r>
          </a:p>
          <a:p>
            <a:pPr marL="171450" indent="-171450" defTabSz="932472">
              <a:spcBef>
                <a:spcPts val="200"/>
              </a:spcBef>
              <a:spcAft>
                <a:spcPts val="200"/>
              </a:spcAft>
              <a:buFont typeface="Arial" panose="020B0604020202020204" pitchFamily="34" charset="0"/>
              <a:buChar char="•"/>
            </a:pPr>
            <a:r>
              <a:rPr lang="en-US" sz="1000" dirty="0">
                <a:solidFill>
                  <a:schemeClr val="tx1"/>
                </a:solidFill>
                <a:latin typeface="Segoe Sans Display"/>
                <a:ea typeface="Segoe UI" pitchFamily="34" charset="0"/>
                <a:cs typeface="Segoe Sans Display"/>
              </a:rPr>
              <a:t>You must implement Information Privacy Principles for proper data handling</a:t>
            </a:r>
          </a:p>
          <a:p>
            <a:pPr marL="171450" indent="-171450" defTabSz="932472">
              <a:spcBef>
                <a:spcPts val="200"/>
              </a:spcBef>
              <a:spcAft>
                <a:spcPts val="200"/>
              </a:spcAft>
              <a:buFont typeface="Arial" panose="020B0604020202020204" pitchFamily="34" charset="0"/>
              <a:buChar char="•"/>
            </a:pPr>
            <a:r>
              <a:rPr lang="en-US" sz="1000" dirty="0">
                <a:solidFill>
                  <a:schemeClr val="tx1"/>
                </a:solidFill>
                <a:latin typeface="Segoe Sans Display"/>
                <a:ea typeface="Segoe UI" pitchFamily="34" charset="0"/>
                <a:cs typeface="Segoe Sans Display"/>
              </a:rPr>
              <a:t>Mandatory data breach reporting is required for serious incidents</a:t>
            </a:r>
          </a:p>
          <a:p>
            <a:pPr marL="171450" indent="-171450" defTabSz="932472">
              <a:spcBef>
                <a:spcPts val="200"/>
              </a:spcBef>
              <a:spcAft>
                <a:spcPts val="200"/>
              </a:spcAft>
              <a:buFont typeface="Arial" panose="020B0604020202020204" pitchFamily="34" charset="0"/>
              <a:buChar char="•"/>
            </a:pPr>
            <a:r>
              <a:rPr lang="en-US" sz="1000" dirty="0">
                <a:solidFill>
                  <a:schemeClr val="tx1"/>
                </a:solidFill>
                <a:latin typeface="Segoe Sans Display"/>
                <a:ea typeface="Segoe UI" pitchFamily="34" charset="0"/>
                <a:cs typeface="Segoe Sans Display"/>
              </a:rPr>
              <a:t>The Privacy Commissioner can issue compliance notices</a:t>
            </a:r>
          </a:p>
          <a:p>
            <a:pPr marL="171450" indent="-171450" defTabSz="932472">
              <a:spcBef>
                <a:spcPts val="200"/>
              </a:spcBef>
              <a:spcAft>
                <a:spcPts val="200"/>
              </a:spcAft>
              <a:buFont typeface="Arial" panose="020B0604020202020204" pitchFamily="34" charset="0"/>
              <a:buChar char="•"/>
            </a:pPr>
            <a:r>
              <a:rPr lang="en-US" sz="1000" dirty="0">
                <a:solidFill>
                  <a:schemeClr val="tx1"/>
                </a:solidFill>
                <a:latin typeface="Segoe Sans Display"/>
                <a:ea typeface="Segoe UI" pitchFamily="34" charset="0"/>
                <a:cs typeface="Segoe Sans Display"/>
              </a:rPr>
              <a:t>Increased transparency requirements for data collection and use</a:t>
            </a:r>
            <a:endParaRPr lang="en-US" sz="1000" dirty="0">
              <a:solidFill>
                <a:schemeClr val="tx1"/>
              </a:solidFill>
              <a:latin typeface="Segoe Sans Display"/>
              <a:cs typeface="Segoe Sans Display Semilight"/>
            </a:endParaRPr>
          </a:p>
        </p:txBody>
      </p:sp>
      <p:grpSp>
        <p:nvGrpSpPr>
          <p:cNvPr id="2" name="Group 1">
            <a:extLst>
              <a:ext uri="{FF2B5EF4-FFF2-40B4-BE49-F238E27FC236}">
                <a16:creationId xmlns:a16="http://schemas.microsoft.com/office/drawing/2014/main" id="{AB08AAD6-E97C-0EAD-AA05-5C12C9472B14}"/>
              </a:ext>
            </a:extLst>
          </p:cNvPr>
          <p:cNvGrpSpPr/>
          <p:nvPr/>
        </p:nvGrpSpPr>
        <p:grpSpPr>
          <a:xfrm>
            <a:off x="333649" y="3435365"/>
            <a:ext cx="6190700" cy="2828788"/>
            <a:chOff x="333649" y="5058999"/>
            <a:chExt cx="6190700" cy="2828788"/>
          </a:xfrm>
        </p:grpSpPr>
        <p:pic>
          <p:nvPicPr>
            <p:cNvPr id="11" name="Picture 10">
              <a:extLst>
                <a:ext uri="{FF2B5EF4-FFF2-40B4-BE49-F238E27FC236}">
                  <a16:creationId xmlns:a16="http://schemas.microsoft.com/office/drawing/2014/main" id="{DA9EC865-2672-7F4A-68A3-737109FEA8C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33649" y="5058999"/>
              <a:ext cx="6190700" cy="2828788"/>
            </a:xfrm>
            <a:prstGeom prst="rect">
              <a:avLst/>
            </a:prstGeom>
          </p:spPr>
        </p:pic>
        <p:sp>
          <p:nvSpPr>
            <p:cNvPr id="43" name="Rectangle 42">
              <a:extLst>
                <a:ext uri="{FF2B5EF4-FFF2-40B4-BE49-F238E27FC236}">
                  <a16:creationId xmlns:a16="http://schemas.microsoft.com/office/drawing/2014/main" id="{213E5C0B-BCA8-41CC-8DFA-C0F89B49E889}"/>
                </a:ext>
              </a:extLst>
            </p:cNvPr>
            <p:cNvSpPr/>
            <p:nvPr/>
          </p:nvSpPr>
          <p:spPr bwMode="auto">
            <a:xfrm>
              <a:off x="3609000" y="5164846"/>
              <a:ext cx="2740385" cy="227754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dirty="0">
                  <a:solidFill>
                    <a:srgbClr val="091F2C"/>
                  </a:solidFill>
                  <a:latin typeface="+mj-lt"/>
                  <a:ea typeface="Segoe UI" pitchFamily="34" charset="0"/>
                  <a:cs typeface="Segoe Sans Display Semilight" pitchFamily="2" charset="0"/>
                </a:rPr>
                <a:t>SMB1001 cybersecurity </a:t>
              </a:r>
              <a:br>
                <a:rPr lang="en-US" sz="1400" dirty="0">
                  <a:solidFill>
                    <a:srgbClr val="091F2C"/>
                  </a:solidFill>
                  <a:latin typeface="+mj-lt"/>
                  <a:ea typeface="Segoe UI" pitchFamily="34" charset="0"/>
                  <a:cs typeface="Segoe Sans Display Semilight" pitchFamily="2" charset="0"/>
                </a:rPr>
              </a:br>
              <a:r>
                <a:rPr lang="en-US" sz="1400" dirty="0">
                  <a:solidFill>
                    <a:srgbClr val="091F2C"/>
                  </a:solidFill>
                  <a:latin typeface="+mj-lt"/>
                  <a:ea typeface="Segoe UI" pitchFamily="34" charset="0"/>
                  <a:cs typeface="Segoe Sans Display Semilight" pitchFamily="2" charset="0"/>
                </a:rPr>
                <a:t>compliance framework</a:t>
              </a:r>
            </a:p>
            <a:p>
              <a:pPr algn="l" defTabSz="932472" fontAlgn="base">
                <a:spcBef>
                  <a:spcPts val="200"/>
                </a:spcBef>
                <a:spcAft>
                  <a:spcPts val="200"/>
                </a:spcAft>
              </a:pPr>
              <a:r>
                <a:rPr lang="en-US" sz="1000" dirty="0">
                  <a:solidFill>
                    <a:schemeClr val="tx1"/>
                  </a:solidFill>
                  <a:ea typeface="Segoe UI" pitchFamily="34" charset="0"/>
                  <a:cs typeface="Segoe Sans Display Semilight" pitchFamily="2" charset="0"/>
                </a:rPr>
                <a:t>This new framework establishes baseline security standards specifically designed for SMBs.</a:t>
              </a:r>
            </a:p>
            <a:p>
              <a:pPr algn="l" defTabSz="932472" fontAlgn="base">
                <a:spcBef>
                  <a:spcPts val="200"/>
                </a:spcBef>
                <a:spcAft>
                  <a:spcPts val="200"/>
                </a:spcAft>
              </a:pPr>
              <a:r>
                <a:rPr lang="en-US" sz="1000" dirty="0">
                  <a:solidFill>
                    <a:schemeClr val="tx1"/>
                  </a:solidFill>
                  <a:ea typeface="Segoe UI" pitchFamily="34" charset="0"/>
                  <a:cs typeface="Segoe Sans Display Semilight" pitchFamily="2" charset="0"/>
                </a:rPr>
                <a:t>What this means for your business:</a:t>
              </a:r>
            </a:p>
            <a:p>
              <a:pPr marL="266700" indent="-176213" algn="l" defTabSz="932472" fontAlgn="base">
                <a:spcBef>
                  <a:spcPts val="200"/>
                </a:spcBef>
                <a:spcAft>
                  <a:spcPts val="200"/>
                </a:spcAft>
                <a:buFont typeface="Arial" panose="020B0604020202020204" pitchFamily="34" charset="0"/>
                <a:buChar char="•"/>
              </a:pPr>
              <a:r>
                <a:rPr lang="en-US" sz="1000" dirty="0">
                  <a:solidFill>
                    <a:schemeClr val="tx1"/>
                  </a:solidFill>
                  <a:ea typeface="Segoe UI" pitchFamily="34" charset="0"/>
                  <a:cs typeface="Segoe Sans Display Semilight" pitchFamily="2" charset="0"/>
                </a:rPr>
                <a:t>You'll need to implement specific security controls</a:t>
              </a:r>
            </a:p>
            <a:p>
              <a:pPr marL="266700" indent="-176213" algn="l" defTabSz="932472" fontAlgn="base">
                <a:spcBef>
                  <a:spcPts val="200"/>
                </a:spcBef>
                <a:spcAft>
                  <a:spcPts val="200"/>
                </a:spcAft>
                <a:buFont typeface="Arial" panose="020B0604020202020204" pitchFamily="34" charset="0"/>
                <a:buChar char="•"/>
              </a:pPr>
              <a:r>
                <a:rPr lang="en-US" sz="1000" dirty="0">
                  <a:solidFill>
                    <a:schemeClr val="tx1"/>
                  </a:solidFill>
                  <a:ea typeface="Segoe UI" pitchFamily="34" charset="0"/>
                  <a:cs typeface="Segoe Sans Display Semilight" pitchFamily="2" charset="0"/>
                </a:rPr>
                <a:t>Regular security assessments will be needed to meet the standards</a:t>
              </a:r>
            </a:p>
            <a:p>
              <a:pPr marL="266700" indent="-176213" algn="l" defTabSz="932472" fontAlgn="base">
                <a:spcBef>
                  <a:spcPts val="200"/>
                </a:spcBef>
                <a:spcAft>
                  <a:spcPts val="200"/>
                </a:spcAft>
                <a:buFont typeface="Arial" panose="020B0604020202020204" pitchFamily="34" charset="0"/>
                <a:buChar char="•"/>
              </a:pPr>
              <a:r>
                <a:rPr lang="en-US" sz="1000" dirty="0">
                  <a:solidFill>
                    <a:schemeClr val="tx1"/>
                  </a:solidFill>
                  <a:ea typeface="Segoe UI" pitchFamily="34" charset="0"/>
                  <a:cs typeface="Segoe Sans Display Semilight" pitchFamily="2" charset="0"/>
                </a:rPr>
                <a:t>You may need to demonstrate compliance to win certain contracts, particularly with government or enterprise clients</a:t>
              </a:r>
            </a:p>
          </p:txBody>
        </p:sp>
        <p:sp>
          <p:nvSpPr>
            <p:cNvPr id="13" name="Rectangle 12">
              <a:extLst>
                <a:ext uri="{FF2B5EF4-FFF2-40B4-BE49-F238E27FC236}">
                  <a16:creationId xmlns:a16="http://schemas.microsoft.com/office/drawing/2014/main" id="{0CCA211C-4264-7AB0-A775-A883D8C07604}"/>
                </a:ext>
              </a:extLst>
            </p:cNvPr>
            <p:cNvSpPr/>
            <p:nvPr/>
          </p:nvSpPr>
          <p:spPr bwMode="auto">
            <a:xfrm>
              <a:off x="511132" y="5148576"/>
              <a:ext cx="2740385" cy="25340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dirty="0">
                  <a:solidFill>
                    <a:srgbClr val="091F2C"/>
                  </a:solidFill>
                  <a:latin typeface="+mj-lt"/>
                  <a:ea typeface="Segoe UI" pitchFamily="34" charset="0"/>
                  <a:cs typeface="Segoe Sans Display Semilight" pitchFamily="2" charset="0"/>
                </a:rPr>
                <a:t>Cross-border implications: Australian Privacy Act</a:t>
              </a:r>
            </a:p>
            <a:p>
              <a:pPr algn="l" defTabSz="932472" fontAlgn="base">
                <a:spcBef>
                  <a:spcPts val="200"/>
                </a:spcBef>
                <a:spcAft>
                  <a:spcPts val="200"/>
                </a:spcAft>
              </a:pPr>
              <a:r>
                <a:rPr lang="en-US" sz="1000" dirty="0">
                  <a:solidFill>
                    <a:schemeClr val="tx1"/>
                  </a:solidFill>
                  <a:ea typeface="Segoe UI" pitchFamily="34" charset="0"/>
                  <a:cs typeface="Segoe Sans Display Semilight" pitchFamily="2" charset="0"/>
                </a:rPr>
                <a:t>Amendments to Australia's Privacy Act 1988 have expanded its extraterritorial scope, affecting New Zealand businesses operating across the Tasman:</a:t>
              </a:r>
            </a:p>
            <a:p>
              <a:pPr marL="171450" indent="-171450" algn="l" defTabSz="932472" fontAlgn="base">
                <a:spcBef>
                  <a:spcPts val="200"/>
                </a:spcBef>
                <a:spcAft>
                  <a:spcPts val="200"/>
                </a:spcAft>
                <a:buFont typeface="Arial" panose="020B0604020202020204" pitchFamily="34" charset="0"/>
                <a:buChar char="•"/>
              </a:pPr>
              <a:r>
                <a:rPr lang="en-US" sz="1000" dirty="0">
                  <a:solidFill>
                    <a:schemeClr val="tx1"/>
                  </a:solidFill>
                  <a:ea typeface="Segoe UI" pitchFamily="34" charset="0"/>
                  <a:cs typeface="Segoe Sans Display Semilight" pitchFamily="2" charset="0"/>
                </a:rPr>
                <a:t>Preemptive compliance assessments for NZ businesses with Australian operations are advised</a:t>
              </a:r>
            </a:p>
            <a:p>
              <a:pPr marL="171450" indent="-171450" algn="l" defTabSz="932472" fontAlgn="base">
                <a:spcBef>
                  <a:spcPts val="200"/>
                </a:spcBef>
                <a:spcAft>
                  <a:spcPts val="200"/>
                </a:spcAft>
                <a:buFont typeface="Arial" panose="020B0604020202020204" pitchFamily="34" charset="0"/>
                <a:buChar char="•"/>
              </a:pPr>
              <a:r>
                <a:rPr lang="en-US" sz="1000" dirty="0">
                  <a:solidFill>
                    <a:schemeClr val="tx1"/>
                  </a:solidFill>
                  <a:ea typeface="Segoe UI" pitchFamily="34" charset="0"/>
                  <a:cs typeface="Segoe Sans Display Semilight" pitchFamily="2" charset="0"/>
                </a:rPr>
                <a:t>Higher penalties for breaches affecting Australian residents (up to AU$50 million)</a:t>
              </a:r>
            </a:p>
            <a:p>
              <a:pPr marL="171450" indent="-171450" algn="l" defTabSz="932472" fontAlgn="base">
                <a:spcBef>
                  <a:spcPts val="200"/>
                </a:spcBef>
                <a:spcAft>
                  <a:spcPts val="200"/>
                </a:spcAft>
                <a:buFont typeface="Arial" panose="020B0604020202020204" pitchFamily="34" charset="0"/>
                <a:buChar char="•"/>
              </a:pPr>
              <a:r>
                <a:rPr lang="en-US" sz="1000" dirty="0">
                  <a:solidFill>
                    <a:schemeClr val="tx1"/>
                  </a:solidFill>
                  <a:ea typeface="Segoe UI" pitchFamily="34" charset="0"/>
                  <a:cs typeface="Segoe Sans Display Semilight" pitchFamily="2" charset="0"/>
                </a:rPr>
                <a:t>Potential removal of the small business exemption may increase compliance obligations</a:t>
              </a:r>
            </a:p>
          </p:txBody>
        </p:sp>
        <p:cxnSp>
          <p:nvCxnSpPr>
            <p:cNvPr id="15" name="Straight Connector 14">
              <a:extLst>
                <a:ext uri="{FF2B5EF4-FFF2-40B4-BE49-F238E27FC236}">
                  <a16:creationId xmlns:a16="http://schemas.microsoft.com/office/drawing/2014/main" id="{4A4997F4-ED6A-0CE8-F13A-426A00754369}"/>
                </a:ext>
              </a:extLst>
            </p:cNvPr>
            <p:cNvCxnSpPr>
              <a:cxnSpLocks/>
            </p:cNvCxnSpPr>
            <p:nvPr/>
          </p:nvCxnSpPr>
          <p:spPr>
            <a:xfrm>
              <a:off x="3429000" y="5164846"/>
              <a:ext cx="0" cy="2496992"/>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24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7F209717-5477-454B-AE43-22DBF29B85BB}"/>
              </a:ext>
            </a:extLst>
          </p:cNvPr>
          <p:cNvPicPr>
            <a:picLocks noChangeAspect="1"/>
          </p:cNvPicPr>
          <p:nvPr/>
        </p:nvPicPr>
        <p:blipFill rotWithShape="1">
          <a:blip r:embed="rId3">
            <a:extLst>
              <a:ext uri="{28A0092B-C50C-407E-A947-70E740481C1C}">
                <a14:useLocalDpi xmlns:a14="http://schemas.microsoft.com/office/drawing/2010/main" val="0"/>
              </a:ext>
            </a:extLst>
          </a:blip>
          <a:srcRect l="35336" t="16876" r="22819" b="4358"/>
          <a:stretch/>
        </p:blipFill>
        <p:spPr>
          <a:xfrm>
            <a:off x="0" y="2644610"/>
            <a:ext cx="6858000" cy="7261390"/>
          </a:xfrm>
          <a:custGeom>
            <a:avLst/>
            <a:gdLst>
              <a:gd name="connsiteX0" fmla="*/ 0 w 6858000"/>
              <a:gd name="connsiteY0" fmla="*/ 0 h 7261390"/>
              <a:gd name="connsiteX1" fmla="*/ 6858000 w 6858000"/>
              <a:gd name="connsiteY1" fmla="*/ 0 h 7261390"/>
              <a:gd name="connsiteX2" fmla="*/ 6858000 w 6858000"/>
              <a:gd name="connsiteY2" fmla="*/ 7261390 h 7261390"/>
              <a:gd name="connsiteX3" fmla="*/ 0 w 6858000"/>
              <a:gd name="connsiteY3" fmla="*/ 7261390 h 7261390"/>
            </a:gdLst>
            <a:ahLst/>
            <a:cxnLst>
              <a:cxn ang="0">
                <a:pos x="connsiteX0" y="connsiteY0"/>
              </a:cxn>
              <a:cxn ang="0">
                <a:pos x="connsiteX1" y="connsiteY1"/>
              </a:cxn>
              <a:cxn ang="0">
                <a:pos x="connsiteX2" y="connsiteY2"/>
              </a:cxn>
              <a:cxn ang="0">
                <a:pos x="connsiteX3" y="connsiteY3"/>
              </a:cxn>
            </a:cxnLst>
            <a:rect l="l" t="t" r="r" b="b"/>
            <a:pathLst>
              <a:path w="6858000" h="7261390">
                <a:moveTo>
                  <a:pt x="0" y="0"/>
                </a:moveTo>
                <a:lnTo>
                  <a:pt x="6858000" y="0"/>
                </a:lnTo>
                <a:lnTo>
                  <a:pt x="6858000" y="7261390"/>
                </a:lnTo>
                <a:lnTo>
                  <a:pt x="0" y="7261390"/>
                </a:lnTo>
                <a:close/>
              </a:path>
            </a:pathLst>
          </a:custGeom>
        </p:spPr>
      </p:pic>
      <p:pic>
        <p:nvPicPr>
          <p:cNvPr id="230" name="Picture 229">
            <a:extLst>
              <a:ext uri="{FF2B5EF4-FFF2-40B4-BE49-F238E27FC236}">
                <a16:creationId xmlns:a16="http://schemas.microsoft.com/office/drawing/2014/main" id="{6B29BBC6-61FA-421F-AD4F-377692EBBC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613" y="3006400"/>
            <a:ext cx="6198184" cy="3370998"/>
          </a:xfrm>
          <a:prstGeom prst="rect">
            <a:avLst/>
          </a:prstGeom>
        </p:spPr>
      </p:pic>
      <p:sp>
        <p:nvSpPr>
          <p:cNvPr id="2" name="Rectangle 1">
            <a:extLst>
              <a:ext uri="{FF2B5EF4-FFF2-40B4-BE49-F238E27FC236}">
                <a16:creationId xmlns:a16="http://schemas.microsoft.com/office/drawing/2014/main" id="{DDFE85ED-4A08-4EB9-A3C0-67DADF259DE2}"/>
              </a:ext>
            </a:extLst>
          </p:cNvPr>
          <p:cNvSpPr/>
          <p:nvPr/>
        </p:nvSpPr>
        <p:spPr bwMode="auto">
          <a:xfrm>
            <a:off x="0" y="0"/>
            <a:ext cx="6858000" cy="26446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6151209" cy="615553"/>
          </a:xfrm>
        </p:spPr>
        <p:txBody>
          <a:bodyPr wrap="square">
            <a:spAutoFit/>
          </a:bodyPr>
          <a:lstStyle/>
          <a:p>
            <a:r>
              <a:rPr lang="en-US" sz="2000">
                <a:solidFill>
                  <a:srgbClr val="091F2C"/>
                </a:solidFill>
                <a:latin typeface="+mj-lt"/>
                <a:cs typeface="Segoe UI"/>
              </a:rPr>
              <a:t>The better approach: </a:t>
            </a:r>
            <a:br>
              <a:rPr lang="en-US" sz="2000">
                <a:solidFill>
                  <a:srgbClr val="091F2C"/>
                </a:solidFill>
                <a:latin typeface="+mj-lt"/>
                <a:cs typeface="Segoe UI"/>
              </a:rPr>
            </a:br>
            <a:r>
              <a:rPr lang="en-US" sz="2000">
                <a:solidFill>
                  <a:srgbClr val="091F2C"/>
                </a:solidFill>
                <a:latin typeface="+mj-lt"/>
                <a:cs typeface="Segoe UI"/>
              </a:rPr>
              <a:t>Integrated protection that grows with your business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1308050"/>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Integrated seamlessly into the Microsoft 365 productivity suite, Microsoft's security solutions are tailored for businesses of all sizes, with affordable options that provide enterprise-grade protection without enterprise complexity or cost.</a:t>
            </a:r>
          </a:p>
          <a:p>
            <a:pPr defTabSz="914397">
              <a:spcBef>
                <a:spcPts val="300"/>
              </a:spcBef>
              <a:spcAft>
                <a:spcPts val="600"/>
              </a:spcAft>
              <a:defRPr/>
            </a:pPr>
            <a:r>
              <a:rPr lang="en-US" sz="1000">
                <a:cs typeface="Segoe UI"/>
              </a:rPr>
              <a:t>If you are like most small businesses, you already use a range of M365 tools for productivity and operations day to day, so integrating security is a natural extension.</a:t>
            </a:r>
          </a:p>
          <a:p>
            <a:pPr defTabSz="914397">
              <a:spcBef>
                <a:spcPts val="300"/>
              </a:spcBef>
              <a:spcAft>
                <a:spcPts val="600"/>
              </a:spcAft>
              <a:defRPr/>
            </a:pPr>
            <a:r>
              <a:rPr lang="en-US" sz="1000">
                <a:cs typeface="Segoe UI"/>
              </a:rPr>
              <a:t>By addressing each of the critical risk areas with integrated solutions, Microsoft's approach provides comprehensive protection that grows with your business needs:</a:t>
            </a:r>
          </a:p>
        </p:txBody>
      </p:sp>
      <p:sp>
        <p:nvSpPr>
          <p:cNvPr id="55" name="TextBox 54">
            <a:extLst>
              <a:ext uri="{FF2B5EF4-FFF2-40B4-BE49-F238E27FC236}">
                <a16:creationId xmlns:a16="http://schemas.microsoft.com/office/drawing/2014/main" id="{30FE9037-1F75-46DB-B2D6-632677A088D6}"/>
              </a:ext>
            </a:extLst>
          </p:cNvPr>
          <p:cNvSpPr txBox="1"/>
          <p:nvPr/>
        </p:nvSpPr>
        <p:spPr>
          <a:xfrm>
            <a:off x="616612" y="3192713"/>
            <a:ext cx="1584000" cy="380480"/>
          </a:xfrm>
          <a:prstGeom prst="rect">
            <a:avLst/>
          </a:prstGeom>
          <a:noFill/>
        </p:spPr>
        <p:txBody>
          <a:bodyPr wrap="square" lIns="0" tIns="0" rIns="0" bIns="72000" rtlCol="0" anchor="b">
            <a:spAutoFit/>
          </a:bodyPr>
          <a:lstStyle/>
          <a:p>
            <a:pPr algn="ctr" defTabSz="403433"/>
            <a:r>
              <a:rPr lang="en-US" sz="1000">
                <a:latin typeface="+mj-lt"/>
                <a:cs typeface="Segoe UI Semibold" panose="020B0702040204020203" pitchFamily="34" charset="0"/>
              </a:rPr>
              <a:t>For data security &amp; </a:t>
            </a:r>
            <a:br>
              <a:rPr lang="en-US" sz="1000">
                <a:latin typeface="+mj-lt"/>
                <a:cs typeface="Segoe UI Semibold" panose="020B0702040204020203" pitchFamily="34" charset="0"/>
              </a:rPr>
            </a:br>
            <a:r>
              <a:rPr lang="en-US" sz="1000">
                <a:latin typeface="+mj-lt"/>
                <a:cs typeface="Segoe UI Semibold" panose="020B0702040204020203" pitchFamily="34" charset="0"/>
              </a:rPr>
              <a:t>information protection</a:t>
            </a:r>
          </a:p>
        </p:txBody>
      </p:sp>
      <p:sp>
        <p:nvSpPr>
          <p:cNvPr id="64" name="TextBox 63">
            <a:extLst>
              <a:ext uri="{FF2B5EF4-FFF2-40B4-BE49-F238E27FC236}">
                <a16:creationId xmlns:a16="http://schemas.microsoft.com/office/drawing/2014/main" id="{36E1978D-1255-40EF-8074-A4CE56C9B24C}"/>
              </a:ext>
            </a:extLst>
          </p:cNvPr>
          <p:cNvSpPr txBox="1"/>
          <p:nvPr/>
        </p:nvSpPr>
        <p:spPr>
          <a:xfrm>
            <a:off x="533656" y="4538332"/>
            <a:ext cx="1748592" cy="1384995"/>
          </a:xfrm>
          <a:prstGeom prst="rect">
            <a:avLst/>
          </a:prstGeom>
          <a:noFill/>
        </p:spPr>
        <p:txBody>
          <a:bodyPr wrap="square" lIns="0" tIns="0" rIns="0" bIns="0" anchor="t">
            <a:spAutoFit/>
          </a:bodyPr>
          <a:lstStyle/>
          <a:p>
            <a:pPr algn="ctr" defTabSz="432238">
              <a:spcBef>
                <a:spcPts val="283"/>
              </a:spcBef>
              <a:spcAft>
                <a:spcPts val="800"/>
              </a:spcAft>
              <a:defRPr/>
            </a:pPr>
            <a:r>
              <a:rPr lang="en-US" sz="1000"/>
              <a:t>Protect your most valuable information while meeting compliance requirements – without hindering productivity. Microsoft's information protection solutions capabilities, available as an add-on or built into certain M365 SKUs, help you:</a:t>
            </a:r>
          </a:p>
        </p:txBody>
      </p:sp>
      <p:cxnSp>
        <p:nvCxnSpPr>
          <p:cNvPr id="56" name="Straight Connector 55">
            <a:extLst>
              <a:ext uri="{FF2B5EF4-FFF2-40B4-BE49-F238E27FC236}">
                <a16:creationId xmlns:a16="http://schemas.microsoft.com/office/drawing/2014/main" id="{E07064C9-C2BE-4BA5-ADC3-0D9B57B762ED}"/>
              </a:ext>
              <a:ext uri="{C183D7F6-B498-43B3-948B-1728B52AA6E4}">
                <adec:decorative xmlns:adec="http://schemas.microsoft.com/office/drawing/2017/decorative" val="1"/>
              </a:ext>
            </a:extLst>
          </p:cNvPr>
          <p:cNvCxnSpPr>
            <a:cxnSpLocks/>
          </p:cNvCxnSpPr>
          <p:nvPr/>
        </p:nvCxnSpPr>
        <p:spPr>
          <a:xfrm>
            <a:off x="562612" y="3573193"/>
            <a:ext cx="1692000" cy="0"/>
          </a:xfrm>
          <a:prstGeom prst="line">
            <a:avLst/>
          </a:prstGeom>
          <a:noFill/>
          <a:ln w="12700" cap="flat" cmpd="sng" algn="ctr">
            <a:solidFill>
              <a:srgbClr val="4FA7F2"/>
            </a:solidFill>
            <a:prstDash val="solid"/>
            <a:headEnd type="none" w="lg" len="med"/>
            <a:tailEnd type="none" w="lg" len="med"/>
          </a:ln>
          <a:effectLst/>
        </p:spPr>
      </p:cxnSp>
      <p:grpSp>
        <p:nvGrpSpPr>
          <p:cNvPr id="209" name="Group 208">
            <a:extLst>
              <a:ext uri="{FF2B5EF4-FFF2-40B4-BE49-F238E27FC236}">
                <a16:creationId xmlns:a16="http://schemas.microsoft.com/office/drawing/2014/main" id="{1A381113-6507-42F0-A451-DEB69215D0D2}"/>
              </a:ext>
            </a:extLst>
          </p:cNvPr>
          <p:cNvGrpSpPr>
            <a:grpSpLocks noChangeAspect="1"/>
          </p:cNvGrpSpPr>
          <p:nvPr/>
        </p:nvGrpSpPr>
        <p:grpSpPr>
          <a:xfrm>
            <a:off x="1102612" y="3749763"/>
            <a:ext cx="612000" cy="612000"/>
            <a:chOff x="1072240" y="6712720"/>
            <a:chExt cx="612000" cy="612000"/>
          </a:xfrm>
        </p:grpSpPr>
        <p:pic>
          <p:nvPicPr>
            <p:cNvPr id="210" name="Picture 209">
              <a:extLst>
                <a:ext uri="{FF2B5EF4-FFF2-40B4-BE49-F238E27FC236}">
                  <a16:creationId xmlns:a16="http://schemas.microsoft.com/office/drawing/2014/main" id="{057A11ED-1CDC-4DFC-98E5-E550854F2B0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2240" y="6712720"/>
              <a:ext cx="612000" cy="612000"/>
            </a:xfrm>
            <a:prstGeom prst="rect">
              <a:avLst/>
            </a:prstGeom>
          </p:spPr>
        </p:pic>
        <p:grpSp>
          <p:nvGrpSpPr>
            <p:cNvPr id="211" name="Graphic 30">
              <a:extLst>
                <a:ext uri="{FF2B5EF4-FFF2-40B4-BE49-F238E27FC236}">
                  <a16:creationId xmlns:a16="http://schemas.microsoft.com/office/drawing/2014/main" id="{365D1C57-115C-4FAC-AB85-5832454228FB}"/>
                </a:ext>
              </a:extLst>
            </p:cNvPr>
            <p:cNvGrpSpPr>
              <a:grpSpLocks noChangeAspect="1"/>
            </p:cNvGrpSpPr>
            <p:nvPr/>
          </p:nvGrpSpPr>
          <p:grpSpPr>
            <a:xfrm>
              <a:off x="1272824" y="6874720"/>
              <a:ext cx="210832" cy="288000"/>
              <a:chOff x="1947560" y="5691083"/>
              <a:chExt cx="273939" cy="374205"/>
            </a:xfrm>
            <a:noFill/>
          </p:grpSpPr>
          <p:grpSp>
            <p:nvGrpSpPr>
              <p:cNvPr id="212" name="Graphic 30">
                <a:extLst>
                  <a:ext uri="{FF2B5EF4-FFF2-40B4-BE49-F238E27FC236}">
                    <a16:creationId xmlns:a16="http://schemas.microsoft.com/office/drawing/2014/main" id="{992B61CE-83D9-42CF-B7AD-60717580FB73}"/>
                  </a:ext>
                </a:extLst>
              </p:cNvPr>
              <p:cNvGrpSpPr/>
              <p:nvPr/>
            </p:nvGrpSpPr>
            <p:grpSpPr>
              <a:xfrm>
                <a:off x="1947560" y="5691083"/>
                <a:ext cx="273939" cy="374205"/>
                <a:chOff x="1947560" y="5691083"/>
                <a:chExt cx="273939" cy="374205"/>
              </a:xfrm>
              <a:noFill/>
            </p:grpSpPr>
            <p:sp>
              <p:nvSpPr>
                <p:cNvPr id="214" name="Freeform: Shape 213">
                  <a:extLst>
                    <a:ext uri="{FF2B5EF4-FFF2-40B4-BE49-F238E27FC236}">
                      <a16:creationId xmlns:a16="http://schemas.microsoft.com/office/drawing/2014/main" id="{BEDBDFCF-6671-41C3-BC0C-DF5B1C0805D7}"/>
                    </a:ext>
                  </a:extLst>
                </p:cNvPr>
                <p:cNvSpPr/>
                <p:nvPr/>
              </p:nvSpPr>
              <p:spPr>
                <a:xfrm>
                  <a:off x="1947655" y="5691083"/>
                  <a:ext cx="273843" cy="149510"/>
                </a:xfrm>
                <a:custGeom>
                  <a:avLst/>
                  <a:gdLst>
                    <a:gd name="connsiteX0" fmla="*/ 273844 w 273843"/>
                    <a:gd name="connsiteY0" fmla="*/ 74803 h 149510"/>
                    <a:gd name="connsiteX1" fmla="*/ 255461 w 273843"/>
                    <a:gd name="connsiteY1" fmla="*/ 112236 h 149510"/>
                    <a:gd name="connsiteX2" fmla="*/ 223838 w 273843"/>
                    <a:gd name="connsiteY2" fmla="*/ 132620 h 149510"/>
                    <a:gd name="connsiteX3" fmla="*/ 213169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2 w 273843"/>
                    <a:gd name="connsiteY16" fmla="*/ 16796 h 149510"/>
                    <a:gd name="connsiteX17" fmla="*/ 60769 w 273843"/>
                    <a:gd name="connsiteY17" fmla="*/ 12510 h 149510"/>
                    <a:gd name="connsiteX18" fmla="*/ 96679 w 273843"/>
                    <a:gd name="connsiteY18" fmla="*/ 2985 h 149510"/>
                    <a:gd name="connsiteX19" fmla="*/ 109919 w 273843"/>
                    <a:gd name="connsiteY19" fmla="*/ 1175 h 149510"/>
                    <a:gd name="connsiteX20" fmla="*/ 123634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5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1" y="112236"/>
                      </a:cubicBezTo>
                      <a:cubicBezTo>
                        <a:pt x="246221" y="120809"/>
                        <a:pt x="235458" y="127762"/>
                        <a:pt x="223838" y="132620"/>
                      </a:cubicBezTo>
                      <a:cubicBezTo>
                        <a:pt x="220409" y="134144"/>
                        <a:pt x="216789" y="135668"/>
                        <a:pt x="213169" y="137001"/>
                      </a:cubicBezTo>
                      <a:cubicBezTo>
                        <a:pt x="205550"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6" y="147384"/>
                        <a:pt x="92869" y="145955"/>
                        <a:pt x="84392" y="143859"/>
                      </a:cubicBezTo>
                      <a:cubicBezTo>
                        <a:pt x="76295" y="142145"/>
                        <a:pt x="68390" y="139859"/>
                        <a:pt x="60674" y="136906"/>
                      </a:cubicBezTo>
                      <a:cubicBezTo>
                        <a:pt x="56959" y="135573"/>
                        <a:pt x="53340" y="134049"/>
                        <a:pt x="50006" y="132525"/>
                      </a:cubicBezTo>
                      <a:cubicBezTo>
                        <a:pt x="38290" y="127667"/>
                        <a:pt x="27527" y="120714"/>
                        <a:pt x="18288" y="112141"/>
                      </a:cubicBezTo>
                      <a:lnTo>
                        <a:pt x="18288" y="112141"/>
                      </a:lnTo>
                      <a:cubicBezTo>
                        <a:pt x="7239" y="102807"/>
                        <a:pt x="571" y="89186"/>
                        <a:pt x="0" y="74708"/>
                      </a:cubicBezTo>
                      <a:cubicBezTo>
                        <a:pt x="0" y="51181"/>
                        <a:pt x="19621" y="30512"/>
                        <a:pt x="50102" y="16796"/>
                      </a:cubicBezTo>
                      <a:cubicBezTo>
                        <a:pt x="53530" y="15272"/>
                        <a:pt x="57055" y="13938"/>
                        <a:pt x="60769" y="12510"/>
                      </a:cubicBezTo>
                      <a:cubicBezTo>
                        <a:pt x="72390" y="8223"/>
                        <a:pt x="84392" y="4985"/>
                        <a:pt x="96679" y="2985"/>
                      </a:cubicBezTo>
                      <a:lnTo>
                        <a:pt x="109919" y="1175"/>
                      </a:lnTo>
                      <a:cubicBezTo>
                        <a:pt x="114395" y="1175"/>
                        <a:pt x="118872" y="413"/>
                        <a:pt x="123634" y="127"/>
                      </a:cubicBezTo>
                      <a:cubicBezTo>
                        <a:pt x="128397" y="-159"/>
                        <a:pt x="132112" y="127"/>
                        <a:pt x="136493" y="127"/>
                      </a:cubicBezTo>
                      <a:lnTo>
                        <a:pt x="150495" y="127"/>
                      </a:lnTo>
                      <a:cubicBezTo>
                        <a:pt x="155067" y="222"/>
                        <a:pt x="159639" y="603"/>
                        <a:pt x="164211" y="1175"/>
                      </a:cubicBezTo>
                      <a:lnTo>
                        <a:pt x="177355" y="2985"/>
                      </a:lnTo>
                      <a:cubicBezTo>
                        <a:pt x="189548"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5A53D9D0-49A2-4CFF-8B32-2BA5E0864518}"/>
                    </a:ext>
                  </a:extLst>
                </p:cNvPr>
                <p:cNvSpPr/>
                <p:nvPr/>
              </p:nvSpPr>
              <p:spPr>
                <a:xfrm>
                  <a:off x="1947655" y="5840848"/>
                  <a:ext cx="71723" cy="65913"/>
                </a:xfrm>
                <a:custGeom>
                  <a:avLst/>
                  <a:gdLst>
                    <a:gd name="connsiteX0" fmla="*/ 0 w 71723"/>
                    <a:gd name="connsiteY0" fmla="*/ 0 h 65913"/>
                    <a:gd name="connsiteX1" fmla="*/ 18193 w 71723"/>
                    <a:gd name="connsiteY1" fmla="*/ 37433 h 65913"/>
                    <a:gd name="connsiteX2" fmla="*/ 49816 w 71723"/>
                    <a:gd name="connsiteY2" fmla="*/ 57817 h 65913"/>
                    <a:gd name="connsiteX3" fmla="*/ 60674 w 71723"/>
                    <a:gd name="connsiteY3" fmla="*/ 62293 h 65913"/>
                    <a:gd name="connsiteX4" fmla="*/ 71723 w 71723"/>
                    <a:gd name="connsiteY4" fmla="*/ 65913 h 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23" h="65913">
                      <a:moveTo>
                        <a:pt x="0" y="0"/>
                      </a:moveTo>
                      <a:cubicBezTo>
                        <a:pt x="667" y="14478"/>
                        <a:pt x="7239" y="28004"/>
                        <a:pt x="18193" y="37433"/>
                      </a:cubicBezTo>
                      <a:cubicBezTo>
                        <a:pt x="27527" y="46006"/>
                        <a:pt x="38195" y="52864"/>
                        <a:pt x="49816" y="57817"/>
                      </a:cubicBezTo>
                      <a:cubicBezTo>
                        <a:pt x="53340" y="59341"/>
                        <a:pt x="56959" y="60865"/>
                        <a:pt x="60674" y="62293"/>
                      </a:cubicBezTo>
                      <a:cubicBezTo>
                        <a:pt x="64294" y="63627"/>
                        <a:pt x="68008" y="64865"/>
                        <a:pt x="71723" y="65913"/>
                      </a:cubicBezTo>
                    </a:path>
                  </a:pathLst>
                </a:custGeom>
                <a:noFill/>
                <a:ln w="6350" cap="rnd">
                  <a:solidFill>
                    <a:srgbClr val="000000"/>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50380877-ECB0-43D1-83BF-DACB4FD1A98C}"/>
                    </a:ext>
                  </a:extLst>
                </p:cNvPr>
                <p:cNvSpPr/>
                <p:nvPr/>
              </p:nvSpPr>
              <p:spPr>
                <a:xfrm>
                  <a:off x="1947655" y="5915714"/>
                  <a:ext cx="77152" cy="67151"/>
                </a:xfrm>
                <a:custGeom>
                  <a:avLst/>
                  <a:gdLst>
                    <a:gd name="connsiteX0" fmla="*/ 0 w 77152"/>
                    <a:gd name="connsiteY0" fmla="*/ 0 h 67151"/>
                    <a:gd name="connsiteX1" fmla="*/ 18193 w 77152"/>
                    <a:gd name="connsiteY1" fmla="*/ 37433 h 67151"/>
                    <a:gd name="connsiteX2" fmla="*/ 49816 w 77152"/>
                    <a:gd name="connsiteY2" fmla="*/ 57912 h 67151"/>
                    <a:gd name="connsiteX3" fmla="*/ 60674 w 77152"/>
                    <a:gd name="connsiteY3" fmla="*/ 62294 h 67151"/>
                    <a:gd name="connsiteX4" fmla="*/ 77152 w 77152"/>
                    <a:gd name="connsiteY4" fmla="*/ 67151 h 6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 h="67151">
                      <a:moveTo>
                        <a:pt x="0" y="0"/>
                      </a:moveTo>
                      <a:cubicBezTo>
                        <a:pt x="667" y="14478"/>
                        <a:pt x="7239" y="28004"/>
                        <a:pt x="18193" y="37433"/>
                      </a:cubicBezTo>
                      <a:cubicBezTo>
                        <a:pt x="27527" y="46006"/>
                        <a:pt x="38195" y="52959"/>
                        <a:pt x="49816" y="57912"/>
                      </a:cubicBezTo>
                      <a:lnTo>
                        <a:pt x="60674" y="62294"/>
                      </a:lnTo>
                      <a:cubicBezTo>
                        <a:pt x="66103" y="64199"/>
                        <a:pt x="71628" y="65818"/>
                        <a:pt x="77152" y="67151"/>
                      </a:cubicBezTo>
                    </a:path>
                  </a:pathLst>
                </a:custGeom>
                <a:noFill/>
                <a:ln w="6350" cap="rnd">
                  <a:solidFill>
                    <a:srgbClr val="000000"/>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64FE75F4-F564-4C39-9026-BD56BDBC07C4}"/>
                    </a:ext>
                  </a:extLst>
                </p:cNvPr>
                <p:cNvSpPr/>
                <p:nvPr/>
              </p:nvSpPr>
              <p:spPr>
                <a:xfrm>
                  <a:off x="1947560" y="5990581"/>
                  <a:ext cx="136112" cy="74707"/>
                </a:xfrm>
                <a:custGeom>
                  <a:avLst/>
                  <a:gdLst>
                    <a:gd name="connsiteX0" fmla="*/ 0 w 136112"/>
                    <a:gd name="connsiteY0" fmla="*/ 0 h 74707"/>
                    <a:gd name="connsiteX1" fmla="*/ 18193 w 136112"/>
                    <a:gd name="connsiteY1" fmla="*/ 37433 h 74707"/>
                    <a:gd name="connsiteX2" fmla="*/ 49816 w 136112"/>
                    <a:gd name="connsiteY2" fmla="*/ 57912 h 74707"/>
                    <a:gd name="connsiteX3" fmla="*/ 60769 w 136112"/>
                    <a:gd name="connsiteY3" fmla="*/ 62294 h 74707"/>
                    <a:gd name="connsiteX4" fmla="*/ 84106 w 136112"/>
                    <a:gd name="connsiteY4" fmla="*/ 69152 h 74707"/>
                    <a:gd name="connsiteX5" fmla="*/ 109919 w 136112"/>
                    <a:gd name="connsiteY5" fmla="*/ 73533 h 74707"/>
                    <a:gd name="connsiteX6" fmla="*/ 123539 w 136112"/>
                    <a:gd name="connsiteY6" fmla="*/ 74581 h 74707"/>
                    <a:gd name="connsiteX7" fmla="*/ 136112 w 136112"/>
                    <a:gd name="connsiteY7" fmla="*/ 74581 h 7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12" h="74707">
                      <a:moveTo>
                        <a:pt x="0" y="0"/>
                      </a:moveTo>
                      <a:cubicBezTo>
                        <a:pt x="667" y="14478"/>
                        <a:pt x="7239" y="28003"/>
                        <a:pt x="18193" y="37433"/>
                      </a:cubicBezTo>
                      <a:cubicBezTo>
                        <a:pt x="27527" y="46006"/>
                        <a:pt x="38195" y="52959"/>
                        <a:pt x="49816" y="57912"/>
                      </a:cubicBezTo>
                      <a:lnTo>
                        <a:pt x="60769" y="62294"/>
                      </a:lnTo>
                      <a:cubicBezTo>
                        <a:pt x="68390" y="65151"/>
                        <a:pt x="76200" y="67437"/>
                        <a:pt x="84106" y="69152"/>
                      </a:cubicBezTo>
                      <a:cubicBezTo>
                        <a:pt x="92678" y="71152"/>
                        <a:pt x="101251" y="72580"/>
                        <a:pt x="109919" y="73533"/>
                      </a:cubicBezTo>
                      <a:cubicBezTo>
                        <a:pt x="114395" y="74104"/>
                        <a:pt x="118967" y="74295"/>
                        <a:pt x="123539" y="74581"/>
                      </a:cubicBezTo>
                      <a:cubicBezTo>
                        <a:pt x="128016" y="74867"/>
                        <a:pt x="131921" y="74581"/>
                        <a:pt x="136112" y="74581"/>
                      </a:cubicBezTo>
                    </a:path>
                  </a:pathLst>
                </a:custGeom>
                <a:noFill/>
                <a:ln w="6350" cap="rnd">
                  <a:solidFill>
                    <a:srgbClr val="000000"/>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33E5D148-6CD5-46E2-BAC2-53C2522691CB}"/>
                    </a:ext>
                  </a:extLst>
                </p:cNvPr>
                <p:cNvSpPr/>
                <p:nvPr/>
              </p:nvSpPr>
              <p:spPr>
                <a:xfrm>
                  <a:off x="1947655"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219" name="Freeform: Shape 218">
                  <a:extLst>
                    <a:ext uri="{FF2B5EF4-FFF2-40B4-BE49-F238E27FC236}">
                      <a16:creationId xmlns:a16="http://schemas.microsoft.com/office/drawing/2014/main" id="{94151AB7-0414-45B4-9294-8FB851743A38}"/>
                    </a:ext>
                  </a:extLst>
                </p:cNvPr>
                <p:cNvSpPr/>
                <p:nvPr/>
              </p:nvSpPr>
              <p:spPr>
                <a:xfrm>
                  <a:off x="2221499" y="5765886"/>
                  <a:ext cx="9525" cy="108680"/>
                </a:xfrm>
                <a:custGeom>
                  <a:avLst/>
                  <a:gdLst>
                    <a:gd name="connsiteX0" fmla="*/ 0 w 9525"/>
                    <a:gd name="connsiteY0" fmla="*/ 108680 h 108680"/>
                    <a:gd name="connsiteX1" fmla="*/ 0 w 9525"/>
                    <a:gd name="connsiteY1" fmla="*/ 74962 h 108680"/>
                    <a:gd name="connsiteX2" fmla="*/ 0 w 9525"/>
                    <a:gd name="connsiteY2" fmla="*/ 0 h 108680"/>
                  </a:gdLst>
                  <a:ahLst/>
                  <a:cxnLst>
                    <a:cxn ang="0">
                      <a:pos x="connsiteX0" y="connsiteY0"/>
                    </a:cxn>
                    <a:cxn ang="0">
                      <a:pos x="connsiteX1" y="connsiteY1"/>
                    </a:cxn>
                    <a:cxn ang="0">
                      <a:pos x="connsiteX2" y="connsiteY2"/>
                    </a:cxn>
                  </a:cxnLst>
                  <a:rect l="l" t="t" r="r" b="b"/>
                  <a:pathLst>
                    <a:path w="9525" h="108680">
                      <a:moveTo>
                        <a:pt x="0" y="108680"/>
                      </a:moveTo>
                      <a:lnTo>
                        <a:pt x="0" y="74962"/>
                      </a:lnTo>
                      <a:lnTo>
                        <a:pt x="0" y="0"/>
                      </a:lnTo>
                    </a:path>
                  </a:pathLst>
                </a:custGeom>
                <a:noFill/>
                <a:ln w="6350" cap="rnd">
                  <a:solidFill>
                    <a:srgbClr val="000000"/>
                  </a:solidFill>
                  <a:prstDash val="solid"/>
                  <a:round/>
                </a:ln>
              </p:spPr>
              <p:txBody>
                <a:bodyPr rtlCol="0" anchor="ctr"/>
                <a:lstStyle/>
                <a:p>
                  <a:endParaRPr lang="en-US"/>
                </a:p>
              </p:txBody>
            </p:sp>
          </p:grpSp>
          <p:sp>
            <p:nvSpPr>
              <p:cNvPr id="213" name="Freeform: Shape 212">
                <a:extLst>
                  <a:ext uri="{FF2B5EF4-FFF2-40B4-BE49-F238E27FC236}">
                    <a16:creationId xmlns:a16="http://schemas.microsoft.com/office/drawing/2014/main" id="{CFC27ED2-988A-4F01-ADE9-9B442D378EAE}"/>
                  </a:ext>
                </a:extLst>
              </p:cNvPr>
              <p:cNvSpPr/>
              <p:nvPr/>
            </p:nvSpPr>
            <p:spPr>
              <a:xfrm>
                <a:off x="2047954" y="5878141"/>
                <a:ext cx="173545" cy="187020"/>
              </a:xfrm>
              <a:custGeom>
                <a:avLst/>
                <a:gdLst>
                  <a:gd name="connsiteX0" fmla="*/ 117538 w 173545"/>
                  <a:gd name="connsiteY0" fmla="*/ 9474 h 187020"/>
                  <a:gd name="connsiteX1" fmla="*/ 86773 w 173545"/>
                  <a:gd name="connsiteY1" fmla="*/ 44 h 187020"/>
                  <a:gd name="connsiteX2" fmla="*/ 56007 w 173545"/>
                  <a:gd name="connsiteY2" fmla="*/ 10046 h 187020"/>
                  <a:gd name="connsiteX3" fmla="*/ 0 w 173545"/>
                  <a:gd name="connsiteY3" fmla="*/ 25571 h 187020"/>
                  <a:gd name="connsiteX4" fmla="*/ 0 w 173545"/>
                  <a:gd name="connsiteY4" fmla="*/ 69386 h 187020"/>
                  <a:gd name="connsiteX5" fmla="*/ 3334 w 173545"/>
                  <a:gd name="connsiteY5" fmla="*/ 93770 h 187020"/>
                  <a:gd name="connsiteX6" fmla="*/ 3334 w 173545"/>
                  <a:gd name="connsiteY6" fmla="*/ 93770 h 187020"/>
                  <a:gd name="connsiteX7" fmla="*/ 86773 w 173545"/>
                  <a:gd name="connsiteY7" fmla="*/ 187020 h 187020"/>
                  <a:gd name="connsiteX8" fmla="*/ 170212 w 173545"/>
                  <a:gd name="connsiteY8" fmla="*/ 93770 h 187020"/>
                  <a:gd name="connsiteX9" fmla="*/ 170212 w 173545"/>
                  <a:gd name="connsiteY9" fmla="*/ 93199 h 187020"/>
                  <a:gd name="connsiteX10" fmla="*/ 170212 w 173545"/>
                  <a:gd name="connsiteY10" fmla="*/ 93199 h 187020"/>
                  <a:gd name="connsiteX11" fmla="*/ 173546 w 173545"/>
                  <a:gd name="connsiteY11" fmla="*/ 68815 h 187020"/>
                  <a:gd name="connsiteX12" fmla="*/ 173546 w 173545"/>
                  <a:gd name="connsiteY12" fmla="*/ 25000 h 187020"/>
                  <a:gd name="connsiteX13" fmla="*/ 117538 w 173545"/>
                  <a:gd name="connsiteY13" fmla="*/ 9474 h 187020"/>
                  <a:gd name="connsiteX14" fmla="*/ 117538 w 173545"/>
                  <a:gd name="connsiteY14" fmla="*/ 9474 h 18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545" h="187020">
                    <a:moveTo>
                      <a:pt x="117538" y="9474"/>
                    </a:moveTo>
                    <a:cubicBezTo>
                      <a:pt x="109823" y="3378"/>
                      <a:pt x="98869" y="44"/>
                      <a:pt x="86773" y="44"/>
                    </a:cubicBezTo>
                    <a:cubicBezTo>
                      <a:pt x="75248" y="-527"/>
                      <a:pt x="68104" y="4521"/>
                      <a:pt x="56007" y="10046"/>
                    </a:cubicBezTo>
                    <a:cubicBezTo>
                      <a:pt x="38386" y="16713"/>
                      <a:pt x="22003" y="25571"/>
                      <a:pt x="0" y="25571"/>
                    </a:cubicBezTo>
                    <a:lnTo>
                      <a:pt x="0" y="69386"/>
                    </a:lnTo>
                    <a:cubicBezTo>
                      <a:pt x="0" y="77673"/>
                      <a:pt x="1143" y="86055"/>
                      <a:pt x="3334" y="93770"/>
                    </a:cubicBezTo>
                    <a:lnTo>
                      <a:pt x="3334" y="93770"/>
                    </a:lnTo>
                    <a:cubicBezTo>
                      <a:pt x="13240" y="129870"/>
                      <a:pt x="42863" y="162065"/>
                      <a:pt x="86773" y="187020"/>
                    </a:cubicBezTo>
                    <a:cubicBezTo>
                      <a:pt x="131254" y="162065"/>
                      <a:pt x="160877" y="129870"/>
                      <a:pt x="170212" y="93770"/>
                    </a:cubicBezTo>
                    <a:lnTo>
                      <a:pt x="170212" y="93199"/>
                    </a:lnTo>
                    <a:lnTo>
                      <a:pt x="170212" y="93199"/>
                    </a:lnTo>
                    <a:cubicBezTo>
                      <a:pt x="172402" y="85388"/>
                      <a:pt x="173546" y="76530"/>
                      <a:pt x="173546" y="68815"/>
                    </a:cubicBezTo>
                    <a:lnTo>
                      <a:pt x="173546" y="25000"/>
                    </a:lnTo>
                    <a:cubicBezTo>
                      <a:pt x="151067" y="25000"/>
                      <a:pt x="131826" y="19475"/>
                      <a:pt x="117538" y="9474"/>
                    </a:cubicBezTo>
                    <a:lnTo>
                      <a:pt x="117538" y="9474"/>
                    </a:lnTo>
                    <a:close/>
                  </a:path>
                </a:pathLst>
              </a:custGeom>
              <a:noFill/>
              <a:ln w="6350" cap="rnd">
                <a:solidFill>
                  <a:srgbClr val="000000"/>
                </a:solidFill>
                <a:prstDash val="solid"/>
                <a:round/>
              </a:ln>
            </p:spPr>
            <p:txBody>
              <a:bodyPr rtlCol="0" anchor="ctr"/>
              <a:lstStyle/>
              <a:p>
                <a:endParaRPr lang="en-US"/>
              </a:p>
            </p:txBody>
          </p:sp>
        </p:grpSp>
      </p:grpSp>
      <p:grpSp>
        <p:nvGrpSpPr>
          <p:cNvPr id="131" name="Group 130">
            <a:extLst>
              <a:ext uri="{FF2B5EF4-FFF2-40B4-BE49-F238E27FC236}">
                <a16:creationId xmlns:a16="http://schemas.microsoft.com/office/drawing/2014/main" id="{6B687F74-CF0E-4FB0-9A2C-39BBE53947B7}"/>
              </a:ext>
            </a:extLst>
          </p:cNvPr>
          <p:cNvGrpSpPr/>
          <p:nvPr/>
        </p:nvGrpSpPr>
        <p:grpSpPr>
          <a:xfrm>
            <a:off x="1282324" y="6253784"/>
            <a:ext cx="252577" cy="252577"/>
            <a:chOff x="810844" y="8596993"/>
            <a:chExt cx="252577" cy="252577"/>
          </a:xfrm>
        </p:grpSpPr>
        <p:sp>
          <p:nvSpPr>
            <p:cNvPr id="132" name="Freeform: Shape 131">
              <a:extLst>
                <a:ext uri="{FF2B5EF4-FFF2-40B4-BE49-F238E27FC236}">
                  <a16:creationId xmlns:a16="http://schemas.microsoft.com/office/drawing/2014/main" id="{D01439D4-475B-4450-B3EB-52ED3D91CDB0}"/>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4FA7F2"/>
            </a:solidFill>
            <a:ln w="1890" cap="flat">
              <a:noFill/>
              <a:prstDash val="solid"/>
              <a:miter/>
            </a:ln>
          </p:spPr>
          <p:txBody>
            <a:bodyPr rtlCol="0" anchor="ctr"/>
            <a:lstStyle/>
            <a:p>
              <a:endParaRPr lang="en-US"/>
            </a:p>
          </p:txBody>
        </p:sp>
        <p:grpSp>
          <p:nvGrpSpPr>
            <p:cNvPr id="133" name="Graphic 335">
              <a:extLst>
                <a:ext uri="{FF2B5EF4-FFF2-40B4-BE49-F238E27FC236}">
                  <a16:creationId xmlns:a16="http://schemas.microsoft.com/office/drawing/2014/main" id="{36355411-7A75-4505-A571-64D82407C64E}"/>
                </a:ext>
              </a:extLst>
            </p:cNvPr>
            <p:cNvGrpSpPr/>
            <p:nvPr/>
          </p:nvGrpSpPr>
          <p:grpSpPr>
            <a:xfrm>
              <a:off x="884962" y="8670553"/>
              <a:ext cx="104339" cy="102223"/>
              <a:chOff x="506962" y="8672581"/>
              <a:chExt cx="104339" cy="102223"/>
            </a:xfrm>
          </p:grpSpPr>
          <p:sp>
            <p:nvSpPr>
              <p:cNvPr id="134" name="Freeform: Shape 133">
                <a:extLst>
                  <a:ext uri="{FF2B5EF4-FFF2-40B4-BE49-F238E27FC236}">
                    <a16:creationId xmlns:a16="http://schemas.microsoft.com/office/drawing/2014/main" id="{C9C116AC-2776-4D94-AED1-59B294B90484}"/>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35" name="Freeform: Shape 134">
                <a:extLst>
                  <a:ext uri="{FF2B5EF4-FFF2-40B4-BE49-F238E27FC236}">
                    <a16:creationId xmlns:a16="http://schemas.microsoft.com/office/drawing/2014/main" id="{DFA26E25-C320-4CE2-82B6-906D0E88E0AE}"/>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36" name="Freeform: Shape 135">
                <a:extLst>
                  <a:ext uri="{FF2B5EF4-FFF2-40B4-BE49-F238E27FC236}">
                    <a16:creationId xmlns:a16="http://schemas.microsoft.com/office/drawing/2014/main" id="{2763A20B-D783-4954-B7D1-E4BEDA8FFC94}"/>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sp>
        <p:nvSpPr>
          <p:cNvPr id="141" name="TextBox 140">
            <a:extLst>
              <a:ext uri="{FF2B5EF4-FFF2-40B4-BE49-F238E27FC236}">
                <a16:creationId xmlns:a16="http://schemas.microsoft.com/office/drawing/2014/main" id="{01586933-B668-406A-87C7-8CF0181AE97A}"/>
              </a:ext>
            </a:extLst>
          </p:cNvPr>
          <p:cNvSpPr txBox="1"/>
          <p:nvPr/>
        </p:nvSpPr>
        <p:spPr>
          <a:xfrm>
            <a:off x="2637000" y="3192713"/>
            <a:ext cx="1584000" cy="380480"/>
          </a:xfrm>
          <a:prstGeom prst="rect">
            <a:avLst/>
          </a:prstGeom>
          <a:noFill/>
        </p:spPr>
        <p:txBody>
          <a:bodyPr wrap="square" lIns="0" tIns="0" rIns="0" bIns="72000" rtlCol="0" anchor="b">
            <a:spAutoFit/>
          </a:bodyPr>
          <a:lstStyle/>
          <a:p>
            <a:pPr algn="ctr" defTabSz="403433"/>
            <a:r>
              <a:rPr lang="en-US" sz="1000">
                <a:latin typeface="+mj-lt"/>
                <a:cs typeface="Segoe UI Semibold" panose="020B0702040204020203" pitchFamily="34" charset="0"/>
              </a:rPr>
              <a:t>For identity </a:t>
            </a:r>
            <a:br>
              <a:rPr lang="en-US" sz="1000">
                <a:latin typeface="+mj-lt"/>
                <a:cs typeface="Segoe UI Semibold" panose="020B0702040204020203" pitchFamily="34" charset="0"/>
              </a:rPr>
            </a:br>
            <a:r>
              <a:rPr lang="en-US" sz="1000">
                <a:latin typeface="+mj-lt"/>
                <a:cs typeface="Segoe UI Semibold" panose="020B0702040204020203" pitchFamily="34" charset="0"/>
              </a:rPr>
              <a:t>protection</a:t>
            </a:r>
          </a:p>
        </p:txBody>
      </p:sp>
      <p:sp>
        <p:nvSpPr>
          <p:cNvPr id="144" name="TextBox 143">
            <a:extLst>
              <a:ext uri="{FF2B5EF4-FFF2-40B4-BE49-F238E27FC236}">
                <a16:creationId xmlns:a16="http://schemas.microsoft.com/office/drawing/2014/main" id="{BF7B1566-8EDE-4807-A08F-9C7767D019D1}"/>
              </a:ext>
            </a:extLst>
          </p:cNvPr>
          <p:cNvSpPr txBox="1"/>
          <p:nvPr/>
        </p:nvSpPr>
        <p:spPr>
          <a:xfrm>
            <a:off x="2583000" y="4538332"/>
            <a:ext cx="1692000" cy="1384995"/>
          </a:xfrm>
          <a:prstGeom prst="rect">
            <a:avLst/>
          </a:prstGeom>
          <a:noFill/>
        </p:spPr>
        <p:txBody>
          <a:bodyPr wrap="square" lIns="0" tIns="0" rIns="0" bIns="0" anchor="t">
            <a:spAutoFit/>
          </a:bodyPr>
          <a:lstStyle/>
          <a:p>
            <a:pPr algn="ctr" defTabSz="432238">
              <a:spcBef>
                <a:spcPts val="283"/>
              </a:spcBef>
              <a:spcAft>
                <a:spcPts val="800"/>
              </a:spcAft>
              <a:defRPr/>
            </a:pPr>
            <a:r>
              <a:rPr lang="en-US" sz="1000"/>
              <a:t>Ensure only the authorised people access your systems and data, with administrative access limited to a defined timeframe.  Microsoft's identity solutions, available </a:t>
            </a:r>
            <a:br>
              <a:rPr lang="en-US" sz="1000"/>
            </a:br>
            <a:r>
              <a:rPr lang="en-US" sz="1000"/>
              <a:t>as an add-on or built into certain M365 SKUs, </a:t>
            </a:r>
            <a:br>
              <a:rPr lang="en-US" sz="1000"/>
            </a:br>
            <a:r>
              <a:rPr lang="en-US" sz="1000"/>
              <a:t>help you:</a:t>
            </a:r>
          </a:p>
        </p:txBody>
      </p:sp>
      <p:cxnSp>
        <p:nvCxnSpPr>
          <p:cNvPr id="142" name="Straight Connector 141">
            <a:extLst>
              <a:ext uri="{FF2B5EF4-FFF2-40B4-BE49-F238E27FC236}">
                <a16:creationId xmlns:a16="http://schemas.microsoft.com/office/drawing/2014/main" id="{DB1FEA34-A330-4672-A4CD-67B37D4FE257}"/>
              </a:ext>
              <a:ext uri="{C183D7F6-B498-43B3-948B-1728B52AA6E4}">
                <adec:decorative xmlns:adec="http://schemas.microsoft.com/office/drawing/2017/decorative" val="1"/>
              </a:ext>
            </a:extLst>
          </p:cNvPr>
          <p:cNvCxnSpPr>
            <a:cxnSpLocks/>
          </p:cNvCxnSpPr>
          <p:nvPr/>
        </p:nvCxnSpPr>
        <p:spPr>
          <a:xfrm>
            <a:off x="2583000" y="3573193"/>
            <a:ext cx="1692000" cy="0"/>
          </a:xfrm>
          <a:prstGeom prst="line">
            <a:avLst/>
          </a:prstGeom>
          <a:noFill/>
          <a:ln w="12700" cap="flat" cmpd="sng" algn="ctr">
            <a:solidFill>
              <a:srgbClr val="77EAB3"/>
            </a:solidFill>
            <a:prstDash val="solid"/>
            <a:headEnd type="none" w="lg" len="med"/>
            <a:tailEnd type="none" w="lg" len="med"/>
          </a:ln>
          <a:effectLst/>
        </p:spPr>
      </p:cxnSp>
      <p:grpSp>
        <p:nvGrpSpPr>
          <p:cNvPr id="220" name="Group 219">
            <a:extLst>
              <a:ext uri="{FF2B5EF4-FFF2-40B4-BE49-F238E27FC236}">
                <a16:creationId xmlns:a16="http://schemas.microsoft.com/office/drawing/2014/main" id="{71BBC952-4051-4503-B8B5-8EDA2BF5648E}"/>
              </a:ext>
            </a:extLst>
          </p:cNvPr>
          <p:cNvGrpSpPr>
            <a:grpSpLocks noChangeAspect="1"/>
          </p:cNvGrpSpPr>
          <p:nvPr/>
        </p:nvGrpSpPr>
        <p:grpSpPr>
          <a:xfrm>
            <a:off x="3123000" y="3749763"/>
            <a:ext cx="612000" cy="612000"/>
            <a:chOff x="3123000" y="6712720"/>
            <a:chExt cx="612000" cy="612000"/>
          </a:xfrm>
        </p:grpSpPr>
        <p:pic>
          <p:nvPicPr>
            <p:cNvPr id="221" name="Picture 220">
              <a:extLst>
                <a:ext uri="{FF2B5EF4-FFF2-40B4-BE49-F238E27FC236}">
                  <a16:creationId xmlns:a16="http://schemas.microsoft.com/office/drawing/2014/main" id="{FB80731C-3837-4BEE-9BF2-0CDC9C852AC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a:off x="3123000" y="6712720"/>
              <a:ext cx="612000" cy="612000"/>
            </a:xfrm>
            <a:prstGeom prst="rect">
              <a:avLst/>
            </a:prstGeom>
          </p:spPr>
        </p:pic>
        <p:pic>
          <p:nvPicPr>
            <p:cNvPr id="222" name="Graphic 221">
              <a:extLst>
                <a:ext uri="{FF2B5EF4-FFF2-40B4-BE49-F238E27FC236}">
                  <a16:creationId xmlns:a16="http://schemas.microsoft.com/office/drawing/2014/main" id="{6D64E088-D722-4E04-8C73-D8C2EEDE2D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0042" y="6874719"/>
              <a:ext cx="237917" cy="288000"/>
            </a:xfrm>
            <a:prstGeom prst="rect">
              <a:avLst/>
            </a:prstGeom>
          </p:spPr>
        </p:pic>
      </p:grpSp>
      <p:grpSp>
        <p:nvGrpSpPr>
          <p:cNvPr id="146" name="Group 145">
            <a:extLst>
              <a:ext uri="{FF2B5EF4-FFF2-40B4-BE49-F238E27FC236}">
                <a16:creationId xmlns:a16="http://schemas.microsoft.com/office/drawing/2014/main" id="{EFCB6A76-D296-47B9-B978-F35F7DC86858}"/>
              </a:ext>
            </a:extLst>
          </p:cNvPr>
          <p:cNvGrpSpPr/>
          <p:nvPr/>
        </p:nvGrpSpPr>
        <p:grpSpPr>
          <a:xfrm>
            <a:off x="3302712" y="6253784"/>
            <a:ext cx="252577" cy="252577"/>
            <a:chOff x="810844" y="8596993"/>
            <a:chExt cx="252577" cy="252577"/>
          </a:xfrm>
        </p:grpSpPr>
        <p:sp>
          <p:nvSpPr>
            <p:cNvPr id="147" name="Freeform: Shape 146">
              <a:extLst>
                <a:ext uri="{FF2B5EF4-FFF2-40B4-BE49-F238E27FC236}">
                  <a16:creationId xmlns:a16="http://schemas.microsoft.com/office/drawing/2014/main" id="{244BD7B7-D176-4D33-9F71-550EF7F283AE}"/>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77EAB3"/>
            </a:solidFill>
            <a:ln w="1890" cap="flat">
              <a:noFill/>
              <a:prstDash val="solid"/>
              <a:miter/>
            </a:ln>
          </p:spPr>
          <p:txBody>
            <a:bodyPr rtlCol="0" anchor="ctr"/>
            <a:lstStyle/>
            <a:p>
              <a:endParaRPr lang="en-US"/>
            </a:p>
          </p:txBody>
        </p:sp>
        <p:grpSp>
          <p:nvGrpSpPr>
            <p:cNvPr id="148" name="Graphic 335">
              <a:extLst>
                <a:ext uri="{FF2B5EF4-FFF2-40B4-BE49-F238E27FC236}">
                  <a16:creationId xmlns:a16="http://schemas.microsoft.com/office/drawing/2014/main" id="{5324B3B9-99A9-466A-9A00-582B77AAF5B2}"/>
                </a:ext>
              </a:extLst>
            </p:cNvPr>
            <p:cNvGrpSpPr/>
            <p:nvPr/>
          </p:nvGrpSpPr>
          <p:grpSpPr>
            <a:xfrm>
              <a:off x="884962" y="8670553"/>
              <a:ext cx="104339" cy="102223"/>
              <a:chOff x="506962" y="8672581"/>
              <a:chExt cx="104339" cy="102223"/>
            </a:xfrm>
          </p:grpSpPr>
          <p:sp>
            <p:nvSpPr>
              <p:cNvPr id="149" name="Freeform: Shape 148">
                <a:extLst>
                  <a:ext uri="{FF2B5EF4-FFF2-40B4-BE49-F238E27FC236}">
                    <a16:creationId xmlns:a16="http://schemas.microsoft.com/office/drawing/2014/main" id="{F7642658-476C-4445-A841-028F1A74AA7E}"/>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50" name="Freeform: Shape 149">
                <a:extLst>
                  <a:ext uri="{FF2B5EF4-FFF2-40B4-BE49-F238E27FC236}">
                    <a16:creationId xmlns:a16="http://schemas.microsoft.com/office/drawing/2014/main" id="{10888BBE-4B0B-4733-99C5-E867362190AC}"/>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51" name="Freeform: Shape 150">
                <a:extLst>
                  <a:ext uri="{FF2B5EF4-FFF2-40B4-BE49-F238E27FC236}">
                    <a16:creationId xmlns:a16="http://schemas.microsoft.com/office/drawing/2014/main" id="{399A2687-E4FA-43D4-B3D9-19C5B97071F1}"/>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sp>
        <p:nvSpPr>
          <p:cNvPr id="159" name="TextBox 158">
            <a:extLst>
              <a:ext uri="{FF2B5EF4-FFF2-40B4-BE49-F238E27FC236}">
                <a16:creationId xmlns:a16="http://schemas.microsoft.com/office/drawing/2014/main" id="{C437E554-BCEB-40DD-9D49-22E9723D4946}"/>
              </a:ext>
            </a:extLst>
          </p:cNvPr>
          <p:cNvSpPr txBox="1"/>
          <p:nvPr/>
        </p:nvSpPr>
        <p:spPr>
          <a:xfrm>
            <a:off x="4654797" y="3192713"/>
            <a:ext cx="1584000" cy="380480"/>
          </a:xfrm>
          <a:prstGeom prst="rect">
            <a:avLst/>
          </a:prstGeom>
          <a:noFill/>
        </p:spPr>
        <p:txBody>
          <a:bodyPr wrap="square" lIns="0" tIns="0" rIns="0" bIns="72000" rtlCol="0" anchor="b">
            <a:spAutoFit/>
          </a:bodyPr>
          <a:lstStyle/>
          <a:p>
            <a:pPr algn="ctr" defTabSz="403433"/>
            <a:r>
              <a:rPr lang="en-US" sz="1000">
                <a:latin typeface="+mj-lt"/>
                <a:cs typeface="Segoe UI Semibold" panose="020B0702040204020203" pitchFamily="34" charset="0"/>
              </a:rPr>
              <a:t>For endpoint protection </a:t>
            </a:r>
            <a:br>
              <a:rPr lang="en-US" sz="1000">
                <a:latin typeface="+mj-lt"/>
                <a:cs typeface="Segoe UI Semibold" panose="020B0702040204020203" pitchFamily="34" charset="0"/>
              </a:rPr>
            </a:br>
            <a:r>
              <a:rPr lang="en-US" sz="1000">
                <a:latin typeface="+mj-lt"/>
                <a:cs typeface="Segoe UI Semibold" panose="020B0702040204020203" pitchFamily="34" charset="0"/>
              </a:rPr>
              <a:t>&amp; threat defence</a:t>
            </a:r>
          </a:p>
        </p:txBody>
      </p:sp>
      <p:pic>
        <p:nvPicPr>
          <p:cNvPr id="170" name="Picture 169">
            <a:extLst>
              <a:ext uri="{FF2B5EF4-FFF2-40B4-BE49-F238E27FC236}">
                <a16:creationId xmlns:a16="http://schemas.microsoft.com/office/drawing/2014/main" id="{934394B6-7C7B-406D-A84E-65F0715B90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40797" y="3749763"/>
            <a:ext cx="612000" cy="612000"/>
          </a:xfrm>
          <a:prstGeom prst="rect">
            <a:avLst/>
          </a:prstGeom>
        </p:spPr>
      </p:pic>
      <p:sp>
        <p:nvSpPr>
          <p:cNvPr id="162" name="TextBox 161">
            <a:extLst>
              <a:ext uri="{FF2B5EF4-FFF2-40B4-BE49-F238E27FC236}">
                <a16:creationId xmlns:a16="http://schemas.microsoft.com/office/drawing/2014/main" id="{5C95FE49-8448-464F-B207-2730C81A9D85}"/>
              </a:ext>
            </a:extLst>
          </p:cNvPr>
          <p:cNvSpPr txBox="1"/>
          <p:nvPr/>
        </p:nvSpPr>
        <p:spPr>
          <a:xfrm>
            <a:off x="4600797" y="4538332"/>
            <a:ext cx="1692000" cy="923330"/>
          </a:xfrm>
          <a:prstGeom prst="rect">
            <a:avLst/>
          </a:prstGeom>
          <a:noFill/>
        </p:spPr>
        <p:txBody>
          <a:bodyPr wrap="square" lIns="0" tIns="0" rIns="0" bIns="0" anchor="t">
            <a:spAutoFit/>
          </a:bodyPr>
          <a:lstStyle/>
          <a:p>
            <a:pPr algn="ctr" defTabSz="432238">
              <a:spcBef>
                <a:spcPts val="283"/>
              </a:spcBef>
              <a:spcAft>
                <a:spcPts val="800"/>
              </a:spcAft>
              <a:defRPr/>
            </a:pPr>
            <a:r>
              <a:rPr lang="en-US" sz="1000"/>
              <a:t>Stop threats before they cause damage, reducing downtime and eliminating costly recovery efforts. M365 threat protection capabilities help you:</a:t>
            </a:r>
          </a:p>
        </p:txBody>
      </p:sp>
      <p:grpSp>
        <p:nvGrpSpPr>
          <p:cNvPr id="164" name="Group 163">
            <a:extLst>
              <a:ext uri="{FF2B5EF4-FFF2-40B4-BE49-F238E27FC236}">
                <a16:creationId xmlns:a16="http://schemas.microsoft.com/office/drawing/2014/main" id="{72F465F1-3B10-4521-AAB0-E6415A5A1E43}"/>
              </a:ext>
            </a:extLst>
          </p:cNvPr>
          <p:cNvGrpSpPr/>
          <p:nvPr/>
        </p:nvGrpSpPr>
        <p:grpSpPr>
          <a:xfrm>
            <a:off x="5320509" y="6253784"/>
            <a:ext cx="252577" cy="252577"/>
            <a:chOff x="810844" y="8596993"/>
            <a:chExt cx="252577" cy="252577"/>
          </a:xfrm>
        </p:grpSpPr>
        <p:sp>
          <p:nvSpPr>
            <p:cNvPr id="165" name="Freeform: Shape 164">
              <a:extLst>
                <a:ext uri="{FF2B5EF4-FFF2-40B4-BE49-F238E27FC236}">
                  <a16:creationId xmlns:a16="http://schemas.microsoft.com/office/drawing/2014/main" id="{69D3530A-306B-4ED8-83BF-DCD6557B2799}"/>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FEA38B"/>
            </a:solidFill>
            <a:ln w="1890" cap="flat">
              <a:noFill/>
              <a:prstDash val="solid"/>
              <a:miter/>
            </a:ln>
          </p:spPr>
          <p:txBody>
            <a:bodyPr rtlCol="0" anchor="ctr"/>
            <a:lstStyle/>
            <a:p>
              <a:endParaRPr lang="en-US"/>
            </a:p>
          </p:txBody>
        </p:sp>
        <p:grpSp>
          <p:nvGrpSpPr>
            <p:cNvPr id="166" name="Graphic 335">
              <a:extLst>
                <a:ext uri="{FF2B5EF4-FFF2-40B4-BE49-F238E27FC236}">
                  <a16:creationId xmlns:a16="http://schemas.microsoft.com/office/drawing/2014/main" id="{E5466E19-8C71-481E-8945-FA4129A16BA1}"/>
                </a:ext>
              </a:extLst>
            </p:cNvPr>
            <p:cNvGrpSpPr/>
            <p:nvPr/>
          </p:nvGrpSpPr>
          <p:grpSpPr>
            <a:xfrm>
              <a:off x="884962" y="8670553"/>
              <a:ext cx="104339" cy="102223"/>
              <a:chOff x="506962" y="8672581"/>
              <a:chExt cx="104339" cy="102223"/>
            </a:xfrm>
          </p:grpSpPr>
          <p:sp>
            <p:nvSpPr>
              <p:cNvPr id="167" name="Freeform: Shape 166">
                <a:extLst>
                  <a:ext uri="{FF2B5EF4-FFF2-40B4-BE49-F238E27FC236}">
                    <a16:creationId xmlns:a16="http://schemas.microsoft.com/office/drawing/2014/main" id="{38E6307F-FED8-403C-969C-4CFC13F9D16F}"/>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D27D44EC-387E-4139-A664-AFE14AAF1A78}"/>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C94511D2-71D7-413C-AA05-CEE500CF6349}"/>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cxnSp>
        <p:nvCxnSpPr>
          <p:cNvPr id="160" name="Straight Connector 159">
            <a:extLst>
              <a:ext uri="{FF2B5EF4-FFF2-40B4-BE49-F238E27FC236}">
                <a16:creationId xmlns:a16="http://schemas.microsoft.com/office/drawing/2014/main" id="{8E9B5BAC-E5ED-450C-B920-FBE0387AA084}"/>
              </a:ext>
              <a:ext uri="{C183D7F6-B498-43B3-948B-1728B52AA6E4}">
                <adec:decorative xmlns:adec="http://schemas.microsoft.com/office/drawing/2017/decorative" val="1"/>
              </a:ext>
            </a:extLst>
          </p:cNvPr>
          <p:cNvCxnSpPr>
            <a:cxnSpLocks/>
          </p:cNvCxnSpPr>
          <p:nvPr/>
        </p:nvCxnSpPr>
        <p:spPr>
          <a:xfrm>
            <a:off x="4600797" y="3573193"/>
            <a:ext cx="1692000" cy="0"/>
          </a:xfrm>
          <a:prstGeom prst="line">
            <a:avLst/>
          </a:prstGeom>
          <a:noFill/>
          <a:ln w="12700" cap="flat" cmpd="sng" algn="ctr">
            <a:solidFill>
              <a:srgbClr val="FEA38B"/>
            </a:solidFill>
            <a:prstDash val="solid"/>
            <a:headEnd type="none" w="lg" len="med"/>
            <a:tailEnd type="none" w="lg" len="med"/>
          </a:ln>
          <a:effectLst/>
        </p:spPr>
      </p:cxnSp>
      <p:sp>
        <p:nvSpPr>
          <p:cNvPr id="227" name="Freeform: Shape 226">
            <a:extLst>
              <a:ext uri="{FF2B5EF4-FFF2-40B4-BE49-F238E27FC236}">
                <a16:creationId xmlns:a16="http://schemas.microsoft.com/office/drawing/2014/main" id="{CBCD9DF0-B743-4453-923E-84F30BD044F7}"/>
              </a:ext>
            </a:extLst>
          </p:cNvPr>
          <p:cNvSpPr/>
          <p:nvPr/>
        </p:nvSpPr>
        <p:spPr>
          <a:xfrm>
            <a:off x="5318494" y="3913241"/>
            <a:ext cx="256606" cy="285045"/>
          </a:xfrm>
          <a:custGeom>
            <a:avLst/>
            <a:gdLst>
              <a:gd name="connsiteX0" fmla="*/ 128362 w 256606"/>
              <a:gd name="connsiteY0" fmla="*/ 0 h 285045"/>
              <a:gd name="connsiteX1" fmla="*/ 196787 w 256606"/>
              <a:gd name="connsiteY1" fmla="*/ 16337 h 285045"/>
              <a:gd name="connsiteX2" fmla="*/ 256522 w 256606"/>
              <a:gd name="connsiteY2" fmla="*/ 32350 h 285045"/>
              <a:gd name="connsiteX3" fmla="*/ 238795 w 256606"/>
              <a:gd name="connsiteY3" fmla="*/ 161280 h 285045"/>
              <a:gd name="connsiteX4" fmla="*/ 128362 w 256606"/>
              <a:gd name="connsiteY4" fmla="*/ 285046 h 285045"/>
              <a:gd name="connsiteX5" fmla="*/ 17606 w 256606"/>
              <a:gd name="connsiteY5" fmla="*/ 160634 h 285045"/>
              <a:gd name="connsiteX6" fmla="*/ 78 w 256606"/>
              <a:gd name="connsiteY6" fmla="*/ 32450 h 285045"/>
              <a:gd name="connsiteX7" fmla="*/ 59912 w 256606"/>
              <a:gd name="connsiteY7" fmla="*/ 16436 h 285045"/>
              <a:gd name="connsiteX8" fmla="*/ 128362 w 256606"/>
              <a:gd name="connsiteY8" fmla="*/ 0 h 28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606" h="285045">
                <a:moveTo>
                  <a:pt x="128362" y="0"/>
                </a:moveTo>
                <a:cubicBezTo>
                  <a:pt x="128362" y="0"/>
                  <a:pt x="149838" y="4295"/>
                  <a:pt x="196787" y="16337"/>
                </a:cubicBezTo>
                <a:cubicBezTo>
                  <a:pt x="241054" y="28254"/>
                  <a:pt x="256522" y="32350"/>
                  <a:pt x="256522" y="32350"/>
                </a:cubicBezTo>
                <a:cubicBezTo>
                  <a:pt x="256522" y="32350"/>
                  <a:pt x="258880" y="78008"/>
                  <a:pt x="238795" y="161280"/>
                </a:cubicBezTo>
                <a:cubicBezTo>
                  <a:pt x="222582" y="227346"/>
                  <a:pt x="162078" y="264637"/>
                  <a:pt x="128362" y="285046"/>
                </a:cubicBezTo>
                <a:cubicBezTo>
                  <a:pt x="94522" y="264637"/>
                  <a:pt x="34141" y="227247"/>
                  <a:pt x="17606" y="160634"/>
                </a:cubicBezTo>
                <a:cubicBezTo>
                  <a:pt x="-2181" y="78430"/>
                  <a:pt x="78" y="32450"/>
                  <a:pt x="78" y="32450"/>
                </a:cubicBezTo>
                <a:cubicBezTo>
                  <a:pt x="78" y="32450"/>
                  <a:pt x="16191" y="28254"/>
                  <a:pt x="59912" y="16436"/>
                </a:cubicBezTo>
                <a:cubicBezTo>
                  <a:pt x="106762" y="4394"/>
                  <a:pt x="128362" y="0"/>
                  <a:pt x="128362" y="0"/>
                </a:cubicBezTo>
                <a:close/>
              </a:path>
            </a:pathLst>
          </a:custGeom>
          <a:noFill/>
          <a:ln w="6350" cap="rnd">
            <a:solidFill>
              <a:srgbClr val="000000"/>
            </a:solidFill>
            <a:prstDash val="solid"/>
            <a:round/>
          </a:ln>
        </p:spPr>
        <p:txBody>
          <a:bodyPr rtlCol="0" anchor="ctr"/>
          <a:lstStyle/>
          <a:p>
            <a:endParaRPr lang="en-US"/>
          </a:p>
        </p:txBody>
      </p:sp>
      <p:graphicFrame>
        <p:nvGraphicFramePr>
          <p:cNvPr id="3" name="Table 3">
            <a:extLst>
              <a:ext uri="{FF2B5EF4-FFF2-40B4-BE49-F238E27FC236}">
                <a16:creationId xmlns:a16="http://schemas.microsoft.com/office/drawing/2014/main" id="{4A29B0BB-ED04-45B0-B1D5-D17CAB6409F9}"/>
              </a:ext>
            </a:extLst>
          </p:cNvPr>
          <p:cNvGraphicFramePr>
            <a:graphicFrameLocks noGrp="1"/>
          </p:cNvGraphicFramePr>
          <p:nvPr>
            <p:extLst>
              <p:ext uri="{D42A27DB-BD31-4B8C-83A1-F6EECF244321}">
                <p14:modId xmlns:p14="http://schemas.microsoft.com/office/powerpoint/2010/main" val="4167840430"/>
              </p:ext>
            </p:extLst>
          </p:nvPr>
        </p:nvGraphicFramePr>
        <p:xfrm>
          <a:off x="511204" y="6682579"/>
          <a:ext cx="1800000" cy="2880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232535028"/>
                    </a:ext>
                  </a:extLst>
                </a:gridCol>
              </a:tblGrid>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Automatically identify and classify sensitive information such as credit card numbers or personal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567667"/>
                  </a:ext>
                </a:extLst>
              </a:tr>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Apply protection that travels with your data wherever it goes – whether stored, in transit or shared externally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936259"/>
                  </a:ext>
                </a:extLst>
              </a:tr>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Implement retention policies that ensure compliance with regulations like the Privacy Act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542508"/>
                  </a:ext>
                </a:extLst>
              </a:tr>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Prevent data loss through accidental sharing or </a:t>
                      </a:r>
                      <a:br>
                        <a:rPr lang="en-US" sz="900" b="0">
                          <a:solidFill>
                            <a:schemeClr val="tx1"/>
                          </a:solidFill>
                          <a:latin typeface="+mn-lt"/>
                        </a:rPr>
                      </a:br>
                      <a:r>
                        <a:rPr lang="en-US" sz="900" b="0">
                          <a:solidFill>
                            <a:schemeClr val="tx1"/>
                          </a:solidFill>
                          <a:latin typeface="+mn-lt"/>
                        </a:rPr>
                        <a:t>malicious exfiltration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39571"/>
                  </a:ext>
                </a:extLst>
              </a:tr>
            </a:tbl>
          </a:graphicData>
        </a:graphic>
      </p:graphicFrame>
      <p:graphicFrame>
        <p:nvGraphicFramePr>
          <p:cNvPr id="53" name="Table 3">
            <a:extLst>
              <a:ext uri="{FF2B5EF4-FFF2-40B4-BE49-F238E27FC236}">
                <a16:creationId xmlns:a16="http://schemas.microsoft.com/office/drawing/2014/main" id="{7286D41B-F4A0-47BE-A0F0-65495B8AF147}"/>
              </a:ext>
            </a:extLst>
          </p:cNvPr>
          <p:cNvGraphicFramePr>
            <a:graphicFrameLocks noGrp="1"/>
          </p:cNvGraphicFramePr>
          <p:nvPr>
            <p:extLst>
              <p:ext uri="{D42A27DB-BD31-4B8C-83A1-F6EECF244321}">
                <p14:modId xmlns:p14="http://schemas.microsoft.com/office/powerpoint/2010/main" val="1750348951"/>
              </p:ext>
            </p:extLst>
          </p:nvPr>
        </p:nvGraphicFramePr>
        <p:xfrm>
          <a:off x="2527705" y="6682579"/>
          <a:ext cx="1800000" cy="2880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232535028"/>
                    </a:ext>
                  </a:extLst>
                </a:gridCol>
              </a:tblGrid>
              <a:tr h="720000">
                <a:tc>
                  <a:txBody>
                    <a:bodyPr/>
                    <a:lstStyle/>
                    <a:p>
                      <a:pPr algn="ctr" defTabSz="806837">
                        <a:spcAft>
                          <a:spcPts val="1800"/>
                        </a:spcAft>
                        <a:defRPr/>
                      </a:pPr>
                      <a:r>
                        <a:rPr lang="en-US" sz="900" b="0">
                          <a:solidFill>
                            <a:schemeClr val="tx1"/>
                          </a:solidFill>
                        </a:rPr>
                        <a:t>Implement strong multi-factor authentication to mitigate risk of credential theft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567667"/>
                  </a:ext>
                </a:extLst>
              </a:tr>
              <a:tr h="720000">
                <a:tc>
                  <a:txBody>
                    <a:bodyPr/>
                    <a:lstStyle/>
                    <a:p>
                      <a:pPr algn="ctr" defTabSz="806837">
                        <a:spcAft>
                          <a:spcPts val="1800"/>
                        </a:spcAft>
                        <a:defRPr/>
                      </a:pPr>
                      <a:r>
                        <a:rPr lang="en-US" sz="900" b="0">
                          <a:solidFill>
                            <a:schemeClr val="tx1"/>
                          </a:solidFill>
                        </a:rPr>
                        <a:t>Apply conditional access policies that adapt security requirements based on user, location, device and risk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936259"/>
                  </a:ext>
                </a:extLst>
              </a:tr>
              <a:tr h="720000">
                <a:tc>
                  <a:txBody>
                    <a:bodyPr/>
                    <a:lstStyle/>
                    <a:p>
                      <a:pPr algn="ctr" defTabSz="806837">
                        <a:spcAft>
                          <a:spcPts val="1800"/>
                        </a:spcAft>
                        <a:defRPr/>
                      </a:pPr>
                      <a:r>
                        <a:rPr lang="en-US" sz="900" b="0">
                          <a:solidFill>
                            <a:schemeClr val="tx1"/>
                          </a:solidFill>
                        </a:rPr>
                        <a:t>Detect and respond to suspicious sign-in attempts in real time, automatically blocking risky logins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542508"/>
                  </a:ext>
                </a:extLst>
              </a:tr>
              <a:tr h="720000">
                <a:tc>
                  <a:txBody>
                    <a:bodyPr/>
                    <a:lstStyle/>
                    <a:p>
                      <a:pPr algn="ctr" defTabSz="806837">
                        <a:spcAft>
                          <a:spcPts val="1800"/>
                        </a:spcAft>
                        <a:defRPr/>
                      </a:pPr>
                      <a:r>
                        <a:rPr lang="en-US" sz="900" b="0">
                          <a:solidFill>
                            <a:schemeClr val="tx1"/>
                          </a:solidFill>
                        </a:rPr>
                        <a:t>Simplify secure access to all your applications with single sign-on while maintaining strong protection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39571"/>
                  </a:ext>
                </a:extLst>
              </a:tr>
            </a:tbl>
          </a:graphicData>
        </a:graphic>
      </p:graphicFrame>
      <p:graphicFrame>
        <p:nvGraphicFramePr>
          <p:cNvPr id="54" name="Table 3">
            <a:extLst>
              <a:ext uri="{FF2B5EF4-FFF2-40B4-BE49-F238E27FC236}">
                <a16:creationId xmlns:a16="http://schemas.microsoft.com/office/drawing/2014/main" id="{11D8C914-F01E-467A-8121-881767C3FEFF}"/>
              </a:ext>
            </a:extLst>
          </p:cNvPr>
          <p:cNvGraphicFramePr>
            <a:graphicFrameLocks noGrp="1"/>
          </p:cNvGraphicFramePr>
          <p:nvPr>
            <p:extLst>
              <p:ext uri="{D42A27DB-BD31-4B8C-83A1-F6EECF244321}">
                <p14:modId xmlns:p14="http://schemas.microsoft.com/office/powerpoint/2010/main" val="3570156990"/>
              </p:ext>
            </p:extLst>
          </p:nvPr>
        </p:nvGraphicFramePr>
        <p:xfrm>
          <a:off x="4546796" y="6682579"/>
          <a:ext cx="1800000" cy="2880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232535028"/>
                    </a:ext>
                  </a:extLst>
                </a:gridCol>
              </a:tblGrid>
              <a:tr h="720000">
                <a:tc>
                  <a:txBody>
                    <a:bodyPr/>
                    <a:lstStyle/>
                    <a:p>
                      <a:pPr algn="ctr" defTabSz="806837">
                        <a:spcAft>
                          <a:spcPts val="1800"/>
                        </a:spcAft>
                        <a:defRPr/>
                      </a:pPr>
                      <a:r>
                        <a:rPr lang="en-US" sz="900" b="0">
                          <a:solidFill>
                            <a:schemeClr val="tx1"/>
                          </a:solidFill>
                        </a:rPr>
                        <a:t>Protect devices against malware, ransomware and other sophisticated threats without performance impact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567667"/>
                  </a:ext>
                </a:extLst>
              </a:tr>
              <a:tr h="720000">
                <a:tc>
                  <a:txBody>
                    <a:bodyPr/>
                    <a:lstStyle/>
                    <a:p>
                      <a:pPr algn="ctr" defTabSz="806837">
                        <a:spcAft>
                          <a:spcPts val="1800"/>
                        </a:spcAft>
                        <a:defRPr/>
                      </a:pPr>
                      <a:r>
                        <a:rPr lang="en-US" sz="900" b="0">
                          <a:solidFill>
                            <a:schemeClr val="tx1"/>
                          </a:solidFill>
                        </a:rPr>
                        <a:t>Detect and respond to advanced attacks before damage occurs, using AI-powered analytics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936259"/>
                  </a:ext>
                </a:extLst>
              </a:tr>
              <a:tr h="720000">
                <a:tc>
                  <a:txBody>
                    <a:bodyPr/>
                    <a:lstStyle/>
                    <a:p>
                      <a:pPr algn="ctr" defTabSz="806837">
                        <a:spcAft>
                          <a:spcPts val="1800"/>
                        </a:spcAft>
                        <a:defRPr/>
                      </a:pPr>
                      <a:r>
                        <a:rPr lang="en-US" sz="900" b="0">
                          <a:solidFill>
                            <a:schemeClr val="tx1"/>
                          </a:solidFill>
                        </a:rPr>
                        <a:t>Gain visibility across your entire environment with a unified security dashboard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542508"/>
                  </a:ext>
                </a:extLst>
              </a:tr>
              <a:tr h="720000">
                <a:tc>
                  <a:txBody>
                    <a:bodyPr/>
                    <a:lstStyle/>
                    <a:p>
                      <a:pPr algn="ctr" defTabSz="806837">
                        <a:spcAft>
                          <a:spcPts val="1800"/>
                        </a:spcAft>
                        <a:defRPr/>
                      </a:pPr>
                      <a:r>
                        <a:rPr lang="en-US" sz="900" b="0">
                          <a:solidFill>
                            <a:schemeClr val="tx1"/>
                          </a:solidFill>
                        </a:rPr>
                        <a:t>Automate security responses to contain threats quickly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39571"/>
                  </a:ext>
                </a:extLst>
              </a:tr>
            </a:tbl>
          </a:graphicData>
        </a:graphic>
      </p:graphicFrame>
    </p:spTree>
    <p:extLst>
      <p:ext uri="{BB962C8B-B14F-4D97-AF65-F5344CB8AC3E}">
        <p14:creationId xmlns:p14="http://schemas.microsoft.com/office/powerpoint/2010/main" val="165104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DD2D55-D180-4A81-BDDD-2C18CEAF71E1}"/>
              </a:ext>
            </a:extLst>
          </p:cNvPr>
          <p:cNvSpPr/>
          <p:nvPr/>
        </p:nvSpPr>
        <p:spPr bwMode="auto">
          <a:xfrm>
            <a:off x="0" y="3596327"/>
            <a:ext cx="6858000" cy="6309673"/>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22" name="Group 21">
            <a:extLst>
              <a:ext uri="{FF2B5EF4-FFF2-40B4-BE49-F238E27FC236}">
                <a16:creationId xmlns:a16="http://schemas.microsoft.com/office/drawing/2014/main" id="{5610D050-FC01-49EF-9231-68CE9FAA2E38}"/>
              </a:ext>
            </a:extLst>
          </p:cNvPr>
          <p:cNvGrpSpPr/>
          <p:nvPr/>
        </p:nvGrpSpPr>
        <p:grpSpPr>
          <a:xfrm>
            <a:off x="4768980" y="5688013"/>
            <a:ext cx="490525" cy="696035"/>
            <a:chOff x="4768980" y="5507370"/>
            <a:chExt cx="351190" cy="498324"/>
          </a:xfrm>
        </p:grpSpPr>
        <p:sp>
          <p:nvSpPr>
            <p:cNvPr id="20" name="Freeform: Shape 19">
              <a:extLst>
                <a:ext uri="{FF2B5EF4-FFF2-40B4-BE49-F238E27FC236}">
                  <a16:creationId xmlns:a16="http://schemas.microsoft.com/office/drawing/2014/main" id="{8C36461F-4949-42C9-B6DA-0AA26BB56D27}"/>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15875" cap="rnd">
              <a:solidFill>
                <a:srgbClr val="77EAB3"/>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F233988E-FC3A-4DD9-A4EE-61CC44152FC3}"/>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15875" cap="rnd">
              <a:solidFill>
                <a:srgbClr val="77EAB3"/>
              </a:solidFill>
              <a:prstDash val="solid"/>
              <a:round/>
            </a:ln>
          </p:spPr>
          <p:txBody>
            <a:bodyPr rtlCol="0" anchor="ctr"/>
            <a:lstStyle/>
            <a:p>
              <a:endParaRPr lang="en-US"/>
            </a:p>
          </p:txBody>
        </p:sp>
      </p:grpSp>
      <p:grpSp>
        <p:nvGrpSpPr>
          <p:cNvPr id="28" name="Group 27">
            <a:extLst>
              <a:ext uri="{FF2B5EF4-FFF2-40B4-BE49-F238E27FC236}">
                <a16:creationId xmlns:a16="http://schemas.microsoft.com/office/drawing/2014/main" id="{4689F51E-4BB9-40EF-B441-EF3D2AE999B0}"/>
              </a:ext>
            </a:extLst>
          </p:cNvPr>
          <p:cNvGrpSpPr/>
          <p:nvPr/>
        </p:nvGrpSpPr>
        <p:grpSpPr>
          <a:xfrm>
            <a:off x="5565134" y="6046650"/>
            <a:ext cx="966676" cy="1215488"/>
            <a:chOff x="5891324" y="6162461"/>
            <a:chExt cx="966676" cy="1215488"/>
          </a:xfrm>
        </p:grpSpPr>
        <p:sp>
          <p:nvSpPr>
            <p:cNvPr id="126" name="Oval 125">
              <a:extLst>
                <a:ext uri="{FF2B5EF4-FFF2-40B4-BE49-F238E27FC236}">
                  <a16:creationId xmlns:a16="http://schemas.microsoft.com/office/drawing/2014/main" id="{136C0526-46F5-4AA6-8722-B229971AAC42}"/>
                </a:ext>
              </a:extLst>
            </p:cNvPr>
            <p:cNvSpPr/>
            <p:nvPr/>
          </p:nvSpPr>
          <p:spPr bwMode="auto">
            <a:xfrm>
              <a:off x="5891324" y="6554469"/>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27" name="Straight Connector 126">
              <a:extLst>
                <a:ext uri="{FF2B5EF4-FFF2-40B4-BE49-F238E27FC236}">
                  <a16:creationId xmlns:a16="http://schemas.microsoft.com/office/drawing/2014/main" id="{EFE29580-6A51-4966-B8C5-726D4856C0C8}"/>
                </a:ext>
              </a:extLst>
            </p:cNvPr>
            <p:cNvCxnSpPr/>
            <p:nvPr/>
          </p:nvCxnSpPr>
          <p:spPr>
            <a:xfrm>
              <a:off x="6053890" y="6861335"/>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299F9C85-3E6C-45EC-87E5-21E6E18D3A14}"/>
                </a:ext>
              </a:extLst>
            </p:cNvPr>
            <p:cNvSpPr/>
            <p:nvPr/>
          </p:nvSpPr>
          <p:spPr bwMode="auto">
            <a:xfrm>
              <a:off x="5891324" y="6162461"/>
              <a:ext cx="966676"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 Advanced Threat</a:t>
              </a:r>
              <a:br>
                <a:rPr lang="en-US" sz="900">
                  <a:solidFill>
                    <a:schemeClr val="bg1"/>
                  </a:solidFill>
                  <a:ea typeface="Segoe UI" pitchFamily="34" charset="0"/>
                  <a:cs typeface="Segoe Sans Display Semilight" pitchFamily="2" charset="0"/>
                </a:rPr>
              </a:br>
              <a:r>
                <a:rPr lang="en-US" sz="900">
                  <a:solidFill>
                    <a:schemeClr val="bg1"/>
                  </a:solidFill>
                  <a:ea typeface="Segoe UI" pitchFamily="34" charset="0"/>
                  <a:cs typeface="Segoe Sans Display Semilight" pitchFamily="2" charset="0"/>
                </a:rPr>
                <a:t>Prevention</a:t>
              </a:r>
            </a:p>
          </p:txBody>
        </p:sp>
      </p:grpSp>
      <p:grpSp>
        <p:nvGrpSpPr>
          <p:cNvPr id="33" name="Group 32">
            <a:extLst>
              <a:ext uri="{FF2B5EF4-FFF2-40B4-BE49-F238E27FC236}">
                <a16:creationId xmlns:a16="http://schemas.microsoft.com/office/drawing/2014/main" id="{912AD0BE-4D97-4C0E-9A7D-DA3743BFA5EB}"/>
              </a:ext>
            </a:extLst>
          </p:cNvPr>
          <p:cNvGrpSpPr/>
          <p:nvPr/>
        </p:nvGrpSpPr>
        <p:grpSpPr>
          <a:xfrm>
            <a:off x="1331776" y="8351921"/>
            <a:ext cx="718838" cy="1215488"/>
            <a:chOff x="1535412" y="8268683"/>
            <a:chExt cx="718838" cy="1215488"/>
          </a:xfrm>
        </p:grpSpPr>
        <p:sp>
          <p:nvSpPr>
            <p:cNvPr id="23" name="Oval 22">
              <a:extLst>
                <a:ext uri="{FF2B5EF4-FFF2-40B4-BE49-F238E27FC236}">
                  <a16:creationId xmlns:a16="http://schemas.microsoft.com/office/drawing/2014/main" id="{87FB16EA-4B0B-4A14-9CEB-90A2E2C09D6A}"/>
                </a:ext>
              </a:extLst>
            </p:cNvPr>
            <p:cNvSpPr/>
            <p:nvPr/>
          </p:nvSpPr>
          <p:spPr bwMode="auto">
            <a:xfrm>
              <a:off x="1535412" y="8660691"/>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5" name="Straight Connector 24">
              <a:extLst>
                <a:ext uri="{FF2B5EF4-FFF2-40B4-BE49-F238E27FC236}">
                  <a16:creationId xmlns:a16="http://schemas.microsoft.com/office/drawing/2014/main" id="{DA46E5D5-70B0-4FE5-A062-43E68E3E5EB4}"/>
                </a:ext>
              </a:extLst>
            </p:cNvPr>
            <p:cNvCxnSpPr/>
            <p:nvPr/>
          </p:nvCxnSpPr>
          <p:spPr>
            <a:xfrm>
              <a:off x="1697978" y="8967557"/>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6A5CC734-F4A1-4921-A533-9390F0ED405E}"/>
                </a:ext>
              </a:extLst>
            </p:cNvPr>
            <p:cNvSpPr/>
            <p:nvPr/>
          </p:nvSpPr>
          <p:spPr bwMode="auto">
            <a:xfrm>
              <a:off x="1535412" y="8268683"/>
              <a:ext cx="718838"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Security</a:t>
              </a:r>
              <a:br>
                <a:rPr lang="en-US" sz="900">
                  <a:solidFill>
                    <a:schemeClr val="bg1"/>
                  </a:solidFill>
                  <a:ea typeface="Segoe UI" pitchFamily="34" charset="0"/>
                  <a:cs typeface="Segoe Sans Display Semilight" pitchFamily="2" charset="0"/>
                </a:rPr>
              </a:br>
              <a:r>
                <a:rPr lang="en-US" sz="900">
                  <a:solidFill>
                    <a:schemeClr val="bg1"/>
                  </a:solidFill>
                  <a:ea typeface="Segoe UI" pitchFamily="34" charset="0"/>
                  <a:cs typeface="Segoe Sans Display Semilight" pitchFamily="2" charset="0"/>
                </a:rPr>
                <a:t>Foundations</a:t>
              </a:r>
            </a:p>
          </p:txBody>
        </p:sp>
      </p:grpSp>
      <p:grpSp>
        <p:nvGrpSpPr>
          <p:cNvPr id="32" name="Group 31">
            <a:extLst>
              <a:ext uri="{FF2B5EF4-FFF2-40B4-BE49-F238E27FC236}">
                <a16:creationId xmlns:a16="http://schemas.microsoft.com/office/drawing/2014/main" id="{D53D22EE-B686-49EE-BE98-8213E38367E4}"/>
              </a:ext>
            </a:extLst>
          </p:cNvPr>
          <p:cNvGrpSpPr/>
          <p:nvPr/>
        </p:nvGrpSpPr>
        <p:grpSpPr>
          <a:xfrm>
            <a:off x="2357704" y="8017067"/>
            <a:ext cx="718838" cy="1215488"/>
            <a:chOff x="2568597" y="7922608"/>
            <a:chExt cx="718838" cy="1215488"/>
          </a:xfrm>
        </p:grpSpPr>
        <p:sp>
          <p:nvSpPr>
            <p:cNvPr id="114" name="Oval 113">
              <a:extLst>
                <a:ext uri="{FF2B5EF4-FFF2-40B4-BE49-F238E27FC236}">
                  <a16:creationId xmlns:a16="http://schemas.microsoft.com/office/drawing/2014/main" id="{6242C002-9C14-470F-ACC1-E3C7F4AD94EF}"/>
                </a:ext>
              </a:extLst>
            </p:cNvPr>
            <p:cNvSpPr/>
            <p:nvPr/>
          </p:nvSpPr>
          <p:spPr bwMode="auto">
            <a:xfrm>
              <a:off x="2568597" y="8314616"/>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15" name="Straight Connector 114">
              <a:extLst>
                <a:ext uri="{FF2B5EF4-FFF2-40B4-BE49-F238E27FC236}">
                  <a16:creationId xmlns:a16="http://schemas.microsoft.com/office/drawing/2014/main" id="{CE55724F-A62B-445D-B552-1464AC717006}"/>
                </a:ext>
              </a:extLst>
            </p:cNvPr>
            <p:cNvCxnSpPr/>
            <p:nvPr/>
          </p:nvCxnSpPr>
          <p:spPr>
            <a:xfrm>
              <a:off x="2731163" y="8621482"/>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8C5A2FE-D579-4C92-9482-BA389B4A7596}"/>
                </a:ext>
              </a:extLst>
            </p:cNvPr>
            <p:cNvSpPr/>
            <p:nvPr/>
          </p:nvSpPr>
          <p:spPr bwMode="auto">
            <a:xfrm>
              <a:off x="2568597" y="7922608"/>
              <a:ext cx="718838"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 Information</a:t>
              </a:r>
              <a:br>
                <a:rPr lang="en-US" sz="900">
                  <a:solidFill>
                    <a:schemeClr val="bg1"/>
                  </a:solidFill>
                  <a:ea typeface="Segoe UI" pitchFamily="34" charset="0"/>
                  <a:cs typeface="Segoe Sans Display Semilight" pitchFamily="2" charset="0"/>
                </a:rPr>
              </a:br>
              <a:r>
                <a:rPr lang="en-US" sz="900">
                  <a:solidFill>
                    <a:schemeClr val="bg1"/>
                  </a:solidFill>
                  <a:ea typeface="Segoe UI" pitchFamily="34" charset="0"/>
                  <a:cs typeface="Segoe Sans Display Semilight" pitchFamily="2" charset="0"/>
                </a:rPr>
                <a:t>Protection</a:t>
              </a:r>
            </a:p>
          </p:txBody>
        </p:sp>
      </p:grpSp>
      <p:grpSp>
        <p:nvGrpSpPr>
          <p:cNvPr id="31" name="Group 30">
            <a:extLst>
              <a:ext uri="{FF2B5EF4-FFF2-40B4-BE49-F238E27FC236}">
                <a16:creationId xmlns:a16="http://schemas.microsoft.com/office/drawing/2014/main" id="{5C3C7836-9ED5-4DA2-8FF4-A28EC52BF8EF}"/>
              </a:ext>
            </a:extLst>
          </p:cNvPr>
          <p:cNvGrpSpPr/>
          <p:nvPr/>
        </p:nvGrpSpPr>
        <p:grpSpPr>
          <a:xfrm>
            <a:off x="3383632" y="7644689"/>
            <a:ext cx="718838" cy="1215488"/>
            <a:chOff x="3601782" y="7538326"/>
            <a:chExt cx="718838" cy="1215488"/>
          </a:xfrm>
        </p:grpSpPr>
        <p:sp>
          <p:nvSpPr>
            <p:cNvPr id="118" name="Oval 117">
              <a:extLst>
                <a:ext uri="{FF2B5EF4-FFF2-40B4-BE49-F238E27FC236}">
                  <a16:creationId xmlns:a16="http://schemas.microsoft.com/office/drawing/2014/main" id="{882834A1-55B2-4FCD-9B81-43B7D5E578FD}"/>
                </a:ext>
              </a:extLst>
            </p:cNvPr>
            <p:cNvSpPr/>
            <p:nvPr/>
          </p:nvSpPr>
          <p:spPr bwMode="auto">
            <a:xfrm>
              <a:off x="3601782" y="7930334"/>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19" name="Straight Connector 118">
              <a:extLst>
                <a:ext uri="{FF2B5EF4-FFF2-40B4-BE49-F238E27FC236}">
                  <a16:creationId xmlns:a16="http://schemas.microsoft.com/office/drawing/2014/main" id="{BBD5FC5A-49DE-4105-B213-7A125F4B37E9}"/>
                </a:ext>
              </a:extLst>
            </p:cNvPr>
            <p:cNvCxnSpPr/>
            <p:nvPr/>
          </p:nvCxnSpPr>
          <p:spPr>
            <a:xfrm>
              <a:off x="3764348" y="8237200"/>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8D09E75-FE12-42C4-90FC-4FA2F6870EEE}"/>
                </a:ext>
              </a:extLst>
            </p:cNvPr>
            <p:cNvSpPr/>
            <p:nvPr/>
          </p:nvSpPr>
          <p:spPr bwMode="auto">
            <a:xfrm>
              <a:off x="3601782" y="7538326"/>
              <a:ext cx="718838"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 Identity</a:t>
              </a:r>
              <a:br>
                <a:rPr lang="en-US" sz="900">
                  <a:solidFill>
                    <a:schemeClr val="bg1"/>
                  </a:solidFill>
                  <a:ea typeface="Segoe UI" pitchFamily="34" charset="0"/>
                  <a:cs typeface="Segoe Sans Display Semilight" pitchFamily="2" charset="0"/>
                </a:rPr>
              </a:br>
              <a:r>
                <a:rPr lang="en-US" sz="900">
                  <a:solidFill>
                    <a:schemeClr val="bg1"/>
                  </a:solidFill>
                  <a:ea typeface="Segoe UI" pitchFamily="34" charset="0"/>
                  <a:cs typeface="Segoe Sans Display Semilight" pitchFamily="2" charset="0"/>
                </a:rPr>
                <a:t>Protection</a:t>
              </a:r>
            </a:p>
          </p:txBody>
        </p:sp>
      </p:grpSp>
      <p:grpSp>
        <p:nvGrpSpPr>
          <p:cNvPr id="30" name="Group 29">
            <a:extLst>
              <a:ext uri="{FF2B5EF4-FFF2-40B4-BE49-F238E27FC236}">
                <a16:creationId xmlns:a16="http://schemas.microsoft.com/office/drawing/2014/main" id="{8BC01BFF-B5C3-45EF-A1AA-9C89B3237A84}"/>
              </a:ext>
            </a:extLst>
          </p:cNvPr>
          <p:cNvGrpSpPr/>
          <p:nvPr/>
        </p:nvGrpSpPr>
        <p:grpSpPr>
          <a:xfrm>
            <a:off x="4409561" y="7345746"/>
            <a:ext cx="718838" cy="1077312"/>
            <a:chOff x="4634967" y="7207734"/>
            <a:chExt cx="718838" cy="1077312"/>
          </a:xfrm>
        </p:grpSpPr>
        <p:sp>
          <p:nvSpPr>
            <p:cNvPr id="122" name="Oval 121">
              <a:extLst>
                <a:ext uri="{FF2B5EF4-FFF2-40B4-BE49-F238E27FC236}">
                  <a16:creationId xmlns:a16="http://schemas.microsoft.com/office/drawing/2014/main" id="{BE0031CF-80DD-484E-B9C5-A3223C1E583A}"/>
                </a:ext>
              </a:extLst>
            </p:cNvPr>
            <p:cNvSpPr/>
            <p:nvPr/>
          </p:nvSpPr>
          <p:spPr bwMode="auto">
            <a:xfrm>
              <a:off x="4634967" y="7461566"/>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23" name="Straight Connector 122">
              <a:extLst>
                <a:ext uri="{FF2B5EF4-FFF2-40B4-BE49-F238E27FC236}">
                  <a16:creationId xmlns:a16="http://schemas.microsoft.com/office/drawing/2014/main" id="{45269655-862B-4EF9-A3AB-9F46C75AD050}"/>
                </a:ext>
              </a:extLst>
            </p:cNvPr>
            <p:cNvCxnSpPr/>
            <p:nvPr/>
          </p:nvCxnSpPr>
          <p:spPr>
            <a:xfrm>
              <a:off x="4797533" y="7768432"/>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5DFBE541-92DA-4A3A-85EB-6C83D84ACA63}"/>
                </a:ext>
              </a:extLst>
            </p:cNvPr>
            <p:cNvSpPr/>
            <p:nvPr/>
          </p:nvSpPr>
          <p:spPr bwMode="auto">
            <a:xfrm>
              <a:off x="4634967" y="7207734"/>
              <a:ext cx="718838"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 Compliance</a:t>
              </a:r>
            </a:p>
          </p:txBody>
        </p:sp>
      </p:grpSp>
      <p:pic>
        <p:nvPicPr>
          <p:cNvPr id="77" name="Picture 76">
            <a:extLst>
              <a:ext uri="{FF2B5EF4-FFF2-40B4-BE49-F238E27FC236}">
                <a16:creationId xmlns:a16="http://schemas.microsoft.com/office/drawing/2014/main" id="{C0C02F03-88BE-439C-905C-30E4168C02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612" y="352954"/>
            <a:ext cx="6198184" cy="2887947"/>
          </a:xfrm>
          <a:prstGeom prst="rect">
            <a:avLst/>
          </a:prstGeom>
        </p:spPr>
      </p:pic>
      <p:sp>
        <p:nvSpPr>
          <p:cNvPr id="74" name="Rectangle 73">
            <a:extLst>
              <a:ext uri="{FF2B5EF4-FFF2-40B4-BE49-F238E27FC236}">
                <a16:creationId xmlns:a16="http://schemas.microsoft.com/office/drawing/2014/main" id="{B3730DCC-5639-4058-86D0-B3C5F47B8A50}"/>
              </a:ext>
            </a:extLst>
          </p:cNvPr>
          <p:cNvSpPr/>
          <p:nvPr/>
        </p:nvSpPr>
        <p:spPr bwMode="auto">
          <a:xfrm>
            <a:off x="328612" y="352954"/>
            <a:ext cx="5775523" cy="206008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2000" tIns="25200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The integration advantage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Unlike piecing together solutions from multiple vendors, Microsoft's security offerings work together seamlessly, sharing intelligence and automating responses across your environment.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This integration provides: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Cost efficiency: </a:t>
            </a:r>
            <a:r>
              <a:rPr lang="en-US" sz="1000">
                <a:solidFill>
                  <a:schemeClr val="tx1"/>
                </a:solidFill>
                <a:ea typeface="Segoe UI" pitchFamily="34" charset="0"/>
                <a:cs typeface="Segoe Sans Display Semilight" pitchFamily="2" charset="0"/>
              </a:rPr>
              <a:t>Consolidated licensing may reduce overall security spending</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Simplified management: </a:t>
            </a:r>
            <a:r>
              <a:rPr lang="en-US" sz="1000">
                <a:solidFill>
                  <a:schemeClr val="tx1"/>
                </a:solidFill>
                <a:ea typeface="Segoe UI" pitchFamily="34" charset="0"/>
                <a:cs typeface="Segoe Sans Display Semilight" pitchFamily="2" charset="0"/>
              </a:rPr>
              <a:t>One dashboard instead of multiple portals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Comprehensive coverage: </a:t>
            </a:r>
            <a:r>
              <a:rPr lang="en-US" sz="1000">
                <a:solidFill>
                  <a:schemeClr val="tx1"/>
                </a:solidFill>
                <a:ea typeface="Segoe UI" pitchFamily="34" charset="0"/>
                <a:cs typeface="Segoe Sans Display Semilight" pitchFamily="2" charset="0"/>
              </a:rPr>
              <a:t>No gaps between solutions from different vendors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Future-ready foundation: </a:t>
            </a:r>
            <a:r>
              <a:rPr lang="en-US" sz="1000">
                <a:solidFill>
                  <a:schemeClr val="tx1"/>
                </a:solidFill>
                <a:ea typeface="Segoe UI" pitchFamily="34" charset="0"/>
                <a:cs typeface="Segoe Sans Display Semilight" pitchFamily="2" charset="0"/>
              </a:rPr>
              <a:t>AI-powered security that evolves as threats change</a:t>
            </a:r>
          </a:p>
        </p:txBody>
      </p:sp>
      <p:grpSp>
        <p:nvGrpSpPr>
          <p:cNvPr id="5" name="Group 4">
            <a:extLst>
              <a:ext uri="{FF2B5EF4-FFF2-40B4-BE49-F238E27FC236}">
                <a16:creationId xmlns:a16="http://schemas.microsoft.com/office/drawing/2014/main" id="{F39371CF-AF7B-4268-822B-83720CAD6808}"/>
              </a:ext>
            </a:extLst>
          </p:cNvPr>
          <p:cNvGrpSpPr/>
          <p:nvPr/>
        </p:nvGrpSpPr>
        <p:grpSpPr>
          <a:xfrm>
            <a:off x="508612" y="2585940"/>
            <a:ext cx="5775522" cy="477158"/>
            <a:chOff x="508612" y="2454585"/>
            <a:chExt cx="5775522" cy="477158"/>
          </a:xfrm>
        </p:grpSpPr>
        <p:pic>
          <p:nvPicPr>
            <p:cNvPr id="75" name="Picture 74">
              <a:extLst>
                <a:ext uri="{FF2B5EF4-FFF2-40B4-BE49-F238E27FC236}">
                  <a16:creationId xmlns:a16="http://schemas.microsoft.com/office/drawing/2014/main" id="{850E1084-E05E-4DA9-A118-664A296141B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08612" y="2456543"/>
              <a:ext cx="5775518" cy="475200"/>
            </a:xfrm>
            <a:prstGeom prst="rect">
              <a:avLst/>
            </a:prstGeom>
          </p:spPr>
        </p:pic>
        <p:sp>
          <p:nvSpPr>
            <p:cNvPr id="76" name="Rectangle 75">
              <a:extLst>
                <a:ext uri="{FF2B5EF4-FFF2-40B4-BE49-F238E27FC236}">
                  <a16:creationId xmlns:a16="http://schemas.microsoft.com/office/drawing/2014/main" id="{40C3C969-5075-4423-828C-F5A96821DEFE}"/>
                </a:ext>
              </a:extLst>
            </p:cNvPr>
            <p:cNvSpPr/>
            <p:nvPr/>
          </p:nvSpPr>
          <p:spPr bwMode="auto">
            <a:xfrm>
              <a:off x="508612" y="2454585"/>
              <a:ext cx="5775522" cy="3552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For example, when a suspicious email arrives, M365’s integrated security automatically checks the sender, scans attachments, analyses links and verifies the user's identity – all within seconds and without disrupting workflow.</a:t>
              </a:r>
            </a:p>
          </p:txBody>
        </p:sp>
      </p:grpSp>
      <p:sp>
        <p:nvSpPr>
          <p:cNvPr id="11" name="Freeform: Shape 10">
            <a:extLst>
              <a:ext uri="{FF2B5EF4-FFF2-40B4-BE49-F238E27FC236}">
                <a16:creationId xmlns:a16="http://schemas.microsoft.com/office/drawing/2014/main" id="{642A87FB-845C-40E9-AAA3-A5017ACEBDBD}"/>
              </a:ext>
            </a:extLst>
          </p:cNvPr>
          <p:cNvSpPr/>
          <p:nvPr/>
        </p:nvSpPr>
        <p:spPr>
          <a:xfrm>
            <a:off x="329523" y="6384243"/>
            <a:ext cx="6194826" cy="3547157"/>
          </a:xfrm>
          <a:custGeom>
            <a:avLst/>
            <a:gdLst>
              <a:gd name="connsiteX0" fmla="*/ 2841593 w 3625023"/>
              <a:gd name="connsiteY0" fmla="*/ 2075688 h 2075688"/>
              <a:gd name="connsiteX1" fmla="*/ 3474149 w 3625023"/>
              <a:gd name="connsiteY1" fmla="*/ 694087 h 2075688"/>
              <a:gd name="connsiteX2" fmla="*/ 3243072 w 3625023"/>
              <a:gd name="connsiteY2" fmla="*/ 543878 h 2075688"/>
              <a:gd name="connsiteX3" fmla="*/ 2522792 w 3625023"/>
              <a:gd name="connsiteY3" fmla="*/ 252603 h 2075688"/>
              <a:gd name="connsiteX4" fmla="*/ 2525744 w 3625023"/>
              <a:gd name="connsiteY4" fmla="*/ 204502 h 2075688"/>
              <a:gd name="connsiteX5" fmla="*/ 2739581 w 3625023"/>
              <a:gd name="connsiteY5" fmla="*/ 129064 h 2075688"/>
              <a:gd name="connsiteX6" fmla="*/ 2738724 w 3625023"/>
              <a:gd name="connsiteY6" fmla="*/ 80867 h 2075688"/>
              <a:gd name="connsiteX7" fmla="*/ 2637377 w 3625023"/>
              <a:gd name="connsiteY7" fmla="*/ 38957 h 2075688"/>
              <a:gd name="connsiteX8" fmla="*/ 2637377 w 3625023"/>
              <a:gd name="connsiteY8" fmla="*/ 18669 h 2075688"/>
              <a:gd name="connsiteX9" fmla="*/ 2687574 w 3625023"/>
              <a:gd name="connsiteY9" fmla="*/ 0 h 2075688"/>
              <a:gd name="connsiteX10" fmla="*/ 2569464 w 3625023"/>
              <a:gd name="connsiteY10" fmla="*/ 0 h 2075688"/>
              <a:gd name="connsiteX11" fmla="*/ 2533650 w 3625023"/>
              <a:gd name="connsiteY11" fmla="*/ 1619 h 2075688"/>
              <a:gd name="connsiteX12" fmla="*/ 2496788 w 3625023"/>
              <a:gd name="connsiteY12" fmla="*/ 10478 h 2075688"/>
              <a:gd name="connsiteX13" fmla="*/ 2500027 w 3625023"/>
              <a:gd name="connsiteY13" fmla="*/ 50578 h 2075688"/>
              <a:gd name="connsiteX14" fmla="*/ 2565845 w 3625023"/>
              <a:gd name="connsiteY14" fmla="*/ 76200 h 2075688"/>
              <a:gd name="connsiteX15" fmla="*/ 2564225 w 3625023"/>
              <a:gd name="connsiteY15" fmla="*/ 109252 h 2075688"/>
              <a:gd name="connsiteX16" fmla="*/ 2303145 w 3625023"/>
              <a:gd name="connsiteY16" fmla="*/ 190214 h 2075688"/>
              <a:gd name="connsiteX17" fmla="*/ 2287238 w 3625023"/>
              <a:gd name="connsiteY17" fmla="*/ 300514 h 2075688"/>
              <a:gd name="connsiteX18" fmla="*/ 3046381 w 3625023"/>
              <a:gd name="connsiteY18" fmla="*/ 733997 h 2075688"/>
              <a:gd name="connsiteX19" fmla="*/ 0 w 3625023"/>
              <a:gd name="connsiteY19" fmla="*/ 2075593 h 2075688"/>
              <a:gd name="connsiteX20" fmla="*/ 2841689 w 3625023"/>
              <a:gd name="connsiteY20" fmla="*/ 2075593 h 207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5023" h="2075688">
                <a:moveTo>
                  <a:pt x="2841593" y="2075688"/>
                </a:moveTo>
                <a:cubicBezTo>
                  <a:pt x="3274600" y="1692212"/>
                  <a:pt x="3920966" y="1134428"/>
                  <a:pt x="3474149" y="694087"/>
                </a:cubicBezTo>
                <a:cubicBezTo>
                  <a:pt x="3408140" y="629031"/>
                  <a:pt x="3328892" y="578834"/>
                  <a:pt x="3243072" y="543878"/>
                </a:cubicBezTo>
                <a:cubicBezTo>
                  <a:pt x="2979230" y="436531"/>
                  <a:pt x="2614994" y="328232"/>
                  <a:pt x="2522792" y="252603"/>
                </a:cubicBezTo>
                <a:cubicBezTo>
                  <a:pt x="2507170" y="239840"/>
                  <a:pt x="2508885" y="215646"/>
                  <a:pt x="2525744" y="204502"/>
                </a:cubicBezTo>
                <a:cubicBezTo>
                  <a:pt x="2571655" y="174022"/>
                  <a:pt x="2681478" y="163640"/>
                  <a:pt x="2739581" y="129064"/>
                </a:cubicBezTo>
                <a:cubicBezTo>
                  <a:pt x="2758250" y="117920"/>
                  <a:pt x="2757869" y="91345"/>
                  <a:pt x="2738724" y="80867"/>
                </a:cubicBezTo>
                <a:cubicBezTo>
                  <a:pt x="2709863" y="65151"/>
                  <a:pt x="2662333" y="56102"/>
                  <a:pt x="2637377" y="38957"/>
                </a:cubicBezTo>
                <a:cubicBezTo>
                  <a:pt x="2630329" y="34195"/>
                  <a:pt x="2630519" y="23717"/>
                  <a:pt x="2637377" y="18669"/>
                </a:cubicBezTo>
                <a:cubicBezTo>
                  <a:pt x="2650712" y="8763"/>
                  <a:pt x="2670620" y="3143"/>
                  <a:pt x="2687574" y="0"/>
                </a:cubicBezTo>
                <a:lnTo>
                  <a:pt x="2569464" y="0"/>
                </a:lnTo>
                <a:cubicBezTo>
                  <a:pt x="2557558" y="0"/>
                  <a:pt x="2545557" y="572"/>
                  <a:pt x="2533650" y="1619"/>
                </a:cubicBezTo>
                <a:cubicBezTo>
                  <a:pt x="2519172" y="2953"/>
                  <a:pt x="2506694" y="4667"/>
                  <a:pt x="2496788" y="10478"/>
                </a:cubicBezTo>
                <a:cubicBezTo>
                  <a:pt x="2480977" y="19812"/>
                  <a:pt x="2483072" y="43625"/>
                  <a:pt x="2500027" y="50578"/>
                </a:cubicBezTo>
                <a:cubicBezTo>
                  <a:pt x="2520125" y="58865"/>
                  <a:pt x="2547747" y="66008"/>
                  <a:pt x="2565845" y="76200"/>
                </a:cubicBezTo>
                <a:cubicBezTo>
                  <a:pt x="2579084" y="83630"/>
                  <a:pt x="2578132" y="103251"/>
                  <a:pt x="2564225" y="109252"/>
                </a:cubicBezTo>
                <a:cubicBezTo>
                  <a:pt x="2504218" y="135065"/>
                  <a:pt x="2375154" y="143447"/>
                  <a:pt x="2303145" y="190214"/>
                </a:cubicBezTo>
                <a:cubicBezTo>
                  <a:pt x="2265236" y="214789"/>
                  <a:pt x="2257806" y="266224"/>
                  <a:pt x="2287238" y="300514"/>
                </a:cubicBezTo>
                <a:cubicBezTo>
                  <a:pt x="2431923" y="468821"/>
                  <a:pt x="3053049" y="579311"/>
                  <a:pt x="3046381" y="733997"/>
                </a:cubicBezTo>
                <a:cubicBezTo>
                  <a:pt x="3022187" y="1083755"/>
                  <a:pt x="1649159" y="1577245"/>
                  <a:pt x="0" y="2075593"/>
                </a:cubicBezTo>
                <a:lnTo>
                  <a:pt x="2841689" y="2075593"/>
                </a:lnTo>
                <a:close/>
              </a:path>
            </a:pathLst>
          </a:custGeom>
          <a:noFill/>
          <a:ln w="15875" cap="rnd">
            <a:solidFill>
              <a:schemeClr val="bg1"/>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id="{9E90218D-968C-455A-B82D-BD9FADF629AF}"/>
              </a:ext>
            </a:extLst>
          </p:cNvPr>
          <p:cNvSpPr/>
          <p:nvPr/>
        </p:nvSpPr>
        <p:spPr>
          <a:xfrm>
            <a:off x="3022121" y="6384568"/>
            <a:ext cx="2968118" cy="3546831"/>
          </a:xfrm>
          <a:custGeom>
            <a:avLst/>
            <a:gdLst>
              <a:gd name="connsiteX0" fmla="*/ 0 w 1736852"/>
              <a:gd name="connsiteY0" fmla="*/ 2075498 h 2075497"/>
              <a:gd name="connsiteX1" fmla="*/ 1730597 w 1736852"/>
              <a:gd name="connsiteY1" fmla="*/ 872776 h 2075497"/>
              <a:gd name="connsiteX2" fmla="*/ 822008 w 1736852"/>
              <a:gd name="connsiteY2" fmla="*/ 266510 h 2075497"/>
              <a:gd name="connsiteX3" fmla="*/ 824675 w 1736852"/>
              <a:gd name="connsiteY3" fmla="*/ 205645 h 2075497"/>
              <a:gd name="connsiteX4" fmla="*/ 1070801 w 1736852"/>
              <a:gd name="connsiteY4" fmla="*/ 116395 h 2075497"/>
              <a:gd name="connsiteX5" fmla="*/ 1075182 w 1736852"/>
              <a:gd name="connsiteY5" fmla="*/ 79915 h 2075497"/>
              <a:gd name="connsiteX6" fmla="*/ 992124 w 1736852"/>
              <a:gd name="connsiteY6" fmla="*/ 44672 h 2075497"/>
              <a:gd name="connsiteX7" fmla="*/ 991934 w 1736852"/>
              <a:gd name="connsiteY7" fmla="*/ 17336 h 2075497"/>
              <a:gd name="connsiteX8" fmla="*/ 1030796 w 1736852"/>
              <a:gd name="connsiteY8" fmla="*/ 0 h 207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6852" h="2075497">
                <a:moveTo>
                  <a:pt x="0" y="2075498"/>
                </a:moveTo>
                <a:cubicBezTo>
                  <a:pt x="878110" y="1670780"/>
                  <a:pt x="1706404" y="1172813"/>
                  <a:pt x="1730597" y="872776"/>
                </a:cubicBezTo>
                <a:cubicBezTo>
                  <a:pt x="1816513" y="547021"/>
                  <a:pt x="991838" y="439484"/>
                  <a:pt x="822008" y="266510"/>
                </a:cubicBezTo>
                <a:cubicBezTo>
                  <a:pt x="804863" y="249079"/>
                  <a:pt x="806005" y="221647"/>
                  <a:pt x="824675" y="205645"/>
                </a:cubicBezTo>
                <a:cubicBezTo>
                  <a:pt x="871919" y="165068"/>
                  <a:pt x="984028" y="157829"/>
                  <a:pt x="1070801" y="116395"/>
                </a:cubicBezTo>
                <a:cubicBezTo>
                  <a:pt x="1085183" y="109442"/>
                  <a:pt x="1087946" y="89535"/>
                  <a:pt x="1075182" y="79915"/>
                </a:cubicBezTo>
                <a:cubicBezTo>
                  <a:pt x="1055656" y="65151"/>
                  <a:pt x="1016698" y="57531"/>
                  <a:pt x="992124" y="44672"/>
                </a:cubicBezTo>
                <a:cubicBezTo>
                  <a:pt x="981075" y="38862"/>
                  <a:pt x="980885" y="23146"/>
                  <a:pt x="991934" y="17336"/>
                </a:cubicBezTo>
                <a:cubicBezTo>
                  <a:pt x="1001363" y="12383"/>
                  <a:pt x="1016889" y="5334"/>
                  <a:pt x="1030796" y="0"/>
                </a:cubicBezTo>
              </a:path>
            </a:pathLst>
          </a:custGeom>
          <a:noFill/>
          <a:ln w="15875" cap="rnd">
            <a:solidFill>
              <a:schemeClr val="bg1"/>
            </a:solidFill>
            <a:prstDash val="lgDash"/>
            <a:round/>
          </a:ln>
        </p:spPr>
        <p:txBody>
          <a:bodyPr rtlCol="0" anchor="ctr"/>
          <a:lstStyle/>
          <a:p>
            <a:endParaRPr lang="en-US"/>
          </a:p>
        </p:txBody>
      </p:sp>
      <p:sp>
        <p:nvSpPr>
          <p:cNvPr id="99" name="Rectangle 98">
            <a:extLst>
              <a:ext uri="{FF2B5EF4-FFF2-40B4-BE49-F238E27FC236}">
                <a16:creationId xmlns:a16="http://schemas.microsoft.com/office/drawing/2014/main" id="{17665DEE-6702-4AF7-A40A-D56C50EAB394}"/>
              </a:ext>
            </a:extLst>
          </p:cNvPr>
          <p:cNvSpPr/>
          <p:nvPr/>
        </p:nvSpPr>
        <p:spPr bwMode="auto">
          <a:xfrm>
            <a:off x="328614" y="8760152"/>
            <a:ext cx="275717"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000">
                <a:solidFill>
                  <a:schemeClr val="bg1"/>
                </a:solidFill>
                <a:ea typeface="Segoe UI" pitchFamily="34" charset="0"/>
                <a:cs typeface="Segoe Sans Display Semilight" pitchFamily="2" charset="0"/>
              </a:rPr>
              <a:t>Start</a:t>
            </a:r>
            <a:br>
              <a:rPr lang="en-US" sz="1000">
                <a:solidFill>
                  <a:schemeClr val="bg1"/>
                </a:solidFill>
                <a:ea typeface="Segoe UI" pitchFamily="34" charset="0"/>
                <a:cs typeface="Segoe Sans Display Semilight" pitchFamily="2" charset="0"/>
              </a:rPr>
            </a:br>
            <a:r>
              <a:rPr lang="en-US" sz="1000">
                <a:solidFill>
                  <a:schemeClr val="bg1"/>
                </a:solidFill>
                <a:ea typeface="Segoe UI" pitchFamily="34" charset="0"/>
                <a:cs typeface="Segoe Sans Display Semilight" pitchFamily="2" charset="0"/>
              </a:rPr>
              <a:t>Here</a:t>
            </a:r>
          </a:p>
        </p:txBody>
      </p:sp>
      <p:grpSp>
        <p:nvGrpSpPr>
          <p:cNvPr id="103" name="Graphic 335">
            <a:extLst>
              <a:ext uri="{FF2B5EF4-FFF2-40B4-BE49-F238E27FC236}">
                <a16:creationId xmlns:a16="http://schemas.microsoft.com/office/drawing/2014/main" id="{EE49888B-8D09-4E22-86EA-7D606F7FDF90}"/>
              </a:ext>
            </a:extLst>
          </p:cNvPr>
          <p:cNvGrpSpPr>
            <a:grpSpLocks noChangeAspect="1"/>
          </p:cNvGrpSpPr>
          <p:nvPr/>
        </p:nvGrpSpPr>
        <p:grpSpPr>
          <a:xfrm rot="16200000">
            <a:off x="796849" y="8806040"/>
            <a:ext cx="220471" cy="216000"/>
            <a:chOff x="506962" y="8672581"/>
            <a:chExt cx="104339" cy="102223"/>
          </a:xfrm>
        </p:grpSpPr>
        <p:sp>
          <p:nvSpPr>
            <p:cNvPr id="104" name="Freeform: Shape 103">
              <a:extLst>
                <a:ext uri="{FF2B5EF4-FFF2-40B4-BE49-F238E27FC236}">
                  <a16:creationId xmlns:a16="http://schemas.microsoft.com/office/drawing/2014/main" id="{C5E35ADE-5CF3-42B5-A59C-9A9288AFED8E}"/>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15875" cap="rnd">
              <a:solidFill>
                <a:schemeClr val="bg1"/>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E06274CC-C45C-4D16-9B70-3A924AD8DA95}"/>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15875" cap="rnd">
              <a:solidFill>
                <a:schemeClr val="bg1"/>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1F1764BE-F2D0-4A82-B463-D07DCC43FE41}"/>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15875" cap="rnd">
              <a:solidFill>
                <a:schemeClr val="bg1"/>
              </a:solidFill>
              <a:prstDash val="solid"/>
              <a:round/>
            </a:ln>
          </p:spPr>
          <p:txBody>
            <a:bodyPr rtlCol="0" anchor="ctr"/>
            <a:lstStyle/>
            <a:p>
              <a:endParaRPr lang="en-US"/>
            </a:p>
          </p:txBody>
        </p:sp>
      </p:grpSp>
      <p:sp>
        <p:nvSpPr>
          <p:cNvPr id="137" name="Rectangle 136">
            <a:extLst>
              <a:ext uri="{FF2B5EF4-FFF2-40B4-BE49-F238E27FC236}">
                <a16:creationId xmlns:a16="http://schemas.microsoft.com/office/drawing/2014/main" id="{42C3CC50-6C30-4E3E-A7BD-5117BFF29EE3}"/>
              </a:ext>
            </a:extLst>
          </p:cNvPr>
          <p:cNvSpPr/>
          <p:nvPr/>
        </p:nvSpPr>
        <p:spPr bwMode="auto">
          <a:xfrm>
            <a:off x="4750432" y="5253912"/>
            <a:ext cx="966676"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 All-in-one</a:t>
            </a:r>
            <a:br>
              <a:rPr lang="en-US" sz="900">
                <a:solidFill>
                  <a:schemeClr val="bg1"/>
                </a:solidFill>
                <a:ea typeface="Segoe UI" pitchFamily="34" charset="0"/>
                <a:cs typeface="Segoe Sans Display Semilight" pitchFamily="2" charset="0"/>
              </a:rPr>
            </a:br>
            <a:r>
              <a:rPr lang="en-US" sz="900">
                <a:solidFill>
                  <a:schemeClr val="bg1"/>
                </a:solidFill>
                <a:ea typeface="Segoe UI" pitchFamily="34" charset="0"/>
                <a:cs typeface="Segoe Sans Display Semilight" pitchFamily="2" charset="0"/>
              </a:rPr>
              <a:t>Enterprise Security</a:t>
            </a:r>
          </a:p>
        </p:txBody>
      </p:sp>
      <p:pic>
        <p:nvPicPr>
          <p:cNvPr id="45" name="Picture 44">
            <a:extLst>
              <a:ext uri="{FF2B5EF4-FFF2-40B4-BE49-F238E27FC236}">
                <a16:creationId xmlns:a16="http://schemas.microsoft.com/office/drawing/2014/main" id="{DBB8B0BE-B1FE-4C72-A28F-8A4C3E85A3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612" y="3956327"/>
            <a:ext cx="3643475" cy="2191904"/>
          </a:xfrm>
          <a:prstGeom prst="rect">
            <a:avLst/>
          </a:prstGeom>
        </p:spPr>
      </p:pic>
      <p:sp>
        <p:nvSpPr>
          <p:cNvPr id="46" name="Rectangle 45">
            <a:extLst>
              <a:ext uri="{FF2B5EF4-FFF2-40B4-BE49-F238E27FC236}">
                <a16:creationId xmlns:a16="http://schemas.microsoft.com/office/drawing/2014/main" id="{59FB674B-558F-4281-8434-1FD8FDB12D2D}"/>
              </a:ext>
            </a:extLst>
          </p:cNvPr>
          <p:cNvSpPr/>
          <p:nvPr/>
        </p:nvSpPr>
        <p:spPr bwMode="auto">
          <a:xfrm>
            <a:off x="328612" y="3956327"/>
            <a:ext cx="3643475" cy="19061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2000" tIns="252000" rIns="252000" bIns="0" numCol="1" spcCol="0" rtlCol="0" fromWordArt="0" anchor="t" anchorCtr="0" forceAA="0" compatLnSpc="1">
            <a:prstTxWarp prst="textNoShape">
              <a:avLst/>
            </a:prstTxWarp>
            <a:spAutoFit/>
          </a:bodyPr>
          <a:lstStyle/>
          <a:p>
            <a:pPr defTabSz="932472" fontAlgn="base">
              <a:spcBef>
                <a:spcPts val="600"/>
              </a:spcBef>
              <a:spcAft>
                <a:spcPts val="600"/>
              </a:spcAft>
            </a:pPr>
            <a:r>
              <a:rPr lang="en-US" sz="1400">
                <a:solidFill>
                  <a:srgbClr val="4FA7F2"/>
                </a:solidFill>
                <a:latin typeface="+mj-lt"/>
                <a:ea typeface="Segoe UI" pitchFamily="34" charset="0"/>
                <a:cs typeface="Segoe Sans Display Semilight" pitchFamily="2" charset="0"/>
              </a:rPr>
              <a:t>Start where you are, grow as you need</a:t>
            </a:r>
          </a:p>
          <a:p>
            <a:pPr algn="l" defTabSz="932472" fontAlgn="base">
              <a:spcBef>
                <a:spcPts val="200"/>
              </a:spcBef>
              <a:spcAft>
                <a:spcPts val="600"/>
              </a:spcAft>
            </a:pPr>
            <a:r>
              <a:rPr lang="en-US" sz="1000">
                <a:solidFill>
                  <a:schemeClr val="bg1"/>
                </a:solidFill>
                <a:ea typeface="Segoe UI" pitchFamily="34" charset="0"/>
                <a:cs typeface="Segoe Sans Display Semilight" pitchFamily="2" charset="0"/>
              </a:rPr>
              <a:t>M365’s modular approach to security means you can begin with foundational protection and add advanced capabilities as your business grows and your security needs evolve.</a:t>
            </a:r>
          </a:p>
          <a:p>
            <a:pPr algn="l" defTabSz="932472" fontAlgn="base">
              <a:spcBef>
                <a:spcPts val="200"/>
              </a:spcBef>
              <a:spcAft>
                <a:spcPts val="600"/>
              </a:spcAft>
            </a:pPr>
            <a:r>
              <a:rPr lang="en-US" sz="1000">
                <a:solidFill>
                  <a:schemeClr val="bg1"/>
                </a:solidFill>
                <a:ea typeface="Segoe UI" pitchFamily="34" charset="0"/>
                <a:cs typeface="Segoe Sans Display Semilight" pitchFamily="2" charset="0"/>
              </a:rPr>
              <a:t>Most SMBs start with M365 Business Premium, which includes essential security capabilities, then add specific protection modules to address particular risks or compliance requirements.</a:t>
            </a:r>
          </a:p>
        </p:txBody>
      </p:sp>
    </p:spTree>
    <p:extLst>
      <p:ext uri="{BB962C8B-B14F-4D97-AF65-F5344CB8AC3E}">
        <p14:creationId xmlns:p14="http://schemas.microsoft.com/office/powerpoint/2010/main" val="39506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8D470B-DB41-4344-AC28-B4BAB8CA8FC8}"/>
              </a:ext>
            </a:extLst>
          </p:cNvPr>
          <p:cNvSpPr/>
          <p:nvPr/>
        </p:nvSpPr>
        <p:spPr bwMode="auto">
          <a:xfrm>
            <a:off x="0" y="1905233"/>
            <a:ext cx="6529386" cy="35880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9" name="Picture 18">
            <a:extLst>
              <a:ext uri="{FF2B5EF4-FFF2-40B4-BE49-F238E27FC236}">
                <a16:creationId xmlns:a16="http://schemas.microsoft.com/office/drawing/2014/main" id="{16E55292-4960-4A68-B5DD-24545077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9000" y="1905233"/>
            <a:ext cx="3069000" cy="3588010"/>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Security solutions </a:t>
            </a:r>
            <a:br>
              <a:rPr lang="en-US" sz="2000">
                <a:solidFill>
                  <a:srgbClr val="091F2C"/>
                </a:solidFill>
                <a:latin typeface="+mj-lt"/>
                <a:cs typeface="Segoe UI"/>
              </a:rPr>
            </a:br>
            <a:r>
              <a:rPr lang="en-US" sz="2000">
                <a:solidFill>
                  <a:srgbClr val="091F2C"/>
                </a:solidFill>
                <a:latin typeface="+mj-lt"/>
                <a:cs typeface="Segoe UI"/>
              </a:rPr>
              <a:t>for your industry</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577081"/>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Every industry faces unique security challenges. A knowledgeable security partner can help tailor protection to meet your unique business requirements.</a:t>
            </a:r>
          </a:p>
          <a:p>
            <a:pPr defTabSz="914397">
              <a:spcBef>
                <a:spcPts val="300"/>
              </a:spcBef>
              <a:spcAft>
                <a:spcPts val="600"/>
              </a:spcAft>
              <a:defRPr/>
            </a:pPr>
            <a:r>
              <a:rPr lang="en-US" sz="1000">
                <a:cs typeface="Segoe UI"/>
              </a:rPr>
              <a:t>Here's how advanced security solutions address the specific threats in a range of sectors:</a:t>
            </a:r>
          </a:p>
        </p:txBody>
      </p:sp>
      <p:sp>
        <p:nvSpPr>
          <p:cNvPr id="7" name="Rectangle 6">
            <a:extLst>
              <a:ext uri="{FF2B5EF4-FFF2-40B4-BE49-F238E27FC236}">
                <a16:creationId xmlns:a16="http://schemas.microsoft.com/office/drawing/2014/main" id="{26D7E97C-EC5B-4F62-A229-F388A80F3F4E}"/>
              </a:ext>
            </a:extLst>
          </p:cNvPr>
          <p:cNvSpPr/>
          <p:nvPr/>
        </p:nvSpPr>
        <p:spPr bwMode="auto">
          <a:xfrm>
            <a:off x="328614" y="1988328"/>
            <a:ext cx="3201766" cy="33945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dirty="0">
                <a:solidFill>
                  <a:srgbClr val="091F2C"/>
                </a:solidFill>
                <a:latin typeface="+mj-lt"/>
                <a:ea typeface="Segoe UI" pitchFamily="34" charset="0"/>
                <a:cs typeface="Segoe Sans Display Semilight" pitchFamily="2" charset="0"/>
              </a:rPr>
              <a:t>Healthcare</a:t>
            </a:r>
            <a:endParaRPr lang="en-US" sz="1400" dirty="0">
              <a:solidFill>
                <a:srgbClr val="091F2C"/>
              </a:solidFill>
              <a:ea typeface="Segoe UI" pitchFamily="34" charset="0"/>
              <a:cs typeface="Segoe Sans Display Semilight" pitchFamily="2" charset="0"/>
            </a:endParaRPr>
          </a:p>
          <a:p>
            <a:pPr algn="l" defTabSz="932472" fontAlgn="base">
              <a:spcBef>
                <a:spcPts val="200"/>
              </a:spcBef>
              <a:spcAft>
                <a:spcPts val="600"/>
              </a:spcAft>
            </a:pPr>
            <a:r>
              <a:rPr lang="en-US" sz="1000" dirty="0">
                <a:solidFill>
                  <a:schemeClr val="tx1"/>
                </a:solidFill>
                <a:ea typeface="Segoe UI" pitchFamily="34" charset="0"/>
                <a:cs typeface="Segoe Sans Display Semilight" pitchFamily="2" charset="0"/>
              </a:rPr>
              <a:t>If you operate in the healthcare sector, your security priorities likely </a:t>
            </a:r>
            <a:r>
              <a:rPr lang="en-US" sz="1000" dirty="0" err="1">
                <a:solidFill>
                  <a:schemeClr val="tx1"/>
                </a:solidFill>
                <a:ea typeface="Segoe UI" pitchFamily="34" charset="0"/>
                <a:cs typeface="Segoe Sans Display Semilight" pitchFamily="2" charset="0"/>
              </a:rPr>
              <a:t>centre</a:t>
            </a:r>
            <a:r>
              <a:rPr lang="en-US" sz="1000" dirty="0">
                <a:solidFill>
                  <a:schemeClr val="tx1"/>
                </a:solidFill>
                <a:ea typeface="Segoe UI" pitchFamily="34" charset="0"/>
                <a:cs typeface="Segoe Sans Display Semilight" pitchFamily="2" charset="0"/>
              </a:rPr>
              <a:t> around protecting sensitive patient information and maintaining continuity of care.</a:t>
            </a:r>
          </a:p>
          <a:p>
            <a:pPr algn="l" defTabSz="932472" fontAlgn="base">
              <a:spcBef>
                <a:spcPts val="200"/>
              </a:spcBef>
              <a:spcAft>
                <a:spcPts val="600"/>
              </a:spcAft>
            </a:pPr>
            <a:r>
              <a:rPr lang="en-US" sz="1000" dirty="0">
                <a:solidFill>
                  <a:schemeClr val="tx1"/>
                </a:solidFill>
                <a:ea typeface="Segoe UI" pitchFamily="34" charset="0"/>
                <a:cs typeface="Segoe Sans Display Semilight" pitchFamily="2" charset="0"/>
              </a:rPr>
              <a:t>The healthcare industry has seen a surge in ransomware attacks targeting patient data. The healthcare industry has seen a surge in ransomware attacks targeting patient data, with an ANZ hearing specialist recently suffering a ransomware attack that compromised tens of thousands of clients' personal and health information. </a:t>
            </a:r>
          </a:p>
          <a:p>
            <a:pPr algn="l" defTabSz="932472" fontAlgn="base">
              <a:spcBef>
                <a:spcPts val="200"/>
              </a:spcBef>
              <a:spcAft>
                <a:spcPts val="300"/>
              </a:spcAft>
            </a:pPr>
            <a:r>
              <a:rPr lang="en-US" sz="1000" dirty="0">
                <a:solidFill>
                  <a:schemeClr val="tx1"/>
                </a:solidFill>
                <a:ea typeface="Segoe UI" pitchFamily="34" charset="0"/>
                <a:cs typeface="Segoe Sans Display Semilight" pitchFamily="2" charset="0"/>
              </a:rPr>
              <a:t>Healthcare businesses typically </a:t>
            </a:r>
            <a:r>
              <a:rPr lang="en-US" sz="1000" dirty="0" err="1">
                <a:solidFill>
                  <a:schemeClr val="tx1"/>
                </a:solidFill>
                <a:ea typeface="Segoe UI" pitchFamily="34" charset="0"/>
                <a:cs typeface="Segoe Sans Display Semilight" pitchFamily="2" charset="0"/>
              </a:rPr>
              <a:t>prioritise</a:t>
            </a:r>
            <a:r>
              <a:rPr lang="en-US" sz="1000" dirty="0">
                <a:solidFill>
                  <a:schemeClr val="tx1"/>
                </a:solidFill>
                <a:ea typeface="Segoe UI" pitchFamily="34" charset="0"/>
                <a:cs typeface="Segoe Sans Display Semilight" pitchFamily="2" charset="0"/>
              </a:rPr>
              <a:t>:</a:t>
            </a:r>
          </a:p>
          <a:p>
            <a:pPr marL="269875" indent="-180975" algn="l" defTabSz="932472" fontAlgn="base">
              <a:spcBef>
                <a:spcPts val="200"/>
              </a:spcBef>
              <a:spcAft>
                <a:spcPts val="300"/>
              </a:spcAft>
              <a:buFont typeface="Arial" panose="020B0604020202020204" pitchFamily="34" charset="0"/>
              <a:buChar char="•"/>
            </a:pPr>
            <a:r>
              <a:rPr lang="en-US" sz="1000" dirty="0">
                <a:solidFill>
                  <a:schemeClr val="tx1"/>
                </a:solidFill>
                <a:latin typeface="+mj-lt"/>
                <a:ea typeface="Segoe UI" pitchFamily="34" charset="0"/>
                <a:cs typeface="Segoe Sans Display Semilight" pitchFamily="2" charset="0"/>
              </a:rPr>
              <a:t>Data encryption </a:t>
            </a:r>
            <a:r>
              <a:rPr lang="en-US" sz="1000" dirty="0">
                <a:solidFill>
                  <a:schemeClr val="tx1"/>
                </a:solidFill>
                <a:ea typeface="Segoe UI" pitchFamily="34" charset="0"/>
                <a:cs typeface="Segoe Sans Display Semilight" pitchFamily="2" charset="0"/>
              </a:rPr>
              <a:t>to protect sensitive patient information</a:t>
            </a:r>
          </a:p>
          <a:p>
            <a:pPr marL="269875" indent="-180975" algn="l" defTabSz="932472" fontAlgn="base">
              <a:spcBef>
                <a:spcPts val="200"/>
              </a:spcBef>
              <a:spcAft>
                <a:spcPts val="300"/>
              </a:spcAft>
              <a:buFont typeface="Arial" panose="020B0604020202020204" pitchFamily="34" charset="0"/>
              <a:buChar char="•"/>
            </a:pPr>
            <a:r>
              <a:rPr lang="en-US" sz="1000" dirty="0">
                <a:solidFill>
                  <a:schemeClr val="tx1"/>
                </a:solidFill>
                <a:latin typeface="+mj-lt"/>
                <a:ea typeface="Segoe UI" pitchFamily="34" charset="0"/>
                <a:cs typeface="Segoe Sans Display Semilight" pitchFamily="2" charset="0"/>
              </a:rPr>
              <a:t>Access control </a:t>
            </a:r>
            <a:r>
              <a:rPr lang="en-US" sz="1000" dirty="0">
                <a:solidFill>
                  <a:schemeClr val="tx1"/>
                </a:solidFill>
                <a:ea typeface="Segoe UI" pitchFamily="34" charset="0"/>
                <a:cs typeface="Segoe Sans Display Semilight" pitchFamily="2" charset="0"/>
              </a:rPr>
              <a:t>to ensure only </a:t>
            </a:r>
            <a:r>
              <a:rPr lang="en-US" sz="1000" dirty="0" err="1">
                <a:solidFill>
                  <a:schemeClr val="tx1"/>
                </a:solidFill>
                <a:ea typeface="Segoe UI" pitchFamily="34" charset="0"/>
                <a:cs typeface="Segoe Sans Display Semilight" pitchFamily="2" charset="0"/>
              </a:rPr>
              <a:t>authorised</a:t>
            </a:r>
            <a:r>
              <a:rPr lang="en-US" sz="1000" dirty="0">
                <a:solidFill>
                  <a:schemeClr val="tx1"/>
                </a:solidFill>
                <a:ea typeface="Segoe UI" pitchFamily="34" charset="0"/>
                <a:cs typeface="Segoe Sans Display Semilight" pitchFamily="2" charset="0"/>
              </a:rPr>
              <a:t> personnel can access patient data</a:t>
            </a:r>
          </a:p>
          <a:p>
            <a:pPr marL="269875" indent="-180975" algn="l" defTabSz="932472" fontAlgn="base">
              <a:spcBef>
                <a:spcPts val="200"/>
              </a:spcBef>
              <a:spcAft>
                <a:spcPts val="300"/>
              </a:spcAft>
              <a:buFont typeface="Arial" panose="020B0604020202020204" pitchFamily="34" charset="0"/>
              <a:buChar char="•"/>
            </a:pPr>
            <a:r>
              <a:rPr lang="en-US" sz="1000" dirty="0">
                <a:solidFill>
                  <a:schemeClr val="tx1"/>
                </a:solidFill>
                <a:latin typeface="+mj-lt"/>
                <a:ea typeface="Segoe UI" pitchFamily="34" charset="0"/>
                <a:cs typeface="Segoe Sans Display Semilight" pitchFamily="2" charset="0"/>
              </a:rPr>
              <a:t>Network security </a:t>
            </a:r>
            <a:r>
              <a:rPr lang="en-US" sz="1000" dirty="0">
                <a:solidFill>
                  <a:schemeClr val="tx1"/>
                </a:solidFill>
                <a:ea typeface="Segoe UI" pitchFamily="34" charset="0"/>
                <a:cs typeface="Segoe Sans Display Semilight" pitchFamily="2" charset="0"/>
              </a:rPr>
              <a:t>to prevent cyber attacks on healthcare networks</a:t>
            </a:r>
          </a:p>
        </p:txBody>
      </p:sp>
      <p:sp>
        <p:nvSpPr>
          <p:cNvPr id="20" name="Rectangle 19">
            <a:extLst>
              <a:ext uri="{FF2B5EF4-FFF2-40B4-BE49-F238E27FC236}">
                <a16:creationId xmlns:a16="http://schemas.microsoft.com/office/drawing/2014/main" id="{6D3B7923-9759-46BF-A4A0-D91156606984}"/>
              </a:ext>
            </a:extLst>
          </p:cNvPr>
          <p:cNvSpPr/>
          <p:nvPr/>
        </p:nvSpPr>
        <p:spPr bwMode="auto">
          <a:xfrm>
            <a:off x="0" y="5852709"/>
            <a:ext cx="6858000" cy="405329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1" name="Picture 20">
            <a:extLst>
              <a:ext uri="{FF2B5EF4-FFF2-40B4-BE49-F238E27FC236}">
                <a16:creationId xmlns:a16="http://schemas.microsoft.com/office/drawing/2014/main" id="{9845FEC5-094A-4298-9CB0-8271962CF9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57614" y="5852710"/>
            <a:ext cx="3100386" cy="4053290"/>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22" name="Rectangle 21">
            <a:extLst>
              <a:ext uri="{FF2B5EF4-FFF2-40B4-BE49-F238E27FC236}">
                <a16:creationId xmlns:a16="http://schemas.microsoft.com/office/drawing/2014/main" id="{7D28B3D5-B82C-463E-AB76-A13736291A84}"/>
              </a:ext>
            </a:extLst>
          </p:cNvPr>
          <p:cNvSpPr/>
          <p:nvPr/>
        </p:nvSpPr>
        <p:spPr bwMode="auto">
          <a:xfrm>
            <a:off x="328613" y="5935805"/>
            <a:ext cx="3277209" cy="34843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Financial Services &amp; Insurance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Financial services and insurance </a:t>
            </a:r>
            <a:r>
              <a:rPr lang="en-US" sz="1000" err="1">
                <a:solidFill>
                  <a:schemeClr val="tx1"/>
                </a:solidFill>
                <a:ea typeface="Segoe UI" pitchFamily="34" charset="0"/>
                <a:cs typeface="Segoe Sans Display Semilight" pitchFamily="2" charset="0"/>
              </a:rPr>
              <a:t>organisations</a:t>
            </a:r>
            <a:r>
              <a:rPr lang="en-US" sz="1000">
                <a:solidFill>
                  <a:schemeClr val="tx1"/>
                </a:solidFill>
                <a:ea typeface="Segoe UI" pitchFamily="34" charset="0"/>
                <a:cs typeface="Segoe Sans Display Semilight" pitchFamily="2" charset="0"/>
              </a:rPr>
              <a:t> face heightened scrutiny and sophisticated attacks targeting valuable assets, sensitive personal data and private client information. A breach can have devastating consequences, with Cisco reporting that 74%</a:t>
            </a:r>
            <a:r>
              <a:rPr lang="en-US" sz="1000" baseline="30000">
                <a:solidFill>
                  <a:schemeClr val="tx1"/>
                </a:solidFill>
                <a:ea typeface="Segoe UI" pitchFamily="34" charset="0"/>
                <a:cs typeface="Segoe Sans Display Semilight" pitchFamily="2" charset="0"/>
              </a:rPr>
              <a:t>4</a:t>
            </a:r>
            <a:r>
              <a:rPr lang="en-US" sz="1000">
                <a:solidFill>
                  <a:schemeClr val="tx1"/>
                </a:solidFill>
                <a:ea typeface="Segoe UI" pitchFamily="34" charset="0"/>
                <a:cs typeface="Segoe Sans Display Semilight" pitchFamily="2" charset="0"/>
              </a:rPr>
              <a:t> of SMBs in the Asia-Pacific region believe a major cyber incident could </a:t>
            </a:r>
            <a:r>
              <a:rPr lang="en-US" sz="1000" err="1">
                <a:solidFill>
                  <a:schemeClr val="tx1"/>
                </a:solidFill>
                <a:ea typeface="Segoe UI" pitchFamily="34" charset="0"/>
                <a:cs typeface="Segoe Sans Display Semilight" pitchFamily="2" charset="0"/>
              </a:rPr>
              <a:t>jeopardise</a:t>
            </a:r>
            <a:r>
              <a:rPr lang="en-US" sz="1000">
                <a:solidFill>
                  <a:schemeClr val="tx1"/>
                </a:solidFill>
                <a:ea typeface="Segoe UI" pitchFamily="34" charset="0"/>
                <a:cs typeface="Segoe Sans Display Semilight" pitchFamily="2" charset="0"/>
              </a:rPr>
              <a:t> their </a:t>
            </a:r>
            <a:r>
              <a:rPr lang="en-US" sz="1000" err="1">
                <a:solidFill>
                  <a:schemeClr val="tx1"/>
                </a:solidFill>
                <a:ea typeface="Segoe UI" pitchFamily="34" charset="0"/>
                <a:cs typeface="Segoe Sans Display Semilight" pitchFamily="2" charset="0"/>
              </a:rPr>
              <a:t>organisation's</a:t>
            </a:r>
            <a:r>
              <a:rPr lang="en-US" sz="1000">
                <a:solidFill>
                  <a:schemeClr val="tx1"/>
                </a:solidFill>
                <a:ea typeface="Segoe UI" pitchFamily="34" charset="0"/>
                <a:cs typeface="Segoe Sans Display Semilight" pitchFamily="2" charset="0"/>
              </a:rPr>
              <a:t> survival. </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Both sectors collect and store extensive personal and financial information that makes them attractive targets for cybercriminals. Key priorities in these sectors include:</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Data breach prevention </a:t>
            </a:r>
            <a:r>
              <a:rPr lang="en-US" sz="1000">
                <a:solidFill>
                  <a:schemeClr val="tx1"/>
                </a:solidFill>
                <a:ea typeface="Segoe UI" pitchFamily="34" charset="0"/>
                <a:cs typeface="Segoe Sans Display Semilight" pitchFamily="2" charset="0"/>
              </a:rPr>
              <a:t>to safeguard confidential client information, policy details and financial records</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Fraud detection and prevention </a:t>
            </a:r>
            <a:r>
              <a:rPr lang="en-US" sz="1000">
                <a:solidFill>
                  <a:schemeClr val="tx1"/>
                </a:solidFill>
                <a:ea typeface="Segoe UI" pitchFamily="34" charset="0"/>
                <a:cs typeface="Segoe Sans Display Semilight" pitchFamily="2" charset="0"/>
              </a:rPr>
              <a:t>to identify and block fraudulent transactions, claims and activities</a:t>
            </a:r>
          </a:p>
          <a:p>
            <a:pPr marL="269875" indent="-180975" algn="l" defTabSz="932472" fontAlgn="base">
              <a:spcBef>
                <a:spcPts val="200"/>
              </a:spcBef>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Compliance with regulations </a:t>
            </a:r>
            <a:r>
              <a:rPr lang="en-US" sz="1000">
                <a:solidFill>
                  <a:schemeClr val="tx1"/>
                </a:solidFill>
                <a:ea typeface="Segoe UI" pitchFamily="34" charset="0"/>
                <a:cs typeface="Segoe Sans Display Semilight" pitchFamily="2" charset="0"/>
              </a:rPr>
              <a:t>to meet strict industry standards and avoid hefty fines and legal consequences</a:t>
            </a:r>
          </a:p>
        </p:txBody>
      </p:sp>
    </p:spTree>
    <p:extLst>
      <p:ext uri="{BB962C8B-B14F-4D97-AF65-F5344CB8AC3E}">
        <p14:creationId xmlns:p14="http://schemas.microsoft.com/office/powerpoint/2010/main" val="391142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Security solutions </a:t>
            </a:r>
            <a:br>
              <a:rPr lang="en-US" sz="2000">
                <a:solidFill>
                  <a:srgbClr val="091F2C"/>
                </a:solidFill>
                <a:latin typeface="+mj-lt"/>
                <a:cs typeface="Segoe UI"/>
              </a:rPr>
            </a:br>
            <a:r>
              <a:rPr lang="en-US" sz="2000">
                <a:solidFill>
                  <a:srgbClr val="091F2C"/>
                </a:solidFill>
                <a:latin typeface="+mj-lt"/>
                <a:cs typeface="Segoe UI"/>
              </a:rPr>
              <a:t>for your industry</a:t>
            </a:r>
          </a:p>
        </p:txBody>
      </p:sp>
      <p:sp>
        <p:nvSpPr>
          <p:cNvPr id="4" name="Rectangle 3">
            <a:extLst>
              <a:ext uri="{FF2B5EF4-FFF2-40B4-BE49-F238E27FC236}">
                <a16:creationId xmlns:a16="http://schemas.microsoft.com/office/drawing/2014/main" id="{5D8D470B-DB41-4344-AC28-B4BAB8CA8FC8}"/>
              </a:ext>
            </a:extLst>
          </p:cNvPr>
          <p:cNvSpPr/>
          <p:nvPr/>
        </p:nvSpPr>
        <p:spPr bwMode="auto">
          <a:xfrm>
            <a:off x="0" y="1148506"/>
            <a:ext cx="6529386" cy="317163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9" name="Picture 18">
            <a:extLst>
              <a:ext uri="{FF2B5EF4-FFF2-40B4-BE49-F238E27FC236}">
                <a16:creationId xmlns:a16="http://schemas.microsoft.com/office/drawing/2014/main" id="{16E55292-4960-4A68-B5DD-24545077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9000" y="1148507"/>
            <a:ext cx="3069000" cy="3171634"/>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7" name="Rectangle 6">
            <a:extLst>
              <a:ext uri="{FF2B5EF4-FFF2-40B4-BE49-F238E27FC236}">
                <a16:creationId xmlns:a16="http://schemas.microsoft.com/office/drawing/2014/main" id="{26D7E97C-EC5B-4F62-A229-F388A80F3F4E}"/>
              </a:ext>
            </a:extLst>
          </p:cNvPr>
          <p:cNvSpPr/>
          <p:nvPr/>
        </p:nvSpPr>
        <p:spPr bwMode="auto">
          <a:xfrm>
            <a:off x="328613" y="1231602"/>
            <a:ext cx="3277209" cy="28687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Retail</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Retail businesses must protect both customer payment information and maintain operational continuity and </a:t>
            </a:r>
            <a:r>
              <a:rPr lang="en-US" sz="1000" err="1">
                <a:solidFill>
                  <a:schemeClr val="tx1"/>
                </a:solidFill>
                <a:ea typeface="Segoe UI" pitchFamily="34" charset="0"/>
                <a:cs typeface="Segoe Sans Display Semilight" pitchFamily="2" charset="0"/>
              </a:rPr>
              <a:t>defences</a:t>
            </a:r>
            <a:r>
              <a:rPr lang="en-US" sz="1000">
                <a:solidFill>
                  <a:schemeClr val="tx1"/>
                </a:solidFill>
                <a:ea typeface="Segoe UI" pitchFamily="34" charset="0"/>
                <a:cs typeface="Segoe Sans Display Semilight" pitchFamily="2" charset="0"/>
              </a:rPr>
              <a:t> across multiple channels. </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Collecting data from and transacting with thousands of customers and payments – across ANZ and globally, online and off – retailers are increasingly targeted by cybercriminals using tactics like </a:t>
            </a:r>
            <a:r>
              <a:rPr lang="en-US" sz="1000" err="1">
                <a:solidFill>
                  <a:schemeClr val="tx1"/>
                </a:solidFill>
                <a:ea typeface="Segoe UI" pitchFamily="34" charset="0"/>
                <a:cs typeface="Segoe Sans Display Semilight" pitchFamily="2" charset="0"/>
              </a:rPr>
              <a:t>quishing</a:t>
            </a:r>
            <a:r>
              <a:rPr lang="en-US" sz="1000">
                <a:solidFill>
                  <a:schemeClr val="tx1"/>
                </a:solidFill>
                <a:ea typeface="Segoe UI" pitchFamily="34" charset="0"/>
                <a:cs typeface="Segoe Sans Display Semilight" pitchFamily="2" charset="0"/>
              </a:rPr>
              <a:t>. Retail businesses typically focus on:</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Data breach prevention </a:t>
            </a:r>
            <a:r>
              <a:rPr lang="en-US" sz="1000">
                <a:solidFill>
                  <a:schemeClr val="tx1"/>
                </a:solidFill>
                <a:ea typeface="Segoe UI" pitchFamily="34" charset="0"/>
                <a:cs typeface="Segoe Sans Display Semilight" pitchFamily="2" charset="0"/>
              </a:rPr>
              <a:t>to protect customer information</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Fraud detection </a:t>
            </a:r>
            <a:r>
              <a:rPr lang="en-US" sz="1000">
                <a:solidFill>
                  <a:schemeClr val="tx1"/>
                </a:solidFill>
                <a:ea typeface="Segoe UI" pitchFamily="34" charset="0"/>
                <a:cs typeface="Segoe Sans Display Semilight" pitchFamily="2" charset="0"/>
              </a:rPr>
              <a:t>to safeguard online transactions</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Supply chain security </a:t>
            </a:r>
            <a:r>
              <a:rPr lang="en-US" sz="1000">
                <a:solidFill>
                  <a:schemeClr val="tx1"/>
                </a:solidFill>
                <a:ea typeface="Segoe UI" pitchFamily="34" charset="0"/>
                <a:cs typeface="Segoe Sans Display Semilight" pitchFamily="2" charset="0"/>
              </a:rPr>
              <a:t>to protect complex retail networks</a:t>
            </a:r>
          </a:p>
        </p:txBody>
      </p:sp>
      <p:sp>
        <p:nvSpPr>
          <p:cNvPr id="13" name="Rectangle 12">
            <a:extLst>
              <a:ext uri="{FF2B5EF4-FFF2-40B4-BE49-F238E27FC236}">
                <a16:creationId xmlns:a16="http://schemas.microsoft.com/office/drawing/2014/main" id="{76227C56-1284-410D-91EB-4A09CDA7DF82}"/>
              </a:ext>
            </a:extLst>
          </p:cNvPr>
          <p:cNvSpPr/>
          <p:nvPr/>
        </p:nvSpPr>
        <p:spPr bwMode="auto">
          <a:xfrm>
            <a:off x="0" y="4684482"/>
            <a:ext cx="6529386" cy="33703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5" name="Picture 14">
            <a:extLst>
              <a:ext uri="{FF2B5EF4-FFF2-40B4-BE49-F238E27FC236}">
                <a16:creationId xmlns:a16="http://schemas.microsoft.com/office/drawing/2014/main" id="{6D4A8780-39A9-44A0-9EE2-12AF184CBE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89000" y="4684481"/>
            <a:ext cx="3069000" cy="3370355"/>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18" name="Rectangle 17">
            <a:extLst>
              <a:ext uri="{FF2B5EF4-FFF2-40B4-BE49-F238E27FC236}">
                <a16:creationId xmlns:a16="http://schemas.microsoft.com/office/drawing/2014/main" id="{D0BCEB5C-12D5-4DC6-B880-4836678A44E3}"/>
              </a:ext>
            </a:extLst>
          </p:cNvPr>
          <p:cNvSpPr/>
          <p:nvPr/>
        </p:nvSpPr>
        <p:spPr bwMode="auto">
          <a:xfrm>
            <a:off x="328613" y="4767577"/>
            <a:ext cx="3209717" cy="30226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dirty="0">
                <a:solidFill>
                  <a:srgbClr val="091F2C"/>
                </a:solidFill>
                <a:latin typeface="+mj-lt"/>
                <a:ea typeface="Segoe UI" pitchFamily="34" charset="0"/>
                <a:cs typeface="Segoe Sans Display Semilight" pitchFamily="2" charset="0"/>
              </a:rPr>
              <a:t>Government</a:t>
            </a:r>
          </a:p>
          <a:p>
            <a:pPr algn="l" defTabSz="932472" fontAlgn="base">
              <a:spcBef>
                <a:spcPts val="200"/>
              </a:spcBef>
              <a:spcAft>
                <a:spcPts val="600"/>
              </a:spcAft>
            </a:pPr>
            <a:r>
              <a:rPr lang="en-US" sz="1000" dirty="0">
                <a:solidFill>
                  <a:schemeClr val="tx1"/>
                </a:solidFill>
                <a:ea typeface="Segoe UI" pitchFamily="34" charset="0"/>
                <a:cs typeface="Segoe Sans Display Semilight" pitchFamily="2" charset="0"/>
              </a:rPr>
              <a:t>Government entities need to balance public accessibility with the need to safeguard sensitive information and critical services and infrastructure.</a:t>
            </a:r>
          </a:p>
          <a:p>
            <a:pPr defTabSz="932472" fontAlgn="base">
              <a:spcBef>
                <a:spcPts val="200"/>
              </a:spcBef>
              <a:spcAft>
                <a:spcPts val="600"/>
              </a:spcAft>
            </a:pPr>
            <a:r>
              <a:rPr lang="en-US" sz="1000" dirty="0">
                <a:solidFill>
                  <a:schemeClr val="tx1"/>
                </a:solidFill>
                <a:ea typeface="Segoe UI" pitchFamily="34" charset="0"/>
                <a:cs typeface="Segoe Sans Display Semilight"/>
              </a:rPr>
              <a:t>Like SMBs, local councils in New Zealand have faced repeated ransomware attacks, phishing scams and data breaches. These attacks often involve exfiltration of sensitive information, identity theft and extortion. Business email compromise (BEC) attacks have been identified as a major threat, potentially causing significant financial damage. Governments </a:t>
            </a:r>
            <a:r>
              <a:rPr lang="en-US" sz="1000" dirty="0" err="1">
                <a:solidFill>
                  <a:schemeClr val="tx1"/>
                </a:solidFill>
                <a:ea typeface="Segoe UI" pitchFamily="34" charset="0"/>
                <a:cs typeface="Segoe Sans Display Semilight"/>
              </a:rPr>
              <a:t>prioritise</a:t>
            </a:r>
            <a:r>
              <a:rPr lang="en-US" sz="1000" dirty="0">
                <a:solidFill>
                  <a:schemeClr val="tx1"/>
                </a:solidFill>
                <a:ea typeface="Segoe UI" pitchFamily="34" charset="0"/>
                <a:cs typeface="Segoe Sans Display Semilight"/>
              </a:rPr>
              <a:t>:</a:t>
            </a:r>
          </a:p>
          <a:p>
            <a:pPr marL="266700" indent="-175895" algn="l" defTabSz="932472" fontAlgn="base">
              <a:spcBef>
                <a:spcPts val="200"/>
              </a:spcBef>
              <a:spcAft>
                <a:spcPts val="300"/>
              </a:spcAft>
              <a:buFont typeface="Arial" panose="020B0604020202020204" pitchFamily="34" charset="0"/>
              <a:buChar char="•"/>
            </a:pPr>
            <a:r>
              <a:rPr lang="en-US" sz="1000" dirty="0">
                <a:solidFill>
                  <a:schemeClr val="tx1"/>
                </a:solidFill>
                <a:latin typeface="+mj-lt"/>
                <a:ea typeface="Segoe UI" pitchFamily="34" charset="0"/>
                <a:cs typeface="Segoe Sans Display Semilight" pitchFamily="2" charset="0"/>
              </a:rPr>
              <a:t>Data protection </a:t>
            </a:r>
            <a:r>
              <a:rPr lang="en-US" sz="1000" dirty="0">
                <a:solidFill>
                  <a:schemeClr val="tx1"/>
                </a:solidFill>
                <a:ea typeface="Segoe UI" pitchFamily="34" charset="0"/>
                <a:cs typeface="Segoe Sans Display Semilight" pitchFamily="2" charset="0"/>
              </a:rPr>
              <a:t>to safeguard sensitive information</a:t>
            </a:r>
          </a:p>
          <a:p>
            <a:pPr marL="266700" indent="-175895" algn="l" defTabSz="932472" fontAlgn="base">
              <a:spcBef>
                <a:spcPts val="200"/>
              </a:spcBef>
              <a:spcAft>
                <a:spcPts val="300"/>
              </a:spcAft>
              <a:buFont typeface="Arial" panose="020B0604020202020204" pitchFamily="34" charset="0"/>
              <a:buChar char="•"/>
            </a:pPr>
            <a:r>
              <a:rPr lang="en-US" sz="1000" dirty="0">
                <a:solidFill>
                  <a:schemeClr val="tx1"/>
                </a:solidFill>
                <a:latin typeface="+mj-lt"/>
                <a:ea typeface="Segoe UI" pitchFamily="34" charset="0"/>
                <a:cs typeface="Segoe Sans Display Semilight"/>
              </a:rPr>
              <a:t>Cyber threat intelligence </a:t>
            </a:r>
            <a:r>
              <a:rPr lang="en-US" sz="1000" dirty="0">
                <a:solidFill>
                  <a:schemeClr val="tx1"/>
                </a:solidFill>
                <a:ea typeface="Segoe UI" pitchFamily="34" charset="0"/>
                <a:cs typeface="Segoe Sans Display Semilight"/>
              </a:rPr>
              <a:t>to stay ahead of threats</a:t>
            </a:r>
          </a:p>
          <a:p>
            <a:pPr marL="266700" indent="-175895" algn="l" defTabSz="932472" fontAlgn="base">
              <a:spcBef>
                <a:spcPts val="200"/>
              </a:spcBef>
              <a:spcAft>
                <a:spcPts val="300"/>
              </a:spcAft>
              <a:buFont typeface="Arial" panose="020B0604020202020204" pitchFamily="34" charset="0"/>
              <a:buChar char="•"/>
            </a:pPr>
            <a:r>
              <a:rPr lang="en-US" sz="1000" dirty="0">
                <a:solidFill>
                  <a:schemeClr val="tx1"/>
                </a:solidFill>
                <a:latin typeface="+mj-lt"/>
                <a:ea typeface="Segoe UI" pitchFamily="34" charset="0"/>
                <a:cs typeface="Segoe Sans Display Semilight" pitchFamily="2" charset="0"/>
              </a:rPr>
              <a:t>Network security </a:t>
            </a:r>
            <a:r>
              <a:rPr lang="en-US" sz="1000" dirty="0">
                <a:solidFill>
                  <a:schemeClr val="tx1"/>
                </a:solidFill>
                <a:ea typeface="Segoe UI" pitchFamily="34" charset="0"/>
                <a:cs typeface="Segoe Sans Display Semilight" pitchFamily="2" charset="0"/>
              </a:rPr>
              <a:t>to ensure the integrity of governmental communications</a:t>
            </a:r>
          </a:p>
        </p:txBody>
      </p:sp>
    </p:spTree>
    <p:extLst>
      <p:ext uri="{BB962C8B-B14F-4D97-AF65-F5344CB8AC3E}">
        <p14:creationId xmlns:p14="http://schemas.microsoft.com/office/powerpoint/2010/main" val="152287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Templat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1">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8" ma:contentTypeDescription="Create a new document." ma:contentTypeScope="" ma:versionID="83d9e95c12dcad1ee09f99c488f38643">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4de455e7227b351f96e30c21fec957"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8e5ee5f-cdc9-400e-abeb-489c00a90ce7" xsi:nil="true"/>
    <lcf76f155ced4ddcb4097134ff3c332f xmlns="097bb821-340d-4a6b-ab9d-4a4be84d8d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02BDF6-79E2-411B-8E9A-1D77D35BBAF2}">
  <ds:schemaRefs>
    <ds:schemaRef ds:uri="http://schemas.microsoft.com/sharepoint/v3/contenttype/forms"/>
  </ds:schemaRefs>
</ds:datastoreItem>
</file>

<file path=customXml/itemProps2.xml><?xml version="1.0" encoding="utf-8"?>
<ds:datastoreItem xmlns:ds="http://schemas.openxmlformats.org/officeDocument/2006/customXml" ds:itemID="{394D300A-CFD4-4F03-A25D-98A5DE5BD180}"/>
</file>

<file path=customXml/itemProps3.xml><?xml version="1.0" encoding="utf-8"?>
<ds:datastoreItem xmlns:ds="http://schemas.openxmlformats.org/officeDocument/2006/customXml" ds:itemID="{DE83CB5F-CEF0-435F-B9FE-9E4510FBF462}">
  <ds:schemaRefs>
    <ds:schemaRef ds:uri="912a965b-18ab-48f9-afa9-986d97207d9f"/>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20</TotalTime>
  <Words>3309</Words>
  <Application>Microsoft Office PowerPoint</Application>
  <PresentationFormat>A4 Paper (210x297 mm)</PresentationFormat>
  <Paragraphs>225</Paragraphs>
  <Slides>13</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Aptos</vt:lpstr>
      <vt:lpstr>Arial</vt:lpstr>
      <vt:lpstr>Calibri</vt:lpstr>
      <vt:lpstr>Segoe Sans Display</vt:lpstr>
      <vt:lpstr>Segoe Sans Display (Body)</vt:lpstr>
      <vt:lpstr>Segoe Sans Display Semibold</vt:lpstr>
      <vt:lpstr>Segoe Sans Display Semibold (Headings)</vt:lpstr>
      <vt:lpstr>Segoe Sans Display Semilight</vt:lpstr>
      <vt:lpstr>Segoe UI</vt:lpstr>
      <vt:lpstr>Wingdings</vt:lpstr>
      <vt:lpstr>White Template</vt:lpstr>
      <vt:lpstr>Supercharge your security:  A practical guide to cyber threats and protection for ANZ SMBs in the age of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DD Security Customer eGuide</dc:title>
  <dc:subject/>
  <dc:creator>Matt George</dc:creator>
  <cp:keywords/>
  <dc:description/>
  <cp:lastModifiedBy>Melanie Johnstone</cp:lastModifiedBy>
  <cp:revision>5</cp:revision>
  <dcterms:created xsi:type="dcterms:W3CDTF">2025-01-16T21:55:48Z</dcterms:created>
  <dcterms:modified xsi:type="dcterms:W3CDTF">2025-04-10T05:44:31Z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MediaServiceImageTags">
    <vt:lpwstr/>
  </property>
</Properties>
</file>