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handoutMasterIdLst>
    <p:handoutMasterId r:id="rId7"/>
  </p:handoutMasterIdLst>
  <p:sldIdLst>
    <p:sldId id="300" r:id="rId5"/>
  </p:sldIdLst>
  <p:sldSz cx="15238413" cy="79629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BE2B392-9821-423D-A73A-8F4A46044C67}">
          <p14:sldIdLst>
            <p14:sldId id="30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FBE2103-5E63-197D-A295-6F3839C492CC}" name="Melanie Johnstone" initials="MJ" userId="S::melj@rocketscience.com.au::e88cec4a-17b3-4f88-968e-c5feb8cf4487" providerId="AD"/>
  <p188:author id="{4816684A-A0BC-EC2F-AC07-ACD94B84ABFF}" name="Guest User" initials="GU" userId="S::urn:spo:anon#949a05f777fc9ab5f0b57fc716a050a3726c4443b78eb527469b7b7e85f75b3a::" providerId="AD"/>
  <p188:author id="{17367491-F4B8-5FD0-3EB6-37864048AB57}" name="Guest User" initials="GU" userId="S::urn:spo:anon#56fecf7123da74906bc886e19f2c9c39d1e2446b1083dd491ed4927fcce80159::" providerId="AD"/>
  <p188:author id="{CF8A4495-1334-7D93-E534-D87DD186FC74}" name="Tiffany Lau" initials="TL" userId="S::tiffany.lau@keelcollective.com.au::c960a004-798b-4efd-8a3d-54cf024cbbf3" providerId="AD"/>
  <p188:author id="{6768C999-94CC-8BD5-ECA2-C1A2B645C61F}" name="Matthew George" initials="MG" userId="4b93059ffac5902b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EBC"/>
    <a:srgbClr val="F6F2C6"/>
    <a:srgbClr val="75E9C0"/>
    <a:srgbClr val="77EAB3"/>
    <a:srgbClr val="89D2FE"/>
    <a:srgbClr val="EDC5FD"/>
    <a:srgbClr val="4FA7F2"/>
    <a:srgbClr val="091F2C"/>
    <a:srgbClr val="014BB5"/>
    <a:srgbClr val="737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31"/>
    <p:restoredTop sz="94660"/>
  </p:normalViewPr>
  <p:slideViewPr>
    <p:cSldViewPr snapToGrid="0">
      <p:cViewPr varScale="1">
        <p:scale>
          <a:sx n="110" d="100"/>
          <a:sy n="110" d="100"/>
        </p:scale>
        <p:origin x="3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A59DF8C-58EC-4A67-8DF9-51B56347D8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1B5CEE-ADF1-4E4B-A0DE-C37A1A052E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5E15D-70E2-44D1-90CE-72719579DCBE}" type="datetimeFigureOut">
              <a:rPr lang="en-US" smtClean="0"/>
              <a:t>4/10/25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F67C40-ACF0-4F8C-B30E-87753A1FA3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CA37A1-E9AE-47C5-BAC8-249B11ED2A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5C536-CCCC-441F-992E-6A8E150B3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8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B9DDF-CB0F-4804-BBB2-486165610EE6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857250"/>
            <a:ext cx="44291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5F533-72C5-45E6-AAC4-E21F4595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22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57438" y="857250"/>
            <a:ext cx="44291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5907C-D3F9-4A36-92CC-ED44E564CD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302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A0F1D0-7C6B-4A78-A41C-CB272F2FE9A1}"/>
              </a:ext>
            </a:extLst>
          </p:cNvPr>
          <p:cNvSpPr/>
          <p:nvPr userDrawn="1"/>
        </p:nvSpPr>
        <p:spPr bwMode="auto">
          <a:xfrm>
            <a:off x="0" y="5985805"/>
            <a:ext cx="15238400" cy="1977096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06358" tIns="325086" rIns="406358" bIns="32508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2071953" fontAlgn="base">
              <a:spcBef>
                <a:spcPct val="0"/>
              </a:spcBef>
              <a:spcAft>
                <a:spcPct val="0"/>
              </a:spcAft>
            </a:pPr>
            <a:endParaRPr lang="en-US" sz="4444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1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6" pos="1102" userDrawn="1">
          <p15:clr>
            <a:srgbClr val="A4A3A4"/>
          </p15:clr>
        </p15:guide>
        <p15:guide id="7" pos="1362" userDrawn="1">
          <p15:clr>
            <a:srgbClr val="A4A3A4"/>
          </p15:clr>
        </p15:guide>
        <p15:guide id="8" pos="1946" userDrawn="1">
          <p15:clr>
            <a:srgbClr val="A4A3A4"/>
          </p15:clr>
        </p15:guide>
        <p15:guide id="9" pos="2204" userDrawn="1">
          <p15:clr>
            <a:srgbClr val="A4A3A4"/>
          </p15:clr>
        </p15:guide>
        <p15:guide id="10" pos="2786" userDrawn="1">
          <p15:clr>
            <a:srgbClr val="A4A3A4"/>
          </p15:clr>
        </p15:guide>
        <p15:guide id="11" pos="3046" userDrawn="1">
          <p15:clr>
            <a:srgbClr val="A4A3A4"/>
          </p15:clr>
        </p15:guide>
        <p15:guide id="12" pos="3629" userDrawn="1">
          <p15:clr>
            <a:srgbClr val="A4A3A4"/>
          </p15:clr>
        </p15:guide>
        <p15:guide id="13" pos="3886" userDrawn="1">
          <p15:clr>
            <a:srgbClr val="A4A3A4"/>
          </p15:clr>
        </p15:guide>
        <p15:guide id="14" pos="4468" userDrawn="1">
          <p15:clr>
            <a:srgbClr val="A4A3A4"/>
          </p15:clr>
        </p15:guide>
        <p15:guide id="15" pos="4728" userDrawn="1">
          <p15:clr>
            <a:srgbClr val="A4A3A4"/>
          </p15:clr>
        </p15:guide>
        <p15:guide id="16" pos="5311" userDrawn="1">
          <p15:clr>
            <a:srgbClr val="A4A3A4"/>
          </p15:clr>
        </p15:guide>
        <p15:guide id="17" pos="5568" userDrawn="1">
          <p15:clr>
            <a:srgbClr val="A4A3A4"/>
          </p15:clr>
        </p15:guide>
        <p15:guide id="18" pos="6153" userDrawn="1">
          <p15:clr>
            <a:srgbClr val="A4A3A4"/>
          </p15:clr>
        </p15:guide>
        <p15:guide id="19" pos="6413" userDrawn="1">
          <p15:clr>
            <a:srgbClr val="A4A3A4"/>
          </p15:clr>
        </p15:guide>
        <p15:guide id="20" pos="6993" userDrawn="1">
          <p15:clr>
            <a:srgbClr val="A4A3A4"/>
          </p15:clr>
        </p15:guide>
        <p15:guide id="21" pos="7253" userDrawn="1">
          <p15:clr>
            <a:srgbClr val="A4A3A4"/>
          </p15:clr>
        </p15:guide>
        <p15:guide id="22" pos="7830" userDrawn="1">
          <p15:clr>
            <a:srgbClr val="A4A3A4"/>
          </p15:clr>
        </p15:guide>
        <p15:guide id="23" pos="8092" userDrawn="1">
          <p15:clr>
            <a:srgbClr val="A4A3A4"/>
          </p15:clr>
        </p15:guide>
        <p15:guide id="24" pos="8675" userDrawn="1">
          <p15:clr>
            <a:srgbClr val="A4A3A4"/>
          </p15:clr>
        </p15:guide>
        <p15:guide id="25" pos="8937" userDrawn="1">
          <p15:clr>
            <a:srgbClr val="A4A3A4"/>
          </p15:clr>
        </p15:guide>
        <p15:guide id="26" pos="9515" userDrawn="1">
          <p15:clr>
            <a:srgbClr val="A4A3A4"/>
          </p15:clr>
        </p15:guide>
        <p15:guide id="27" pos="9775" userDrawn="1">
          <p15:clr>
            <a:srgbClr val="A4A3A4"/>
          </p15:clr>
        </p15:guide>
        <p15:guide id="28" orient="horz" pos="1067" userDrawn="1">
          <p15:clr>
            <a:srgbClr val="5ACBF0"/>
          </p15:clr>
        </p15:guide>
        <p15:guide id="29" orient="horz" pos="1498" userDrawn="1">
          <p15:clr>
            <a:srgbClr val="5ACBF0"/>
          </p15:clr>
        </p15:guide>
        <p15:guide id="30" orient="horz" pos="339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735254" y="339329"/>
            <a:ext cx="13771717" cy="52030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730173" y="1167892"/>
            <a:ext cx="13771717" cy="6454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5238413" cy="79629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1" y="2"/>
            <a:ext cx="731446" cy="679501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131" tIns="172104" rIns="215131" bIns="1721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10969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24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365722" cy="339750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131" tIns="172104" rIns="215131" bIns="1721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10969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24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521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097292" rtl="0" eaLnBrk="1" latinLnBrk="0" hangingPunct="1">
        <a:lnSpc>
          <a:spcPct val="100000"/>
        </a:lnSpc>
        <a:spcBef>
          <a:spcPct val="0"/>
        </a:spcBef>
        <a:buNone/>
        <a:defRPr lang="en-US" sz="5333" b="0" kern="1200" cap="none" spc="-58" baseline="0" dirty="0" smtClean="0">
          <a:ln w="3175">
            <a:noFill/>
          </a:ln>
          <a:solidFill>
            <a:schemeClr val="tx1"/>
          </a:solidFill>
          <a:effectLst/>
          <a:latin typeface="Segoe Sans Display Semilight" pitchFamily="2" charset="0"/>
          <a:ea typeface="+mn-ea"/>
          <a:cs typeface="Segoe Sans Display Semilight" pitchFamily="2" charset="0"/>
        </a:defRPr>
      </a:lvl1pPr>
    </p:titleStyle>
    <p:bodyStyle>
      <a:lvl1pPr marL="268929" marR="0" indent="-268929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111" kern="1200" spc="0" baseline="0">
          <a:solidFill>
            <a:schemeClr val="tx1"/>
          </a:solidFill>
          <a:latin typeface="Segoe Sans Display (Body)"/>
          <a:ea typeface="+mn-ea"/>
          <a:cs typeface="Segoe UI" panose="020B0502040204020203" pitchFamily="34" charset="0"/>
        </a:defRPr>
      </a:lvl1pPr>
      <a:lvl2pPr marL="537857" marR="0" indent="-268929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666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2pPr>
      <a:lvl3pPr marL="773169" marR="0" indent="-235312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3pPr>
      <a:lvl4pPr marL="991676" marR="0" indent="-212901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778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4pPr>
      <a:lvl5pPr marL="1204577" marR="0" indent="-197962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764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5pPr>
      <a:lvl6pPr marL="3017554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6pPr>
      <a:lvl7pPr marL="3566201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7pPr>
      <a:lvl8pPr marL="4114846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8pPr>
      <a:lvl9pPr marL="4663494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1pPr>
      <a:lvl2pPr marL="548647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2pPr>
      <a:lvl3pPr marL="1097292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3pPr>
      <a:lvl4pPr marL="1645940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4pPr>
      <a:lvl5pPr marL="2194583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5pPr>
      <a:lvl6pPr marL="2743232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6pPr>
      <a:lvl7pPr marL="3291877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7pPr>
      <a:lvl8pPr marL="3840523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8pPr>
      <a:lvl9pPr marL="4389170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522" userDrawn="1">
          <p15:clr>
            <a:srgbClr val="C35EA4"/>
          </p15:clr>
        </p15:guide>
        <p15:guide id="17" pos="10359" userDrawn="1">
          <p15:clr>
            <a:srgbClr val="C35EA4"/>
          </p15:clr>
        </p15:guide>
        <p15:guide id="25" orient="horz" pos="550" userDrawn="1">
          <p15:clr>
            <a:srgbClr val="C35EA4"/>
          </p15:clr>
        </p15:guide>
        <p15:guide id="26" orient="horz" pos="4656" userDrawn="1">
          <p15:clr>
            <a:srgbClr val="C35EA4"/>
          </p15:clr>
        </p15:guide>
        <p15:guide id="27" orient="horz" pos="217" userDrawn="1">
          <p15:clr>
            <a:srgbClr val="A4A3A4"/>
          </p15:clr>
        </p15:guide>
        <p15:guide id="28" pos="262" userDrawn="1">
          <p15:clr>
            <a:srgbClr val="A4A3A4"/>
          </p15:clr>
        </p15:guide>
        <p15:guide id="29" orient="horz" pos="4875" userDrawn="1">
          <p15:clr>
            <a:srgbClr val="A4A3A4"/>
          </p15:clr>
        </p15:guide>
        <p15:guide id="30" pos="10617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F9DDC91-A643-E0DC-7033-B4D6807C43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2" t="20919" r="15740" b="17711"/>
          <a:stretch/>
        </p:blipFill>
        <p:spPr>
          <a:xfrm>
            <a:off x="8706678" y="-2"/>
            <a:ext cx="6531735" cy="7962901"/>
          </a:xfrm>
          <a:custGeom>
            <a:avLst/>
            <a:gdLst>
              <a:gd name="connsiteX0" fmla="*/ 0 w 6858000"/>
              <a:gd name="connsiteY0" fmla="*/ 0 h 3300544"/>
              <a:gd name="connsiteX1" fmla="*/ 6858000 w 6858000"/>
              <a:gd name="connsiteY1" fmla="*/ 0 h 3300544"/>
              <a:gd name="connsiteX2" fmla="*/ 6858000 w 6858000"/>
              <a:gd name="connsiteY2" fmla="*/ 3300544 h 3300544"/>
              <a:gd name="connsiteX3" fmla="*/ 0 w 6858000"/>
              <a:gd name="connsiteY3" fmla="*/ 3300544 h 330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0" h="3300544">
                <a:moveTo>
                  <a:pt x="0" y="0"/>
                </a:moveTo>
                <a:lnTo>
                  <a:pt x="6858000" y="0"/>
                </a:lnTo>
                <a:lnTo>
                  <a:pt x="6858000" y="3300544"/>
                </a:lnTo>
                <a:lnTo>
                  <a:pt x="0" y="3300544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29EA83F-F00C-CD5D-D379-CEDCAEE091A2}"/>
              </a:ext>
            </a:extLst>
          </p:cNvPr>
          <p:cNvSpPr/>
          <p:nvPr/>
        </p:nvSpPr>
        <p:spPr bwMode="auto">
          <a:xfrm>
            <a:off x="0" y="0"/>
            <a:ext cx="8706678" cy="7962900"/>
          </a:xfrm>
          <a:prstGeom prst="rect">
            <a:avLst/>
          </a:prstGeom>
          <a:solidFill>
            <a:srgbClr val="091F2C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3B132A-EFEE-488A-CF1A-7B2CD511B8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227" y="664078"/>
            <a:ext cx="4590637" cy="6634743"/>
          </a:xfrm>
          <a:prstGeom prst="rect">
            <a:avLst/>
          </a:prstGeom>
          <a:effectLst>
            <a:outerShdw blurRad="409297" sx="100905" sy="100905" algn="ctr" rotWithShape="0">
              <a:schemeClr val="accent4">
                <a:lumMod val="75000"/>
                <a:alpha val="17000"/>
              </a:schemeClr>
            </a:outerShdw>
          </a:effectLst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4D28698-B1FC-C02F-8959-082876C391CB}"/>
              </a:ext>
            </a:extLst>
          </p:cNvPr>
          <p:cNvSpPr/>
          <p:nvPr/>
        </p:nvSpPr>
        <p:spPr bwMode="auto">
          <a:xfrm>
            <a:off x="730174" y="6654052"/>
            <a:ext cx="4418601" cy="64476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75E9C0"/>
              </a:gs>
              <a:gs pos="99000">
                <a:srgbClr val="F6F2C6"/>
              </a:gs>
            </a:gsLst>
            <a:lin ang="0" scaled="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AU" sz="2800" dirty="0">
                <a:solidFill>
                  <a:srgbClr val="002060"/>
                </a:solidFill>
                <a:effectLst/>
                <a:ea typeface="Arial" panose="020B0604020202020204" pitchFamily="34" charset="0"/>
              </a:rPr>
              <a:t>Download free guide &gt;</a:t>
            </a:r>
            <a:endParaRPr lang="en-US" sz="2800" dirty="0" err="1">
              <a:solidFill>
                <a:srgbClr val="002060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6E4FF2-2C7B-17F6-493B-F39EBD5EBA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5079" y="497659"/>
            <a:ext cx="3461266" cy="104524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3592F9C-3805-6E78-ECCE-F9CEF468B551}"/>
              </a:ext>
            </a:extLst>
          </p:cNvPr>
          <p:cNvCxnSpPr>
            <a:cxnSpLocks/>
          </p:cNvCxnSpPr>
          <p:nvPr/>
        </p:nvCxnSpPr>
        <p:spPr>
          <a:xfrm>
            <a:off x="2999889" y="818098"/>
            <a:ext cx="0" cy="404362"/>
          </a:xfrm>
          <a:prstGeom prst="line">
            <a:avLst/>
          </a:prstGeom>
          <a:ln w="7620">
            <a:solidFill>
              <a:srgbClr val="73737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18">
            <a:extLst>
              <a:ext uri="{FF2B5EF4-FFF2-40B4-BE49-F238E27FC236}">
                <a16:creationId xmlns:a16="http://schemas.microsoft.com/office/drawing/2014/main" id="{D61EC15C-8894-122A-25A7-B0529A83B114}"/>
              </a:ext>
            </a:extLst>
          </p:cNvPr>
          <p:cNvSpPr txBox="1">
            <a:spLocks/>
          </p:cNvSpPr>
          <p:nvPr/>
        </p:nvSpPr>
        <p:spPr>
          <a:xfrm>
            <a:off x="730173" y="825184"/>
            <a:ext cx="1924143" cy="390189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marR="0" indent="0" algn="ctr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900" kern="1200" spc="0" baseline="0">
                <a:solidFill>
                  <a:schemeClr val="bg1"/>
                </a:solidFill>
                <a:latin typeface="Segoe Sans Display (Body)"/>
                <a:ea typeface="+mn-ea"/>
                <a:cs typeface="Segoe UI" panose="020B0502040204020203" pitchFamily="34" charset="0"/>
              </a:defRPr>
            </a:lvl1pPr>
            <a:lvl2pPr marL="537857" marR="0" indent="-268929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666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2pPr>
            <a:lvl3pPr marL="773169" marR="0" indent="-235312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000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3pPr>
            <a:lvl4pPr marL="991676" marR="0" indent="-212901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1778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4pPr>
            <a:lvl5pPr marL="1204577" marR="0" indent="-197962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1764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5pPr>
            <a:lvl6pPr marL="3017554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201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46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94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</a:rPr>
              <a:t>Partner logo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DE097CF9-7B98-544B-0E49-A9753AC081F7}"/>
              </a:ext>
            </a:extLst>
          </p:cNvPr>
          <p:cNvSpPr txBox="1">
            <a:spLocks/>
          </p:cNvSpPr>
          <p:nvPr/>
        </p:nvSpPr>
        <p:spPr>
          <a:xfrm>
            <a:off x="730174" y="2112339"/>
            <a:ext cx="6889032" cy="221599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106171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9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sz="8000" dirty="0">
                <a:solidFill>
                  <a:srgbClr val="00FEBC"/>
                </a:solidFill>
              </a:rPr>
              <a:t>Supercharge your security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AB02EA7-A494-B056-472A-D6B3D309E04A}"/>
              </a:ext>
            </a:extLst>
          </p:cNvPr>
          <p:cNvSpPr txBox="1">
            <a:spLocks/>
          </p:cNvSpPr>
          <p:nvPr/>
        </p:nvSpPr>
        <p:spPr>
          <a:xfrm>
            <a:off x="730174" y="4561915"/>
            <a:ext cx="7976504" cy="1231106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106171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9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AU" sz="40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New regulatory changes </a:t>
            </a:r>
            <a:br>
              <a:rPr lang="en-AU" sz="40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</a:br>
            <a:r>
              <a:rPr lang="en-AU" sz="40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for SMBs</a:t>
            </a:r>
            <a:endParaRPr lang="en-US" sz="400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886AD3A-BF5D-DAE3-3C46-65902B0822E9}"/>
              </a:ext>
            </a:extLst>
          </p:cNvPr>
          <p:cNvGrpSpPr/>
          <p:nvPr/>
        </p:nvGrpSpPr>
        <p:grpSpPr>
          <a:xfrm>
            <a:off x="-5284624" y="0"/>
            <a:ext cx="4823248" cy="7091296"/>
            <a:chOff x="-5284624" y="0"/>
            <a:chExt cx="4823248" cy="709129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BFCE56B-DC95-83E8-E316-742EAF543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5284624" y="0"/>
              <a:ext cx="4823248" cy="7091296"/>
              <a:chOff x="-4114800" y="228600"/>
              <a:chExt cx="3947357" cy="5803528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6A69E79-DA60-2D6C-FBBC-5ECEEC36F4AA}"/>
                  </a:ext>
                </a:extLst>
              </p:cNvPr>
              <p:cNvSpPr/>
              <p:nvPr/>
            </p:nvSpPr>
            <p:spPr>
              <a:xfrm>
                <a:off x="-4114800" y="228600"/>
                <a:ext cx="3947357" cy="5569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509046C-F800-C780-4099-CDDF278BF259}"/>
                  </a:ext>
                </a:extLst>
              </p:cNvPr>
              <p:cNvSpPr txBox="1"/>
              <p:nvPr/>
            </p:nvSpPr>
            <p:spPr>
              <a:xfrm>
                <a:off x="-3852716" y="497168"/>
                <a:ext cx="3288948" cy="6045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6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logo to this PowerPoint slide then export as a jpeg to create a </a:t>
                </a:r>
                <a:r>
                  <a:rPr lang="en-US" sz="1600" dirty="0" err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customised</a:t>
                </a:r>
                <a:r>
                  <a:rPr lang="en-US" sz="16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social media tile.</a:t>
                </a:r>
                <a:endParaRPr lang="en-US" sz="10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0BB833E-3E30-C83E-ED4A-6BA84199F03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653053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cs typeface="Segoe UI" panose="020B0502040204020203" pitchFamily="34" charset="0"/>
                  </a:rPr>
                  <a:t>2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C4754EA-C0D6-E94C-464A-544D430A0CC4}"/>
                  </a:ext>
                </a:extLst>
              </p:cNvPr>
              <p:cNvSpPr txBox="1"/>
              <p:nvPr/>
            </p:nvSpPr>
            <p:spPr>
              <a:xfrm>
                <a:off x="-3633224" y="1644948"/>
                <a:ext cx="2966010" cy="667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From the main menu, click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File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&gt;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Export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Then select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JPEG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as the file format.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ensure a sharp image, it is recommended to leave the output dimensions set at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Width: 2400 Height: 1254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US" sz="11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463FD139-D015-EAB9-0983-1F1BD981D0E0}"/>
                  </a:ext>
                </a:extLst>
              </p:cNvPr>
              <p:cNvGrpSpPr/>
              <p:nvPr/>
            </p:nvGrpSpPr>
            <p:grpSpPr>
              <a:xfrm>
                <a:off x="-3852716" y="1266358"/>
                <a:ext cx="2533094" cy="219317"/>
                <a:chOff x="-3852716" y="1266358"/>
                <a:chExt cx="2533094" cy="219317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ABCF728-554C-22F9-6283-4E81687E30EF}"/>
                    </a:ext>
                  </a:extLst>
                </p:cNvPr>
                <p:cNvSpPr txBox="1"/>
                <p:nvPr/>
              </p:nvSpPr>
              <p:spPr>
                <a:xfrm>
                  <a:off x="-3633224" y="1266358"/>
                  <a:ext cx="2313602" cy="2078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</a:pPr>
                  <a:r>
                    <a:rPr lang="en-US" sz="1050" dirty="0">
                      <a:solidFill>
                        <a:srgbClr val="2F2F2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Add your logo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197883F3-BE7A-8AA5-7DDF-2E8E1F6C2338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-3852716" y="1277870"/>
                  <a:ext cx="197566" cy="207805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1050" dirty="0">
                      <a:cs typeface="Segoe UI" panose="020B0502040204020203" pitchFamily="34" charset="0"/>
                    </a:rPr>
                    <a:t>1</a:t>
                  </a:r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B277200-1177-8769-4A52-49572C9641B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40174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cs typeface="Segoe UI" panose="020B0502040204020203" pitchFamily="34" charset="0"/>
                  </a:rPr>
                  <a:t>3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6FBFB49-3800-2570-F135-C842E95F969D}"/>
                  </a:ext>
                </a:extLst>
              </p:cNvPr>
              <p:cNvSpPr txBox="1"/>
              <p:nvPr/>
            </p:nvSpPr>
            <p:spPr>
              <a:xfrm>
                <a:off x="-3633224" y="3393635"/>
                <a:ext cx="2966010" cy="2638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Below is the recommended text to accompany the image:</a:t>
                </a:r>
                <a:b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b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Important regulatory changes are impacting how New Zealand SMBs handle data security and privacy:</a:t>
                </a:r>
              </a:p>
              <a:p>
                <a:pPr marL="171450" indent="-1714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New Zealand Privacy Act 2020 compliance requirements </a:t>
                </a:r>
              </a:p>
              <a:p>
                <a:pPr marL="171450" indent="-1714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Cross-border implications of Australian Privacy Act amendments</a:t>
                </a:r>
              </a:p>
              <a:p>
                <a:pPr marL="171450" indent="-1714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Industry-led cybersecurity frameworks like SMB1001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Our free legislative guide explains what these changes mean for your business and outlines practical steps to prepare for compliance.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Download now to understand your obligations and avoid potential penalties: </a:t>
                </a:r>
                <a:r>
                  <a:rPr lang="en-US" sz="1050" i="1" dirty="0">
                    <a:solidFill>
                      <a:srgbClr val="2F2F2F"/>
                    </a:solidFill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&lt;Insert link to landing page&gt;</a:t>
                </a:r>
              </a:p>
              <a:p>
                <a:pPr>
                  <a:spcBef>
                    <a:spcPts val="600"/>
                  </a:spcBef>
                </a:pPr>
                <a:endParaRPr lang="en-US" sz="105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</a:pPr>
                <a:endParaRPr lang="en-US" sz="11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2" name="Picture 11" descr="A screenshot of a phone&#10;&#10;AI-generated content may be incorrect.">
              <a:extLst>
                <a:ext uri="{FF2B5EF4-FFF2-40B4-BE49-F238E27FC236}">
                  <a16:creationId xmlns:a16="http://schemas.microsoft.com/office/drawing/2014/main" id="{B3D262F4-AC52-040D-2557-F255F81CE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609117" y="2706062"/>
              <a:ext cx="2652829" cy="884276"/>
            </a:xfrm>
            <a:prstGeom prst="rect">
              <a:avLst/>
            </a:prstGeom>
            <a:ln>
              <a:solidFill>
                <a:srgbClr val="737373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68061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hite Templat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ustom 1">
      <a:majorFont>
        <a:latin typeface="Segoe Sans Display Semibold"/>
        <a:ea typeface=""/>
        <a:cs typeface=""/>
      </a:majorFont>
      <a:minorFont>
        <a:latin typeface="Segoe Sans Display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Starter Blue - February 2020_v6" id="{071E01FD-2079-42F8-8403-F72D98F421C4}" vid="{4AE5ECA4-1508-4F7F-B9BC-6CD0E5E51A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CE9D3728B5814FB45CEFA044557808" ma:contentTypeVersion="18" ma:contentTypeDescription="Create a new document." ma:contentTypeScope="" ma:versionID="83d9e95c12dcad1ee09f99c488f38643">
  <xsd:schema xmlns:xsd="http://www.w3.org/2001/XMLSchema" xmlns:xs="http://www.w3.org/2001/XMLSchema" xmlns:p="http://schemas.microsoft.com/office/2006/metadata/properties" xmlns:ns2="097bb821-340d-4a6b-ab9d-4a4be84d8d64" xmlns:ns3="c8e5ee5f-cdc9-400e-abeb-489c00a90ce7" targetNamespace="http://schemas.microsoft.com/office/2006/metadata/properties" ma:root="true" ma:fieldsID="4d4de455e7227b351f96e30c21fec957" ns2:_="" ns3:_="">
    <xsd:import namespace="097bb821-340d-4a6b-ab9d-4a4be84d8d64"/>
    <xsd:import namespace="c8e5ee5f-cdc9-400e-abeb-489c00a90c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7bb821-340d-4a6b-ab9d-4a4be84d8d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28fa2c3-b102-4787-8df5-b23ef8e8fe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e5ee5f-cdc9-400e-abeb-489c00a90ce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36cde7-d4b7-4e1e-aa86-3e0e18ed58bf}" ma:internalName="TaxCatchAll" ma:showField="CatchAllData" ma:web="c8e5ee5f-cdc9-400e-abeb-489c00a90c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8e5ee5f-cdc9-400e-abeb-489c00a90ce7" xsi:nil="true"/>
    <lcf76f155ced4ddcb4097134ff3c332f xmlns="097bb821-340d-4a6b-ab9d-4a4be84d8d6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5535-99DE-468E-A5BE-34BE89865685}"/>
</file>

<file path=customXml/itemProps2.xml><?xml version="1.0" encoding="utf-8"?>
<ds:datastoreItem xmlns:ds="http://schemas.openxmlformats.org/officeDocument/2006/customXml" ds:itemID="{3702BDF6-79E2-411B-8E9A-1D77D35BBA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83CB5F-CEF0-435F-B9FE-9E4510FBF462}">
  <ds:schemaRefs>
    <ds:schemaRef ds:uri="4dd31aea-d8a2-4be3-9f39-1c1295f40056"/>
    <ds:schemaRef ds:uri="6df301cc-813f-4ddb-94b8-ab5dfbf2201d"/>
    <ds:schemaRef ds:uri="912a965b-18ab-48f9-afa9-986d97207d9f"/>
    <ds:schemaRef ds:uri="fdddb3d6-5bd7-4379-986a-b69d3100568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1154</TotalTime>
  <Words>168</Words>
  <Application>Microsoft Macintosh PowerPoint</Application>
  <PresentationFormat>Custom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Aptos</vt:lpstr>
      <vt:lpstr>Arial</vt:lpstr>
      <vt:lpstr>Calibri</vt:lpstr>
      <vt:lpstr>Segoe Sans Display</vt:lpstr>
      <vt:lpstr>Segoe Sans Display (Body)</vt:lpstr>
      <vt:lpstr>Segoe Sans Display Semilight</vt:lpstr>
      <vt:lpstr>Segoe UI</vt:lpstr>
      <vt:lpstr>Wingdings</vt:lpstr>
      <vt:lpstr>White Template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DD Security Customer eGuide</dc:title>
  <dc:subject/>
  <dc:creator>Matt George</dc:creator>
  <cp:keywords/>
  <dc:description/>
  <cp:lastModifiedBy>Matthew George</cp:lastModifiedBy>
  <cp:revision>612</cp:revision>
  <dcterms:created xsi:type="dcterms:W3CDTF">2025-01-16T21:55:48Z</dcterms:created>
  <dcterms:modified xsi:type="dcterms:W3CDTF">2025-04-10T04:19:35Z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0x01010089CE9D3728B5814FB45CEFA044557808</vt:lpwstr>
  </property>
  <property fmtid="{D5CDD505-2E9C-101B-9397-08002B2CF9AE}" pid="3" name="MediaServiceImageTags">
    <vt:lpwstr/>
  </property>
</Properties>
</file>