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D_F35A96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 id="{7B0AA5BF-085E-4E1A-2728-7055FBD86B89}" name="Guest User" initials="GU" userId="S::urn:spo:anon#57e21864f0ceb9ba72ca4e369dc525e7c5090508c20b2b8de6f0ea72e1c9a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C63"/>
    <a:srgbClr val="FC8455"/>
    <a:srgbClr val="FDA700"/>
    <a:srgbClr val="FADAFD"/>
    <a:srgbClr val="77EAB5"/>
    <a:srgbClr val="FCB17E"/>
    <a:srgbClr val="A5E9FF"/>
    <a:srgbClr val="77EAB3"/>
    <a:srgbClr val="091F2C"/>
    <a:srgbClr val="F3C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4" autoAdjust="0"/>
    <p:restoredTop sz="94694"/>
  </p:normalViewPr>
  <p:slideViewPr>
    <p:cSldViewPr snapToGrid="0">
      <p:cViewPr varScale="1">
        <p:scale>
          <a:sx n="112" d="100"/>
          <a:sy n="112" d="100"/>
        </p:scale>
        <p:origin x="4220" y="76"/>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2D_F35A96B1.xml><?xml version="1.0" encoding="utf-8"?>
<p188:cmLst xmlns:a="http://schemas.openxmlformats.org/drawingml/2006/main" xmlns:r="http://schemas.openxmlformats.org/officeDocument/2006/relationships" xmlns:p188="http://schemas.microsoft.com/office/powerpoint/2018/8/main">
  <p188:cm id="{A357D5ED-D272-4374-A643-AC892CA00531}" authorId="{6FBE2103-5E63-197D-A295-6F3839C492CC}" created="2025-04-04T02:07:02.968">
    <ac:deMkLst xmlns:ac="http://schemas.microsoft.com/office/drawing/2013/main/command">
      <pc:docMk xmlns:pc="http://schemas.microsoft.com/office/powerpoint/2013/main/command"/>
      <pc:sldMk xmlns:pc="http://schemas.microsoft.com/office/powerpoint/2013/main/command" cId="4082800305" sldId="301"/>
      <ac:spMk id="52" creationId="{01179D82-E91E-469D-B31E-C0EF77EEB357}"/>
    </ac:deMkLst>
    <p188:txBody>
      <a:bodyPr/>
      <a:lstStyle/>
      <a:p>
        <a:r>
          <a:rPr lang="en-AU"/>
          <a:t>Update reference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4/6/2025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06/04/2025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1681695"/>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39" name="Picture 38">
            <a:extLst>
              <a:ext uri="{FF2B5EF4-FFF2-40B4-BE49-F238E27FC236}">
                <a16:creationId xmlns:a16="http://schemas.microsoft.com/office/drawing/2014/main" id="{A5A45BDF-CDA3-4BF1-95F8-DDDD28381645}"/>
              </a:ext>
            </a:extLst>
          </p:cNvPr>
          <p:cNvPicPr>
            <a:picLocks noChangeAspect="1"/>
          </p:cNvPicPr>
          <p:nvPr userDrawn="1"/>
        </p:nvPicPr>
        <p:blipFill>
          <a:blip r:embed="rId2">
            <a:extLst>
              <a:ext uri="{28A0092B-C50C-407E-A947-70E740481C1C}">
                <a14:useLocalDpi xmlns:a14="http://schemas.microsoft.com/office/drawing/2010/main" val="0"/>
              </a:ext>
            </a:extLst>
          </a:blip>
          <a:srcRect t="327" b="327"/>
          <a:stretch/>
        </p:blipFill>
        <p:spPr>
          <a:xfrm>
            <a:off x="4320540" y="-1"/>
            <a:ext cx="2537460" cy="1681694"/>
          </a:xfrm>
          <a:custGeom>
            <a:avLst/>
            <a:gdLst>
              <a:gd name="connsiteX0" fmla="*/ 0 w 2537460"/>
              <a:gd name="connsiteY0" fmla="*/ 0 h 1588772"/>
              <a:gd name="connsiteX1" fmla="*/ 2537460 w 2537460"/>
              <a:gd name="connsiteY1" fmla="*/ 0 h 1588772"/>
              <a:gd name="connsiteX2" fmla="*/ 2537460 w 2537460"/>
              <a:gd name="connsiteY2" fmla="*/ 1588772 h 1588772"/>
              <a:gd name="connsiteX3" fmla="*/ 0 w 2537460"/>
              <a:gd name="connsiteY3" fmla="*/ 1588772 h 1588772"/>
            </a:gdLst>
            <a:ahLst/>
            <a:cxnLst>
              <a:cxn ang="0">
                <a:pos x="connsiteX0" y="connsiteY0"/>
              </a:cxn>
              <a:cxn ang="0">
                <a:pos x="connsiteX1" y="connsiteY1"/>
              </a:cxn>
              <a:cxn ang="0">
                <a:pos x="connsiteX2" y="connsiteY2"/>
              </a:cxn>
              <a:cxn ang="0">
                <a:pos x="connsiteX3" y="connsiteY3"/>
              </a:cxn>
            </a:cxnLst>
            <a:rect l="l" t="t" r="r" b="b"/>
            <a:pathLst>
              <a:path w="2537460" h="1588772">
                <a:moveTo>
                  <a:pt x="0" y="0"/>
                </a:moveTo>
                <a:lnTo>
                  <a:pt x="2537460" y="0"/>
                </a:lnTo>
                <a:lnTo>
                  <a:pt x="2537460" y="1588772"/>
                </a:lnTo>
                <a:lnTo>
                  <a:pt x="0" y="1588772"/>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684019"/>
            <a:ext cx="6858000" cy="1092515"/>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069" t="1225" r="42136" b="62432"/>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43" y="9242924"/>
            <a:ext cx="207781" cy="207781"/>
            <a:chOff x="8844871"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71"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9DC63"/>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retail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F9DC6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F9DC6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2D_F35A96B1.xm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www.cyber.gov.au/sites/default/files/2024-11/asd-cyber-threat-report-2024.pdf"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1923604"/>
          </a:xfrm>
          <a:prstGeom prst="rect">
            <a:avLst/>
          </a:prstGeom>
          <a:noFill/>
        </p:spPr>
        <p:txBody>
          <a:bodyPr wrap="square" lIns="0" tIns="0" rIns="0" bIns="0">
            <a:spAutoFit/>
          </a:bodyPr>
          <a:lstStyle/>
          <a:p>
            <a:pPr defTabSz="457200">
              <a:spcAft>
                <a:spcPts val="600"/>
              </a:spcAft>
              <a:defRPr/>
            </a:pPr>
            <a:r>
              <a:rPr lang="en-US" sz="1000" dirty="0"/>
              <a:t>Retail businesses are particularly vulnerable </a:t>
            </a:r>
            <a:br>
              <a:rPr lang="en-US" sz="1000" dirty="0"/>
            </a:br>
            <a:r>
              <a:rPr lang="en-US" sz="1000" dirty="0"/>
              <a:t>because they:</a:t>
            </a:r>
          </a:p>
          <a:p>
            <a:pPr marL="269875" defTabSz="457200">
              <a:spcAft>
                <a:spcPts val="600"/>
              </a:spcAft>
              <a:defRPr/>
            </a:pPr>
            <a:r>
              <a:rPr lang="en-US" sz="1000" dirty="0">
                <a:latin typeface="+mj-lt"/>
              </a:rPr>
              <a:t>Process payments continuously – </a:t>
            </a:r>
            <a:r>
              <a:rPr lang="en-US" sz="1000" dirty="0"/>
              <a:t>Payment systems are prime targets for data theft </a:t>
            </a:r>
            <a:br>
              <a:rPr lang="en-US" sz="1000" dirty="0"/>
            </a:br>
            <a:r>
              <a:rPr lang="en-US" sz="1000" dirty="0"/>
              <a:t>and fraud.</a:t>
            </a:r>
          </a:p>
          <a:p>
            <a:pPr marL="269875" defTabSz="457200">
              <a:spcAft>
                <a:spcPts val="600"/>
              </a:spcAft>
              <a:defRPr/>
            </a:pPr>
            <a:r>
              <a:rPr lang="en-US" sz="1000" dirty="0">
                <a:latin typeface="+mj-lt"/>
              </a:rPr>
              <a:t>Collect customer information – </a:t>
            </a:r>
            <a:r>
              <a:rPr lang="en-US" sz="1000" dirty="0"/>
              <a:t>Loyalty programs and online accounts contain valuable personal data.</a:t>
            </a:r>
          </a:p>
          <a:p>
            <a:pPr marL="269875" defTabSz="457200">
              <a:spcAft>
                <a:spcPts val="600"/>
              </a:spcAft>
              <a:defRPr/>
            </a:pPr>
            <a:r>
              <a:rPr lang="en-US" sz="1000" dirty="0">
                <a:latin typeface="+mj-lt"/>
              </a:rPr>
              <a:t>Operate across multiple channels – </a:t>
            </a:r>
            <a:r>
              <a:rPr lang="en-US" sz="1000" dirty="0"/>
              <a:t>Each digital touchpoint creates potential entry points for attackers.</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a:xfrm>
            <a:off x="328613" y="734919"/>
            <a:ext cx="4692967" cy="738664"/>
          </a:xfrm>
        </p:spPr>
        <p:txBody>
          <a:bodyPr/>
          <a:lstStyle/>
          <a:p>
            <a:r>
              <a:rPr lang="en-US" dirty="0">
                <a:solidFill>
                  <a:srgbClr val="F9DC63"/>
                </a:solidFill>
              </a:rPr>
              <a:t>Security Essentials for Retail:</a:t>
            </a:r>
            <a:br>
              <a:rPr lang="en-US" dirty="0">
                <a:solidFill>
                  <a:srgbClr val="F9DC63"/>
                </a:solidFill>
              </a:rPr>
            </a:br>
            <a:r>
              <a:rPr lang="en-US" dirty="0"/>
              <a:t>Protecting customer data and </a:t>
            </a:r>
            <a:br>
              <a:rPr lang="en-US" dirty="0"/>
            </a:br>
            <a:r>
              <a:rPr lang="en-US" dirty="0"/>
              <a:t>sales operations</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2926" y="1797114"/>
            <a:ext cx="6155283" cy="838691"/>
          </a:xfrm>
        </p:spPr>
        <p:txBody>
          <a:bodyPr wrap="square">
            <a:spAutoFit/>
          </a:bodyPr>
          <a:lstStyle/>
          <a:p>
            <a:pPr>
              <a:spcAft>
                <a:spcPts val="300"/>
              </a:spcAft>
            </a:pPr>
            <a:r>
              <a:rPr lang="en-US" dirty="0"/>
              <a:t>Retailers need to protect payment systems and customer data across multiple transactional channels. </a:t>
            </a:r>
            <a:br>
              <a:rPr lang="en-US" dirty="0"/>
            </a:br>
            <a:r>
              <a:rPr lang="en-US" dirty="0"/>
              <a:t>Given the escalating rates of cyber incidents, strong security processes are needed that don't disrupt the buyer experience.</a:t>
            </a:r>
          </a:p>
          <a:p>
            <a:pPr>
              <a:spcAft>
                <a:spcPts val="300"/>
              </a:spcAft>
            </a:pPr>
            <a:r>
              <a:rPr lang="en-US" dirty="0"/>
              <a:t>This guide highlights key security priorities for retail SMBs and outlines practical solutions to safeguard your customer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277547"/>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retail security landscape</a:t>
            </a:r>
          </a:p>
          <a:p>
            <a:pPr defTabSz="457200">
              <a:spcAft>
                <a:spcPts val="1200"/>
              </a:spcAft>
              <a:defRPr/>
            </a:pPr>
            <a:r>
              <a:rPr lang="en-US" sz="1000" dirty="0"/>
              <a:t>Securing customer data, ensuring payment system integrity and protecting digital touchpoints are more critical than ever.</a:t>
            </a:r>
          </a:p>
          <a:p>
            <a:pPr defTabSz="457200">
              <a:spcAft>
                <a:spcPts val="600"/>
              </a:spcAft>
              <a:defRPr/>
            </a:pPr>
            <a:r>
              <a:rPr lang="en-US" sz="1200" dirty="0">
                <a:latin typeface="+mj-lt"/>
              </a:rPr>
              <a:t>A real threat to sales operations and customer trust</a:t>
            </a:r>
          </a:p>
          <a:p>
            <a:pPr defTabSz="457200">
              <a:spcAft>
                <a:spcPts val="600"/>
              </a:spcAft>
              <a:defRPr/>
            </a:pPr>
            <a:r>
              <a:rPr lang="en-US" sz="1000" dirty="0"/>
              <a:t>Retail SMBs are increasingly targeted by cybercriminals employing sophisticated tactics. </a:t>
            </a:r>
            <a:br>
              <a:rPr lang="en-US" sz="1000" dirty="0"/>
            </a:br>
            <a:r>
              <a:rPr lang="en-US" sz="1000" dirty="0"/>
              <a:t>CERT NZ’s Cyber Security Insights report found that common attack methods include scams while buying or selling goods online, which increased by 15% in Q1 2024 compared to the previous quarter.</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587381"/>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4597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041552" cy="2949525"/>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retail</a:t>
            </a:r>
          </a:p>
          <a:p>
            <a:pPr>
              <a:spcAft>
                <a:spcPts val="600"/>
              </a:spcAft>
              <a:defRPr/>
            </a:pPr>
            <a:r>
              <a:rPr lang="en-US" sz="1200" dirty="0">
                <a:latin typeface="+mj-lt"/>
                <a:cs typeface="Segoe Sans Display Semilight"/>
              </a:rPr>
              <a:t>QR code payment exploitation</a:t>
            </a:r>
          </a:p>
          <a:p>
            <a:pPr>
              <a:spcAft>
                <a:spcPts val="1200"/>
              </a:spcAft>
              <a:defRPr/>
            </a:pPr>
            <a:r>
              <a:rPr lang="en-US" sz="1000" dirty="0">
                <a:cs typeface="Segoe Sans Display Semilight"/>
              </a:rPr>
              <a:t>Cybercriminals could place fraudulent QR codes in retail environments or send phishing emails with fake payment links. When customers scan these codes or click links, they may be directed to convincing but fake payment sites that steal credit card details and personal information.</a:t>
            </a:r>
          </a:p>
          <a:p>
            <a:pPr>
              <a:spcAft>
                <a:spcPts val="600"/>
              </a:spcAft>
              <a:defRPr/>
            </a:pPr>
            <a:r>
              <a:rPr lang="en-US" sz="1200" dirty="0">
                <a:latin typeface="+mj-lt"/>
                <a:cs typeface="Segoe Sans Display Semilight"/>
              </a:rPr>
              <a:t>Supply chain system breach</a:t>
            </a:r>
          </a:p>
          <a:p>
            <a:pPr>
              <a:spcAft>
                <a:spcPts val="1200"/>
              </a:spcAft>
              <a:defRPr/>
            </a:pPr>
            <a:r>
              <a:rPr lang="en-US" sz="1000" dirty="0">
                <a:cs typeface="Segoe Sans Display Semilight"/>
              </a:rPr>
              <a:t>Attackers may target a retailer's inventory management system through a third-party software vulnerability. Once inside, they could access customer data or payment information and potentially disrupt critical operations during peak sales periods, leading to significant revenue loss.</a:t>
            </a:r>
          </a:p>
          <a:p>
            <a:pPr>
              <a:spcAft>
                <a:spcPts val="600"/>
              </a:spcAft>
              <a:defRPr/>
            </a:pPr>
            <a:r>
              <a:rPr lang="en-US" sz="1200" dirty="0">
                <a:latin typeface="+mj-lt"/>
                <a:cs typeface="Segoe Sans Display Semilight"/>
              </a:rPr>
              <a:t>E-commerce platform attack</a:t>
            </a:r>
          </a:p>
          <a:p>
            <a:pPr>
              <a:spcAft>
                <a:spcPts val="600"/>
              </a:spcAft>
              <a:defRPr/>
            </a:pPr>
            <a:r>
              <a:rPr lang="en-US" sz="1000" dirty="0">
                <a:cs typeface="Segoe Sans Display Semilight"/>
              </a:rPr>
              <a:t>During a busy shopping season, attackers may launch a distributed denial-of-service (DDoS) attack on a retailer's e-commerce platform. The website could become inaccessible to customers, resulting in lost sales and damaged reputation. Simultaneously, hackers could exploit the chaos to insert malicious code that skims payment card data.</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retail businesses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328612" y="4504570"/>
            <a:ext cx="6200775" cy="2215632"/>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815608"/>
          </a:xfrm>
          <a:prstGeom prst="rect">
            <a:avLst/>
          </a:prstGeom>
          <a:noFill/>
        </p:spPr>
        <p:txBody>
          <a:bodyPr wrap="square" lIns="0" tIns="0" rIns="0" bIns="0">
            <a:spAutoFit/>
          </a:bodyPr>
          <a:lstStyle/>
          <a:p>
            <a:pPr algn="ctr" defTabSz="432238">
              <a:spcAft>
                <a:spcPts val="300"/>
              </a:spcAft>
              <a:defRPr/>
            </a:pPr>
            <a:r>
              <a:rPr lang="en-US" sz="800" dirty="0"/>
              <a:t>Implement secure authentication for both customers and employees</a:t>
            </a:r>
          </a:p>
          <a:p>
            <a:pPr algn="ctr" defTabSz="432238">
              <a:spcAft>
                <a:spcPts val="300"/>
              </a:spcAft>
              <a:defRPr/>
            </a:pPr>
            <a:r>
              <a:rPr lang="en-US" sz="800" dirty="0"/>
              <a:t>Control access to point-of-sale systems and inventory management</a:t>
            </a:r>
          </a:p>
          <a:p>
            <a:pPr algn="ctr" defTabSz="432238">
              <a:spcAft>
                <a:spcPts val="300"/>
              </a:spcAft>
              <a:defRPr/>
            </a:pPr>
            <a:r>
              <a:rPr lang="en-US" sz="800" dirty="0"/>
              <a:t>Enable secure remote access for employees and supply chain partners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FADAFD"/>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938719"/>
          </a:xfrm>
          <a:prstGeom prst="rect">
            <a:avLst/>
          </a:prstGeom>
          <a:noFill/>
        </p:spPr>
        <p:txBody>
          <a:bodyPr wrap="square" lIns="0" tIns="0" rIns="0" bIns="0">
            <a:spAutoFit/>
          </a:bodyPr>
          <a:lstStyle/>
          <a:p>
            <a:pPr algn="ctr" defTabSz="432238">
              <a:spcAft>
                <a:spcPts val="300"/>
              </a:spcAft>
              <a:defRPr/>
            </a:pPr>
            <a:r>
              <a:rPr lang="en-US" sz="800" dirty="0"/>
              <a:t>Monitor for suspicious activities across </a:t>
            </a:r>
            <a:br>
              <a:rPr lang="en-US" sz="800" dirty="0"/>
            </a:br>
            <a:r>
              <a:rPr lang="en-US" sz="800" dirty="0"/>
              <a:t>all retail channels</a:t>
            </a:r>
          </a:p>
          <a:p>
            <a:pPr algn="ctr" defTabSz="432238">
              <a:spcAft>
                <a:spcPts val="300"/>
              </a:spcAft>
              <a:defRPr/>
            </a:pPr>
            <a:r>
              <a:rPr lang="en-US" sz="800" dirty="0"/>
              <a:t>Detect potential payment fraud in </a:t>
            </a:r>
            <a:br>
              <a:rPr lang="en-US" sz="800" dirty="0"/>
            </a:br>
            <a:r>
              <a:rPr lang="en-US" sz="800" dirty="0"/>
              <a:t>real-time</a:t>
            </a:r>
          </a:p>
          <a:p>
            <a:pPr algn="ctr" defTabSz="432238">
              <a:spcAft>
                <a:spcPts val="300"/>
              </a:spcAft>
              <a:defRPr/>
            </a:pPr>
            <a:r>
              <a:rPr lang="en-US" sz="800" dirty="0"/>
              <a:t>Secure e-commerce platforms against sophisticated attacks during peak shopping periods</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FC8455"/>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938719"/>
          </a:xfrm>
          <a:prstGeom prst="rect">
            <a:avLst/>
          </a:prstGeom>
          <a:noFill/>
        </p:spPr>
        <p:txBody>
          <a:bodyPr wrap="square" lIns="0" tIns="0" rIns="0" bIns="0">
            <a:spAutoFit/>
          </a:bodyPr>
          <a:lstStyle/>
          <a:p>
            <a:pPr algn="ctr" defTabSz="432238">
              <a:spcAft>
                <a:spcPts val="300"/>
              </a:spcAft>
              <a:defRPr/>
            </a:pPr>
            <a:r>
              <a:rPr lang="en-US" sz="800" dirty="0"/>
              <a:t>Automatically detect and secure sensitive customer and payment information</a:t>
            </a:r>
          </a:p>
          <a:p>
            <a:pPr algn="ctr" defTabSz="432238">
              <a:spcAft>
                <a:spcPts val="300"/>
              </a:spcAft>
              <a:defRPr/>
            </a:pPr>
            <a:r>
              <a:rPr lang="en-US" sz="800" dirty="0"/>
              <a:t>Apply consistent protection across in-store systems, e-commerce platforms and mobile applications</a:t>
            </a:r>
          </a:p>
          <a:p>
            <a:pPr algn="ctr" defTabSz="432238">
              <a:spcAft>
                <a:spcPts val="300"/>
              </a:spcAft>
              <a:defRPr/>
            </a:pPr>
            <a:r>
              <a:rPr lang="en-US" sz="800" dirty="0"/>
              <a:t>Prevent </a:t>
            </a:r>
            <a:r>
              <a:rPr lang="en-US" sz="800" dirty="0" err="1"/>
              <a:t>unauthorised</a:t>
            </a:r>
            <a:r>
              <a:rPr lang="en-US" sz="800" dirty="0"/>
              <a:t> access to loyalty programs and customer databases</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F9DC63"/>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6893796"/>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retail </a:t>
            </a:r>
            <a:r>
              <a:rPr lang="en-US" sz="900" dirty="0" err="1">
                <a:latin typeface="+mn-lt"/>
              </a:rPr>
              <a:t>organisations</a:t>
            </a:r>
            <a:r>
              <a:rPr lang="en-US" sz="900" dirty="0">
                <a:latin typeface="+mn-lt"/>
              </a:rPr>
              <a:t>:</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disrupts the shopping experience</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adapts to seasonal demands and business growth</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across physical stores and digital channels</a:t>
            </a:r>
          </a:p>
          <a:p>
            <a:pPr>
              <a:spcBef>
                <a:spcPts val="200"/>
              </a:spcBef>
            </a:pPr>
            <a:r>
              <a:rPr lang="en-US" sz="900" dirty="0">
                <a:latin typeface="+mn-lt"/>
              </a:rPr>
              <a:t>Together, these capabilities ensure retail security while supporting the innovative customer experiences needed to compete in today's market.</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Data Protection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Retailers manage vast amounts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of customer data, making them prime targets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for hackers.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Robust encryption, regular security audits and employee training to protect customer payment and personal information.</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Supply Chain Security</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Complex supply chains can be vulnerable to cyberattacks and disruptions that affect inventory and operations.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Continuous monitoring, secure communication protocols and risk management strategies for third-party connections.</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Anomalous Activity Detection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Anomalous activity may indicate the presence of a threat that could result in significant financial losses and legal implications.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AI and machine learning algorithms to detect and respond to anomalous activities in real-time.</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9"/>
            <a:ext cx="2880224" cy="12016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chemeClr val="tx1"/>
                </a:solidFill>
                <a:latin typeface="+mj-lt"/>
                <a:ea typeface="Segoe UI" pitchFamily="34" charset="0"/>
                <a:cs typeface="Segoe UI" pitchFamily="34" charset="0"/>
              </a:rPr>
              <a:t>Threat Detection</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Identifying and responding to security threats quickly is essential to prevent data breaches and operational disruptions.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Proactive threat monitoring, automated alert systems and incident response capabilities designed for retail environments.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retail</a:t>
            </a:r>
          </a:p>
          <a:p>
            <a:r>
              <a:rPr lang="en-US" sz="900" dirty="0">
                <a:latin typeface="+mn-lt"/>
              </a:rPr>
              <a:t>Microsoft's integrated security solutions address the unique challenges faced by retailers while meeting business needs and customer expectations.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059954"/>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retail security</a:t>
            </a:r>
          </a:p>
          <a:p>
            <a:r>
              <a:rPr lang="en-US" sz="900" dirty="0">
                <a:latin typeface="+mn-lt"/>
              </a:rPr>
              <a:t>By taking the time to understand your unique retail environment, our technology experts can help assess your security posture, develop a tailored roadmap that balances protection with customer experience and implement Microsoft security solutions that safeguard your business across multiple channels.</a:t>
            </a:r>
          </a:p>
        </p:txBody>
      </p:sp>
      <p:sp>
        <p:nvSpPr>
          <p:cNvPr id="52" name="Text Placeholder 2">
            <a:extLst>
              <a:ext uri="{FF2B5EF4-FFF2-40B4-BE49-F238E27FC236}">
                <a16:creationId xmlns:a16="http://schemas.microsoft.com/office/drawing/2014/main" id="{01179D82-E91E-469D-B31E-C0EF77EEB357}"/>
              </a:ext>
            </a:extLst>
          </p:cNvPr>
          <p:cNvSpPr txBox="1">
            <a:spLocks/>
          </p:cNvSpPr>
          <p:nvPr/>
        </p:nvSpPr>
        <p:spPr>
          <a:xfrm>
            <a:off x="328613" y="8915959"/>
            <a:ext cx="6200773" cy="9592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lnSpc>
                <a:spcPct val="115000"/>
              </a:lnSpc>
              <a:spcAft>
                <a:spcPts val="100"/>
              </a:spcAft>
            </a:pPr>
            <a:r>
              <a:rPr lang="en-AU" sz="600" kern="100" dirty="0">
                <a:effectLst/>
                <a:latin typeface="+mn-lt"/>
                <a:ea typeface="Arial" panose="020B0604020202020204" pitchFamily="34" charset="0"/>
                <a:cs typeface="Times New Roman" panose="02020603050405020304" pitchFamily="18" charset="0"/>
              </a:rPr>
              <a:t>* ASD: </a:t>
            </a:r>
            <a:r>
              <a:rPr lang="en-AU" sz="600" u="sng" kern="100" dirty="0">
                <a:effectLst/>
                <a:latin typeface="+mn-lt"/>
                <a:ea typeface="Arial" panose="020B06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Annual Cyber Threat Report 2023-24</a:t>
            </a:r>
            <a:endParaRPr lang="en-US" sz="600" kern="100" dirty="0">
              <a:effectLst/>
              <a:latin typeface="+mn-lt"/>
              <a:ea typeface="Aptos"/>
              <a:cs typeface="Times New Roman" panose="02020603050405020304" pitchFamily="18" charset="0"/>
            </a:endParaRP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BC057549-02BA-4F80-A7E4-0D20F5DCEE02}"/>
</file>

<file path=customXml/itemProps3.xml><?xml version="1.0" encoding="utf-8"?>
<ds:datastoreItem xmlns:ds="http://schemas.openxmlformats.org/officeDocument/2006/customXml" ds:itemID="{DE83CB5F-CEF0-435F-B9FE-9E4510FBF462}">
  <ds:schemaRefs>
    <ds:schemaRef ds:uri="http://purl.org/dc/dcmitype/"/>
    <ds:schemaRef ds:uri="http://purl.org/dc/terms/"/>
    <ds:schemaRef ds:uri="http://schemas.microsoft.com/office/2006/metadata/properties"/>
    <ds:schemaRef ds:uri="1fa3324a-fb2b-474a-acb4-7bcb30e5ad22"/>
    <ds:schemaRef ds:uri="http://schemas.openxmlformats.org/package/2006/metadata/core-properties"/>
    <ds:schemaRef ds:uri="http://purl.org/dc/elements/1.1/"/>
    <ds:schemaRef ds:uri="0e628eb1-6049-4ac3-8a07-4aefb44d2bdb"/>
    <ds:schemaRef ds:uri="http://schemas.microsoft.com/office/2006/documentManagement/types"/>
    <ds:schemaRef ds:uri="http://schemas.microsoft.com/office/infopath/2007/PartnerControls"/>
    <ds:schemaRef ds:uri="http://www.w3.org/XML/1998/namespace"/>
    <ds:schemaRef ds:uri="fdddb3d6-5bd7-4379-986a-b69d31005687"/>
    <ds:schemaRef ds:uri="912a965b-18ab-48f9-afa9-986d97207d9f"/>
  </ds:schemaRefs>
</ds:datastoreItem>
</file>

<file path=docProps/app.xml><?xml version="1.0" encoding="utf-8"?>
<Properties xmlns="http://schemas.openxmlformats.org/officeDocument/2006/extended-properties" xmlns:vt="http://schemas.openxmlformats.org/officeDocument/2006/docPropsVTypes">
  <Template>Office Theme</Template>
  <TotalTime>2714</TotalTime>
  <Words>785</Words>
  <Application>Microsoft Office PowerPoint</Application>
  <PresentationFormat>A4 Paper (210x297 mm)</PresentationFormat>
  <Paragraphs>55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Retail: Protecting customer data and  sales operations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Retail</dc:subject>
  <dc:creator>Matt George</dc:creator>
  <cp:keywords/>
  <dc:description/>
  <cp:lastModifiedBy>Melanie Johnstone</cp:lastModifiedBy>
  <cp:revision>655</cp:revision>
  <dcterms:created xsi:type="dcterms:W3CDTF">2025-01-16T21:55:48Z</dcterms:created>
  <dcterms:modified xsi:type="dcterms:W3CDTF">2025-04-07T04:57:37Z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