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4_713CE4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47" r:id="rId4"/>
  </p:sldMasterIdLst>
  <p:notesMasterIdLst>
    <p:notesMasterId r:id="rId19"/>
  </p:notesMasterIdLst>
  <p:handoutMasterIdLst>
    <p:handoutMasterId r:id="rId20"/>
  </p:handoutMasterIdLst>
  <p:sldIdLst>
    <p:sldId id="2147479663" r:id="rId5"/>
    <p:sldId id="2147479664" r:id="rId6"/>
    <p:sldId id="258" r:id="rId7"/>
    <p:sldId id="259" r:id="rId8"/>
    <p:sldId id="2147483645" r:id="rId9"/>
    <p:sldId id="260" r:id="rId10"/>
    <p:sldId id="2147482183" r:id="rId11"/>
    <p:sldId id="2147483646" r:id="rId12"/>
    <p:sldId id="261" r:id="rId13"/>
    <p:sldId id="262" r:id="rId14"/>
    <p:sldId id="263" r:id="rId15"/>
    <p:sldId id="2147479674" r:id="rId16"/>
    <p:sldId id="2147482179" r:id="rId17"/>
    <p:sldId id="2147479676" r:id="rId18"/>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E5 Security" id="{2D14F3FA-6DBA-4AC1-8BF7-E54B4ADAF583}">
          <p14:sldIdLst>
            <p14:sldId id="2147479663"/>
            <p14:sldId id="2147479664"/>
            <p14:sldId id="258"/>
            <p14:sldId id="259"/>
            <p14:sldId id="2147483645"/>
            <p14:sldId id="260"/>
            <p14:sldId id="2147482183"/>
            <p14:sldId id="2147483646"/>
            <p14:sldId id="261"/>
            <p14:sldId id="262"/>
            <p14:sldId id="263"/>
            <p14:sldId id="2147479674"/>
            <p14:sldId id="2147482179"/>
            <p14:sldId id="21474796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1A418-C264-2BA5-E1E9-CD9F1ED7D694}" name="Guest User" initials="GU" userId="S::urn:spo:anon#499d14404e521be4f302c5533b228bb2830588ddde1f828577b175b84c8543a4::" providerId="AD"/>
  <p188:author id="{A10D854A-17A0-F11B-E910-E35E4619BD8C}" name="Tiffany Lau" initials="TL" userId="S::tiffany@rocketscience.com.au::7ce2420a-bcb4-4b1a-b80a-35fdcf6def48" providerId="AD"/>
  <p188:author id="{F0E91866-61C1-2DFE-6E96-C185B418BC44}" name="Zoe Nelson" initials="ZN" userId="S::zoe.nelson@zumcom.com::26906bc3-ec75-49a6-b535-4e5e2d6e563a" providerId="AD"/>
  <p188:author id="{6F7DBD67-2647-6085-BB84-D66BC8C2366A}" name="Guest User" initials="GU" userId="S::urn:spo:anon#375bea433e82f14d58dd936aafae9bdb17ef038ced6abd72cde89fbc2f4a1204::"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A5924ECA-9D88-7163-DB9E-80CF0AECF57C}" name="Zoe Ha" initials="ZH" userId="Zoe Ha" providerId="None"/>
  <p188:author id="{03E4B2D0-6617-521B-62F5-6B36B3A735D5}" name="Guest User" initials="GU" userId="S::urn:spo:anon#c9428ee70d272589fe7780252d55bb1475aa5d8c66ef1c024d8cbbc2ca73becb::" providerId="AD"/>
  <p188:author id="{6AFA61D8-796F-555E-A395-B33F90AAF99E}" name="Monica Lueder" initials="ML" userId="S::monical@microsoft.com::75969e72-ba9c-4e32-a4ac-c8f3aeff9ba2" providerId="AD"/>
  <p188:author id="{FB2220EC-6E9D-66CF-528C-A1FDAC2F85AA}" name="Ben Hermel" initials="" userId="S::bhermel@microsoft.com::bf02db1c-aaaa-44a0-870c-3c953b9e4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0E4"/>
    <a:srgbClr val="091F2C"/>
    <a:srgbClr val="03159A"/>
    <a:srgbClr val="FEA38B"/>
    <a:srgbClr val="A5E9FF"/>
    <a:srgbClr val="77EAB3"/>
    <a:srgbClr val="F3CCF6"/>
    <a:srgbClr val="FDA700"/>
    <a:srgbClr val="FADAFD"/>
    <a:srgbClr val="E8F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55986-C852-E684-818F-9F77D5F2DFBD}" v="30" dt="2025-03-31T23:38:12.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p:restoredTop sz="96327"/>
  </p:normalViewPr>
  <p:slideViewPr>
    <p:cSldViewPr snapToGrid="0">
      <p:cViewPr varScale="1">
        <p:scale>
          <a:sx n="88" d="100"/>
          <a:sy n="88" d="100"/>
        </p:scale>
        <p:origin x="44" y="28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ann.dias@sasbri.com" userId="S::urn:spo:guest#leeann.dias@sasbri.com::" providerId="AD" clId="Web-{DA355986-C852-E684-818F-9F77D5F2DFBD}"/>
    <pc:docChg chg="modSld">
      <pc:chgData name="leeann.dias@sasbri.com" userId="S::urn:spo:guest#leeann.dias@sasbri.com::" providerId="AD" clId="Web-{DA355986-C852-E684-818F-9F77D5F2DFBD}" dt="2025-03-31T23:38:12.405" v="25" actId="20577"/>
      <pc:docMkLst>
        <pc:docMk/>
      </pc:docMkLst>
      <pc:sldChg chg="addSp delSp modSp">
        <pc:chgData name="leeann.dias@sasbri.com" userId="S::urn:spo:guest#leeann.dias@sasbri.com::" providerId="AD" clId="Web-{DA355986-C852-E684-818F-9F77D5F2DFBD}" dt="2025-03-31T23:38:12.405" v="25" actId="20577"/>
        <pc:sldMkLst>
          <pc:docMk/>
          <pc:sldMk cId="2379720330" sldId="2147479674"/>
        </pc:sldMkLst>
        <pc:spChg chg="mod">
          <ac:chgData name="leeann.dias@sasbri.com" userId="S::urn:spo:guest#leeann.dias@sasbri.com::" providerId="AD" clId="Web-{DA355986-C852-E684-818F-9F77D5F2DFBD}" dt="2025-03-31T23:37:56.482" v="19" actId="20577"/>
          <ac:spMkLst>
            <pc:docMk/>
            <pc:sldMk cId="2379720330" sldId="2147479674"/>
            <ac:spMk id="63" creationId="{DE908359-F650-4EFF-ACFB-7C98FD39932E}"/>
          </ac:spMkLst>
        </pc:spChg>
        <pc:spChg chg="mod">
          <ac:chgData name="leeann.dias@sasbri.com" userId="S::urn:spo:guest#leeann.dias@sasbri.com::" providerId="AD" clId="Web-{DA355986-C852-E684-818F-9F77D5F2DFBD}" dt="2025-03-31T23:37:48.966" v="17" actId="20577"/>
          <ac:spMkLst>
            <pc:docMk/>
            <pc:sldMk cId="2379720330" sldId="2147479674"/>
            <ac:spMk id="66" creationId="{DE233A29-1F31-453C-9370-F33E6EF74FAF}"/>
          </ac:spMkLst>
        </pc:spChg>
        <pc:spChg chg="mod">
          <ac:chgData name="leeann.dias@sasbri.com" userId="S::urn:spo:guest#leeann.dias@sasbri.com::" providerId="AD" clId="Web-{DA355986-C852-E684-818F-9F77D5F2DFBD}" dt="2025-03-31T23:37:44.341" v="16" actId="20577"/>
          <ac:spMkLst>
            <pc:docMk/>
            <pc:sldMk cId="2379720330" sldId="2147479674"/>
            <ac:spMk id="67" creationId="{5F76C3FB-81D3-4237-84CA-9867278C6A2E}"/>
          </ac:spMkLst>
        </pc:spChg>
        <pc:spChg chg="add del mod">
          <ac:chgData name="leeann.dias@sasbri.com" userId="S::urn:spo:guest#leeann.dias@sasbri.com::" providerId="AD" clId="Web-{DA355986-C852-E684-818F-9F77D5F2DFBD}" dt="2025-03-31T23:37:36.357" v="14" actId="20577"/>
          <ac:spMkLst>
            <pc:docMk/>
            <pc:sldMk cId="2379720330" sldId="2147479674"/>
            <ac:spMk id="68" creationId="{BBB845DE-BE7B-4A80-AAAD-1D0CB8A579F2}"/>
          </ac:spMkLst>
        </pc:spChg>
        <pc:spChg chg="mod">
          <ac:chgData name="leeann.dias@sasbri.com" userId="S::urn:spo:guest#leeann.dias@sasbri.com::" providerId="AD" clId="Web-{DA355986-C852-E684-818F-9F77D5F2DFBD}" dt="2025-03-31T23:37:19.919" v="7" actId="20577"/>
          <ac:spMkLst>
            <pc:docMk/>
            <pc:sldMk cId="2379720330" sldId="2147479674"/>
            <ac:spMk id="69" creationId="{25A17C5D-B9D7-4A62-BDF0-99808940F140}"/>
          </ac:spMkLst>
        </pc:spChg>
        <pc:spChg chg="mod">
          <ac:chgData name="leeann.dias@sasbri.com" userId="S::urn:spo:guest#leeann.dias@sasbri.com::" providerId="AD" clId="Web-{DA355986-C852-E684-818F-9F77D5F2DFBD}" dt="2025-03-31T23:38:12.405" v="25" actId="20577"/>
          <ac:spMkLst>
            <pc:docMk/>
            <pc:sldMk cId="2379720330" sldId="2147479674"/>
            <ac:spMk id="70" creationId="{E895E37B-A6B0-4B18-AA45-957D3F165070}"/>
          </ac:spMkLst>
        </pc:spChg>
      </pc:sldChg>
    </pc:docChg>
  </pc:docChgLst>
</pc:chgInfo>
</file>

<file path=ppt/comments/modernComment_104_713CE435.xml><?xml version="1.0" encoding="utf-8"?>
<p188:cmLst xmlns:a="http://schemas.openxmlformats.org/drawingml/2006/main" xmlns:r="http://schemas.openxmlformats.org/officeDocument/2006/relationships" xmlns:p188="http://schemas.microsoft.com/office/powerpoint/2018/8/main">
  <p188:cm id="{C97BE178-25A4-4F7B-A8F6-D5E09113D4E8}" authorId="{03E4B2D0-6617-521B-62F5-6B36B3A735D5}" status="resolved" created="2025-03-24T04:17:38.057">
    <ac:deMkLst xmlns:ac="http://schemas.microsoft.com/office/drawing/2013/main/command">
      <pc:docMk xmlns:pc="http://schemas.microsoft.com/office/powerpoint/2013/main/command"/>
      <pc:sldMk xmlns:pc="http://schemas.microsoft.com/office/powerpoint/2013/main/command" cId="1899815989" sldId="260"/>
      <ac:graphicFrameMk id="4" creationId="{A1C83235-BA55-48CE-B353-4AE415670D27}"/>
    </ac:deMkLst>
    <p188:txBody>
      <a:bodyPr/>
      <a:lstStyle/>
      <a:p>
        <a:r>
          <a:rPr lang="en-US"/>
          <a:t>LD: There appears to be a Find and Replace done to this slide, items in yellow to be updated to its orginal naming</a:t>
        </a:r>
      </a:p>
    </p188:txBody>
  </p188:cm>
  <p188:cm id="{8FEAF662-5CDA-4129-8C0B-F1C9D074B2BE}" authorId="{03E4B2D0-6617-521B-62F5-6B36B3A735D5}" status="resolved" created="2025-03-24T04:18:33.981">
    <pc:sldMkLst xmlns:pc="http://schemas.microsoft.com/office/powerpoint/2013/main/command">
      <pc:docMk/>
      <pc:sldMk cId="1899815989" sldId="260"/>
    </pc:sldMkLst>
    <p188:txBody>
      <a:bodyPr/>
      <a:lstStyle/>
      <a:p>
        <a:r>
          <a:rPr lang="en-US"/>
          <a:t>LD: Check for colour consistency across slides, comments in my email re: duplicates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Sans Display" pitchFamily="2"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Sans Display" pitchFamily="2" charset="0"/>
              </a:rPr>
              <a:t>3/31/2025 4:37 PM</a:t>
            </a:fld>
            <a:endParaRPr lang="en-US">
              <a:latin typeface="Segoe Sans Display" pitchFamily="2"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Sans Display" pitchFamily="2" charset="0"/>
                <a:ea typeface="Segoe UI" pitchFamily="34" charset="0"/>
                <a:cs typeface="Segoe Sans Display" pitchFamily="2"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Sans Display" pitchFamily="2" charset="0"/>
              </a:rPr>
              <a:t>‹#›</a:t>
            </a:fld>
            <a:endParaRPr lang="en-US">
              <a:latin typeface="Segoe Sans Display" pitchFamily="2"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ans Display" pitchFamily="2"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Segoe Sans Display" pitchFamily="2" charset="0"/>
                <a:cs typeface="Segoe Sans Display" pitchFamily="2" charset="0"/>
              </a:defRPr>
            </a:lvl1pPr>
          </a:lstStyle>
          <a:p>
            <a:pPr defTabSz="914099" eaLnBrk="0" hangingPunct="0"/>
            <a:r>
              <a:rPr lang="en-US" sz="400">
                <a:gradFill>
                  <a:gsLst>
                    <a:gs pos="0">
                      <a:prstClr val="black"/>
                    </a:gs>
                    <a:gs pos="100000">
                      <a:prstClr val="black"/>
                    </a:gs>
                  </a:gsLst>
                  <a:lin ang="5400000" scaled="0"/>
                </a:gradFill>
                <a:ea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Sans Display" pitchFamily="2" charset="0"/>
              </a:defRPr>
            </a:lvl1pPr>
          </a:lstStyle>
          <a:p>
            <a:fld id="{386CE63F-9E7F-4C04-9D0D-FCA25A8E9E86}" type="datetime8">
              <a:rPr lang="en-US" smtClean="0"/>
              <a:pPr/>
              <a:t>3/31/2025 4:36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Sans Display" pitchFamily="2"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Sans Display" pitchFamily="2"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Sans Display" pitchFamily="2"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jpeg"/><Relationship Id="rId4" Type="http://schemas.openxmlformats.org/officeDocument/2006/relationships/image" Target="../media/image41.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xml"/><Relationship Id="rId4" Type="http://schemas.openxmlformats.org/officeDocument/2006/relationships/image" Target="../media/image47.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Master" Target="../slideMasters/slideMaster1.xml"/><Relationship Id="rId5" Type="http://schemas.openxmlformats.org/officeDocument/2006/relationships/image" Target="../media/image51.jpeg"/><Relationship Id="rId4" Type="http://schemas.openxmlformats.org/officeDocument/2006/relationships/image" Target="../media/image50.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Master" Target="../slideMasters/slideMaster1.xml"/><Relationship Id="rId4" Type="http://schemas.openxmlformats.org/officeDocument/2006/relationships/image" Target="../media/image59.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Master" Target="../slideMasters/slideMaster1.xml"/><Relationship Id="rId5" Type="http://schemas.openxmlformats.org/officeDocument/2006/relationships/image" Target="../media/image60.jpeg"/><Relationship Id="rId4" Type="http://schemas.openxmlformats.org/officeDocument/2006/relationships/image" Target="../media/image59.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Master" Target="../slideMasters/slideMaster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ull Photo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946579-D753-EB82-9EBE-711F5D6636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5"/>
            <a:ext cx="12192000" cy="6862290"/>
          </a:xfrm>
          <a:prstGeom prst="rect">
            <a:avLst/>
          </a:prstGeom>
        </p:spPr>
      </p:pic>
      <p:sp>
        <p:nvSpPr>
          <p:cNvPr id="11" name="Rectangle 10">
            <a:extLst>
              <a:ext uri="{FF2B5EF4-FFF2-40B4-BE49-F238E27FC236}">
                <a16:creationId xmlns:a16="http://schemas.microsoft.com/office/drawing/2014/main" id="{5DFD4B58-CDF6-72D9-EA78-42606F61566B}"/>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E399"/>
              </a:gs>
              <a:gs pos="100000">
                <a:srgbClr val="FFE399">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7" name="Graphic 6" descr="Microsoft Security">
            <a:extLst>
              <a:ext uri="{FF2B5EF4-FFF2-40B4-BE49-F238E27FC236}">
                <a16:creationId xmlns:a16="http://schemas.microsoft.com/office/drawing/2014/main" id="{97DF7797-AB60-E151-D2B8-6D0976D7E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8496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3000"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alf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89B8347-537A-9576-6AAD-31AC0822D1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BF0680A9-E1CB-5B53-219D-F848CCF7051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104448" y="0"/>
            <a:ext cx="6087552" cy="6858000"/>
          </a:xfrm>
          <a:prstGeom prst="rect">
            <a:avLst/>
          </a:prstGeom>
        </p:spPr>
      </p:pic>
    </p:spTree>
    <p:extLst>
      <p:ext uri="{BB962C8B-B14F-4D97-AF65-F5344CB8AC3E}">
        <p14:creationId xmlns:p14="http://schemas.microsoft.com/office/powerpoint/2010/main" val="1665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userDrawn="1">
          <p15:clr>
            <a:srgbClr val="5ACBF0"/>
          </p15:clr>
        </p15:guide>
        <p15:guide id="5" orient="horz" pos="2160">
          <p15:clr>
            <a:srgbClr val="FBAE40"/>
          </p15:clr>
        </p15:guide>
        <p15:guide id="6" orient="horz" pos="2229">
          <p15:clr>
            <a:srgbClr val="5ACBF0"/>
          </p15:clr>
        </p15:guide>
        <p15:guide id="7" pos="3456"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Half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A33859C1-D178-8DAF-88A5-45B3F42E6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9" name="Picture 8">
            <a:extLst>
              <a:ext uri="{FF2B5EF4-FFF2-40B4-BE49-F238E27FC236}">
                <a16:creationId xmlns:a16="http://schemas.microsoft.com/office/drawing/2014/main" id="{CDCA5EAB-92AF-CBDC-3913-B7A5E08A6028}"/>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104448" y="0"/>
            <a:ext cx="6087552" cy="6858000"/>
          </a:xfrm>
          <a:prstGeom prst="rect">
            <a:avLst/>
          </a:prstGeom>
        </p:spPr>
      </p:pic>
    </p:spTree>
    <p:extLst>
      <p:ext uri="{BB962C8B-B14F-4D97-AF65-F5344CB8AC3E}">
        <p14:creationId xmlns:p14="http://schemas.microsoft.com/office/powerpoint/2010/main" val="391817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userDrawn="1">
          <p15:clr>
            <a:srgbClr val="5ACBF0"/>
          </p15:clr>
        </p15:guide>
        <p15:guide id="5" orient="horz" pos="2160">
          <p15:clr>
            <a:srgbClr val="FBAE40"/>
          </p15:clr>
        </p15:guide>
        <p15:guide id="6" orient="horz" pos="2229">
          <p15:clr>
            <a:srgbClr val="5ACBF0"/>
          </p15:clr>
        </p15:guide>
        <p15:guide id="7" pos="3456"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Half Tech Sca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BE3000C1-801E-43EF-158B-C6778F6B64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E2CEF103-1FB7-7E05-B436-1B39BEED90A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ltGray">
          <a:xfrm>
            <a:off x="6094923" y="0"/>
            <a:ext cx="6097077" cy="6858000"/>
          </a:xfrm>
          <a:prstGeom prst="rect">
            <a:avLst/>
          </a:prstGeom>
        </p:spPr>
      </p:pic>
    </p:spTree>
    <p:extLst>
      <p:ext uri="{BB962C8B-B14F-4D97-AF65-F5344CB8AC3E}">
        <p14:creationId xmlns:p14="http://schemas.microsoft.com/office/powerpoint/2010/main" val="25549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alf Tech Sca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AC8B23DF-C49A-493B-74A8-359F40BD33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46E80BAE-D63C-356D-256B-A4DA18F4480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00" y="0"/>
            <a:ext cx="6093657" cy="6858000"/>
          </a:xfrm>
          <a:prstGeom prst="rect">
            <a:avLst/>
          </a:prstGeom>
        </p:spPr>
      </p:pic>
    </p:spTree>
    <p:extLst>
      <p:ext uri="{BB962C8B-B14F-4D97-AF65-F5344CB8AC3E}">
        <p14:creationId xmlns:p14="http://schemas.microsoft.com/office/powerpoint/2010/main" val="27287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alf Tech Sca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54A1308D-EAAB-930A-D016-3C236169E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F296BEBD-F376-AC3C-6FAF-856A71D2218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2376" y="0"/>
            <a:ext cx="6099624" cy="6858000"/>
          </a:xfrm>
          <a:prstGeom prst="rect">
            <a:avLst/>
          </a:prstGeom>
        </p:spPr>
      </p:pic>
    </p:spTree>
    <p:extLst>
      <p:ext uri="{BB962C8B-B14F-4D97-AF65-F5344CB8AC3E}">
        <p14:creationId xmlns:p14="http://schemas.microsoft.com/office/powerpoint/2010/main" val="409290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alf Tech Scan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51B21C3F-0ACB-1D54-3978-4C15EB6DEF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0AF7A637-33BF-289F-AA74-069C187A117F}"/>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573" y="0"/>
            <a:ext cx="6095427" cy="6858000"/>
          </a:xfrm>
          <a:prstGeom prst="rect">
            <a:avLst/>
          </a:prstGeom>
        </p:spPr>
      </p:pic>
    </p:spTree>
    <p:extLst>
      <p:ext uri="{BB962C8B-B14F-4D97-AF65-F5344CB8AC3E}">
        <p14:creationId xmlns:p14="http://schemas.microsoft.com/office/powerpoint/2010/main" val="254492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 Tech Scan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CD178E6C-344F-91D9-35BD-CD8D9458FD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pic>
        <p:nvPicPr>
          <p:cNvPr id="6" name="Picture 5">
            <a:extLst>
              <a:ext uri="{FF2B5EF4-FFF2-40B4-BE49-F238E27FC236}">
                <a16:creationId xmlns:a16="http://schemas.microsoft.com/office/drawing/2014/main" id="{ABC8923B-7A7F-A404-F664-261AEFD5662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547" y="0"/>
            <a:ext cx="6095453" cy="6858000"/>
          </a:xfrm>
          <a:prstGeom prst="rect">
            <a:avLst/>
          </a:prstGeom>
        </p:spPr>
      </p:pic>
    </p:spTree>
    <p:extLst>
      <p:ext uri="{BB962C8B-B14F-4D97-AF65-F5344CB8AC3E}">
        <p14:creationId xmlns:p14="http://schemas.microsoft.com/office/powerpoint/2010/main" val="163770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29">
          <p15:clr>
            <a:srgbClr val="5ACBF0"/>
          </p15:clr>
        </p15:guide>
        <p15:guide id="7" pos="384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ch Sca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A38B7E-C277-EC82-55D7-6481C181A98D}"/>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a:off x="2" y="1"/>
            <a:ext cx="12191998" cy="6857998"/>
          </a:xfrm>
          <a:prstGeom prst="rect">
            <a:avLst/>
          </a:prstGeom>
        </p:spPr>
      </p:pic>
      <p:sp>
        <p:nvSpPr>
          <p:cNvPr id="6" name="Rectangle 5">
            <a:extLst>
              <a:ext uri="{FF2B5EF4-FFF2-40B4-BE49-F238E27FC236}">
                <a16:creationId xmlns:a16="http://schemas.microsoft.com/office/drawing/2014/main" id="{CA38D12B-EC7B-EA1B-4057-AF9DA412C46D}"/>
              </a:ext>
              <a:ext uri="{C183D7F6-B498-43B3-948B-1728B52AA6E4}">
                <adec:decorative xmlns:adec="http://schemas.microsoft.com/office/drawing/2017/decorative" val="1"/>
              </a:ext>
            </a:extLst>
          </p:cNvPr>
          <p:cNvSpPr/>
          <p:nvPr userDrawn="1"/>
        </p:nvSpPr>
        <p:spPr bwMode="auto">
          <a:xfrm>
            <a:off x="0" y="0"/>
            <a:ext cx="5867400" cy="6858000"/>
          </a:xfrm>
          <a:prstGeom prst="rect">
            <a:avLst/>
          </a:prstGeom>
          <a:gradFill flip="none" rotWithShape="1">
            <a:gsLst>
              <a:gs pos="0">
                <a:schemeClr val="bg1">
                  <a:alpha val="50000"/>
                </a:schemeClr>
              </a:gs>
              <a:gs pos="100000">
                <a:schemeClr val="bg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7A3AACD-E573-9F14-634A-1D5A1A0EAE10}"/>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1AEC04C3-05AF-D886-BA04-C2B92AE1C11E}"/>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D107A7B-CDA6-22BC-0F0F-6907FBBCCE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121442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guide id="5" pos="3000" userDrawn="1">
          <p15:clr>
            <a:srgbClr val="5ACBF0"/>
          </p15:clr>
        </p15:guide>
        <p15:guide id="6" pos="336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ch Sca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19B9D8-B411-3BC6-C1C8-1D6D457196E0}"/>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2" cy="6858000"/>
          </a:xfrm>
          <a:prstGeom prst="rect">
            <a:avLst/>
          </a:prstGeom>
        </p:spPr>
      </p:pic>
      <p:sp>
        <p:nvSpPr>
          <p:cNvPr id="2" name="Title 1">
            <a:extLst>
              <a:ext uri="{FF2B5EF4-FFF2-40B4-BE49-F238E27FC236}">
                <a16:creationId xmlns:a16="http://schemas.microsoft.com/office/drawing/2014/main" id="{8E90BD01-3D97-785B-8320-C14AF7E1EF48}"/>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9FFEAA53-3411-D917-E9C0-67CC0580651A}"/>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1BE3155B-A4DB-435E-6E23-55C31BDA96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217699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ch Scan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47B18-3C9F-3945-4382-2ECB20DEB78E}"/>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43777E1-4699-B986-EC57-1B6944F17DCC}"/>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5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42372FB5-E859-F6AA-DD14-D4083B87ECDC}"/>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FD837864-D70E-678B-2209-B7AE9D3C55CE}"/>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6BA899B3-8491-96A9-FF00-284B3D4EC2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38316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Full Photo 2">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829336-D518-B358-7303-8178BC20AF2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1382"/>
            <a:ext cx="12192000" cy="6855236"/>
          </a:xfrm>
          <a:prstGeom prst="rect">
            <a:avLst/>
          </a:prstGeom>
        </p:spPr>
      </p:pic>
      <p:sp>
        <p:nvSpPr>
          <p:cNvPr id="3" name="Rectangle 2">
            <a:extLst>
              <a:ext uri="{FF2B5EF4-FFF2-40B4-BE49-F238E27FC236}">
                <a16:creationId xmlns:a16="http://schemas.microsoft.com/office/drawing/2014/main" id="{A37097AE-CB80-8F48-F10A-6DD048C0C675}"/>
              </a:ext>
              <a:ext uri="{C183D7F6-B498-43B3-948B-1728B52AA6E4}">
                <adec:decorative xmlns:adec="http://schemas.microsoft.com/office/drawing/2017/decorative" val="1"/>
              </a:ext>
            </a:extLst>
          </p:cNvPr>
          <p:cNvSpPr/>
          <p:nvPr userDrawn="1"/>
        </p:nvSpPr>
        <p:spPr bwMode="auto">
          <a:xfrm>
            <a:off x="0" y="0"/>
            <a:ext cx="8597245" cy="6858000"/>
          </a:xfrm>
          <a:prstGeom prst="rect">
            <a:avLst/>
          </a:prstGeom>
          <a:gradFill flip="none" rotWithShape="1">
            <a:gsLst>
              <a:gs pos="0">
                <a:srgbClr val="000000">
                  <a:alpha val="50000"/>
                </a:srgbClr>
              </a:gs>
              <a:gs pos="100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10" name="Picture 9" descr="Microsoft Security">
            <a:extLst>
              <a:ext uri="{FF2B5EF4-FFF2-40B4-BE49-F238E27FC236}">
                <a16:creationId xmlns:a16="http://schemas.microsoft.com/office/drawing/2014/main" id="{D6A0ADE4-A89A-522A-4B0C-2B211CA4B71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122262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ch Scan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48BB96-7264-9530-CDE0-CFBAECEB0F30}"/>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ltGray">
          <a:xfrm>
            <a:off x="0" y="0"/>
            <a:ext cx="12192000" cy="6858000"/>
          </a:xfrm>
          <a:prstGeom prst="rect">
            <a:avLst/>
          </a:prstGeom>
        </p:spPr>
      </p:pic>
      <p:sp>
        <p:nvSpPr>
          <p:cNvPr id="5" name="Rectangle 4">
            <a:extLst>
              <a:ext uri="{FF2B5EF4-FFF2-40B4-BE49-F238E27FC236}">
                <a16:creationId xmlns:a16="http://schemas.microsoft.com/office/drawing/2014/main" id="{537C7AC9-1320-B560-2729-19A72498C24F}"/>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5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5A7AC5C-D3D1-7CD0-058A-BF0F18A5CA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248213E6-EE22-FC5F-7A29-7005DFDA6702}"/>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2EC0010-45A7-C133-D28C-19A2C23073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416695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ch Scan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A04DD2-8161-CEFE-E805-16FD5E2B5951}"/>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2" cy="6858000"/>
          </a:xfrm>
          <a:prstGeom prst="rect">
            <a:avLst/>
          </a:prstGeom>
        </p:spPr>
      </p:pic>
      <p:sp>
        <p:nvSpPr>
          <p:cNvPr id="5" name="Rectangle 4">
            <a:extLst>
              <a:ext uri="{FF2B5EF4-FFF2-40B4-BE49-F238E27FC236}">
                <a16:creationId xmlns:a16="http://schemas.microsoft.com/office/drawing/2014/main" id="{37758876-CBC5-2CC7-B64B-7A0BE54262C4}"/>
              </a:ext>
              <a:ext uri="{C183D7F6-B498-43B3-948B-1728B52AA6E4}">
                <adec:decorative xmlns:adec="http://schemas.microsoft.com/office/drawing/2017/decorative" val="1"/>
              </a:ext>
            </a:extLst>
          </p:cNvPr>
          <p:cNvSpPr/>
          <p:nvPr userDrawn="1"/>
        </p:nvSpPr>
        <p:spPr bwMode="auto">
          <a:xfrm>
            <a:off x="-1" y="0"/>
            <a:ext cx="5334001" cy="6858000"/>
          </a:xfrm>
          <a:prstGeom prst="rect">
            <a:avLst/>
          </a:prstGeom>
          <a:gradFill flip="none" rotWithShape="1">
            <a:gsLst>
              <a:gs pos="0">
                <a:srgbClr val="FFFFFF">
                  <a:alpha val="60000"/>
                </a:srgbClr>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9E493527-788F-A6FD-FF51-C35F691FCA9E}"/>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4" name="Text Placeholder 4">
            <a:extLst>
              <a:ext uri="{FF2B5EF4-FFF2-40B4-BE49-F238E27FC236}">
                <a16:creationId xmlns:a16="http://schemas.microsoft.com/office/drawing/2014/main" id="{67DE02AD-BF56-503B-C72F-C737C69FD2C8}"/>
              </a:ext>
            </a:extLst>
          </p:cNvPr>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3" name="Graphic 2" descr="Microsoft Security">
            <a:extLst>
              <a:ext uri="{FF2B5EF4-FFF2-40B4-BE49-F238E27FC236}">
                <a16:creationId xmlns:a16="http://schemas.microsoft.com/office/drawing/2014/main" id="{7CD92627-BCCD-EC35-AFDC-9C9A6010DB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12354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000" userDrawn="1">
          <p15:clr>
            <a:srgbClr val="5ACBF0"/>
          </p15:clr>
        </p15:guide>
        <p15:guide id="4" orient="horz" pos="2160">
          <p15:clr>
            <a:srgbClr val="FBAE40"/>
          </p15:clr>
        </p15:guide>
        <p15:guide id="5" pos="3360"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L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2" name="Graphic 1" descr="Microsoft Security">
            <a:extLst>
              <a:ext uri="{FF2B5EF4-FFF2-40B4-BE49-F238E27FC236}">
                <a16:creationId xmlns:a16="http://schemas.microsoft.com/office/drawing/2014/main" id="{C4A877E6-C868-9317-1559-B76DE5CD8C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582164" y="583123"/>
            <a:ext cx="2291715" cy="290498"/>
          </a:xfrm>
          <a:prstGeom prst="rect">
            <a:avLst/>
          </a:prstGeom>
        </p:spPr>
      </p:pic>
    </p:spTree>
    <p:extLst>
      <p:ext uri="{BB962C8B-B14F-4D97-AF65-F5344CB8AC3E}">
        <p14:creationId xmlns:p14="http://schemas.microsoft.com/office/powerpoint/2010/main" val="320753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Dark">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4" name="Picture 3" descr="Microsoft Security">
            <a:extLst>
              <a:ext uri="{FF2B5EF4-FFF2-40B4-BE49-F238E27FC236}">
                <a16:creationId xmlns:a16="http://schemas.microsoft.com/office/drawing/2014/main" id="{97141C24-5E27-2F3B-12B4-814CC0DA5D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8367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hoto Full Bleed">
    <p:bg>
      <p:bgRef idx="1001">
        <a:schemeClr val="bg2"/>
      </p:bgRef>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72F4F47-D990-0696-0A43-94AD105A5EFE}"/>
              </a:ext>
              <a:ext uri="{C183D7F6-B498-43B3-948B-1728B52AA6E4}">
                <adec:decorative xmlns:adec="http://schemas.microsoft.com/office/drawing/2017/decorative" val="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Rectangle 2">
            <a:extLst>
              <a:ext uri="{FF2B5EF4-FFF2-40B4-BE49-F238E27FC236}">
                <a16:creationId xmlns:a16="http://schemas.microsoft.com/office/drawing/2014/main" id="{4A97C34D-6499-E383-F680-0F34EF3CBF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000000">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4" name="Picture 3" descr="Microsoft Security">
            <a:extLst>
              <a:ext uri="{FF2B5EF4-FFF2-40B4-BE49-F238E27FC236}">
                <a16:creationId xmlns:a16="http://schemas.microsoft.com/office/drawing/2014/main" id="{97141C24-5E27-2F3B-12B4-814CC0DA5D0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3458106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32" userDrawn="1">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lumn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489639"/>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482736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One Column Bulleted Tex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635B1-6F51-4062-A3E0-951D54F37B28}"/>
              </a:ext>
            </a:extLst>
          </p:cNvPr>
          <p:cNvPicPr>
            <a:picLocks noChangeAspect="1"/>
          </p:cNvPicPr>
          <p:nvPr userDrawn="1"/>
        </p:nvPicPr>
        <p:blipFill rotWithShape="1">
          <a:blip r:embed="rId2"/>
          <a:srcRect l="27107" t="27107"/>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511780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One Column Bulleted Tex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26E180-7F29-4901-A8A3-93F5F0FD9E03}"/>
              </a:ext>
            </a:extLst>
          </p:cNvPr>
          <p:cNvPicPr>
            <a:picLocks noChangeAspect="1"/>
          </p:cNvPicPr>
          <p:nvPr userDrawn="1"/>
        </p:nvPicPr>
        <p:blipFill rotWithShape="1">
          <a:blip r:embed="rId2"/>
          <a:srcRect l="10259" t="15129" r="15129" b="10259"/>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41110922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One Column Bulleted Text">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377228"/>
            <a:ext cx="11018838" cy="246221"/>
          </a:xfrm>
        </p:spPr>
        <p:txBody>
          <a:bodyPr/>
          <a:lstStyle>
            <a:lvl1pPr marL="0" indent="0">
              <a:buNone/>
              <a:defRPr sz="1600">
                <a:solidFill>
                  <a:schemeClr val="tx1"/>
                </a:solidFill>
              </a:defRPr>
            </a:lvl1pPr>
            <a:lvl2pPr marL="228600" indent="0">
              <a:buNone/>
              <a:defRPr>
                <a:solidFill>
                  <a:schemeClr val="tx1"/>
                </a:solidFill>
              </a:defRPr>
            </a:lvl2pPr>
            <a:lvl3pPr marL="457200" indent="0">
              <a:buNone/>
              <a:defRPr>
                <a:solidFill>
                  <a:schemeClr val="tx1"/>
                </a:solidFill>
              </a:defRPr>
            </a:lvl3pPr>
            <a:lvl4pPr marL="661988" indent="0">
              <a:buNone/>
              <a:defRPr>
                <a:solidFill>
                  <a:schemeClr val="tx1"/>
                </a:solidFill>
              </a:defRPr>
            </a:lvl4pPr>
            <a:lvl5pPr marL="855663" indent="0">
              <a:buNone/>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4155960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489639"/>
          </a:xfrm>
        </p:spPr>
        <p:txBody>
          <a:bodyPr wrap="square">
            <a:spAutoFit/>
          </a:bodyPr>
          <a:lstStyle>
            <a:lvl1pPr marL="0" indent="0">
              <a:buNone/>
              <a:defRPr sz="2000"/>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5798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Full Photo 3">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8B7FA5-5F12-7CD7-6D40-01EB073E58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1566"/>
            <a:ext cx="12192000" cy="6854867"/>
          </a:xfrm>
          <a:prstGeom prst="rect">
            <a:avLst/>
          </a:prstGeom>
        </p:spPr>
      </p:pic>
      <p:sp>
        <p:nvSpPr>
          <p:cNvPr id="3" name="Rectangle 2">
            <a:extLst>
              <a:ext uri="{FF2B5EF4-FFF2-40B4-BE49-F238E27FC236}">
                <a16:creationId xmlns:a16="http://schemas.microsoft.com/office/drawing/2014/main" id="{F5659676-01B7-3FED-8149-6F194C468C33}"/>
              </a:ext>
              <a:ext uri="{C183D7F6-B498-43B3-948B-1728B52AA6E4}">
                <adec:decorative xmlns:adec="http://schemas.microsoft.com/office/drawing/2017/decorative" val="1"/>
              </a:ext>
            </a:extLst>
          </p:cNvPr>
          <p:cNvSpPr/>
          <p:nvPr userDrawn="1"/>
        </p:nvSpPr>
        <p:spPr bwMode="auto">
          <a:xfrm>
            <a:off x="0" y="0"/>
            <a:ext cx="5867400" cy="6858000"/>
          </a:xfrm>
          <a:prstGeom prst="rect">
            <a:avLst/>
          </a:prstGeom>
          <a:gradFill flip="none" rotWithShape="1">
            <a:gsLst>
              <a:gs pos="0">
                <a:srgbClr val="5C4738">
                  <a:alpha val="80000"/>
                </a:srgbClr>
              </a:gs>
              <a:gs pos="100000">
                <a:srgbClr val="BF9474">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898137" cy="1231106"/>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894254"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a:t>
            </a:r>
          </a:p>
        </p:txBody>
      </p:sp>
      <p:pic>
        <p:nvPicPr>
          <p:cNvPr id="6" name="Picture 5" descr="Microsoft Security">
            <a:extLst>
              <a:ext uri="{FF2B5EF4-FFF2-40B4-BE49-F238E27FC236}">
                <a16:creationId xmlns:a16="http://schemas.microsoft.com/office/drawing/2014/main" id="{12A012A5-4EF7-CE94-0AFD-ACB048744F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Tree>
    <p:extLst>
      <p:ext uri="{BB962C8B-B14F-4D97-AF65-F5344CB8AC3E}">
        <p14:creationId xmlns:p14="http://schemas.microsoft.com/office/powerpoint/2010/main" val="2673225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456" userDrawn="1">
          <p15:clr>
            <a:srgbClr val="5ACBF0"/>
          </p15:clr>
        </p15:guide>
        <p15:guide id="5" orient="horz" pos="2160">
          <p15:clr>
            <a:srgbClr val="FBAE40"/>
          </p15:clr>
        </p15:guide>
        <p15:guide id="6" orient="horz" pos="2208" userDrawn="1">
          <p15:clr>
            <a:srgbClr val="5ACBF0"/>
          </p15:clr>
        </p15:guide>
        <p15:guide id="7" pos="3840" userDrawn="1">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148963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48963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9146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4896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Sans Display" pitchFamily="2" charset="0"/>
                <a:cs typeface="Segoe Sans Display" pitchFamily="2"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489639"/>
          </a:xfrm>
        </p:spPr>
        <p:txBody>
          <a:bodyPr wrap="square">
            <a:spAutoFit/>
          </a:bodyPr>
          <a:lstStyle>
            <a:lvl1pPr marL="0" indent="0">
              <a:spcBef>
                <a:spcPts val="1224"/>
              </a:spcBef>
              <a:buClr>
                <a:schemeClr val="tx1"/>
              </a:buClr>
              <a:buFont typeface="Wingdings" panose="05000000000000000000" pitchFamily="2" charset="2"/>
              <a:buNone/>
              <a:defRPr sz="2000" b="0">
                <a:latin typeface="Segoe Sans Display" pitchFamily="2" charset="0"/>
                <a:cs typeface="Segoe Sans Display" pitchFamily="2"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24214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lumn Bulleted Tex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489639"/>
          </a:xfrm>
        </p:spPr>
        <p:txBody>
          <a:bodyPr>
            <a:spAutoFit/>
          </a:bodyPr>
          <a:lstStyle>
            <a:lvl1pPr marL="171450" indent="-171450">
              <a:defRPr lang="en-US" sz="20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489639"/>
          </a:xfrm>
        </p:spPr>
        <p:txBody>
          <a:bodyPr>
            <a:spAutoFit/>
          </a:bodyPr>
          <a:lstStyle>
            <a:lvl1pPr marL="171450" indent="-171450">
              <a:defRPr lang="en-US" sz="20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1310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Non-Bulleted Tex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1489639"/>
          </a:xfrm>
        </p:spPr>
        <p:txBody>
          <a:bodyPr/>
          <a:lstStyle>
            <a:lvl1pPr marL="0" indent="0">
              <a:buNone/>
              <a:defRPr sz="20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307777"/>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1489639"/>
          </a:xfrm>
        </p:spPr>
        <p:txBody>
          <a:bodyPr/>
          <a:lstStyle>
            <a:lvl1pPr marL="0" indent="0">
              <a:buNone/>
              <a:defRPr sz="2000"/>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8972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113435"/>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2656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ve Column Bulleted Tex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32442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er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31725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51581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160057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Half Photo 1">
    <p:bg>
      <p:bgPr>
        <a:solidFill>
          <a:srgbClr val="091F2C"/>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D850CE1-AF74-4560-8EA6-F464700D01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8000" y="0"/>
            <a:ext cx="5334000" cy="6858000"/>
          </a:xfrm>
          <a:custGeom>
            <a:avLst/>
            <a:gdLst>
              <a:gd name="connsiteX0" fmla="*/ 0 w 5334000"/>
              <a:gd name="connsiteY0" fmla="*/ 0 h 6858000"/>
              <a:gd name="connsiteX1" fmla="*/ 5334000 w 5334000"/>
              <a:gd name="connsiteY1" fmla="*/ 0 h 6858000"/>
              <a:gd name="connsiteX2" fmla="*/ 5334000 w 5334000"/>
              <a:gd name="connsiteY2" fmla="*/ 6858000 h 6858000"/>
              <a:gd name="connsiteX3" fmla="*/ 0 w 533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34000" h="6858000">
                <a:moveTo>
                  <a:pt x="0" y="0"/>
                </a:moveTo>
                <a:lnTo>
                  <a:pt x="5334000" y="0"/>
                </a:lnTo>
                <a:lnTo>
                  <a:pt x="5334000" y="6858000"/>
                </a:lnTo>
                <a:lnTo>
                  <a:pt x="0" y="6858000"/>
                </a:lnTo>
                <a:close/>
              </a:path>
            </a:pathLst>
          </a:cu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bg1"/>
                </a:solidFill>
              </a:defRPr>
            </a:lvl1pPr>
          </a:lstStyle>
          <a:p>
            <a:r>
              <a:rPr lang="en-US"/>
              <a:t>Partner logo</a:t>
            </a: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5507735" cy="1107996"/>
          </a:xfrm>
        </p:spPr>
        <p:txBody>
          <a:bodyPr wrap="square" anchor="t" anchorCtr="0">
            <a:spAutoFit/>
          </a:bodyPr>
          <a:lstStyle>
            <a:lvl1pPr>
              <a:defRPr sz="3600">
                <a:solidFill>
                  <a:schemeClr val="bg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1" y="3962400"/>
            <a:ext cx="5503369" cy="246221"/>
          </a:xfrm>
          <a:noFill/>
        </p:spPr>
        <p:txBody>
          <a:bodyPr wrap="square" lIns="0" tIns="0" rIns="0" bIns="0">
            <a:spAutoFit/>
          </a:bodyPr>
          <a:lstStyle>
            <a:lvl1pPr marL="0" indent="0">
              <a:spcBef>
                <a:spcPts val="0"/>
              </a:spcBef>
              <a:buNone/>
              <a:defRPr sz="1600" spc="0" baseline="0">
                <a:solidFill>
                  <a:schemeClr val="bg1"/>
                </a:solidFill>
                <a:latin typeface="+mn-lt"/>
                <a:cs typeface="Segoe Sans Display" pitchFamily="2" charset="0"/>
              </a:defRPr>
            </a:lvl1pPr>
          </a:lstStyle>
          <a:p>
            <a:pPr lvl="0"/>
            <a:r>
              <a:rPr lang="en-US"/>
              <a:t>Speaker name or subtitle</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5CE4F6F6-E51C-4495-9F4E-563052817D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8783" y="583123"/>
            <a:ext cx="2272000" cy="288000"/>
          </a:xfrm>
          <a:prstGeom prst="rect">
            <a:avLst/>
          </a:prstGeom>
        </p:spPr>
      </p:pic>
    </p:spTree>
    <p:extLst>
      <p:ext uri="{BB962C8B-B14F-4D97-AF65-F5344CB8AC3E}">
        <p14:creationId xmlns:p14="http://schemas.microsoft.com/office/powerpoint/2010/main" val="1234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
        <p:nvSpPr>
          <p:cNvPr id="3" name="Rectangle 2">
            <a:extLst>
              <a:ext uri="{FF2B5EF4-FFF2-40B4-BE49-F238E27FC236}">
                <a16:creationId xmlns:a16="http://schemas.microsoft.com/office/drawing/2014/main" id="{95FCF1DE-AA81-4726-A7E0-9DA2269E6C4A}"/>
              </a:ext>
            </a:extLst>
          </p:cNvPr>
          <p:cNvSpPr/>
          <p:nvPr userDrawn="1"/>
        </p:nvSpPr>
        <p:spPr bwMode="auto">
          <a:xfrm>
            <a:off x="0" y="4127500"/>
            <a:ext cx="12192000" cy="27305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270237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Header Text Only">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1464151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er Text Only - left side ">
    <p:bg>
      <p:bgPr>
        <a:solidFill>
          <a:srgbClr val="F4F3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457200"/>
            <a:ext cx="4127692" cy="1107996"/>
          </a:xfrm>
        </p:spPr>
        <p:txBody>
          <a:bodyPr wrap="square" anchor="t">
            <a:spAutoFit/>
          </a:bodyPr>
          <a:lstStyle>
            <a:lvl1pPr>
              <a:defRPr>
                <a:solidFill>
                  <a:srgbClr val="091F2C"/>
                </a:solidFill>
              </a:defRPr>
            </a:lvl1pPr>
          </a:lstStyle>
          <a:p>
            <a:r>
              <a:rPr lang="en-US"/>
              <a:t>Click to edit Master title style</a:t>
            </a:r>
          </a:p>
        </p:txBody>
      </p:sp>
    </p:spTree>
    <p:extLst>
      <p:ext uri="{BB962C8B-B14F-4D97-AF65-F5344CB8AC3E}">
        <p14:creationId xmlns:p14="http://schemas.microsoft.com/office/powerpoint/2010/main" val="42816267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mall Header Text Ligh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Sans Display" pitchFamily="2" charset="0"/>
              </a:defRPr>
            </a:lvl1pPr>
          </a:lstStyle>
          <a:p>
            <a:r>
              <a:rPr lang="en-US"/>
              <a:t>Click to edit Master title style</a:t>
            </a:r>
          </a:p>
        </p:txBody>
      </p:sp>
    </p:spTree>
    <p:extLst>
      <p:ext uri="{BB962C8B-B14F-4D97-AF65-F5344CB8AC3E}">
        <p14:creationId xmlns:p14="http://schemas.microsoft.com/office/powerpoint/2010/main" val="3330333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mall Header Text Dark">
    <p:bg>
      <p:bgRef idx="1001">
        <a:schemeClr val="bg2"/>
      </p:bgRef>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Sans Display" pitchFamily="2" charset="0"/>
              </a:defRPr>
            </a:lvl1pPr>
          </a:lstStyle>
          <a:p>
            <a:r>
              <a:rPr lang="en-US"/>
              <a:t>Click to edit Master title style</a:t>
            </a:r>
          </a:p>
        </p:txBody>
      </p:sp>
    </p:spTree>
    <p:extLst>
      <p:ext uri="{BB962C8B-B14F-4D97-AF65-F5344CB8AC3E}">
        <p14:creationId xmlns:p14="http://schemas.microsoft.com/office/powerpoint/2010/main" val="304193982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Photo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A7ED4F-056F-C53F-E2BF-EA4A8412D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white">
          <a:xfrm>
            <a:off x="3385" y="0"/>
            <a:ext cx="12185230" cy="6858000"/>
          </a:xfrm>
          <a:prstGeom prst="rect">
            <a:avLst/>
          </a:prstGeom>
        </p:spPr>
      </p:pic>
      <p:pic>
        <p:nvPicPr>
          <p:cNvPr id="12" name="Picture 11">
            <a:extLst>
              <a:ext uri="{FF2B5EF4-FFF2-40B4-BE49-F238E27FC236}">
                <a16:creationId xmlns:a16="http://schemas.microsoft.com/office/drawing/2014/main" id="{DAA83F9C-7592-411B-E1FE-6872AE779B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74675" y="585788"/>
            <a:ext cx="7262813" cy="5683250"/>
          </a:xfrm>
          <a:prstGeom prst="roundRect">
            <a:avLst>
              <a:gd name="adj" fmla="val 1407"/>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236663" y="1871327"/>
            <a:ext cx="5948362"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A374D167-A877-DD4F-71B6-1B226D482EC6}"/>
              </a:ext>
              <a:ext uri="{C183D7F6-B498-43B3-948B-1728B52AA6E4}">
                <adec:decorative xmlns:adec="http://schemas.microsoft.com/office/drawing/2017/decorative" val="1"/>
              </a:ext>
            </a:extLst>
          </p:cNvPr>
          <p:cNvGrpSpPr>
            <a:grpSpLocks noChangeAspect="1"/>
          </p:cNvGrpSpPr>
          <p:nvPr userDrawn="1"/>
        </p:nvGrpSpPr>
        <p:grpSpPr bwMode="black">
          <a:xfrm>
            <a:off x="1236663" y="1053765"/>
            <a:ext cx="524538" cy="457200"/>
            <a:chOff x="4169763" y="585788"/>
            <a:chExt cx="713371" cy="622746"/>
          </a:xfrm>
          <a:solidFill>
            <a:schemeClr val="tx2"/>
          </a:solidFill>
        </p:grpSpPr>
        <p:sp>
          <p:nvSpPr>
            <p:cNvPr id="4" name="Graphic 9">
              <a:extLst>
                <a:ext uri="{FF2B5EF4-FFF2-40B4-BE49-F238E27FC236}">
                  <a16:creationId xmlns:a16="http://schemas.microsoft.com/office/drawing/2014/main" id="{7E30BC2E-C9E5-9640-484B-8757872AA340}"/>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5" name="Graphic 9">
              <a:extLst>
                <a:ext uri="{FF2B5EF4-FFF2-40B4-BE49-F238E27FC236}">
                  <a16:creationId xmlns:a16="http://schemas.microsoft.com/office/drawing/2014/main" id="{E3CA75AC-6E69-6F07-C66F-627EE593FCC1}"/>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42191058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Full Phot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DC386-0D96-E22F-E2BE-804A581FD2D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white">
          <a:xfrm>
            <a:off x="0" y="1551"/>
            <a:ext cx="12192000" cy="6854897"/>
          </a:xfrm>
          <a:prstGeom prst="rect">
            <a:avLst/>
          </a:prstGeom>
        </p:spPr>
      </p:pic>
      <p:pic>
        <p:nvPicPr>
          <p:cNvPr id="12" name="Picture 11">
            <a:extLst>
              <a:ext uri="{FF2B5EF4-FFF2-40B4-BE49-F238E27FC236}">
                <a16:creationId xmlns:a16="http://schemas.microsoft.com/office/drawing/2014/main" id="{DAA83F9C-7592-411B-E1FE-6872AE779BD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74675" y="585788"/>
            <a:ext cx="7262813" cy="5683250"/>
          </a:xfrm>
          <a:prstGeom prst="roundRect">
            <a:avLst>
              <a:gd name="adj" fmla="val 1407"/>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1236663" y="1871327"/>
            <a:ext cx="5948362"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A374D167-A877-DD4F-71B6-1B226D482EC6}"/>
              </a:ext>
              <a:ext uri="{C183D7F6-B498-43B3-948B-1728B52AA6E4}">
                <adec:decorative xmlns:adec="http://schemas.microsoft.com/office/drawing/2017/decorative" val="1"/>
              </a:ext>
            </a:extLst>
          </p:cNvPr>
          <p:cNvGrpSpPr>
            <a:grpSpLocks noChangeAspect="1"/>
          </p:cNvGrpSpPr>
          <p:nvPr userDrawn="1"/>
        </p:nvGrpSpPr>
        <p:grpSpPr bwMode="black">
          <a:xfrm>
            <a:off x="1236663" y="1053765"/>
            <a:ext cx="524538" cy="457200"/>
            <a:chOff x="4169763" y="585788"/>
            <a:chExt cx="713371" cy="622746"/>
          </a:xfrm>
          <a:solidFill>
            <a:schemeClr val="tx2"/>
          </a:solidFill>
        </p:grpSpPr>
        <p:sp>
          <p:nvSpPr>
            <p:cNvPr id="4" name="Graphic 9">
              <a:extLst>
                <a:ext uri="{FF2B5EF4-FFF2-40B4-BE49-F238E27FC236}">
                  <a16:creationId xmlns:a16="http://schemas.microsoft.com/office/drawing/2014/main" id="{7E30BC2E-C9E5-9640-484B-8757872AA340}"/>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5" name="Graphic 9">
              <a:extLst>
                <a:ext uri="{FF2B5EF4-FFF2-40B4-BE49-F238E27FC236}">
                  <a16:creationId xmlns:a16="http://schemas.microsoft.com/office/drawing/2014/main" id="{E3CA75AC-6E69-6F07-C66F-627EE593FCC1}"/>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6984914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3" pos="2976">
          <p15:clr>
            <a:srgbClr val="5ACBF0"/>
          </p15:clr>
        </p15:guide>
        <p15:guide id="34" pos="3336">
          <p15:clr>
            <a:srgbClr val="5ACBF0"/>
          </p15:clr>
        </p15:guide>
        <p15:guide id="35" orient="horz" pos="2160"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362200"/>
            <a:ext cx="7249224" cy="553998"/>
          </a:xfrm>
        </p:spPr>
        <p:txBody>
          <a:bodyPr wrap="square" anchor="t">
            <a:spAutoFit/>
          </a:bodyPr>
          <a:lstStyle>
            <a:lvl1pPr algn="l" defTabSz="932742" rtl="0" eaLnBrk="1" latinLnBrk="0" hangingPunct="1">
              <a:lnSpc>
                <a:spcPct val="100000"/>
              </a:lnSpc>
              <a:spcBef>
                <a:spcPct val="0"/>
              </a:spcBef>
              <a:buNone/>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4" name="Group 3">
            <a:extLst>
              <a:ext uri="{FF2B5EF4-FFF2-40B4-BE49-F238E27FC236}">
                <a16:creationId xmlns:a16="http://schemas.microsoft.com/office/drawing/2014/main" id="{A3F2B542-236C-FF9E-34DA-F674AC8C23DA}"/>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5" name="Graphic 9">
              <a:extLst>
                <a:ext uri="{FF2B5EF4-FFF2-40B4-BE49-F238E27FC236}">
                  <a16:creationId xmlns:a16="http://schemas.microsoft.com/office/drawing/2014/main" id="{8616100D-B493-F639-609A-59DC6A2B2945}"/>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6" name="Graphic 9">
              <a:extLst>
                <a:ext uri="{FF2B5EF4-FFF2-40B4-BE49-F238E27FC236}">
                  <a16:creationId xmlns:a16="http://schemas.microsoft.com/office/drawing/2014/main" id="{254D7E75-4226-8293-E429-5E73E9130D6B}"/>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27228499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2390" y="2362200"/>
            <a:ext cx="7255097" cy="553998"/>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3" name="Group 2">
            <a:extLst>
              <a:ext uri="{FF2B5EF4-FFF2-40B4-BE49-F238E27FC236}">
                <a16:creationId xmlns:a16="http://schemas.microsoft.com/office/drawing/2014/main" id="{9DAA9347-2B91-81A1-D35B-C367CA321C46}"/>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7" name="Graphic 9">
              <a:extLst>
                <a:ext uri="{FF2B5EF4-FFF2-40B4-BE49-F238E27FC236}">
                  <a16:creationId xmlns:a16="http://schemas.microsoft.com/office/drawing/2014/main" id="{1955151A-4300-7EE0-BD6F-1D9D68052193}"/>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8" name="Graphic 9">
              <a:extLst>
                <a:ext uri="{FF2B5EF4-FFF2-40B4-BE49-F238E27FC236}">
                  <a16:creationId xmlns:a16="http://schemas.microsoft.com/office/drawing/2014/main" id="{CE786B1F-884A-07DB-5A7A-8634C2585C33}"/>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5403173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amp; Photo Ligh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13A1B1-3A31-817C-8E25-E88AD8A3474B}"/>
              </a:ext>
            </a:extLst>
          </p:cNvPr>
          <p:cNvSpPr>
            <a:spLocks noGrp="1"/>
          </p:cNvSpPr>
          <p:nvPr>
            <p:ph type="title"/>
          </p:nvPr>
        </p:nvSpPr>
        <p:spPr>
          <a:xfrm>
            <a:off x="588264" y="2362200"/>
            <a:ext cx="5363274" cy="1107996"/>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8" name="Group 7">
            <a:extLst>
              <a:ext uri="{FF2B5EF4-FFF2-40B4-BE49-F238E27FC236}">
                <a16:creationId xmlns:a16="http://schemas.microsoft.com/office/drawing/2014/main" id="{EA4970E2-4100-E5B0-8BBF-0C578DCB4547}"/>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9" name="Graphic 9">
              <a:extLst>
                <a:ext uri="{FF2B5EF4-FFF2-40B4-BE49-F238E27FC236}">
                  <a16:creationId xmlns:a16="http://schemas.microsoft.com/office/drawing/2014/main" id="{5A418B6C-90EA-A6F6-53A8-E205BD8DE8CB}"/>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solidFill>
                  <a:schemeClr val="tx1"/>
                </a:solidFill>
              </a:endParaRPr>
            </a:p>
          </p:txBody>
        </p:sp>
        <p:sp>
          <p:nvSpPr>
            <p:cNvPr id="10" name="Graphic 9">
              <a:extLst>
                <a:ext uri="{FF2B5EF4-FFF2-40B4-BE49-F238E27FC236}">
                  <a16:creationId xmlns:a16="http://schemas.microsoft.com/office/drawing/2014/main" id="{514C0156-92FD-636D-EE62-515C7E197032}"/>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gr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B709A26E-BED0-3294-69A4-0DDAAE9C2CCB}"/>
              </a:ext>
              <a:ext uri="{C183D7F6-B498-43B3-948B-1728B52AA6E4}">
                <adec:decorative xmlns:adec="http://schemas.microsoft.com/office/drawing/2017/decorative" val="0"/>
              </a:ext>
            </a:extLst>
          </p:cNvPr>
          <p:cNvSpPr>
            <a:spLocks noGrp="1"/>
          </p:cNvSpPr>
          <p:nvPr>
            <p:ph type="pic" sz="quarter" idx="13" hasCustomPrompt="1"/>
          </p:nvPr>
        </p:nvSpPr>
        <p:spPr bwMode="ltGray">
          <a:xfrm>
            <a:off x="7185025" y="1211263"/>
            <a:ext cx="4435475" cy="4435475"/>
          </a:xfrm>
          <a:prstGeom prst="ellipse">
            <a:avLst/>
          </a:prstGeom>
          <a:blipFill>
            <a:blip r:embed="rId2"/>
            <a:stretch>
              <a:fillRect/>
            </a:stretch>
          </a:blipFill>
          <a:effectLst/>
        </p:spPr>
        <p:txBody>
          <a:bodyPr lIns="0" tIns="0" rIns="0" bIns="1005840" anchor="ctr" anchorCtr="0">
            <a:noAutofit/>
          </a:bodyPr>
          <a:lstStyle>
            <a:lvl1pPr marL="0" indent="0" algn="ctr">
              <a:lnSpc>
                <a:spcPct val="100000"/>
              </a:lnSpc>
              <a:buNone/>
              <a:defRPr sz="10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4594956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68" userDrawn="1">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36" userDrawn="1">
          <p15:clr>
            <a:srgbClr val="A4A3A4"/>
          </p15:clr>
        </p15:guide>
        <p15:guide id="20" pos="4937">
          <p15:clr>
            <a:srgbClr val="A4A3A4"/>
          </p15:clr>
        </p15:guide>
        <p15:guide id="21" pos="5120">
          <p15:clr>
            <a:srgbClr val="A4A3A4"/>
          </p15:clr>
        </p15:guide>
        <p15:guide id="22" pos="5520" userDrawn="1">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guide id="33" pos="333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Half Photo 1">
    <p:bg>
      <p:bgPr>
        <a:solidFill>
          <a:srgbClr val="F4F3F5"/>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307777"/>
          </a:xfrm>
        </p:spPr>
        <p:txBody>
          <a:bodyPr/>
          <a:lstStyle>
            <a:lvl1pPr marL="0" indent="0">
              <a:buNone/>
              <a:defRPr sz="20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6093334" y="3481020"/>
            <a:ext cx="4648200" cy="1077218"/>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6093334" y="5472380"/>
            <a:ext cx="4648200" cy="646331"/>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6093334" y="307984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6093334" y="506760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security specialists</a:t>
            </a:r>
          </a:p>
        </p:txBody>
      </p:sp>
    </p:spTree>
    <p:extLst>
      <p:ext uri="{BB962C8B-B14F-4D97-AF65-F5344CB8AC3E}">
        <p14:creationId xmlns:p14="http://schemas.microsoft.com/office/powerpoint/2010/main" val="26140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amp; Photo Dark">
    <p:bg>
      <p:bgRef idx="1001">
        <a:schemeClr val="bg2"/>
      </p:bgRef>
    </p:bg>
    <p:spTree>
      <p:nvGrpSpPr>
        <p:cNvPr id="1" name=""/>
        <p:cNvGrpSpPr/>
        <p:nvPr/>
      </p:nvGrpSpPr>
      <p:grpSpPr>
        <a:xfrm>
          <a:off x="0" y="0"/>
          <a:ext cx="0" cy="0"/>
          <a:chOff x="0" y="0"/>
          <a:chExt cx="0" cy="0"/>
        </a:xfrm>
      </p:grpSpPr>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6D6EE357-5FBE-EF45-EDC4-EB022C75B1A6}"/>
              </a:ext>
              <a:ext uri="{C183D7F6-B498-43B3-948B-1728B52AA6E4}">
                <adec:decorative xmlns:adec="http://schemas.microsoft.com/office/drawing/2017/decorative" val="0"/>
              </a:ext>
            </a:extLst>
          </p:cNvPr>
          <p:cNvSpPr>
            <a:spLocks noGrp="1"/>
          </p:cNvSpPr>
          <p:nvPr>
            <p:ph type="pic" sz="quarter" idx="13" hasCustomPrompt="1"/>
          </p:nvPr>
        </p:nvSpPr>
        <p:spPr bwMode="ltGray">
          <a:xfrm>
            <a:off x="7185025" y="1211262"/>
            <a:ext cx="4435475" cy="4435475"/>
          </a:xfrm>
          <a:prstGeom prst="ellipse">
            <a:avLst/>
          </a:prstGeom>
          <a:blipFill>
            <a:blip r:embed="rId2"/>
            <a:stretch>
              <a:fillRect/>
            </a:stretch>
          </a:blipFill>
          <a:effectLst/>
        </p:spPr>
        <p:txBody>
          <a:bodyPr lIns="0" tIns="0" rIns="0" bIns="1005840" anchor="ctr" anchorCtr="0">
            <a:noAutofit/>
          </a:bodyPr>
          <a:lstStyle>
            <a:lvl1pPr marL="0" indent="0" algn="ctr">
              <a:lnSpc>
                <a:spcPct val="100000"/>
              </a:lnSpc>
              <a:buNone/>
              <a:defRPr sz="10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1" name="Title 1">
            <a:extLst>
              <a:ext uri="{FF2B5EF4-FFF2-40B4-BE49-F238E27FC236}">
                <a16:creationId xmlns:a16="http://schemas.microsoft.com/office/drawing/2014/main" id="{9B16CA86-851F-5A66-72F8-611E57EE996E}"/>
              </a:ext>
            </a:extLst>
          </p:cNvPr>
          <p:cNvSpPr>
            <a:spLocks noGrp="1"/>
          </p:cNvSpPr>
          <p:nvPr>
            <p:ph type="title"/>
          </p:nvPr>
        </p:nvSpPr>
        <p:spPr>
          <a:xfrm>
            <a:off x="588264" y="2362200"/>
            <a:ext cx="5363274" cy="1107996"/>
          </a:xfrm>
        </p:spPr>
        <p:txBody>
          <a:bodyPr wrap="square" anchor="t">
            <a:spAutoFit/>
          </a:bodyPr>
          <a:lstStyle>
            <a:lvl1pPr>
              <a:defRPr lang="en-US" sz="3600" b="0" kern="1200" cap="none" spc="-50" baseline="0" dirty="0">
                <a:ln w="3175">
                  <a:noFill/>
                </a:ln>
                <a:solidFill>
                  <a:schemeClr val="tx1"/>
                </a:solidFill>
                <a:effectLst/>
                <a:latin typeface="+mn-lt"/>
                <a:ea typeface="+mn-ea"/>
                <a:cs typeface="Segoe Sans Display" pitchFamily="2" charset="0"/>
              </a:defRPr>
            </a:lvl1pPr>
          </a:lstStyle>
          <a:p>
            <a:r>
              <a:rPr lang="en-US"/>
              <a:t>Click to edit Master title style</a:t>
            </a:r>
          </a:p>
        </p:txBody>
      </p:sp>
      <p:grpSp>
        <p:nvGrpSpPr>
          <p:cNvPr id="12" name="Group 11">
            <a:extLst>
              <a:ext uri="{FF2B5EF4-FFF2-40B4-BE49-F238E27FC236}">
                <a16:creationId xmlns:a16="http://schemas.microsoft.com/office/drawing/2014/main" id="{E0A80FC4-BF13-32EC-AC2C-CCF799F915D8}"/>
              </a:ext>
              <a:ext uri="{C183D7F6-B498-43B3-948B-1728B52AA6E4}">
                <adec:decorative xmlns:adec="http://schemas.microsoft.com/office/drawing/2017/decorative" val="1"/>
              </a:ext>
            </a:extLst>
          </p:cNvPr>
          <p:cNvGrpSpPr>
            <a:grpSpLocks noChangeAspect="1"/>
          </p:cNvGrpSpPr>
          <p:nvPr userDrawn="1"/>
        </p:nvGrpSpPr>
        <p:grpSpPr bwMode="black">
          <a:xfrm>
            <a:off x="582391" y="585788"/>
            <a:ext cx="1049075" cy="914400"/>
            <a:chOff x="4169763" y="585788"/>
            <a:chExt cx="713371" cy="622746"/>
          </a:xfrm>
          <a:solidFill>
            <a:schemeClr val="tx2"/>
          </a:solidFill>
        </p:grpSpPr>
        <p:sp>
          <p:nvSpPr>
            <p:cNvPr id="13" name="Graphic 9">
              <a:extLst>
                <a:ext uri="{FF2B5EF4-FFF2-40B4-BE49-F238E27FC236}">
                  <a16:creationId xmlns:a16="http://schemas.microsoft.com/office/drawing/2014/main" id="{ACB80D2C-8BBC-86B2-4F0A-E84BC66B3773}"/>
                </a:ext>
              </a:extLst>
            </p:cNvPr>
            <p:cNvSpPr/>
            <p:nvPr/>
          </p:nvSpPr>
          <p:spPr bwMode="black">
            <a:xfrm>
              <a:off x="4565666"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tlCol="0" anchor="ctr"/>
            <a:lstStyle/>
            <a:p>
              <a:pPr lvl="0"/>
              <a:endParaRPr lang="en-US"/>
            </a:p>
          </p:txBody>
        </p:sp>
        <p:sp>
          <p:nvSpPr>
            <p:cNvPr id="14" name="Graphic 9">
              <a:extLst>
                <a:ext uri="{FF2B5EF4-FFF2-40B4-BE49-F238E27FC236}">
                  <a16:creationId xmlns:a16="http://schemas.microsoft.com/office/drawing/2014/main" id="{730E620F-1CE6-FC30-06F9-60DE40676085}"/>
                </a:ext>
              </a:extLst>
            </p:cNvPr>
            <p:cNvSpPr/>
            <p:nvPr userDrawn="1"/>
          </p:nvSpPr>
          <p:spPr bwMode="black">
            <a:xfrm>
              <a:off x="4169763" y="585788"/>
              <a:ext cx="317468" cy="622746"/>
            </a:xfrm>
            <a:custGeom>
              <a:avLst/>
              <a:gdLst>
                <a:gd name="connsiteX0" fmla="*/ 19526 w 317468"/>
                <a:gd name="connsiteY0" fmla="*/ 622746 h 622746"/>
                <a:gd name="connsiteX1" fmla="*/ 0 w 317468"/>
                <a:gd name="connsiteY1" fmla="*/ 603315 h 622746"/>
                <a:gd name="connsiteX2" fmla="*/ 0 w 317468"/>
                <a:gd name="connsiteY2" fmla="*/ 387955 h 622746"/>
                <a:gd name="connsiteX3" fmla="*/ 81915 w 317468"/>
                <a:gd name="connsiteY3" fmla="*/ 123160 h 622746"/>
                <a:gd name="connsiteX4" fmla="*/ 298037 w 317468"/>
                <a:gd name="connsiteY4" fmla="*/ 287 h 622746"/>
                <a:gd name="connsiteX5" fmla="*/ 311944 w 317468"/>
                <a:gd name="connsiteY5" fmla="*/ 11336 h 622746"/>
                <a:gd name="connsiteX6" fmla="*/ 311944 w 317468"/>
                <a:gd name="connsiteY6" fmla="*/ 104681 h 622746"/>
                <a:gd name="connsiteX7" fmla="*/ 304229 w 317468"/>
                <a:gd name="connsiteY7" fmla="*/ 115445 h 622746"/>
                <a:gd name="connsiteX8" fmla="*/ 160401 w 317468"/>
                <a:gd name="connsiteY8" fmla="*/ 237555 h 622746"/>
                <a:gd name="connsiteX9" fmla="*/ 142018 w 317468"/>
                <a:gd name="connsiteY9" fmla="*/ 322709 h 622746"/>
                <a:gd name="connsiteX10" fmla="*/ 149543 w 317468"/>
                <a:gd name="connsiteY10" fmla="*/ 329948 h 622746"/>
                <a:gd name="connsiteX11" fmla="*/ 297942 w 317468"/>
                <a:gd name="connsiteY11" fmla="*/ 329948 h 622746"/>
                <a:gd name="connsiteX12" fmla="*/ 317468 w 317468"/>
                <a:gd name="connsiteY12" fmla="*/ 349379 h 622746"/>
                <a:gd name="connsiteX13" fmla="*/ 317468 w 317468"/>
                <a:gd name="connsiteY13" fmla="*/ 560643 h 622746"/>
                <a:gd name="connsiteX14" fmla="*/ 255461 w 317468"/>
                <a:gd name="connsiteY14" fmla="*/ 622556 h 622746"/>
                <a:gd name="connsiteX15" fmla="*/ 19526 w 317468"/>
                <a:gd name="connsiteY15" fmla="*/ 622556 h 62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468" h="622746">
                  <a:moveTo>
                    <a:pt x="19526" y="622746"/>
                  </a:moveTo>
                  <a:cubicBezTo>
                    <a:pt x="8763" y="622746"/>
                    <a:pt x="0" y="613983"/>
                    <a:pt x="0" y="603315"/>
                  </a:cubicBezTo>
                  <a:lnTo>
                    <a:pt x="0" y="387955"/>
                  </a:lnTo>
                  <a:cubicBezTo>
                    <a:pt x="0" y="275274"/>
                    <a:pt x="27337" y="186977"/>
                    <a:pt x="81915" y="123160"/>
                  </a:cubicBezTo>
                  <a:cubicBezTo>
                    <a:pt x="133922" y="62295"/>
                    <a:pt x="205931" y="21338"/>
                    <a:pt x="298037" y="287"/>
                  </a:cubicBezTo>
                  <a:cubicBezTo>
                    <a:pt x="305181" y="-1332"/>
                    <a:pt x="311944" y="4097"/>
                    <a:pt x="311944" y="11336"/>
                  </a:cubicBezTo>
                  <a:lnTo>
                    <a:pt x="311944" y="104681"/>
                  </a:lnTo>
                  <a:cubicBezTo>
                    <a:pt x="311944" y="109539"/>
                    <a:pt x="308896" y="113921"/>
                    <a:pt x="304229" y="115445"/>
                  </a:cubicBezTo>
                  <a:cubicBezTo>
                    <a:pt x="233458" y="138876"/>
                    <a:pt x="185452" y="179643"/>
                    <a:pt x="160401" y="237555"/>
                  </a:cubicBezTo>
                  <a:cubicBezTo>
                    <a:pt x="146780" y="266892"/>
                    <a:pt x="140589" y="295277"/>
                    <a:pt x="142018" y="322709"/>
                  </a:cubicBezTo>
                  <a:cubicBezTo>
                    <a:pt x="142208" y="326805"/>
                    <a:pt x="145542" y="329948"/>
                    <a:pt x="149543" y="329948"/>
                  </a:cubicBezTo>
                  <a:lnTo>
                    <a:pt x="297942" y="329948"/>
                  </a:lnTo>
                  <a:cubicBezTo>
                    <a:pt x="308705" y="329948"/>
                    <a:pt x="317468" y="338711"/>
                    <a:pt x="317468" y="349379"/>
                  </a:cubicBezTo>
                  <a:lnTo>
                    <a:pt x="317468" y="560643"/>
                  </a:lnTo>
                  <a:cubicBezTo>
                    <a:pt x="317468" y="594838"/>
                    <a:pt x="289751" y="622556"/>
                    <a:pt x="255461" y="622556"/>
                  </a:cubicBezTo>
                  <a:lnTo>
                    <a:pt x="19526" y="62255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Tree>
    <p:extLst>
      <p:ext uri="{BB962C8B-B14F-4D97-AF65-F5344CB8AC3E}">
        <p14:creationId xmlns:p14="http://schemas.microsoft.com/office/powerpoint/2010/main" val="276015519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44" userDrawn="1">
          <p15:clr>
            <a:srgbClr val="A4A3A4"/>
          </p15:clr>
        </p15:guide>
        <p15:guide id="16" pos="3749">
          <p15:clr>
            <a:srgbClr val="A4A3A4"/>
          </p15:clr>
        </p15:guide>
        <p15:guide id="17" pos="3932">
          <p15:clr>
            <a:srgbClr val="A4A3A4"/>
          </p15:clr>
        </p15:guide>
        <p15:guide id="18" pos="4344" userDrawn="1">
          <p15:clr>
            <a:srgbClr val="A4A3A4"/>
          </p15:clr>
        </p15:guide>
        <p15:guide id="19" pos="4536"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12" userDrawn="1">
          <p15:clr>
            <a:srgbClr val="A4A3A4"/>
          </p15:clr>
        </p15:guide>
        <p15:guide id="26" pos="6717">
          <p15:clr>
            <a:srgbClr val="A4A3A4"/>
          </p15:clr>
        </p15:guide>
        <p15:guide id="27" pos="6900">
          <p15:clr>
            <a:srgbClr val="A4A3A4"/>
          </p15:clr>
        </p15:guide>
        <p15:guide id="30" orient="horz" pos="288">
          <p15:clr>
            <a:srgbClr val="5ACBF0"/>
          </p15:clr>
        </p15:guide>
        <p15:guide id="32" orient="horz" pos="1488" userDrawn="1">
          <p15:clr>
            <a:srgbClr val="5ACBF0"/>
          </p15:clr>
        </p15:guide>
        <p15:guide id="33" pos="333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amp; Square Photo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8"/>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744721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amp; 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2596816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amp; Square Photo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 uri="{C183D7F6-B498-43B3-948B-1728B52AA6E4}">
                <adec:decorative xmlns:adec="http://schemas.microsoft.com/office/drawing/2017/decorative" val="0"/>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638885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hoto Full Bleed Lower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p:nvPr>
        </p:nvSpPr>
        <p:spPr bwMode="blackWhite">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4461739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hoto Full Bleed Left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hasCustomPrompt="1"/>
          </p:nvPr>
        </p:nvSpPr>
        <p:spPr bwMode="blackWhite">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3406056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hoto Full Bleed Right Text">
    <p:bg>
      <p:bgRef idx="1001">
        <a:schemeClr val="bg2"/>
      </p:bgRef>
    </p:bg>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 uri="{C183D7F6-B498-43B3-948B-1728B52AA6E4}">
                <adec:decorative xmlns:adec="http://schemas.microsoft.com/office/drawing/2017/decorative" val="0"/>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 uri="{C183D7F6-B498-43B3-948B-1728B52AA6E4}">
                <adec:decorative xmlns:adec="http://schemas.microsoft.com/office/drawing/2017/decorative" val="0"/>
              </a:ext>
            </a:extLst>
          </p:cNvPr>
          <p:cNvSpPr>
            <a:spLocks noGrp="1"/>
          </p:cNvSpPr>
          <p:nvPr>
            <p:ph type="title" hasCustomPrompt="1"/>
          </p:nvPr>
        </p:nvSpPr>
        <p:spPr bwMode="blackWhite">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chemeClr val="tx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3284805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p Horizontal Photo Low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65432860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ottom Horizontal Photo Upp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 uri="{C183D7F6-B498-43B3-948B-1728B52AA6E4}">
                <adec:decorative xmlns:adec="http://schemas.microsoft.com/office/drawing/2017/decorative" val="0"/>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229000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 uri="{C183D7F6-B498-43B3-948B-1728B52AA6E4}">
                <adec:decorative xmlns:adec="http://schemas.microsoft.com/office/drawing/2017/decorative" val="0"/>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 uri="{C183D7F6-B498-43B3-948B-1728B52AA6E4}">
                <adec:decorative xmlns:adec="http://schemas.microsoft.com/office/drawing/2017/decorative" val="0"/>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5682386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Half Photo 1">
    <p:bg>
      <p:bgPr>
        <a:solidFill>
          <a:srgbClr val="F4F3F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CC657-13EF-495C-AE10-E510F5BBD445}"/>
              </a:ext>
            </a:extLst>
          </p:cNvPr>
          <p:cNvPicPr>
            <a:picLocks noChangeAspect="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1107996"/>
          </a:xfrm>
        </p:spPr>
        <p:txBody>
          <a:bodyPr/>
          <a:lstStyle>
            <a:lvl1pPr marL="0" indent="0">
              <a:buNone/>
              <a:defRPr sz="24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6958578" y="3481020"/>
            <a:ext cx="4648200" cy="1077218"/>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6958578" y="5472380"/>
            <a:ext cx="4648200" cy="646331"/>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6958578" y="307984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6958578" y="5067605"/>
            <a:ext cx="4648200" cy="246221"/>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security specialists</a:t>
            </a:r>
          </a:p>
        </p:txBody>
      </p:sp>
    </p:spTree>
    <p:extLst>
      <p:ext uri="{BB962C8B-B14F-4D97-AF65-F5344CB8AC3E}">
        <p14:creationId xmlns:p14="http://schemas.microsoft.com/office/powerpoint/2010/main" val="345630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 uri="{C183D7F6-B498-43B3-948B-1728B52AA6E4}">
                <adec:decorative xmlns:adec="http://schemas.microsoft.com/office/drawing/2017/decorative" val="0"/>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 uri="{C183D7F6-B498-43B3-948B-1728B52AA6E4}">
                <adec:decorative xmlns:adec="http://schemas.microsoft.com/office/drawing/2017/decorative" val="0"/>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 uri="{C183D7F6-B498-43B3-948B-1728B52AA6E4}">
                <adec:decorative xmlns:adec="http://schemas.microsoft.com/office/drawing/2017/decorative" val="0"/>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13571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99186953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6613830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ree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3682457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our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0101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ive Filmstrip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674216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6123621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our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1783893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ve Round Photo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Sans Display" pitchFamily="2"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65728226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and Text Side by S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sz="2000"/>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bwMode="auto">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21736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Half Photo 1">
    <p:bg>
      <p:bgPr>
        <a:solidFill>
          <a:srgbClr val="F4F3F5"/>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1107996"/>
          </a:xfrm>
        </p:spPr>
        <p:txBody>
          <a:bodyPr/>
          <a:lstStyle>
            <a:lvl1pPr marL="0" indent="0">
              <a:buNone/>
              <a:defRPr sz="24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582163" y="3782840"/>
            <a:ext cx="2520000" cy="1938992"/>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3573332" y="3786440"/>
            <a:ext cx="2520000" cy="1292662"/>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582163" y="3103115"/>
            <a:ext cx="2520000" cy="492443"/>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a:t>
            </a:r>
            <a:br>
              <a:rPr lang="en-US"/>
            </a:br>
            <a:r>
              <a:rPr lang="en-US"/>
              <a:t>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3573332" y="3103115"/>
            <a:ext cx="2520000" cy="492443"/>
          </a:xfrm>
        </p:spPr>
        <p:txBody>
          <a:bodyPr/>
          <a:lstStyle>
            <a:lvl1pPr marL="0" indent="0">
              <a:buNone/>
              <a:defRPr sz="16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a:t>
            </a:r>
            <a:br>
              <a:rPr lang="en-US"/>
            </a:br>
            <a:r>
              <a:rPr lang="en-US"/>
              <a:t>security specialists</a:t>
            </a:r>
          </a:p>
        </p:txBody>
      </p:sp>
      <p:sp>
        <p:nvSpPr>
          <p:cNvPr id="3" name="Picture Placeholder 2">
            <a:extLst>
              <a:ext uri="{FF2B5EF4-FFF2-40B4-BE49-F238E27FC236}">
                <a16:creationId xmlns:a16="http://schemas.microsoft.com/office/drawing/2014/main" id="{930B8246-3BD8-4D6A-BBA8-290EA45D2821}"/>
              </a:ext>
            </a:extLst>
          </p:cNvPr>
          <p:cNvSpPr>
            <a:spLocks noGrp="1"/>
          </p:cNvSpPr>
          <p:nvPr>
            <p:ph type="pic" sz="quarter" idx="22"/>
          </p:nvPr>
        </p:nvSpPr>
        <p:spPr>
          <a:xfrm>
            <a:off x="6858000" y="1"/>
            <a:ext cx="5334000" cy="6857999"/>
          </a:xfrm>
          <a:blipFill>
            <a:blip r:embed="rId4"/>
            <a:srcRect/>
            <a:stretch>
              <a:fillRect l="-105477" r="-64284" b="-18021"/>
            </a:stretch>
          </a:blipFill>
        </p:spPr>
        <p:txBody>
          <a:bodyPr tIns="864000">
            <a:noAutofit/>
          </a:bodyPr>
          <a:lstStyle>
            <a:lvl1pPr marL="0" indent="0" algn="ctr">
              <a:spcBef>
                <a:spcPts val="0"/>
              </a:spcBef>
              <a:buNone/>
              <a:defRPr>
                <a:solidFill>
                  <a:schemeClr val="bg1"/>
                </a:solidFill>
              </a:defRPr>
            </a:lvl1pPr>
          </a:lstStyle>
          <a:p>
            <a:endParaRPr lang="en-US" dirty="0"/>
          </a:p>
        </p:txBody>
      </p:sp>
    </p:spTree>
    <p:extLst>
      <p:ext uri="{BB962C8B-B14F-4D97-AF65-F5344CB8AC3E}">
        <p14:creationId xmlns:p14="http://schemas.microsoft.com/office/powerpoint/2010/main" val="7397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genda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5"/>
            <a:ext cx="6667500" cy="5683254"/>
          </a:xfrm>
        </p:spPr>
        <p:txBody>
          <a:bodyPr anchor="ctr"/>
          <a:lstStyle>
            <a:lvl1pPr marL="231775" indent="-231775">
              <a:spcAft>
                <a:spcPts val="600"/>
              </a:spcAft>
              <a:buFont typeface="Wingdings" panose="05000000000000000000" pitchFamily="2" charset="2"/>
              <a:buChar char=""/>
              <a:defRPr sz="2000"/>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4228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568486163"/>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Sans Display" pitchFamily="2"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6576392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Sans Display" pitchFamily="2"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6928592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d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Sans Display" pitchFamily="2" charset="0"/>
                <a:cs typeface="Segoe Sans Display" pitchFamily="2"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8578402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de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Sans Display" pitchFamily="2"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Sans Display" pitchFamily="2" charset="0"/>
                <a:cs typeface="Segoe Sans Display" pitchFamily="2"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864169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em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8127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emo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556031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ech Sca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F55AF-07A0-E53A-0789-86E0BA8D66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0" y="1730"/>
            <a:ext cx="12192000" cy="685454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9755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ection Tech Sca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91C97-0F4B-CB0B-3806-07BEEA5F727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319"/>
            <a:ext cx="12192000" cy="6857361"/>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418058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Half Photo 1">
    <p:bg>
      <p:bgPr>
        <a:solidFill>
          <a:schemeClr val="bg1"/>
        </a:solidFill>
        <a:effectLst/>
      </p:bgPr>
    </p:bg>
    <p:spTree>
      <p:nvGrpSpPr>
        <p:cNvPr id="1" name=""/>
        <p:cNvGrpSpPr/>
        <p:nvPr/>
      </p:nvGrpSpPr>
      <p:grpSpPr>
        <a:xfrm>
          <a:off x="0" y="0"/>
          <a:ext cx="0" cy="0"/>
          <a:chOff x="0" y="0"/>
          <a:chExt cx="0" cy="0"/>
        </a:xfrm>
      </p:grpSpPr>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F4E8BC-84C3-47D1-9748-473116E5FC1F}"/>
              </a:ext>
            </a:extLst>
          </p:cNvPr>
          <p:cNvSpPr>
            <a:spLocks noGrp="1"/>
          </p:cNvSpPr>
          <p:nvPr>
            <p:ph type="body" sz="quarter" idx="17" hasCustomPrompt="1"/>
          </p:nvPr>
        </p:nvSpPr>
        <p:spPr>
          <a:xfrm>
            <a:off x="582164" y="1434370"/>
            <a:ext cx="5511168" cy="615553"/>
          </a:xfrm>
        </p:spPr>
        <p:txBody>
          <a:bodyPr/>
          <a:lstStyle>
            <a:lvl1pPr marL="0" indent="0">
              <a:buNone/>
              <a:defRPr sz="2000">
                <a:solidFill>
                  <a:srgbClr val="091F2C"/>
                </a:solidFill>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[Partner Name] is here to support your security journey from foundations to maturity</a:t>
            </a:r>
          </a:p>
        </p:txBody>
      </p:sp>
      <p:sp>
        <p:nvSpPr>
          <p:cNvPr id="12" name="Text Placeholder 11">
            <a:extLst>
              <a:ext uri="{FF2B5EF4-FFF2-40B4-BE49-F238E27FC236}">
                <a16:creationId xmlns:a16="http://schemas.microsoft.com/office/drawing/2014/main" id="{6FA75351-7AC1-43FE-8CD8-2BAD6B74422E}"/>
              </a:ext>
            </a:extLst>
          </p:cNvPr>
          <p:cNvSpPr>
            <a:spLocks noGrp="1"/>
          </p:cNvSpPr>
          <p:nvPr>
            <p:ph type="body" sz="quarter" idx="18" hasCustomPrompt="1"/>
          </p:nvPr>
        </p:nvSpPr>
        <p:spPr>
          <a:xfrm>
            <a:off x="582163" y="2917175"/>
            <a:ext cx="2520000" cy="1477328"/>
          </a:xfrm>
        </p:spPr>
        <p:txBody>
          <a:bodyPr/>
          <a:lstStyle>
            <a:lvl1pPr marL="0" indent="0">
              <a:buNone/>
              <a:defRPr sz="12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Collaborating as your strategic partner, [Partner Name] offers expertise, advice and co-managed security solutions from setting up strong security foundations to deploying end-to-end proactive protection that is aligned with your business and industry.</a:t>
            </a:r>
          </a:p>
        </p:txBody>
      </p:sp>
      <p:sp>
        <p:nvSpPr>
          <p:cNvPr id="17" name="Text Placeholder 16">
            <a:extLst>
              <a:ext uri="{FF2B5EF4-FFF2-40B4-BE49-F238E27FC236}">
                <a16:creationId xmlns:a16="http://schemas.microsoft.com/office/drawing/2014/main" id="{A3769B3F-A174-4B61-907D-ECA19FCD2C7F}"/>
              </a:ext>
            </a:extLst>
          </p:cNvPr>
          <p:cNvSpPr>
            <a:spLocks noGrp="1"/>
          </p:cNvSpPr>
          <p:nvPr>
            <p:ph type="body" sz="quarter" idx="19" hasCustomPrompt="1"/>
          </p:nvPr>
        </p:nvSpPr>
        <p:spPr>
          <a:xfrm>
            <a:off x="3573332" y="2920775"/>
            <a:ext cx="2520000" cy="923330"/>
          </a:xfrm>
        </p:spPr>
        <p:txBody>
          <a:bodyPr/>
          <a:lstStyle>
            <a:lvl1pPr marL="0" indent="0">
              <a:buNone/>
              <a:defRPr sz="1200"/>
            </a:lvl1pPr>
            <a:lvl2pPr marL="228600" indent="0">
              <a:buNone/>
              <a:defRPr sz="1400"/>
            </a:lvl2pPr>
            <a:lvl3pPr marL="457200" indent="0">
              <a:buNone/>
              <a:defRPr sz="1400"/>
            </a:lvl3pPr>
            <a:lvl4pPr marL="661988" indent="0">
              <a:buNone/>
              <a:defRPr sz="1400"/>
            </a:lvl4pPr>
            <a:lvl5pPr marL="855663" indent="0">
              <a:buNone/>
              <a:defRPr sz="1400"/>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a:t>[Insert brief description of partner's security services, capabilities, experience, industry </a:t>
            </a:r>
            <a:r>
              <a:rPr lang="en-US" err="1"/>
              <a:t>specialisations</a:t>
            </a:r>
            <a:r>
              <a:rPr lang="en-US"/>
              <a:t>, accreditations, etc. Lorem ipsum sed </a:t>
            </a:r>
            <a:r>
              <a:rPr lang="en-US" err="1"/>
              <a:t>erat</a:t>
            </a:r>
            <a:r>
              <a:rPr lang="en-US"/>
              <a:t> </a:t>
            </a:r>
            <a:r>
              <a:rPr lang="en-US" err="1"/>
              <a:t>igiture</a:t>
            </a:r>
            <a:r>
              <a:rPr lang="en-US"/>
              <a:t>.]</a:t>
            </a:r>
          </a:p>
        </p:txBody>
      </p:sp>
      <p:sp>
        <p:nvSpPr>
          <p:cNvPr id="19" name="Text Placeholder 11">
            <a:extLst>
              <a:ext uri="{FF2B5EF4-FFF2-40B4-BE49-F238E27FC236}">
                <a16:creationId xmlns:a16="http://schemas.microsoft.com/office/drawing/2014/main" id="{43D67694-56E6-481B-AEFD-A3B5B968757D}"/>
              </a:ext>
            </a:extLst>
          </p:cNvPr>
          <p:cNvSpPr>
            <a:spLocks noGrp="1"/>
          </p:cNvSpPr>
          <p:nvPr>
            <p:ph type="body" sz="quarter" idx="20" hasCustomPrompt="1"/>
          </p:nvPr>
        </p:nvSpPr>
        <p:spPr>
          <a:xfrm>
            <a:off x="582163" y="2364450"/>
            <a:ext cx="2520000" cy="430887"/>
          </a:xfrm>
        </p:spPr>
        <p:txBody>
          <a:bodyPr/>
          <a:lstStyle>
            <a:lvl1pPr marL="0" indent="0">
              <a:buNone/>
              <a:defRPr sz="14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Your essential cyber </a:t>
            </a:r>
            <a:br>
              <a:rPr lang="en-US"/>
            </a:br>
            <a:r>
              <a:rPr lang="en-US"/>
              <a:t>security partner</a:t>
            </a:r>
          </a:p>
        </p:txBody>
      </p:sp>
      <p:sp>
        <p:nvSpPr>
          <p:cNvPr id="21" name="Text Placeholder 11">
            <a:extLst>
              <a:ext uri="{FF2B5EF4-FFF2-40B4-BE49-F238E27FC236}">
                <a16:creationId xmlns:a16="http://schemas.microsoft.com/office/drawing/2014/main" id="{4BCE5D97-DC1D-45B6-80B2-16A81D76D832}"/>
              </a:ext>
            </a:extLst>
          </p:cNvPr>
          <p:cNvSpPr>
            <a:spLocks noGrp="1"/>
          </p:cNvSpPr>
          <p:nvPr>
            <p:ph type="body" sz="quarter" idx="21" hasCustomPrompt="1"/>
          </p:nvPr>
        </p:nvSpPr>
        <p:spPr>
          <a:xfrm>
            <a:off x="3573332" y="2364450"/>
            <a:ext cx="2520000" cy="430887"/>
          </a:xfrm>
        </p:spPr>
        <p:txBody>
          <a:bodyPr/>
          <a:lstStyle>
            <a:lvl1pPr marL="0" indent="0">
              <a:buNone/>
              <a:defRPr sz="1400">
                <a:latin typeface="+mj-lt"/>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Proven </a:t>
            </a:r>
            <a:br>
              <a:rPr lang="en-US"/>
            </a:br>
            <a:r>
              <a:rPr lang="en-US"/>
              <a:t>security specialists</a:t>
            </a:r>
          </a:p>
        </p:txBody>
      </p:sp>
      <p:sp>
        <p:nvSpPr>
          <p:cNvPr id="3" name="Picture Placeholder 2">
            <a:extLst>
              <a:ext uri="{FF2B5EF4-FFF2-40B4-BE49-F238E27FC236}">
                <a16:creationId xmlns:a16="http://schemas.microsoft.com/office/drawing/2014/main" id="{930B8246-3BD8-4D6A-BBA8-290EA45D2821}"/>
              </a:ext>
            </a:extLst>
          </p:cNvPr>
          <p:cNvSpPr>
            <a:spLocks noGrp="1"/>
          </p:cNvSpPr>
          <p:nvPr>
            <p:ph type="pic" sz="quarter" idx="22"/>
          </p:nvPr>
        </p:nvSpPr>
        <p:spPr>
          <a:xfrm>
            <a:off x="6858000" y="1"/>
            <a:ext cx="5334000" cy="6857999"/>
          </a:xfrm>
          <a:blipFill>
            <a:blip r:embed="rId4"/>
            <a:srcRect/>
            <a:stretch>
              <a:fillRect l="-64285" r="-64285"/>
            </a:stretch>
          </a:blipFill>
        </p:spPr>
        <p:txBody>
          <a:bodyPr tIns="864000">
            <a:noAutofit/>
          </a:bodyPr>
          <a:lstStyle>
            <a:lvl1pPr marL="0" indent="0" algn="ctr">
              <a:spcBef>
                <a:spcPts val="0"/>
              </a:spcBef>
              <a:buNone/>
              <a:defRPr/>
            </a:lvl1pPr>
          </a:lstStyle>
          <a:p>
            <a:endParaRPr lang="en-US"/>
          </a:p>
        </p:txBody>
      </p:sp>
    </p:spTree>
    <p:extLst>
      <p:ext uri="{BB962C8B-B14F-4D97-AF65-F5344CB8AC3E}">
        <p14:creationId xmlns:p14="http://schemas.microsoft.com/office/powerpoint/2010/main" val="249770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ech Sca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780E26-77D9-EDA1-6B0D-E498A450A3A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1065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Tech Scan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10B085-DDE7-88C6-CC2C-8FA66A131AD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5163"/>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5576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ech Scan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7A2C0C-5A6D-7740-29B0-946ED0BE2F6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86409"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9179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ech Scan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F2C24F-5B26-E853-33E8-371952F8F12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92351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ech Scan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4D503-F46F-BFA0-6453-FB10F5385F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5917" y="1691"/>
            <a:ext cx="12192000" cy="6856309"/>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110312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ech Scan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189FDC-525A-CF23-3070-940BC162EE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0" y="0"/>
            <a:ext cx="121920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39773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ech Scan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70C3B-D4ED-F3F0-36A3-8D6A980CB41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ltGray">
          <a:xfrm>
            <a:off x="1146" y="0"/>
            <a:ext cx="12189708"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267886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ech Scan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A9DD60-6582-EC28-94B1-2DB255180C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ltGray">
          <a:xfrm>
            <a:off x="0" y="0"/>
            <a:ext cx="12182400" cy="6858000"/>
          </a:xfrm>
          <a:prstGeom prst="rect">
            <a:avLst/>
          </a:prstGeom>
        </p:spPr>
      </p:pic>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50612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238462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Sans Display" pitchFamily="2" charset="0"/>
              </a:defRPr>
            </a:lvl1pPr>
          </a:lstStyle>
          <a:p>
            <a:r>
              <a:rPr lang="en-US"/>
              <a:t>Section title</a:t>
            </a:r>
          </a:p>
        </p:txBody>
      </p:sp>
    </p:spTree>
    <p:extLst>
      <p:ext uri="{BB962C8B-B14F-4D97-AF65-F5344CB8AC3E}">
        <p14:creationId xmlns:p14="http://schemas.microsoft.com/office/powerpoint/2010/main" val="3976972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Half Photo 1">
    <p:bg>
      <p:bgPr>
        <a:solidFill>
          <a:srgbClr val="F4F3F5"/>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02A24C-F0AE-45EF-84FC-2E368A2F4D11}"/>
              </a:ext>
            </a:extLst>
          </p:cNvPr>
          <p:cNvPicPr>
            <a:picLocks noChangeAspect="1"/>
          </p:cNvPicPr>
          <p:nvPr userDrawn="1"/>
        </p:nvPicPr>
        <p:blipFill>
          <a:blip r:embed="rId2"/>
          <a:src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pic>
        <p:nvPicPr>
          <p:cNvPr id="9" name="Graphic 8" descr="Microsoft Security">
            <a:extLst>
              <a:ext uri="{FF2B5EF4-FFF2-40B4-BE49-F238E27FC236}">
                <a16:creationId xmlns:a16="http://schemas.microsoft.com/office/drawing/2014/main" id="{BFC4886C-BC4B-4C1A-BF8E-D5B7F81E03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388783" y="583123"/>
            <a:ext cx="2291715" cy="290498"/>
          </a:xfrm>
          <a:prstGeom prst="rect">
            <a:avLst/>
          </a:prstGeom>
        </p:spPr>
      </p:pic>
      <p:sp>
        <p:nvSpPr>
          <p:cNvPr id="15" name="Picture Placeholder 14">
            <a:extLst>
              <a:ext uri="{FF2B5EF4-FFF2-40B4-BE49-F238E27FC236}">
                <a16:creationId xmlns:a16="http://schemas.microsoft.com/office/drawing/2014/main" id="{5068F81B-FCCF-42BE-8FD4-D1ABCB6D8064}"/>
              </a:ext>
            </a:extLst>
          </p:cNvPr>
          <p:cNvSpPr>
            <a:spLocks noGrp="1"/>
          </p:cNvSpPr>
          <p:nvPr>
            <p:ph type="pic" sz="quarter" idx="16" hasCustomPrompt="1"/>
          </p:nvPr>
        </p:nvSpPr>
        <p:spPr>
          <a:xfrm>
            <a:off x="582164" y="583123"/>
            <a:ext cx="1422000" cy="288000"/>
          </a:xfrm>
        </p:spPr>
        <p:txBody>
          <a:bodyPr anchor="ctr">
            <a:noAutofit/>
          </a:bodyPr>
          <a:lstStyle>
            <a:lvl1pPr marL="0" indent="0" algn="ctr">
              <a:buNone/>
              <a:defRPr sz="1000">
                <a:solidFill>
                  <a:schemeClr val="tx1"/>
                </a:solidFill>
              </a:defRPr>
            </a:lvl1pPr>
          </a:lstStyle>
          <a:p>
            <a:r>
              <a:rPr lang="en-US"/>
              <a:t>Partner logo</a:t>
            </a:r>
          </a:p>
        </p:txBody>
      </p:sp>
      <p:cxnSp>
        <p:nvCxnSpPr>
          <p:cNvPr id="8" name="Straight Connector 7">
            <a:extLst>
              <a:ext uri="{FF2B5EF4-FFF2-40B4-BE49-F238E27FC236}">
                <a16:creationId xmlns:a16="http://schemas.microsoft.com/office/drawing/2014/main" id="{BC8BCAA3-7E69-4F4D-A003-FE0601BF9AD5}"/>
              </a:ext>
            </a:extLst>
          </p:cNvPr>
          <p:cNvCxnSpPr>
            <a:cxnSpLocks/>
          </p:cNvCxnSpPr>
          <p:nvPr userDrawn="1"/>
        </p:nvCxnSpPr>
        <p:spPr>
          <a:xfrm>
            <a:off x="2196474" y="583123"/>
            <a:ext cx="0" cy="288000"/>
          </a:xfrm>
          <a:prstGeom prst="line">
            <a:avLst/>
          </a:prstGeom>
          <a:ln w="9525">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5347BE-FB11-4C59-9106-180A4081F64C}"/>
              </a:ext>
              <a:ext uri="{C183D7F6-B498-43B3-948B-1728B52AA6E4}">
                <adec:decorative xmlns:adec="http://schemas.microsoft.com/office/drawing/2017/decorative" val="1"/>
              </a:ext>
            </a:extLst>
          </p:cNvPr>
          <p:cNvCxnSpPr>
            <a:cxnSpLocks/>
          </p:cNvCxnSpPr>
          <p:nvPr userDrawn="1"/>
        </p:nvCxnSpPr>
        <p:spPr>
          <a:xfrm>
            <a:off x="3651857"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Picture Placeholder 34">
            <a:extLst>
              <a:ext uri="{FF2B5EF4-FFF2-40B4-BE49-F238E27FC236}">
                <a16:creationId xmlns:a16="http://schemas.microsoft.com/office/drawing/2014/main" id="{89F6B590-ADC5-4ADE-9C5B-FA4F4AB790D0}"/>
              </a:ext>
            </a:extLst>
          </p:cNvPr>
          <p:cNvSpPr>
            <a:spLocks noGrp="1"/>
          </p:cNvSpPr>
          <p:nvPr>
            <p:ph type="pic" sz="quarter" idx="15" hasCustomPrompt="1"/>
          </p:nvPr>
        </p:nvSpPr>
        <p:spPr>
          <a:xfrm>
            <a:off x="3796926" y="5105194"/>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20" name="Straight Connector 19">
            <a:extLst>
              <a:ext uri="{FF2B5EF4-FFF2-40B4-BE49-F238E27FC236}">
                <a16:creationId xmlns:a16="http://schemas.microsoft.com/office/drawing/2014/main" id="{6819B61A-3F94-4275-96C5-36D7BDD3E3E4}"/>
              </a:ext>
              <a:ext uri="{C183D7F6-B498-43B3-948B-1728B52AA6E4}">
                <adec:decorative xmlns:adec="http://schemas.microsoft.com/office/drawing/2017/decorative" val="1"/>
              </a:ext>
            </a:extLst>
          </p:cNvPr>
          <p:cNvCxnSpPr>
            <a:cxnSpLocks/>
          </p:cNvCxnSpPr>
          <p:nvPr userDrawn="1"/>
        </p:nvCxnSpPr>
        <p:spPr>
          <a:xfrm>
            <a:off x="5485045"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D9ECE69-87DD-4F6B-AA52-57856FA5D82F}"/>
              </a:ext>
            </a:extLst>
          </p:cNvPr>
          <p:cNvSpPr>
            <a:spLocks noGrp="1"/>
          </p:cNvSpPr>
          <p:nvPr>
            <p:ph type="body" sz="quarter" idx="18" hasCustomPrompt="1"/>
          </p:nvPr>
        </p:nvSpPr>
        <p:spPr>
          <a:xfrm>
            <a:off x="582163" y="5103866"/>
            <a:ext cx="2924625" cy="590931"/>
          </a:xfrm>
        </p:spPr>
        <p:txBody>
          <a:bodyPr rIns="72000"/>
          <a:lstStyle>
            <a:lvl1pPr marL="0" indent="0">
              <a:buNone/>
              <a:defRPr sz="1200" baseline="0">
                <a:latin typeface="+mj-lt"/>
              </a:defRPr>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About [Partner]</a:t>
            </a:r>
          </a:p>
          <a:p>
            <a:pPr lvl="0"/>
            <a:r>
              <a:rPr lang="en-US"/>
              <a:t>[Flexible partner content space – templated but open ended]</a:t>
            </a:r>
          </a:p>
        </p:txBody>
      </p:sp>
      <p:sp>
        <p:nvSpPr>
          <p:cNvPr id="38" name="Text Placeholder 6">
            <a:extLst>
              <a:ext uri="{FF2B5EF4-FFF2-40B4-BE49-F238E27FC236}">
                <a16:creationId xmlns:a16="http://schemas.microsoft.com/office/drawing/2014/main" id="{AB1F5C50-B197-40A3-80CC-9635B8094D88}"/>
              </a:ext>
            </a:extLst>
          </p:cNvPr>
          <p:cNvSpPr>
            <a:spLocks noGrp="1"/>
          </p:cNvSpPr>
          <p:nvPr>
            <p:ph type="body" sz="quarter" idx="19" hasCustomPrompt="1"/>
          </p:nvPr>
        </p:nvSpPr>
        <p:spPr>
          <a:xfrm>
            <a:off x="582163" y="5766334"/>
            <a:ext cx="2924625" cy="369332"/>
          </a:xfrm>
        </p:spPr>
        <p:txBody>
          <a:bodyPr rIns="72000"/>
          <a:lstStyle>
            <a:lvl1pPr marL="0" indent="0">
              <a:buNone/>
              <a:defRPr sz="1200"/>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endParaRPr lang="en-US"/>
          </a:p>
        </p:txBody>
      </p:sp>
      <p:sp>
        <p:nvSpPr>
          <p:cNvPr id="39" name="Text Placeholder 6">
            <a:extLst>
              <a:ext uri="{FF2B5EF4-FFF2-40B4-BE49-F238E27FC236}">
                <a16:creationId xmlns:a16="http://schemas.microsoft.com/office/drawing/2014/main" id="{36D03009-1BAF-4F93-A0AC-72099CF8A1A5}"/>
              </a:ext>
            </a:extLst>
          </p:cNvPr>
          <p:cNvSpPr>
            <a:spLocks noGrp="1"/>
          </p:cNvSpPr>
          <p:nvPr>
            <p:ph type="body" sz="quarter" idx="20" hasCustomPrompt="1"/>
          </p:nvPr>
        </p:nvSpPr>
        <p:spPr>
          <a:xfrm>
            <a:off x="5630114" y="5103866"/>
            <a:ext cx="2924625" cy="849463"/>
          </a:xfrm>
        </p:spPr>
        <p:txBody>
          <a:bodyPr rIns="72000"/>
          <a:lstStyle>
            <a:lvl1pPr marL="0" indent="0">
              <a:buNone/>
              <a:defRPr sz="1200" baseline="0">
                <a:latin typeface="+mj-lt"/>
              </a:defRPr>
            </a:lvl1pPr>
            <a:lvl2pPr marL="228600" indent="0">
              <a:buNone/>
              <a:defRPr sz="1200"/>
            </a:lvl2pPr>
            <a:lvl3pPr marL="457200" indent="0">
              <a:buNone/>
              <a:defRPr sz="1200"/>
            </a:lvl3pPr>
            <a:lvl4pPr marL="661988" indent="0">
              <a:buNone/>
              <a:defRPr sz="1200"/>
            </a:lvl4pPr>
            <a:lvl5pPr marL="855663" indent="0">
              <a:buNone/>
              <a:defRPr sz="1200"/>
            </a:lvl5pPr>
          </a:lstStyle>
          <a:p>
            <a:pPr defTabSz="822813">
              <a:defRPr/>
            </a:pPr>
            <a:r>
              <a:rPr lang="en-US" sz="1200" spc="-18">
                <a:solidFill>
                  <a:prstClr val="black"/>
                </a:solidFill>
                <a:latin typeface="Segoe UI Semibold"/>
                <a:cs typeface="Segoe UI Semibold"/>
              </a:rPr>
              <a:t>[Presenter Name]</a:t>
            </a:r>
            <a:endParaRPr lang="en-US" sz="1200">
              <a:solidFill>
                <a:prstClr val="black"/>
              </a:solidFill>
            </a:endParaRPr>
          </a:p>
          <a:p>
            <a:pPr defTabSz="822813">
              <a:defRPr/>
            </a:pPr>
            <a:r>
              <a:rPr lang="en-US" sz="1200" spc="-18">
                <a:solidFill>
                  <a:prstClr val="black"/>
                </a:solidFill>
                <a:latin typeface="Segoe UI Semibold"/>
                <a:cs typeface="Segoe UI Semibold"/>
              </a:rPr>
              <a:t>[Presenter Title]</a:t>
            </a:r>
          </a:p>
          <a:p>
            <a:pPr defTabSz="822813">
              <a:defRPr/>
            </a:pPr>
            <a:r>
              <a:rPr lang="en-US" sz="1200" spc="-18">
                <a:solidFill>
                  <a:prstClr val="black"/>
                </a:solidFill>
                <a:latin typeface="Segoe UI Semibold"/>
                <a:cs typeface="Segoe UI Semibold"/>
              </a:rPr>
              <a:t>[Phone]</a:t>
            </a:r>
          </a:p>
          <a:p>
            <a:pPr defTabSz="822813">
              <a:defRPr/>
            </a:pPr>
            <a:r>
              <a:rPr lang="en-US" sz="1200" spc="-18">
                <a:solidFill>
                  <a:prstClr val="black"/>
                </a:solidFill>
                <a:latin typeface="Segoe UI Semibold"/>
                <a:cs typeface="Segoe UI Semibold"/>
              </a:rPr>
              <a:t>[Email]</a:t>
            </a:r>
          </a:p>
        </p:txBody>
      </p:sp>
      <p:sp>
        <p:nvSpPr>
          <p:cNvPr id="40" name="Text Placeholder 6">
            <a:extLst>
              <a:ext uri="{FF2B5EF4-FFF2-40B4-BE49-F238E27FC236}">
                <a16:creationId xmlns:a16="http://schemas.microsoft.com/office/drawing/2014/main" id="{2027E431-165A-4D19-990A-46967C09E121}"/>
              </a:ext>
            </a:extLst>
          </p:cNvPr>
          <p:cNvSpPr>
            <a:spLocks noGrp="1"/>
          </p:cNvSpPr>
          <p:nvPr>
            <p:ph type="body" sz="quarter" idx="21" hasCustomPrompt="1"/>
          </p:nvPr>
        </p:nvSpPr>
        <p:spPr>
          <a:xfrm>
            <a:off x="5630116" y="6022537"/>
            <a:ext cx="2924625" cy="553998"/>
          </a:xfrm>
        </p:spPr>
        <p:txBody>
          <a:bodyPr rIns="72000"/>
          <a:lstStyle>
            <a:lvl1pPr marL="0" indent="0">
              <a:buNone/>
              <a:defRPr sz="1200"/>
            </a:lvl1pPr>
            <a:lvl2pPr marL="228600" indent="0">
              <a:buNone/>
              <a:defRPr sz="1200"/>
            </a:lvl2pPr>
            <a:lvl3pPr marL="457200" indent="0">
              <a:buNone/>
              <a:defRPr sz="1200"/>
            </a:lvl3pPr>
            <a:lvl4pPr marL="661988" indent="0">
              <a:buNone/>
              <a:defRPr sz="1200"/>
            </a:lvl4pPr>
            <a:lvl5pPr marL="855663" indent="0">
              <a:buNone/>
              <a:defRPr sz="1200"/>
            </a:lvl5pPr>
          </a:lstStyle>
          <a:p>
            <a:pPr lvl="0"/>
            <a:r>
              <a:rPr lang="en-US"/>
              <a:t>[Potentially room for two speakers? Flexible partner content space – templated but open ended]</a:t>
            </a:r>
          </a:p>
        </p:txBody>
      </p:sp>
      <p:sp>
        <p:nvSpPr>
          <p:cNvPr id="41" name="Text Placeholder 30">
            <a:extLst>
              <a:ext uri="{FF2B5EF4-FFF2-40B4-BE49-F238E27FC236}">
                <a16:creationId xmlns:a16="http://schemas.microsoft.com/office/drawing/2014/main" id="{345AB716-5106-4C4B-9596-B00095A58AED}"/>
              </a:ext>
            </a:extLst>
          </p:cNvPr>
          <p:cNvSpPr>
            <a:spLocks noGrp="1"/>
          </p:cNvSpPr>
          <p:nvPr>
            <p:ph type="body" sz="quarter" idx="22" hasCustomPrompt="1"/>
          </p:nvPr>
        </p:nvSpPr>
        <p:spPr>
          <a:xfrm>
            <a:off x="9144852" y="5103866"/>
            <a:ext cx="2461446" cy="184666"/>
          </a:xfrm>
        </p:spPr>
        <p:txBody>
          <a:bodyPr wrap="square">
            <a:spAutoFit/>
          </a:bodyPr>
          <a:lstStyle>
            <a:lvl1pPr marL="0" indent="0">
              <a:buNone/>
              <a:defRPr sz="1200" baseline="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p:txBody>
      </p:sp>
      <p:sp>
        <p:nvSpPr>
          <p:cNvPr id="42" name="Text Placeholder 47">
            <a:extLst>
              <a:ext uri="{FF2B5EF4-FFF2-40B4-BE49-F238E27FC236}">
                <a16:creationId xmlns:a16="http://schemas.microsoft.com/office/drawing/2014/main" id="{3460170F-EAD0-4AF2-BDD1-E75A4AE2257B}"/>
              </a:ext>
            </a:extLst>
          </p:cNvPr>
          <p:cNvSpPr>
            <a:spLocks noGrp="1"/>
          </p:cNvSpPr>
          <p:nvPr>
            <p:ph type="body" sz="quarter" idx="23" hasCustomPrompt="1"/>
          </p:nvPr>
        </p:nvSpPr>
        <p:spPr>
          <a:xfrm>
            <a:off x="9144607" y="5436264"/>
            <a:ext cx="2462171" cy="812530"/>
          </a:xfrm>
        </p:spPr>
        <p:txBody>
          <a:bodyPr/>
          <a:lstStyle>
            <a:lvl1pPr marL="0" indent="0">
              <a:buNone/>
              <a:defRPr sz="1200" baseline="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Learn more about our services &gt;</a:t>
            </a:r>
          </a:p>
          <a:p>
            <a:pPr lvl="0"/>
            <a:r>
              <a:rPr lang="en-US"/>
              <a:t>[Link to partner website]</a:t>
            </a:r>
          </a:p>
          <a:p>
            <a:pPr lvl="0"/>
            <a:r>
              <a:rPr lang="en-US"/>
              <a:t>[Contact details]</a:t>
            </a:r>
          </a:p>
        </p:txBody>
      </p:sp>
      <p:grpSp>
        <p:nvGrpSpPr>
          <p:cNvPr id="2" name="Group 1">
            <a:extLst>
              <a:ext uri="{FF2B5EF4-FFF2-40B4-BE49-F238E27FC236}">
                <a16:creationId xmlns:a16="http://schemas.microsoft.com/office/drawing/2014/main" id="{00367B6D-9A26-4D31-A356-7FBBDF73BEA0}"/>
              </a:ext>
            </a:extLst>
          </p:cNvPr>
          <p:cNvGrpSpPr/>
          <p:nvPr userDrawn="1"/>
        </p:nvGrpSpPr>
        <p:grpSpPr>
          <a:xfrm>
            <a:off x="8844880" y="5070199"/>
            <a:ext cx="252000" cy="252000"/>
            <a:chOff x="8844880" y="5070199"/>
            <a:chExt cx="252000" cy="252000"/>
          </a:xfrm>
        </p:grpSpPr>
        <p:sp>
          <p:nvSpPr>
            <p:cNvPr id="44" name="Freeform: Shape 43">
              <a:extLst>
                <a:ext uri="{FF2B5EF4-FFF2-40B4-BE49-F238E27FC236}">
                  <a16:creationId xmlns:a16="http://schemas.microsoft.com/office/drawing/2014/main" id="{6D7292C7-5839-4827-8FF0-1CEE40FA9915}"/>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EA38B"/>
            </a:solidFill>
            <a:ln w="391" cap="flat">
              <a:noFill/>
              <a:prstDash val="solid"/>
              <a:miter/>
            </a:ln>
          </p:spPr>
          <p:txBody>
            <a:bodyPr rtlCol="0" anchor="ctr"/>
            <a:lstStyle/>
            <a:p>
              <a:endParaRPr lang="en-US"/>
            </a:p>
          </p:txBody>
        </p:sp>
        <p:grpSp>
          <p:nvGrpSpPr>
            <p:cNvPr id="45" name="Graphic 32">
              <a:extLst>
                <a:ext uri="{FF2B5EF4-FFF2-40B4-BE49-F238E27FC236}">
                  <a16:creationId xmlns:a16="http://schemas.microsoft.com/office/drawing/2014/main" id="{9193E6C5-2701-4F09-B1FD-2C857E192D51}"/>
                </a:ext>
              </a:extLst>
            </p:cNvPr>
            <p:cNvGrpSpPr/>
            <p:nvPr/>
          </p:nvGrpSpPr>
          <p:grpSpPr>
            <a:xfrm rot="5400000">
              <a:off x="8914870" y="5143953"/>
              <a:ext cx="112024" cy="104488"/>
              <a:chOff x="2996146" y="4819536"/>
              <a:chExt cx="56012" cy="52244"/>
            </a:xfrm>
          </p:grpSpPr>
          <p:sp>
            <p:nvSpPr>
              <p:cNvPr id="46" name="Freeform: Shape 45">
                <a:extLst>
                  <a:ext uri="{FF2B5EF4-FFF2-40B4-BE49-F238E27FC236}">
                    <a16:creationId xmlns:a16="http://schemas.microsoft.com/office/drawing/2014/main" id="{FDFC6914-5CBC-4D36-9571-71AF98D8A352}"/>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157E1573-CB46-4E37-AFA9-052D541D69D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A277420A-B0EB-4D88-969F-1FB81BDED28A}"/>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cxnSp>
        <p:nvCxnSpPr>
          <p:cNvPr id="50" name="Straight Connector 49">
            <a:extLst>
              <a:ext uri="{FF2B5EF4-FFF2-40B4-BE49-F238E27FC236}">
                <a16:creationId xmlns:a16="http://schemas.microsoft.com/office/drawing/2014/main" id="{18A8097A-3DBB-4F2A-9600-5F637D9C8311}"/>
              </a:ext>
              <a:ext uri="{C183D7F6-B498-43B3-948B-1728B52AA6E4}">
                <adec:decorative xmlns:adec="http://schemas.microsoft.com/office/drawing/2017/decorative" val="1"/>
              </a:ext>
            </a:extLst>
          </p:cNvPr>
          <p:cNvCxnSpPr>
            <a:cxnSpLocks/>
          </p:cNvCxnSpPr>
          <p:nvPr userDrawn="1"/>
        </p:nvCxnSpPr>
        <p:spPr>
          <a:xfrm>
            <a:off x="8699808" y="5105194"/>
            <a:ext cx="0" cy="1436400"/>
          </a:xfrm>
          <a:prstGeom prst="line">
            <a:avLst/>
          </a:prstGeom>
          <a:ln w="12700">
            <a:solidFill>
              <a:srgbClr val="FEA38B"/>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B6E60B6C-E1E9-4695-872B-F226C5144C03}"/>
              </a:ext>
            </a:extLst>
          </p:cNvPr>
          <p:cNvSpPr>
            <a:spLocks noGrp="1"/>
          </p:cNvSpPr>
          <p:nvPr userDrawn="1">
            <p:ph type="title" hasCustomPrompt="1"/>
          </p:nvPr>
        </p:nvSpPr>
        <p:spPr>
          <a:xfrm>
            <a:off x="588263" y="2917984"/>
            <a:ext cx="4898137" cy="615553"/>
          </a:xfrm>
        </p:spPr>
        <p:txBody>
          <a:bodyPr wrap="square" anchor="b" anchorCtr="0">
            <a:spAutoFit/>
          </a:bodyPr>
          <a:lstStyle>
            <a:lvl1pPr>
              <a:defRPr sz="4000">
                <a:solidFill>
                  <a:schemeClr val="tx1"/>
                </a:solidFill>
              </a:defRPr>
            </a:lvl1pPr>
          </a:lstStyle>
          <a:p>
            <a:r>
              <a:rPr lang="en-US"/>
              <a:t>Thank you</a:t>
            </a:r>
          </a:p>
        </p:txBody>
      </p:sp>
      <p:sp>
        <p:nvSpPr>
          <p:cNvPr id="52" name="Text Placeholder 4">
            <a:extLst>
              <a:ext uri="{FF2B5EF4-FFF2-40B4-BE49-F238E27FC236}">
                <a16:creationId xmlns:a16="http://schemas.microsoft.com/office/drawing/2014/main" id="{ECD0111B-10E5-4932-BCC9-4AA626B09B32}"/>
              </a:ext>
            </a:extLst>
          </p:cNvPr>
          <p:cNvSpPr>
            <a:spLocks noGrp="1"/>
          </p:cNvSpPr>
          <p:nvPr userDrawn="1">
            <p:ph type="body" sz="quarter" idx="12" hasCustomPrompt="1"/>
          </p:nvPr>
        </p:nvSpPr>
        <p:spPr>
          <a:xfrm>
            <a:off x="582041" y="4431432"/>
            <a:ext cx="5941307" cy="369332"/>
          </a:xfrm>
          <a:noFill/>
        </p:spPr>
        <p:txBody>
          <a:bodyPr wrap="square" lIns="0" tIns="0" rIns="0" bIns="0">
            <a:spAutoFit/>
          </a:bodyPr>
          <a:lstStyle>
            <a:lvl1pPr marL="0" indent="0">
              <a:spcBef>
                <a:spcPts val="0"/>
              </a:spcBef>
              <a:buNone/>
              <a:defRPr sz="2400" spc="0" baseline="0">
                <a:solidFill>
                  <a:schemeClr val="tx1"/>
                </a:solidFill>
                <a:latin typeface="+mj-lt"/>
                <a:cs typeface="Segoe Sans Display" pitchFamily="2" charset="0"/>
              </a:defRPr>
            </a:lvl1pPr>
          </a:lstStyle>
          <a:p>
            <a:pPr lvl="0"/>
            <a:r>
              <a:rPr lang="en-US"/>
              <a:t>Together, let’s supercharge your security</a:t>
            </a:r>
          </a:p>
        </p:txBody>
      </p:sp>
    </p:spTree>
    <p:extLst>
      <p:ext uri="{BB962C8B-B14F-4D97-AF65-F5344CB8AC3E}">
        <p14:creationId xmlns:p14="http://schemas.microsoft.com/office/powerpoint/2010/main" val="295470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840">
          <p15:clr>
            <a:srgbClr val="5ACBF0"/>
          </p15:clr>
        </p15:guide>
        <p15:guide id="5" orient="horz" pos="2160">
          <p15:clr>
            <a:srgbClr val="FBAE40"/>
          </p15:clr>
        </p15:guide>
        <p15:guide id="6" orient="horz" pos="2229">
          <p15:clr>
            <a:srgbClr val="5ACBF0"/>
          </p15:clr>
        </p15:guide>
        <p15:guide id="7" pos="3456">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048A-4F0D-B875-375B-E7827CA8606D}"/>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868535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9675-1EDC-10A9-79BB-CA60778FC665}"/>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Title</a:t>
            </a:r>
          </a:p>
        </p:txBody>
      </p:sp>
    </p:spTree>
    <p:extLst>
      <p:ext uri="{BB962C8B-B14F-4D97-AF65-F5344CB8AC3E}">
        <p14:creationId xmlns:p14="http://schemas.microsoft.com/office/powerpoint/2010/main" val="1645260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otes Slide">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mj-lt"/>
                <a:ea typeface="Segoe Sans Display" pitchFamily="2" charset="0"/>
                <a:cs typeface="Segoe Sans Display" pitchFamily="2"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Sans Display" pitchFamily="2" charset="0"/>
                <a:ea typeface="Segoe Sans Display" pitchFamily="2" charset="0"/>
                <a:cs typeface="Segoe Sans Display" pitchFamily="2" charset="0"/>
              </a:defRPr>
            </a:lvl1pPr>
          </a:lstStyle>
          <a:p>
            <a:pPr lvl="0"/>
            <a:r>
              <a:rPr lang="en-US"/>
              <a:t>Next:</a:t>
            </a:r>
          </a:p>
        </p:txBody>
      </p:sp>
    </p:spTree>
    <p:extLst>
      <p:ext uri="{BB962C8B-B14F-4D97-AF65-F5344CB8AC3E}">
        <p14:creationId xmlns:p14="http://schemas.microsoft.com/office/powerpoint/2010/main" val="40654741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Sans Display" pitchFamily="2" charset="0"/>
              </a:rPr>
              <a:t>© Copyright Microsoft Corporation. All rights reserved. </a:t>
            </a:r>
          </a:p>
        </p:txBody>
      </p:sp>
      <p:pic>
        <p:nvPicPr>
          <p:cNvPr id="4" name="Picture 3" descr="Microsoft Security">
            <a:extLst>
              <a:ext uri="{FF2B5EF4-FFF2-40B4-BE49-F238E27FC236}">
                <a16:creationId xmlns:a16="http://schemas.microsoft.com/office/drawing/2014/main" id="{4AF1DC5D-9E4C-61B6-29E6-3134DF76EC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black">
          <a:xfrm>
            <a:off x="289702" y="296820"/>
            <a:ext cx="2876596" cy="868680"/>
          </a:xfrm>
          <a:prstGeom prst="rect">
            <a:avLst/>
          </a:prstGeom>
        </p:spPr>
      </p:pic>
      <p:sp>
        <p:nvSpPr>
          <p:cNvPr id="3" name="Title 1">
            <a:extLst>
              <a:ext uri="{FF2B5EF4-FFF2-40B4-BE49-F238E27FC236}">
                <a16:creationId xmlns:a16="http://schemas.microsoft.com/office/drawing/2014/main" id="{89FF0FC9-6B16-7B48-F8A5-349518F8D93B}"/>
              </a:ext>
              <a:ext uri="{C183D7F6-B498-43B3-948B-1728B52AA6E4}">
                <adec:decorative xmlns:adec="http://schemas.microsoft.com/office/drawing/2017/decorative" val="0"/>
              </a:ext>
            </a:extLst>
          </p:cNvPr>
          <p:cNvSpPr>
            <a:spLocks noGrp="1"/>
          </p:cNvSpPr>
          <p:nvPr>
            <p:ph type="title" hasCustomPrompt="1"/>
          </p:nvPr>
        </p:nvSpPr>
        <p:spPr>
          <a:xfrm>
            <a:off x="588263" y="-824268"/>
            <a:ext cx="11018520" cy="553998"/>
          </a:xfrm>
        </p:spPr>
        <p:txBody>
          <a:bodyPr anchor="b"/>
          <a:lstStyle>
            <a:lvl1pPr>
              <a:defRPr>
                <a:solidFill>
                  <a:srgbClr val="B1B3B3"/>
                </a:solidFill>
              </a:defRPr>
            </a:lvl1pPr>
          </a:lstStyle>
          <a:p>
            <a:r>
              <a:rPr lang="en-US"/>
              <a:t>Closing</a:t>
            </a:r>
          </a:p>
        </p:txBody>
      </p:sp>
    </p:spTree>
    <p:extLst>
      <p:ext uri="{BB962C8B-B14F-4D97-AF65-F5344CB8AC3E}">
        <p14:creationId xmlns:p14="http://schemas.microsoft.com/office/powerpoint/2010/main" val="359451973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image" Target="../media/image1.pn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5">
            <a:extLst>
              <a:ext uri="{96DAC541-7B7A-43D3-8B79-37D633B846F1}">
                <asvg:svgBlip xmlns:asvg="http://schemas.microsoft.com/office/drawing/2016/SVG/main" r:embed="rId96"/>
              </a:ext>
            </a:extLst>
          </a:blip>
          <a:srcRect/>
          <a:stretch/>
        </p:blipFill>
        <p:spPr>
          <a:xfrm rot="5400000">
            <a:off x="9509919" y="2743200"/>
            <a:ext cx="6858000" cy="1371600"/>
          </a:xfrm>
          <a:prstGeom prst="rect">
            <a:avLst/>
          </a:prstGeom>
        </p:spPr>
      </p:pic>
      <p:sp>
        <p:nvSpPr>
          <p:cNvPr id="69" name="Rectangle 68">
            <a:extLst>
              <a:ext uri="{FF2B5EF4-FFF2-40B4-BE49-F238E27FC236}">
                <a16:creationId xmlns:a16="http://schemas.microsoft.com/office/drawing/2014/main" id="{B821A9A4-D523-4F06-9BF7-43767B047BCE}"/>
              </a:ext>
            </a:extLst>
          </p:cNvPr>
          <p:cNvSpPr/>
          <p:nvPr userDrawn="1"/>
        </p:nvSpPr>
        <p:spPr bwMode="auto">
          <a:xfrm>
            <a:off x="13792200" y="1983758"/>
            <a:ext cx="1041400" cy="906724"/>
          </a:xfrm>
          <a:prstGeom prst="rect">
            <a:avLst/>
          </a:prstGeom>
          <a:solidFill>
            <a:srgbClr val="8DC8E8">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E5</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Blue</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0" name="Rectangle 69">
            <a:extLst>
              <a:ext uri="{FF2B5EF4-FFF2-40B4-BE49-F238E27FC236}">
                <a16:creationId xmlns:a16="http://schemas.microsoft.com/office/drawing/2014/main" id="{F8952A89-6485-46AF-8F33-1B15E0D1EB13}"/>
              </a:ext>
            </a:extLst>
          </p:cNvPr>
          <p:cNvSpPr/>
          <p:nvPr userDrawn="1"/>
        </p:nvSpPr>
        <p:spPr bwMode="auto">
          <a:xfrm>
            <a:off x="13792200" y="991879"/>
            <a:ext cx="1041400" cy="906724"/>
          </a:xfrm>
          <a:prstGeom prst="rect">
            <a:avLst/>
          </a:prstGeom>
          <a:solidFill>
            <a:srgbClr val="FFB3BB">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E3</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Red</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1" name="Rectangle 70">
            <a:extLst>
              <a:ext uri="{FF2B5EF4-FFF2-40B4-BE49-F238E27FC236}">
                <a16:creationId xmlns:a16="http://schemas.microsoft.com/office/drawing/2014/main" id="{398EB258-9273-4AE3-9365-A1620164A2BE}"/>
              </a:ext>
            </a:extLst>
          </p:cNvPr>
          <p:cNvSpPr/>
          <p:nvPr userDrawn="1"/>
        </p:nvSpPr>
        <p:spPr bwMode="auto">
          <a:xfrm>
            <a:off x="13792200" y="2975637"/>
            <a:ext cx="1041400" cy="906724"/>
          </a:xfrm>
          <a:prstGeom prst="rect">
            <a:avLst/>
          </a:prstGeom>
          <a:solidFill>
            <a:srgbClr val="FFA38B">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err="1">
                <a:solidFill>
                  <a:schemeClr val="tx1"/>
                </a:solidFill>
                <a:latin typeface="+mj-lt"/>
                <a:ea typeface="Segoe UI" pitchFamily="34" charset="0"/>
                <a:cs typeface="Segoe UI" pitchFamily="34" charset="0"/>
              </a:rPr>
              <a:t>Entra</a:t>
            </a:r>
            <a:r>
              <a:rPr lang="en-US" sz="700" b="0" baseline="0">
                <a:solidFill>
                  <a:schemeClr val="tx1"/>
                </a:solidFill>
                <a:latin typeface="+mj-lt"/>
                <a:ea typeface="Segoe UI" pitchFamily="34" charset="0"/>
                <a:cs typeface="Segoe UI" pitchFamily="34" charset="0"/>
              </a:rPr>
              <a:t> ID P2</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Orange</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2" name="Rectangle 71">
            <a:extLst>
              <a:ext uri="{FF2B5EF4-FFF2-40B4-BE49-F238E27FC236}">
                <a16:creationId xmlns:a16="http://schemas.microsoft.com/office/drawing/2014/main" id="{1837AD25-5360-45B2-A4A1-ABA9F06D1D77}"/>
              </a:ext>
            </a:extLst>
          </p:cNvPr>
          <p:cNvSpPr/>
          <p:nvPr userDrawn="1"/>
        </p:nvSpPr>
        <p:spPr bwMode="auto">
          <a:xfrm>
            <a:off x="13792200" y="3967516"/>
            <a:ext cx="1041400" cy="906724"/>
          </a:xfrm>
          <a:prstGeom prst="rect">
            <a:avLst/>
          </a:prstGeom>
          <a:solidFill>
            <a:srgbClr val="D9D9D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M365 E5 Compliance</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Gray</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3" name="Rectangle 72">
            <a:extLst>
              <a:ext uri="{FF2B5EF4-FFF2-40B4-BE49-F238E27FC236}">
                <a16:creationId xmlns:a16="http://schemas.microsoft.com/office/drawing/2014/main" id="{E4ECC363-FACC-4C9D-A1EB-CC922E41777B}"/>
              </a:ext>
            </a:extLst>
          </p:cNvPr>
          <p:cNvSpPr/>
          <p:nvPr userDrawn="1"/>
        </p:nvSpPr>
        <p:spPr bwMode="auto">
          <a:xfrm>
            <a:off x="13792200" y="4959395"/>
            <a:ext cx="1041400" cy="906724"/>
          </a:xfrm>
          <a:prstGeom prst="rect">
            <a:avLst/>
          </a:prstGeom>
          <a:solidFill>
            <a:srgbClr val="FFE399">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dirty="0">
                <a:solidFill>
                  <a:schemeClr val="tx1"/>
                </a:solidFill>
                <a:latin typeface="+mj-lt"/>
                <a:ea typeface="Segoe UI" pitchFamily="34" charset="0"/>
                <a:cs typeface="Segoe UI" pitchFamily="34" charset="0"/>
              </a:rPr>
              <a:t>M365 E5 Information Protection</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dirty="0">
                <a:solidFill>
                  <a:srgbClr val="000000"/>
                </a:solidFill>
                <a:latin typeface="+mn-lt"/>
                <a:cs typeface="Segoe UI Semibold"/>
                <a:sym typeface="Segoe UI Semibold"/>
                <a:rtl val="0"/>
              </a:rPr>
              <a:t>Light Yellow</a:t>
            </a:r>
          </a:p>
          <a:p>
            <a:pPr algn="ctr" defTabSz="932472" fontAlgn="base">
              <a:spcBef>
                <a:spcPct val="0"/>
              </a:spcBef>
              <a:spcAft>
                <a:spcPct val="0"/>
              </a:spcAft>
            </a:pPr>
            <a:r>
              <a:rPr lang="en-US" sz="700" b="0" dirty="0">
                <a:solidFill>
                  <a:schemeClr val="tx1"/>
                </a:solidFill>
                <a:latin typeface="+mn-lt"/>
                <a:ea typeface="Segoe UI" pitchFamily="34" charset="0"/>
                <a:cs typeface="Segoe UI" pitchFamily="34" charset="0"/>
              </a:rPr>
              <a:t>40%</a:t>
            </a:r>
          </a:p>
        </p:txBody>
      </p:sp>
      <p:sp>
        <p:nvSpPr>
          <p:cNvPr id="74" name="Rectangle 73">
            <a:extLst>
              <a:ext uri="{FF2B5EF4-FFF2-40B4-BE49-F238E27FC236}">
                <a16:creationId xmlns:a16="http://schemas.microsoft.com/office/drawing/2014/main" id="{447A6C72-91F4-49EB-B04A-7F6C685FDBE1}"/>
              </a:ext>
            </a:extLst>
          </p:cNvPr>
          <p:cNvSpPr/>
          <p:nvPr userDrawn="1"/>
        </p:nvSpPr>
        <p:spPr bwMode="auto">
          <a:xfrm>
            <a:off x="13792200" y="0"/>
            <a:ext cx="1041400" cy="906724"/>
          </a:xfrm>
          <a:prstGeom prst="rect">
            <a:avLst/>
          </a:prstGeom>
          <a:solidFill>
            <a:srgbClr val="B9DCD2">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Business Premium</a:t>
            </a:r>
          </a:p>
          <a:p>
            <a:pPr marL="0" marR="0" lvl="0" indent="0" algn="ctr" defTabSz="932472" rtl="0" eaLnBrk="1" fontAlgn="base" latinLnBrk="0" hangingPunct="1">
              <a:lnSpc>
                <a:spcPct val="100000"/>
              </a:lnSpc>
              <a:spcBef>
                <a:spcPct val="0"/>
              </a:spcBef>
              <a:spcAft>
                <a:spcPct val="0"/>
              </a:spcAft>
              <a:buClrTx/>
              <a:buSzTx/>
              <a:buFontTx/>
              <a:buNone/>
              <a:tabLst/>
              <a:defRPr/>
            </a:pPr>
            <a:r>
              <a:rPr lang="en-US" sz="700" b="0" spc="0" baseline="0">
                <a:solidFill>
                  <a:srgbClr val="000000"/>
                </a:solidFill>
                <a:latin typeface="+mn-lt"/>
                <a:cs typeface="Segoe UI Semibold"/>
                <a:sym typeface="Segoe UI Semibold"/>
                <a:rtl val="0"/>
              </a:rPr>
              <a:t>Light Teal</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p:txBody>
      </p:sp>
      <p:sp>
        <p:nvSpPr>
          <p:cNvPr id="75" name="Rectangle 74">
            <a:extLst>
              <a:ext uri="{FF2B5EF4-FFF2-40B4-BE49-F238E27FC236}">
                <a16:creationId xmlns:a16="http://schemas.microsoft.com/office/drawing/2014/main" id="{1A14B024-C485-49AC-B217-3F256EB86D7A}"/>
              </a:ext>
            </a:extLst>
          </p:cNvPr>
          <p:cNvSpPr/>
          <p:nvPr userDrawn="1"/>
        </p:nvSpPr>
        <p:spPr bwMode="auto">
          <a:xfrm>
            <a:off x="13792200" y="5951276"/>
            <a:ext cx="1041400" cy="906724"/>
          </a:xfrm>
          <a:prstGeom prst="rect">
            <a:avLst/>
          </a:prstGeom>
          <a:solidFill>
            <a:srgbClr val="D59ED7">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700" b="0" baseline="0">
                <a:solidFill>
                  <a:schemeClr val="tx1"/>
                </a:solidFill>
                <a:latin typeface="+mj-lt"/>
                <a:ea typeface="Segoe UI" pitchFamily="34" charset="0"/>
                <a:cs typeface="Segoe UI" pitchFamily="34" charset="0"/>
              </a:rPr>
              <a:t>M365 E5 Security</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Light Magenta</a:t>
            </a:r>
          </a:p>
          <a:p>
            <a:pPr algn="ctr" defTabSz="932472" fontAlgn="base">
              <a:spcBef>
                <a:spcPct val="0"/>
              </a:spcBef>
              <a:spcAft>
                <a:spcPct val="0"/>
              </a:spcAft>
            </a:pPr>
            <a:r>
              <a:rPr lang="en-US" sz="700" b="0">
                <a:solidFill>
                  <a:schemeClr val="tx1"/>
                </a:solidFill>
                <a:latin typeface="+mn-lt"/>
                <a:ea typeface="Segoe UI" pitchFamily="34" charset="0"/>
                <a:cs typeface="Segoe UI" pitchFamily="34" charset="0"/>
              </a:rPr>
              <a:t>40%</a:t>
            </a:r>
          </a:p>
          <a:p>
            <a:pPr algn="ctr" defTabSz="932472" fontAlgn="base">
              <a:spcBef>
                <a:spcPct val="0"/>
              </a:spcBef>
              <a:spcAft>
                <a:spcPct val="0"/>
              </a:spcAft>
            </a:pPr>
            <a:endParaRPr lang="en-US" sz="700" b="0">
              <a:solidFill>
                <a:schemeClr val="tx1"/>
              </a:solidFill>
              <a:latin typeface="+mn-lt"/>
              <a:ea typeface="Segoe UI" pitchFamily="34" charset="0"/>
              <a:cs typeface="Segoe UI" pitchFamily="34" charset="0"/>
            </a:endParaRPr>
          </a:p>
        </p:txBody>
      </p:sp>
    </p:spTree>
    <p:extLst>
      <p:ext uri="{BB962C8B-B14F-4D97-AF65-F5344CB8AC3E}">
        <p14:creationId xmlns:p14="http://schemas.microsoft.com/office/powerpoint/2010/main" val="3418689686"/>
      </p:ext>
    </p:extLst>
  </p:cSld>
  <p:clrMap bg1="lt1" tx1="dk1" bg2="lt2" tx2="dk2" accent1="accent1" accent2="accent2" accent3="accent3" accent4="accent4" accent5="accent5" accent6="accent6" hlink="hlink" folHlink="folHlink"/>
  <p:sldLayoutIdLst>
    <p:sldLayoutId id="2147485502" r:id="rId1"/>
    <p:sldLayoutId id="2147485518" r:id="rId2"/>
    <p:sldLayoutId id="2147485503" r:id="rId3"/>
    <p:sldLayoutId id="2147485542" r:id="rId4"/>
    <p:sldLayoutId id="2147485549" r:id="rId5"/>
    <p:sldLayoutId id="2147485552" r:id="rId6"/>
    <p:sldLayoutId id="2147485553" r:id="rId7"/>
    <p:sldLayoutId id="2147485554" r:id="rId8"/>
    <p:sldLayoutId id="2147485550" r:id="rId9"/>
    <p:sldLayoutId id="2147485449" r:id="rId10"/>
    <p:sldLayoutId id="2147485505" r:id="rId11"/>
    <p:sldLayoutId id="2147485512" r:id="rId12"/>
    <p:sldLayoutId id="2147485513" r:id="rId13"/>
    <p:sldLayoutId id="2147485514" r:id="rId14"/>
    <p:sldLayoutId id="2147485515" r:id="rId15"/>
    <p:sldLayoutId id="2147485516" r:id="rId16"/>
    <p:sldLayoutId id="2147485506" r:id="rId17"/>
    <p:sldLayoutId id="2147485507" r:id="rId18"/>
    <p:sldLayoutId id="2147485508" r:id="rId19"/>
    <p:sldLayoutId id="2147485509" r:id="rId20"/>
    <p:sldLayoutId id="2147485510" r:id="rId21"/>
    <p:sldLayoutId id="2147485529" r:id="rId22"/>
    <p:sldLayoutId id="2147485501" r:id="rId23"/>
    <p:sldLayoutId id="2147485537" r:id="rId24"/>
    <p:sldLayoutId id="2147485452" r:id="rId25"/>
    <p:sldLayoutId id="2147485544" r:id="rId26"/>
    <p:sldLayoutId id="2147485547" r:id="rId27"/>
    <p:sldLayoutId id="2147485546" r:id="rId28"/>
    <p:sldLayoutId id="2147485453" r:id="rId29"/>
    <p:sldLayoutId id="2147485454" r:id="rId30"/>
    <p:sldLayoutId id="2147485455" r:id="rId31"/>
    <p:sldLayoutId id="2147485456" r:id="rId32"/>
    <p:sldLayoutId id="2147485457" r:id="rId33"/>
    <p:sldLayoutId id="2147485458" r:id="rId34"/>
    <p:sldLayoutId id="2147485459" r:id="rId35"/>
    <p:sldLayoutId id="2147485460" r:id="rId36"/>
    <p:sldLayoutId id="2147485461" r:id="rId37"/>
    <p:sldLayoutId id="2147485545" r:id="rId38"/>
    <p:sldLayoutId id="2147485548" r:id="rId39"/>
    <p:sldLayoutId id="2147485543" r:id="rId40"/>
    <p:sldLayoutId id="2147485555" r:id="rId41"/>
    <p:sldLayoutId id="2147485462" r:id="rId42"/>
    <p:sldLayoutId id="2147485463" r:id="rId43"/>
    <p:sldLayoutId id="2147485541" r:id="rId44"/>
    <p:sldLayoutId id="2147485533" r:id="rId45"/>
    <p:sldLayoutId id="2147485540" r:id="rId46"/>
    <p:sldLayoutId id="2147485536" r:id="rId47"/>
    <p:sldLayoutId id="2147485535" r:id="rId48"/>
    <p:sldLayoutId id="2147485539" r:id="rId49"/>
    <p:sldLayoutId id="2147485538" r:id="rId50"/>
    <p:sldLayoutId id="2147485464" r:id="rId51"/>
    <p:sldLayoutId id="2147485465" r:id="rId52"/>
    <p:sldLayoutId id="2147485466" r:id="rId53"/>
    <p:sldLayoutId id="2147485467" r:id="rId54"/>
    <p:sldLayoutId id="2147485468" r:id="rId55"/>
    <p:sldLayoutId id="2147485469" r:id="rId56"/>
    <p:sldLayoutId id="2147485470" r:id="rId57"/>
    <p:sldLayoutId id="2147485471" r:id="rId58"/>
    <p:sldLayoutId id="2147485472" r:id="rId59"/>
    <p:sldLayoutId id="2147485473" r:id="rId60"/>
    <p:sldLayoutId id="2147485474" r:id="rId61"/>
    <p:sldLayoutId id="2147485475" r:id="rId62"/>
    <p:sldLayoutId id="2147485476" r:id="rId63"/>
    <p:sldLayoutId id="2147485477" r:id="rId64"/>
    <p:sldLayoutId id="2147485478" r:id="rId65"/>
    <p:sldLayoutId id="2147485479" r:id="rId66"/>
    <p:sldLayoutId id="2147485480" r:id="rId67"/>
    <p:sldLayoutId id="2147485481" r:id="rId68"/>
    <p:sldLayoutId id="2147485482" r:id="rId69"/>
    <p:sldLayoutId id="2147485483" r:id="rId70"/>
    <p:sldLayoutId id="2147485484" r:id="rId71"/>
    <p:sldLayoutId id="2147485485" r:id="rId72"/>
    <p:sldLayoutId id="2147485486" r:id="rId73"/>
    <p:sldLayoutId id="2147485487" r:id="rId74"/>
    <p:sldLayoutId id="2147485488" r:id="rId75"/>
    <p:sldLayoutId id="2147485490" r:id="rId76"/>
    <p:sldLayoutId id="2147485489" r:id="rId77"/>
    <p:sldLayoutId id="2147485491" r:id="rId78"/>
    <p:sldLayoutId id="2147485520" r:id="rId79"/>
    <p:sldLayoutId id="2147485521" r:id="rId80"/>
    <p:sldLayoutId id="2147485522" r:id="rId81"/>
    <p:sldLayoutId id="2147485523" r:id="rId82"/>
    <p:sldLayoutId id="2147485524" r:id="rId83"/>
    <p:sldLayoutId id="2147485525" r:id="rId84"/>
    <p:sldLayoutId id="2147485526" r:id="rId85"/>
    <p:sldLayoutId id="2147485527" r:id="rId86"/>
    <p:sldLayoutId id="2147485528" r:id="rId87"/>
    <p:sldLayoutId id="2147485492" r:id="rId88"/>
    <p:sldLayoutId id="2147485519" r:id="rId89"/>
    <p:sldLayoutId id="2147485493" r:id="rId90"/>
    <p:sldLayoutId id="2147485494" r:id="rId91"/>
    <p:sldLayoutId id="2147485496" r:id="rId92"/>
    <p:sldLayoutId id="2147485495" r:id="rId9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userDrawn="1">
          <p15:clr>
            <a:srgbClr val="C35EA4"/>
          </p15:clr>
        </p15:guide>
        <p15:guide id="17" pos="7320" userDrawn="1">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userDrawn="1">
          <p15:clr>
            <a:srgbClr val="A4A3A4"/>
          </p15:clr>
        </p15:guide>
        <p15:guide id="29" orient="horz" pos="4135">
          <p15:clr>
            <a:srgbClr val="A4A3A4"/>
          </p15:clr>
        </p15:guide>
        <p15:guide id="30" pos="7488" userDrawn="1">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9.xml"/><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s://www.cert.govt.nz/news-and-events/businesses-in-aotearoa-need-to-prioritise-cyber-security/" TargetMode="External"/><Relationship Id="rId3" Type="http://schemas.openxmlformats.org/officeDocument/2006/relationships/image" Target="../media/image77.png"/><Relationship Id="rId7" Type="http://schemas.openxmlformats.org/officeDocument/2006/relationships/hyperlink" Target="https://www.microsoft.com/en-us/security/security-insider/intelligence-reports/microsoft-digital-defense-report-2024" TargetMode="External"/><Relationship Id="rId2" Type="http://schemas.openxmlformats.org/officeDocument/2006/relationships/image" Target="../media/image76.png"/><Relationship Id="rId1" Type="http://schemas.openxmlformats.org/officeDocument/2006/relationships/slideLayout" Target="../slideLayouts/slideLayout4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hyperlink" Target="https://hoxhunt.com/guide/phishing-trends-report#introd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41.xml"/><Relationship Id="rId6" Type="http://schemas.openxmlformats.org/officeDocument/2006/relationships/image" Target="../media/image80.png"/><Relationship Id="rId5" Type="http://schemas.openxmlformats.org/officeDocument/2006/relationships/image" Target="../media/image78.png"/><Relationship Id="rId4" Type="http://schemas.openxmlformats.org/officeDocument/2006/relationships/image" Target="../media/image82.svg"/></Relationships>
</file>

<file path=ppt/slides/_rels/slide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4_713CE43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7531FF-88B3-4FC7-A79D-95071F70B75F}"/>
              </a:ext>
            </a:extLst>
          </p:cNvPr>
          <p:cNvSpPr>
            <a:spLocks noGrp="1"/>
          </p:cNvSpPr>
          <p:nvPr>
            <p:ph type="pic" sz="quarter" idx="16"/>
          </p:nvPr>
        </p:nvSpPr>
        <p:spPr/>
        <p:txBody>
          <a:bodyPr/>
          <a:lstStyle/>
          <a:p>
            <a:endParaRPr lang="en-US"/>
          </a:p>
        </p:txBody>
      </p:sp>
      <p:sp>
        <p:nvSpPr>
          <p:cNvPr id="4" name="Title 3">
            <a:extLst>
              <a:ext uri="{FF2B5EF4-FFF2-40B4-BE49-F238E27FC236}">
                <a16:creationId xmlns:a16="http://schemas.microsoft.com/office/drawing/2014/main" id="{CF588DE7-A7FD-4C3D-900F-E740B805D6AF}"/>
              </a:ext>
            </a:extLst>
          </p:cNvPr>
          <p:cNvSpPr>
            <a:spLocks noGrp="1"/>
          </p:cNvSpPr>
          <p:nvPr>
            <p:ph type="title"/>
          </p:nvPr>
        </p:nvSpPr>
        <p:spPr>
          <a:xfrm>
            <a:off x="577825" y="2092365"/>
            <a:ext cx="6137300" cy="2277547"/>
          </a:xfrm>
        </p:spPr>
        <p:txBody>
          <a:bodyPr/>
          <a:lstStyle/>
          <a:p>
            <a:r>
              <a:rPr lang="en-US" sz="3200" dirty="0">
                <a:solidFill>
                  <a:srgbClr val="77EAB3"/>
                </a:solidFill>
                <a:cs typeface="Segoe Sans Display"/>
              </a:rPr>
              <a:t>All-in-one Enterprise Security</a:t>
            </a:r>
            <a:br>
              <a:rPr lang="en-US" sz="3200" dirty="0"/>
            </a:br>
            <a:r>
              <a:rPr lang="en-US" sz="3200" dirty="0">
                <a:cs typeface="Segoe Sans Display"/>
              </a:rPr>
              <a:t>M365 Business Premium + </a:t>
            </a:r>
            <a:br>
              <a:rPr lang="en-US" sz="3200" dirty="0">
                <a:cs typeface="Segoe Sans Display"/>
              </a:rPr>
            </a:br>
            <a:r>
              <a:rPr lang="en-US" sz="3200" dirty="0">
                <a:cs typeface="Segoe Sans Display"/>
              </a:rPr>
              <a:t>M365 E5 Security Mini Bundle </a:t>
            </a:r>
            <a:r>
              <a:rPr lang="en-US" sz="2600" dirty="0">
                <a:cs typeface="Segoe Sans Display"/>
              </a:rPr>
              <a:t>(Advanced Threat Detection </a:t>
            </a:r>
            <a:br>
              <a:rPr lang="en-US" sz="2600" dirty="0">
                <a:cs typeface="Segoe Sans Display"/>
              </a:rPr>
            </a:br>
            <a:r>
              <a:rPr lang="en-US" sz="2600" dirty="0">
                <a:cs typeface="Segoe Sans Display"/>
              </a:rPr>
              <a:t>&amp; Response)</a:t>
            </a:r>
          </a:p>
        </p:txBody>
      </p:sp>
      <p:sp>
        <p:nvSpPr>
          <p:cNvPr id="7" name="Text Placeholder 6">
            <a:extLst>
              <a:ext uri="{FF2B5EF4-FFF2-40B4-BE49-F238E27FC236}">
                <a16:creationId xmlns:a16="http://schemas.microsoft.com/office/drawing/2014/main" id="{7AF70FF1-D8F7-47DF-A90B-ED9BF3C31A2D}"/>
              </a:ext>
            </a:extLst>
          </p:cNvPr>
          <p:cNvSpPr>
            <a:spLocks noGrp="1"/>
          </p:cNvSpPr>
          <p:nvPr>
            <p:ph type="body" sz="quarter" idx="12"/>
          </p:nvPr>
        </p:nvSpPr>
        <p:spPr>
          <a:xfrm>
            <a:off x="582164" y="5161360"/>
            <a:ext cx="5513959" cy="984885"/>
          </a:xfrm>
        </p:spPr>
        <p:txBody>
          <a:bodyPr vert="horz" wrap="square" lIns="0" tIns="0" rIns="0" bIns="0" rtlCol="0" anchor="t">
            <a:spAutoFit/>
          </a:bodyPr>
          <a:lstStyle/>
          <a:p>
            <a:r>
              <a:rPr lang="en-US" dirty="0">
                <a:cs typeface="Segoe Sans Display"/>
              </a:rPr>
              <a:t>Add M365 E5 Security Mini Bundle to M365 Business Premium to enhance your security with extended threat detection and response (XDR), advanced threat analytics, </a:t>
            </a:r>
            <a:br>
              <a:rPr lang="en-US" dirty="0">
                <a:cs typeface="Segoe Sans Display"/>
              </a:rPr>
            </a:br>
            <a:r>
              <a:rPr lang="en-US" dirty="0">
                <a:cs typeface="Segoe Sans Display"/>
              </a:rPr>
              <a:t>and proactive defence against evolving cyber threats.</a:t>
            </a:r>
          </a:p>
        </p:txBody>
      </p:sp>
    </p:spTree>
    <p:extLst>
      <p:ext uri="{BB962C8B-B14F-4D97-AF65-F5344CB8AC3E}">
        <p14:creationId xmlns:p14="http://schemas.microsoft.com/office/powerpoint/2010/main" val="1599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0E881EF-0E3C-426C-9487-E64C1979BC1A}"/>
              </a:ext>
            </a:extLst>
          </p:cNvPr>
          <p:cNvPicPr>
            <a:picLocks noChangeAspect="1"/>
          </p:cNvPicPr>
          <p:nvPr/>
        </p:nvPicPr>
        <p:blipFill>
          <a:blip r:embed="rId2"/>
          <a:stretch>
            <a:fillRect/>
          </a:stretch>
        </p:blipFill>
        <p:spPr>
          <a:xfrm>
            <a:off x="9188851" y="1931050"/>
            <a:ext cx="2418949" cy="4634850"/>
          </a:xfrm>
          <a:prstGeom prst="rect">
            <a:avLst/>
          </a:prstGeom>
        </p:spPr>
      </p:pic>
      <p:pic>
        <p:nvPicPr>
          <p:cNvPr id="9" name="Picture 8">
            <a:extLst>
              <a:ext uri="{FF2B5EF4-FFF2-40B4-BE49-F238E27FC236}">
                <a16:creationId xmlns:a16="http://schemas.microsoft.com/office/drawing/2014/main" id="{45FE81B0-648B-49BF-B8AA-CFC40D2F0D47}"/>
              </a:ext>
            </a:extLst>
          </p:cNvPr>
          <p:cNvPicPr>
            <a:picLocks noChangeAspect="1"/>
          </p:cNvPicPr>
          <p:nvPr/>
        </p:nvPicPr>
        <p:blipFill>
          <a:blip r:embed="rId2"/>
          <a:stretch>
            <a:fillRect/>
          </a:stretch>
        </p:blipFill>
        <p:spPr>
          <a:xfrm>
            <a:off x="584200" y="1931050"/>
            <a:ext cx="2418949" cy="4634850"/>
          </a:xfrm>
          <a:prstGeom prst="rect">
            <a:avLst/>
          </a:prstGeom>
        </p:spPr>
      </p:pic>
      <p:pic>
        <p:nvPicPr>
          <p:cNvPr id="51" name="Picture 50">
            <a:extLst>
              <a:ext uri="{FF2B5EF4-FFF2-40B4-BE49-F238E27FC236}">
                <a16:creationId xmlns:a16="http://schemas.microsoft.com/office/drawing/2014/main" id="{6536C3E9-0F20-4739-B3FE-EA050F410ACD}"/>
              </a:ext>
            </a:extLst>
          </p:cNvPr>
          <p:cNvPicPr>
            <a:picLocks noChangeAspect="1"/>
          </p:cNvPicPr>
          <p:nvPr/>
        </p:nvPicPr>
        <p:blipFill>
          <a:blip r:embed="rId2"/>
          <a:stretch>
            <a:fillRect/>
          </a:stretch>
        </p:blipFill>
        <p:spPr>
          <a:xfrm>
            <a:off x="6320634" y="1931050"/>
            <a:ext cx="2418949" cy="4634850"/>
          </a:xfrm>
          <a:prstGeom prst="rect">
            <a:avLst/>
          </a:prstGeom>
        </p:spPr>
      </p:pic>
      <p:pic>
        <p:nvPicPr>
          <p:cNvPr id="52" name="Picture 51">
            <a:extLst>
              <a:ext uri="{FF2B5EF4-FFF2-40B4-BE49-F238E27FC236}">
                <a16:creationId xmlns:a16="http://schemas.microsoft.com/office/drawing/2014/main" id="{2FAA9825-FCAF-45A9-B79E-3B2A885CEC97}"/>
              </a:ext>
            </a:extLst>
          </p:cNvPr>
          <p:cNvPicPr>
            <a:picLocks noChangeAspect="1"/>
          </p:cNvPicPr>
          <p:nvPr/>
        </p:nvPicPr>
        <p:blipFill>
          <a:blip r:embed="rId2"/>
          <a:stretch>
            <a:fillRect/>
          </a:stretch>
        </p:blipFill>
        <p:spPr>
          <a:xfrm>
            <a:off x="3452417" y="1931050"/>
            <a:ext cx="2418949" cy="4634850"/>
          </a:xfrm>
          <a:prstGeom prst="rect">
            <a:avLst/>
          </a:prstGeom>
        </p:spPr>
      </p:pic>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2" y="457200"/>
            <a:ext cx="11248138" cy="1107996"/>
          </a:xfrm>
        </p:spPr>
        <p:txBody>
          <a:bodyPr wrap="square">
            <a:spAutoFit/>
          </a:bodyPr>
          <a:lstStyle/>
          <a:p>
            <a:r>
              <a:rPr lang="en-US" dirty="0">
                <a:solidFill>
                  <a:srgbClr val="091F2C"/>
                </a:solidFill>
              </a:rPr>
              <a:t>Strengthen security foundations with M365 E5 Security, building on M365 Business Premium</a:t>
            </a:r>
          </a:p>
        </p:txBody>
      </p:sp>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2641604"/>
            <a:ext cx="2418949" cy="3669448"/>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strengthens identity security with intelligent, risk-based assessments, ensuring only trusted users access sensitive systems and data.</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E5 Security applies multi-factor authentication (MFA) or password resets automatically when suspicious logins are detected, such as logins from multiple locations or unusual device activity.</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Enhanced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Identity Security</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3" name="Text Placeholder 5">
            <a:extLst>
              <a:ext uri="{FF2B5EF4-FFF2-40B4-BE49-F238E27FC236}">
                <a16:creationId xmlns:a16="http://schemas.microsoft.com/office/drawing/2014/main" id="{623547C8-E850-4868-8E3B-5CF9C90A4361}"/>
              </a:ext>
            </a:extLst>
          </p:cNvPr>
          <p:cNvSpPr txBox="1">
            <a:spLocks/>
          </p:cNvSpPr>
          <p:nvPr/>
        </p:nvSpPr>
        <p:spPr>
          <a:xfrm>
            <a:off x="3452417" y="2641604"/>
            <a:ext cx="2418949" cy="3454004"/>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provides proactive protection for endpoints, detecting and mitigating threats like malware and ransomware before they spread.</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If malware is detected, M365 E5 Security automatically isolates the affected endpoint and removes the malicious processes without manual intervention, reducing downtime and damage.</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4" name="Text Placeholder 5">
            <a:extLst>
              <a:ext uri="{FF2B5EF4-FFF2-40B4-BE49-F238E27FC236}">
                <a16:creationId xmlns:a16="http://schemas.microsoft.com/office/drawing/2014/main" id="{B9137A39-E494-4D86-88E7-51BA129DE1EB}"/>
              </a:ext>
            </a:extLst>
          </p:cNvPr>
          <p:cNvSpPr txBox="1">
            <a:spLocks/>
          </p:cNvSpPr>
          <p:nvPr/>
        </p:nvSpPr>
        <p:spPr>
          <a:xfrm>
            <a:off x="3452417"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Real-Time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Endpoint Protection</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5" name="Text Placeholder 5">
            <a:extLst>
              <a:ext uri="{FF2B5EF4-FFF2-40B4-BE49-F238E27FC236}">
                <a16:creationId xmlns:a16="http://schemas.microsoft.com/office/drawing/2014/main" id="{DECF4564-82D9-41C3-9CFA-88053D6A11E8}"/>
              </a:ext>
            </a:extLst>
          </p:cNvPr>
          <p:cNvSpPr txBox="1">
            <a:spLocks/>
          </p:cNvSpPr>
          <p:nvPr/>
        </p:nvSpPr>
        <p:spPr>
          <a:xfrm>
            <a:off x="6320634" y="2641604"/>
            <a:ext cx="2418949" cy="3454004"/>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ensures visibility and control over third-party cloud applications, securing sensitive data and user activities in SaaS environments.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Defender for Cloud Apps detects and prevents the upload of sensitive data, like credit card numbers, to non-compliant cloud apps, ensuring data stays within secure systems.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6" name="Text Placeholder 5">
            <a:extLst>
              <a:ext uri="{FF2B5EF4-FFF2-40B4-BE49-F238E27FC236}">
                <a16:creationId xmlns:a16="http://schemas.microsoft.com/office/drawing/2014/main" id="{F655F5B7-1EF3-4572-944F-7D253954B5F1}"/>
              </a:ext>
            </a:extLst>
          </p:cNvPr>
          <p:cNvSpPr txBox="1">
            <a:spLocks/>
          </p:cNvSpPr>
          <p:nvPr/>
        </p:nvSpPr>
        <p:spPr>
          <a:xfrm>
            <a:off x="6320634"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Secure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Cloud Applications</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57" name="Text Placeholder 5">
            <a:extLst>
              <a:ext uri="{FF2B5EF4-FFF2-40B4-BE49-F238E27FC236}">
                <a16:creationId xmlns:a16="http://schemas.microsoft.com/office/drawing/2014/main" id="{A2748B64-017C-4D2F-9BF6-52A72C96F74B}"/>
              </a:ext>
            </a:extLst>
          </p:cNvPr>
          <p:cNvSpPr txBox="1">
            <a:spLocks/>
          </p:cNvSpPr>
          <p:nvPr/>
        </p:nvSpPr>
        <p:spPr>
          <a:xfrm>
            <a:off x="9188851" y="2641604"/>
            <a:ext cx="2418949" cy="3669448"/>
          </a:xfrm>
          <a:prstGeom prst="rect">
            <a:avLst/>
          </a:prstGeom>
        </p:spPr>
        <p:txBody>
          <a:bodyPr wrap="square" lIns="180000" tIns="72000" rIns="72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includes privileged identity management (PIM), offering detailed control over access to high-privilege accounts, reducing the risk of insider threats and unauthorised actions.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System administrators must request elevated permissions for critical tasks, which require approval and are time-limited, ensuring tight control over access.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58" name="Text Placeholder 5">
            <a:extLst>
              <a:ext uri="{FF2B5EF4-FFF2-40B4-BE49-F238E27FC236}">
                <a16:creationId xmlns:a16="http://schemas.microsoft.com/office/drawing/2014/main" id="{CA8C8DE6-2FC8-46C8-9843-C83FE172DD30}"/>
              </a:ext>
            </a:extLst>
          </p:cNvPr>
          <p:cNvSpPr txBox="1">
            <a:spLocks/>
          </p:cNvSpPr>
          <p:nvPr/>
        </p:nvSpPr>
        <p:spPr>
          <a:xfrm>
            <a:off x="9188851" y="1931052"/>
            <a:ext cx="2418949"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Privileged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Access Management</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25072550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2" y="457200"/>
            <a:ext cx="11248137" cy="1107996"/>
          </a:xfrm>
        </p:spPr>
        <p:txBody>
          <a:bodyPr wrap="square">
            <a:spAutoFit/>
          </a:bodyPr>
          <a:lstStyle/>
          <a:p>
            <a:r>
              <a:rPr lang="en-US" dirty="0">
                <a:solidFill>
                  <a:srgbClr val="091F2C"/>
                </a:solidFill>
              </a:rPr>
              <a:t>Strengthen security foundations with M365 E5 Security, building on M365 Business Premium</a:t>
            </a:r>
          </a:p>
        </p:txBody>
      </p:sp>
      <p:pic>
        <p:nvPicPr>
          <p:cNvPr id="9" name="Picture 8">
            <a:extLst>
              <a:ext uri="{FF2B5EF4-FFF2-40B4-BE49-F238E27FC236}">
                <a16:creationId xmlns:a16="http://schemas.microsoft.com/office/drawing/2014/main" id="{45FE81B0-648B-49BF-B8AA-CFC40D2F0D47}"/>
              </a:ext>
            </a:extLst>
          </p:cNvPr>
          <p:cNvPicPr>
            <a:picLocks noChangeAspect="1"/>
          </p:cNvPicPr>
          <p:nvPr/>
        </p:nvPicPr>
        <p:blipFill>
          <a:blip r:embed="rId2"/>
          <a:stretch>
            <a:fillRect/>
          </a:stretch>
        </p:blipFill>
        <p:spPr>
          <a:xfrm>
            <a:off x="584200" y="1931051"/>
            <a:ext cx="3111500" cy="3675930"/>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automates data classification, encryption and retention, ensuring that sensitive information is always protected and compliant with regulations.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System administrators must request elevated permissions for critical tasks, which require approval and are time-limited, ensuring tight control over access.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Data Protection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and Compliance</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pic>
        <p:nvPicPr>
          <p:cNvPr id="22" name="Picture 21">
            <a:extLst>
              <a:ext uri="{FF2B5EF4-FFF2-40B4-BE49-F238E27FC236}">
                <a16:creationId xmlns:a16="http://schemas.microsoft.com/office/drawing/2014/main" id="{5BA31C52-1563-4239-A368-47C7C7912EDE}"/>
              </a:ext>
            </a:extLst>
          </p:cNvPr>
          <p:cNvPicPr>
            <a:picLocks noChangeAspect="1"/>
          </p:cNvPicPr>
          <p:nvPr/>
        </p:nvPicPr>
        <p:blipFill>
          <a:blip r:embed="rId2"/>
          <a:stretch>
            <a:fillRect/>
          </a:stretch>
        </p:blipFill>
        <p:spPr>
          <a:xfrm>
            <a:off x="8496302" y="1931051"/>
            <a:ext cx="3111500" cy="3675930"/>
          </a:xfrm>
          <a:prstGeom prst="rect">
            <a:avLst/>
          </a:prstGeom>
        </p:spPr>
      </p:pic>
      <p:sp>
        <p:nvSpPr>
          <p:cNvPr id="23" name="Text Placeholder 5">
            <a:extLst>
              <a:ext uri="{FF2B5EF4-FFF2-40B4-BE49-F238E27FC236}">
                <a16:creationId xmlns:a16="http://schemas.microsoft.com/office/drawing/2014/main" id="{46C210C3-DF14-4193-99DC-9EE8BB35FA46}"/>
              </a:ext>
            </a:extLst>
          </p:cNvPr>
          <p:cNvSpPr txBox="1">
            <a:spLocks/>
          </p:cNvSpPr>
          <p:nvPr/>
        </p:nvSpPr>
        <p:spPr>
          <a:xfrm>
            <a:off x="8496302"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offers a layered defence against advanced threats like phishing, ransomware and zero-day attacks with AI-driven threat detection and automated response.</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ATP automatically detects and blocks AI-generated phishing attacks that might bypass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basic security measures in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Business Premium.</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24" name="Text Placeholder 5">
            <a:extLst>
              <a:ext uri="{FF2B5EF4-FFF2-40B4-BE49-F238E27FC236}">
                <a16:creationId xmlns:a16="http://schemas.microsoft.com/office/drawing/2014/main" id="{86A92E29-EF5D-4DBD-B436-51815782AD64}"/>
              </a:ext>
            </a:extLst>
          </p:cNvPr>
          <p:cNvSpPr txBox="1">
            <a:spLocks/>
          </p:cNvSpPr>
          <p:nvPr/>
        </p:nvSpPr>
        <p:spPr>
          <a:xfrm>
            <a:off x="8496302"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Comprehensive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Threat Protection</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pic>
        <p:nvPicPr>
          <p:cNvPr id="27" name="Picture 26">
            <a:extLst>
              <a:ext uri="{FF2B5EF4-FFF2-40B4-BE49-F238E27FC236}">
                <a16:creationId xmlns:a16="http://schemas.microsoft.com/office/drawing/2014/main" id="{9CA6E2C7-6D95-4F80-9067-5AAE126BCDE3}"/>
              </a:ext>
            </a:extLst>
          </p:cNvPr>
          <p:cNvPicPr>
            <a:picLocks noChangeAspect="1"/>
          </p:cNvPicPr>
          <p:nvPr/>
        </p:nvPicPr>
        <p:blipFill>
          <a:blip r:embed="rId2"/>
          <a:stretch>
            <a:fillRect/>
          </a:stretch>
        </p:blipFill>
        <p:spPr>
          <a:xfrm>
            <a:off x="4540251" y="1931051"/>
            <a:ext cx="3111500" cy="3675930"/>
          </a:xfrm>
          <a:prstGeom prst="rect">
            <a:avLst/>
          </a:prstGeom>
        </p:spPr>
      </p:pic>
      <p:sp>
        <p:nvSpPr>
          <p:cNvPr id="28" name="Text Placeholder 5">
            <a:extLst>
              <a:ext uri="{FF2B5EF4-FFF2-40B4-BE49-F238E27FC236}">
                <a16:creationId xmlns:a16="http://schemas.microsoft.com/office/drawing/2014/main" id="{2EAE1D4D-6499-4B6B-A893-727BE70E0603}"/>
              </a:ext>
            </a:extLst>
          </p:cNvPr>
          <p:cNvSpPr txBox="1">
            <a:spLocks/>
          </p:cNvSpPr>
          <p:nvPr/>
        </p:nvSpPr>
        <p:spPr>
          <a:xfrm>
            <a:off x="4540251" y="2641604"/>
            <a:ext cx="3111500" cy="2592230"/>
          </a:xfrm>
          <a:prstGeom prst="rect">
            <a:avLst/>
          </a:prstGeom>
        </p:spPr>
        <p:txBody>
          <a:bodyPr wrap="square" lIns="180000" tIns="72000" rIns="108000" bIns="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
                <a:srgbClr val="F61B71"/>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cs typeface="Segoe UI"/>
              </a:rPr>
              <a:t>M365 E5 Security integrates global threat intelligence, enabling real-time detection of emerging threats and providing insights for swift, informed responses.</a:t>
            </a:r>
          </a:p>
          <a:p>
            <a:pPr indent="0">
              <a:spcAft>
                <a:spcPts val="1200"/>
              </a:spcAft>
              <a:buClr>
                <a:srgbClr val="F61B71"/>
              </a:buClr>
              <a:buNone/>
              <a:defRPr/>
            </a:pPr>
            <a:r>
              <a:rPr kumimoji="0" lang="en-US" sz="1400" b="0" i="0" u="none" strike="noStrike" kern="1200" cap="none" spc="0" normalizeH="0" noProof="0" dirty="0">
                <a:ln>
                  <a:noFill/>
                </a:ln>
                <a:solidFill>
                  <a:srgbClr val="000000"/>
                </a:solidFill>
                <a:effectLst/>
                <a:uLnTx/>
                <a:uFillTx/>
                <a:latin typeface="+mj-lt"/>
                <a:cs typeface="Segoe UI"/>
              </a:rPr>
              <a:t>Example: </a:t>
            </a:r>
            <a:br>
              <a:rPr kumimoji="0" lang="en-US" sz="1400" b="0" i="0" u="none" strike="noStrike" kern="1200" cap="none" spc="0" normalizeH="0" baseline="0" noProof="0" dirty="0">
                <a:ln>
                  <a:noFill/>
                </a:ln>
                <a:solidFill>
                  <a:srgbClr val="000000"/>
                </a:solidFill>
                <a:effectLst/>
                <a:uLnTx/>
                <a:uFillTx/>
                <a:cs typeface="Segoe UI"/>
              </a:rPr>
            </a:br>
            <a:r>
              <a:rPr kumimoji="0" lang="en-US" sz="1400" b="0" i="0" u="none" strike="noStrike" kern="1200" cap="none" spc="0" normalizeH="0" baseline="0" noProof="0" dirty="0">
                <a:ln>
                  <a:noFill/>
                </a:ln>
                <a:solidFill>
                  <a:srgbClr val="000000"/>
                </a:solidFill>
                <a:effectLst/>
                <a:uLnTx/>
                <a:uFillTx/>
                <a:cs typeface="Segoe UI"/>
              </a:rPr>
              <a:t>M365 E5 Security leverages global threat data to proactively block new, sophisticated attacks, providing real-time protection from evolving cyber threats.</a:t>
            </a:r>
            <a:endParaRPr kumimoji="0" lang="en-GB" sz="1400" b="0" i="0" u="none" strike="noStrike" kern="1200" cap="none" spc="0" normalizeH="0" baseline="0" noProof="0" dirty="0">
              <a:ln>
                <a:noFill/>
              </a:ln>
              <a:solidFill>
                <a:srgbClr val="000000"/>
              </a:solidFill>
              <a:effectLst/>
              <a:uLnTx/>
              <a:uFillTx/>
              <a:cs typeface="Segoe UI"/>
            </a:endParaRPr>
          </a:p>
        </p:txBody>
      </p:sp>
      <p:sp>
        <p:nvSpPr>
          <p:cNvPr id="31" name="Text Placeholder 5">
            <a:extLst>
              <a:ext uri="{FF2B5EF4-FFF2-40B4-BE49-F238E27FC236}">
                <a16:creationId xmlns:a16="http://schemas.microsoft.com/office/drawing/2014/main" id="{5C851C92-6A18-4F68-80F8-60DB774FEA8D}"/>
              </a:ext>
            </a:extLst>
          </p:cNvPr>
          <p:cNvSpPr txBox="1">
            <a:spLocks/>
          </p:cNvSpPr>
          <p:nvPr/>
        </p:nvSpPr>
        <p:spPr>
          <a:xfrm>
            <a:off x="4540251" y="1931052"/>
            <a:ext cx="3111500" cy="710552"/>
          </a:xfrm>
          <a:prstGeom prst="rect">
            <a:avLst/>
          </a:prstGeom>
        </p:spPr>
        <p:txBody>
          <a:bodyPr wrap="square" lIns="180000" tIns="108000" rIns="72000" bIns="108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Advanced </a:t>
            </a:r>
            <a:b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b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Threat Intelligence</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6191238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79EB6-C890-4E4C-A7E6-B25DD91991D7}"/>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3441453" y="4342034"/>
            <a:ext cx="1540800" cy="499756"/>
          </a:xfrm>
          <a:prstGeom prst="rect">
            <a:avLst/>
          </a:prstGeom>
        </p:spPr>
      </p:pic>
      <p:pic>
        <p:nvPicPr>
          <p:cNvPr id="79" name="Picture 78">
            <a:extLst>
              <a:ext uri="{FF2B5EF4-FFF2-40B4-BE49-F238E27FC236}">
                <a16:creationId xmlns:a16="http://schemas.microsoft.com/office/drawing/2014/main" id="{0993C531-31FC-4EA0-813D-BF5A15700B38}"/>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5092990" y="4342034"/>
            <a:ext cx="1540800" cy="499756"/>
          </a:xfrm>
          <a:prstGeom prst="rect">
            <a:avLst/>
          </a:prstGeom>
        </p:spPr>
      </p:pic>
      <p:pic>
        <p:nvPicPr>
          <p:cNvPr id="83" name="Picture 82">
            <a:extLst>
              <a:ext uri="{FF2B5EF4-FFF2-40B4-BE49-F238E27FC236}">
                <a16:creationId xmlns:a16="http://schemas.microsoft.com/office/drawing/2014/main" id="{64C97905-52B9-474E-928C-E474340C70FF}"/>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6756808" y="4342034"/>
            <a:ext cx="1540800" cy="499756"/>
          </a:xfrm>
          <a:prstGeom prst="rect">
            <a:avLst/>
          </a:prstGeom>
        </p:spPr>
      </p:pic>
      <p:pic>
        <p:nvPicPr>
          <p:cNvPr id="84" name="Picture 83">
            <a:extLst>
              <a:ext uri="{FF2B5EF4-FFF2-40B4-BE49-F238E27FC236}">
                <a16:creationId xmlns:a16="http://schemas.microsoft.com/office/drawing/2014/main" id="{6AA6858B-9AAE-4D50-9032-7BD831633532}"/>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8414768" y="4342034"/>
            <a:ext cx="1540800" cy="499756"/>
          </a:xfrm>
          <a:prstGeom prst="rect">
            <a:avLst/>
          </a:prstGeom>
        </p:spPr>
      </p:pic>
      <p:pic>
        <p:nvPicPr>
          <p:cNvPr id="85" name="Picture 84">
            <a:extLst>
              <a:ext uri="{FF2B5EF4-FFF2-40B4-BE49-F238E27FC236}">
                <a16:creationId xmlns:a16="http://schemas.microsoft.com/office/drawing/2014/main" id="{D8A5EC38-8F20-48E2-94FB-4D0BE471BBBA}"/>
              </a:ext>
            </a:extLst>
          </p:cNvPr>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0079700" y="4342034"/>
            <a:ext cx="1540800" cy="499756"/>
          </a:xfrm>
          <a:prstGeom prst="rect">
            <a:avLst/>
          </a:prstGeom>
        </p:spPr>
      </p:pic>
      <p:pic>
        <p:nvPicPr>
          <p:cNvPr id="153" name="Picture 152">
            <a:extLst>
              <a:ext uri="{FF2B5EF4-FFF2-40B4-BE49-F238E27FC236}">
                <a16:creationId xmlns:a16="http://schemas.microsoft.com/office/drawing/2014/main" id="{FDDD31DF-20BA-4FC0-AA4C-CF06406362A3}"/>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4507483"/>
            <a:ext cx="502906" cy="334800"/>
          </a:xfrm>
          <a:prstGeom prst="rect">
            <a:avLst/>
          </a:prstGeom>
        </p:spPr>
      </p:pic>
      <p:sp>
        <p:nvSpPr>
          <p:cNvPr id="70" name="TextBox 86">
            <a:extLst>
              <a:ext uri="{FF2B5EF4-FFF2-40B4-BE49-F238E27FC236}">
                <a16:creationId xmlns:a16="http://schemas.microsoft.com/office/drawing/2014/main" id="{E895E37B-A6B0-4B18-AA45-957D3F165070}"/>
              </a:ext>
            </a:extLst>
          </p:cNvPr>
          <p:cNvSpPr txBox="1"/>
          <p:nvPr/>
        </p:nvSpPr>
        <p:spPr>
          <a:xfrm>
            <a:off x="2495180" y="4507483"/>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b="1" dirty="0">
                <a:latin typeface="+mn-lt"/>
              </a:rPr>
              <a:t>$45.7</a:t>
            </a:r>
            <a:endParaRPr lang="en-US" sz="1000" b="1" dirty="0">
              <a:latin typeface="+mn-lt"/>
              <a:cs typeface="Segoe Sans Display"/>
            </a:endParaRPr>
          </a:p>
        </p:txBody>
      </p:sp>
      <p:pic>
        <p:nvPicPr>
          <p:cNvPr id="131" name="Picture 130">
            <a:extLst>
              <a:ext uri="{FF2B5EF4-FFF2-40B4-BE49-F238E27FC236}">
                <a16:creationId xmlns:a16="http://schemas.microsoft.com/office/drawing/2014/main" id="{3BC0761B-A357-4D5E-B8A1-A622DEE283DD}"/>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4065868"/>
            <a:ext cx="502906" cy="334800"/>
          </a:xfrm>
          <a:prstGeom prst="rect">
            <a:avLst/>
          </a:prstGeom>
        </p:spPr>
      </p:pic>
      <p:sp>
        <p:nvSpPr>
          <p:cNvPr id="69" name="TextBox 86">
            <a:extLst>
              <a:ext uri="{FF2B5EF4-FFF2-40B4-BE49-F238E27FC236}">
                <a16:creationId xmlns:a16="http://schemas.microsoft.com/office/drawing/2014/main" id="{25A17C5D-B9D7-4A62-BDF0-99808940F140}"/>
              </a:ext>
            </a:extLst>
          </p:cNvPr>
          <p:cNvSpPr txBox="1"/>
          <p:nvPr/>
        </p:nvSpPr>
        <p:spPr>
          <a:xfrm>
            <a:off x="2495180" y="4066047"/>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a:latin typeface="+mn-lt"/>
              </a:rPr>
              <a:t>$14.6</a:t>
            </a:r>
            <a:endParaRPr lang="en-US" sz="1000" dirty="0">
              <a:latin typeface="+mn-lt"/>
            </a:endParaRPr>
          </a:p>
        </p:txBody>
      </p:sp>
      <p:pic>
        <p:nvPicPr>
          <p:cNvPr id="128" name="Picture 127">
            <a:extLst>
              <a:ext uri="{FF2B5EF4-FFF2-40B4-BE49-F238E27FC236}">
                <a16:creationId xmlns:a16="http://schemas.microsoft.com/office/drawing/2014/main" id="{4E40DF9B-9ECD-44BC-8521-535FFB59A754}"/>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2750816"/>
            <a:ext cx="502906" cy="334800"/>
          </a:xfrm>
          <a:prstGeom prst="rect">
            <a:avLst/>
          </a:prstGeom>
        </p:spPr>
      </p:pic>
      <p:pic>
        <p:nvPicPr>
          <p:cNvPr id="129" name="Picture 128">
            <a:extLst>
              <a:ext uri="{FF2B5EF4-FFF2-40B4-BE49-F238E27FC236}">
                <a16:creationId xmlns:a16="http://schemas.microsoft.com/office/drawing/2014/main" id="{4DD69C2C-4F72-439B-A8BA-73CDC14CD55E}"/>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3181995"/>
            <a:ext cx="502906" cy="334800"/>
          </a:xfrm>
          <a:prstGeom prst="rect">
            <a:avLst/>
          </a:prstGeom>
        </p:spPr>
      </p:pic>
      <p:pic>
        <p:nvPicPr>
          <p:cNvPr id="130" name="Picture 129">
            <a:extLst>
              <a:ext uri="{FF2B5EF4-FFF2-40B4-BE49-F238E27FC236}">
                <a16:creationId xmlns:a16="http://schemas.microsoft.com/office/drawing/2014/main" id="{CA5172A5-E0E5-4A0A-B13E-FFB5BA7FD213}"/>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3637889"/>
            <a:ext cx="502906" cy="334800"/>
          </a:xfrm>
          <a:prstGeom prst="rect">
            <a:avLst/>
          </a:prstGeom>
        </p:spPr>
      </p:pic>
      <p:pic>
        <p:nvPicPr>
          <p:cNvPr id="138" name="Picture 137">
            <a:extLst>
              <a:ext uri="{FF2B5EF4-FFF2-40B4-BE49-F238E27FC236}">
                <a16:creationId xmlns:a16="http://schemas.microsoft.com/office/drawing/2014/main" id="{F479B63F-C31D-4F9F-BE5A-7D5E1D371AE0}"/>
              </a:ext>
            </a:extLst>
          </p:cNvPr>
          <p:cNvPicPr preferRelativeResize="0">
            <a:picLocks/>
          </p:cNvPicPr>
          <p:nvPr/>
        </p:nvPicPr>
        <p:blipFill>
          <a:blip r:embed="rId3" cstate="screen">
            <a:extLst>
              <a:ext uri="{28A0092B-C50C-407E-A947-70E740481C1C}">
                <a14:useLocalDpi xmlns:a14="http://schemas.microsoft.com/office/drawing/2010/main"/>
              </a:ext>
            </a:extLst>
          </a:blip>
          <a:srcRect/>
          <a:stretch/>
        </p:blipFill>
        <p:spPr>
          <a:xfrm>
            <a:off x="2495180" y="2290484"/>
            <a:ext cx="502906" cy="334800"/>
          </a:xfrm>
          <a:prstGeom prst="rect">
            <a:avLst/>
          </a:prstGeom>
        </p:spPr>
      </p:pic>
      <p:sp>
        <p:nvSpPr>
          <p:cNvPr id="63" name="TextBox 86">
            <a:extLst>
              <a:ext uri="{FF2B5EF4-FFF2-40B4-BE49-F238E27FC236}">
                <a16:creationId xmlns:a16="http://schemas.microsoft.com/office/drawing/2014/main" id="{DE908359-F650-4EFF-ACFB-7C98FD39932E}"/>
              </a:ext>
            </a:extLst>
          </p:cNvPr>
          <p:cNvSpPr txBox="1"/>
          <p:nvPr/>
        </p:nvSpPr>
        <p:spPr>
          <a:xfrm>
            <a:off x="2495180" y="2290663"/>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dirty="0">
                <a:latin typeface="+mn-lt"/>
              </a:rPr>
              <a:t>$8.4</a:t>
            </a:r>
          </a:p>
        </p:txBody>
      </p:sp>
      <p:sp>
        <p:nvSpPr>
          <p:cNvPr id="66" name="TextBox 86">
            <a:extLst>
              <a:ext uri="{FF2B5EF4-FFF2-40B4-BE49-F238E27FC236}">
                <a16:creationId xmlns:a16="http://schemas.microsoft.com/office/drawing/2014/main" id="{DE233A29-1F31-453C-9370-F33E6EF74FAF}"/>
              </a:ext>
            </a:extLst>
          </p:cNvPr>
          <p:cNvSpPr txBox="1"/>
          <p:nvPr/>
        </p:nvSpPr>
        <p:spPr>
          <a:xfrm>
            <a:off x="2495180" y="2750995"/>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dirty="0">
                <a:latin typeface="+mn-lt"/>
              </a:rPr>
              <a:t>$5.7</a:t>
            </a:r>
          </a:p>
        </p:txBody>
      </p:sp>
      <p:sp>
        <p:nvSpPr>
          <p:cNvPr id="67" name="TextBox 86">
            <a:extLst>
              <a:ext uri="{FF2B5EF4-FFF2-40B4-BE49-F238E27FC236}">
                <a16:creationId xmlns:a16="http://schemas.microsoft.com/office/drawing/2014/main" id="{5F76C3FB-81D3-4237-84CA-9867278C6A2E}"/>
              </a:ext>
            </a:extLst>
          </p:cNvPr>
          <p:cNvSpPr txBox="1"/>
          <p:nvPr/>
        </p:nvSpPr>
        <p:spPr>
          <a:xfrm>
            <a:off x="2495180" y="3182174"/>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dirty="0">
                <a:latin typeface="+mn-lt"/>
              </a:rPr>
              <a:t>$8.9</a:t>
            </a:r>
          </a:p>
        </p:txBody>
      </p:sp>
      <p:sp>
        <p:nvSpPr>
          <p:cNvPr id="68" name="TextBox 86">
            <a:extLst>
              <a:ext uri="{FF2B5EF4-FFF2-40B4-BE49-F238E27FC236}">
                <a16:creationId xmlns:a16="http://schemas.microsoft.com/office/drawing/2014/main" id="{BBB845DE-BE7B-4A80-AAAD-1D0CB8A579F2}"/>
              </a:ext>
            </a:extLst>
          </p:cNvPr>
          <p:cNvSpPr txBox="1"/>
          <p:nvPr/>
        </p:nvSpPr>
        <p:spPr>
          <a:xfrm>
            <a:off x="2485999" y="3638068"/>
            <a:ext cx="502906" cy="33462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R="0" lvl="0" indent="0" algn="ctr" defTabSz="822813" fontAlgn="base">
              <a:lnSpc>
                <a:spcPct val="90000"/>
              </a:lnSpc>
              <a:spcBef>
                <a:spcPct val="0"/>
              </a:spcBef>
              <a:spcAft>
                <a:spcPct val="0"/>
              </a:spcAft>
              <a:buClrTx/>
              <a:buSzTx/>
              <a:buFontTx/>
              <a:buNone/>
              <a:tabLst/>
              <a:defRPr kumimoji="0" sz="1059" b="0" i="0" u="none" strike="noStrike" cap="none" spc="0" normalizeH="0" baseline="0">
                <a:ln>
                  <a:noFill/>
                </a:ln>
                <a:solidFill>
                  <a:srgbClr val="282828"/>
                </a:solidFill>
                <a:effectLst/>
                <a:uLnTx/>
                <a:uFillTx/>
                <a:latin typeface="Segoe UI"/>
              </a:defRPr>
            </a:lvl1pPr>
            <a:lvl2pPr marL="457183" defTabSz="914367">
              <a:defRPr sz="1765">
                <a:solidFill>
                  <a:schemeClr val="lt1"/>
                </a:solidFill>
              </a:defRPr>
            </a:lvl2pPr>
            <a:lvl3pPr marL="914367" defTabSz="914367">
              <a:defRPr sz="1765">
                <a:solidFill>
                  <a:schemeClr val="lt1"/>
                </a:solidFill>
              </a:defRPr>
            </a:lvl3pPr>
            <a:lvl4pPr marL="1371550" defTabSz="914367">
              <a:defRPr sz="1765">
                <a:solidFill>
                  <a:schemeClr val="lt1"/>
                </a:solidFill>
              </a:defRPr>
            </a:lvl4pPr>
            <a:lvl5pPr marL="1828734" defTabSz="914367">
              <a:defRPr sz="1765">
                <a:solidFill>
                  <a:schemeClr val="lt1"/>
                </a:solidFill>
              </a:defRPr>
            </a:lvl5pPr>
            <a:lvl6pPr marL="2285918" defTabSz="914367">
              <a:defRPr sz="1765">
                <a:solidFill>
                  <a:schemeClr val="lt1"/>
                </a:solidFill>
              </a:defRPr>
            </a:lvl6pPr>
            <a:lvl7pPr marL="2743101" defTabSz="914367">
              <a:defRPr sz="1765">
                <a:solidFill>
                  <a:schemeClr val="lt1"/>
                </a:solidFill>
              </a:defRPr>
            </a:lvl7pPr>
            <a:lvl8pPr marL="3200284" defTabSz="914367">
              <a:defRPr sz="1765">
                <a:solidFill>
                  <a:schemeClr val="lt1"/>
                </a:solidFill>
              </a:defRPr>
            </a:lvl8pPr>
            <a:lvl9pPr marL="3657469" defTabSz="914367">
              <a:defRPr sz="1765">
                <a:solidFill>
                  <a:schemeClr val="lt1"/>
                </a:solidFill>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00" dirty="0">
                <a:latin typeface="+mn-lt"/>
              </a:rPr>
              <a:t>$8.1</a:t>
            </a:r>
          </a:p>
        </p:txBody>
      </p:sp>
      <p:pic>
        <p:nvPicPr>
          <p:cNvPr id="120" name="Picture 119">
            <a:extLst>
              <a:ext uri="{FF2B5EF4-FFF2-40B4-BE49-F238E27FC236}">
                <a16:creationId xmlns:a16="http://schemas.microsoft.com/office/drawing/2014/main" id="{C2BC17A8-A640-4406-8CB2-D4D4E8F9732F}"/>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2750816"/>
            <a:ext cx="1843200" cy="334800"/>
          </a:xfrm>
          <a:prstGeom prst="rect">
            <a:avLst/>
          </a:prstGeom>
        </p:spPr>
      </p:pic>
      <p:pic>
        <p:nvPicPr>
          <p:cNvPr id="121" name="Picture 120">
            <a:extLst>
              <a:ext uri="{FF2B5EF4-FFF2-40B4-BE49-F238E27FC236}">
                <a16:creationId xmlns:a16="http://schemas.microsoft.com/office/drawing/2014/main" id="{3DE5AC54-74E9-48DC-BC9C-09D08A9EDC8D}"/>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3181995"/>
            <a:ext cx="1843200" cy="334800"/>
          </a:xfrm>
          <a:prstGeom prst="rect">
            <a:avLst/>
          </a:prstGeom>
        </p:spPr>
      </p:pic>
      <p:pic>
        <p:nvPicPr>
          <p:cNvPr id="122" name="Picture 121">
            <a:extLst>
              <a:ext uri="{FF2B5EF4-FFF2-40B4-BE49-F238E27FC236}">
                <a16:creationId xmlns:a16="http://schemas.microsoft.com/office/drawing/2014/main" id="{3B20CF64-6B56-4BB7-8389-A7CCBAAD14DD}"/>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3637889"/>
            <a:ext cx="1843200" cy="334800"/>
          </a:xfrm>
          <a:prstGeom prst="rect">
            <a:avLst/>
          </a:prstGeom>
        </p:spPr>
      </p:pic>
      <p:pic>
        <p:nvPicPr>
          <p:cNvPr id="127" name="Picture 126">
            <a:extLst>
              <a:ext uri="{FF2B5EF4-FFF2-40B4-BE49-F238E27FC236}">
                <a16:creationId xmlns:a16="http://schemas.microsoft.com/office/drawing/2014/main" id="{0E76B0E2-92E8-413A-B112-1C5BA843A256}"/>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4065868"/>
            <a:ext cx="1843200" cy="334800"/>
          </a:xfrm>
          <a:prstGeom prst="rect">
            <a:avLst/>
          </a:prstGeom>
        </p:spPr>
      </p:pic>
      <p:pic>
        <p:nvPicPr>
          <p:cNvPr id="6" name="Picture 5">
            <a:extLst>
              <a:ext uri="{FF2B5EF4-FFF2-40B4-BE49-F238E27FC236}">
                <a16:creationId xmlns:a16="http://schemas.microsoft.com/office/drawing/2014/main" id="{6FB2C57D-F24E-4A64-A7E4-9BD90433E0C4}"/>
              </a:ext>
            </a:extLst>
          </p:cNvPr>
          <p:cNvPicPr preferRelativeResize="0">
            <a:picLocks/>
          </p:cNvPicPr>
          <p:nvPr/>
        </p:nvPicPr>
        <p:blipFill>
          <a:blip r:embed="rId4" cstate="screen">
            <a:extLst>
              <a:ext uri="{28A0092B-C50C-407E-A947-70E740481C1C}">
                <a14:useLocalDpi xmlns:a14="http://schemas.microsoft.com/office/drawing/2010/main"/>
              </a:ext>
            </a:extLst>
          </a:blip>
          <a:srcRect/>
          <a:stretch/>
        </p:blipFill>
        <p:spPr>
          <a:xfrm>
            <a:off x="584122" y="2290484"/>
            <a:ext cx="1843200" cy="334800"/>
          </a:xfrm>
          <a:prstGeom prst="rect">
            <a:avLst/>
          </a:prstGeom>
        </p:spPr>
      </p:pic>
      <p:sp>
        <p:nvSpPr>
          <p:cNvPr id="58" name="Rectangle 57">
            <a:extLst>
              <a:ext uri="{FF2B5EF4-FFF2-40B4-BE49-F238E27FC236}">
                <a16:creationId xmlns:a16="http://schemas.microsoft.com/office/drawing/2014/main" id="{6B70D33C-5A33-4A2B-A124-374BF10267AB}"/>
              </a:ext>
            </a:extLst>
          </p:cNvPr>
          <p:cNvSpPr/>
          <p:nvPr/>
        </p:nvSpPr>
        <p:spPr bwMode="auto">
          <a:xfrm>
            <a:off x="0" y="5371745"/>
            <a:ext cx="12191999" cy="1486256"/>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itle 53">
            <a:extLst>
              <a:ext uri="{FF2B5EF4-FFF2-40B4-BE49-F238E27FC236}">
                <a16:creationId xmlns:a16="http://schemas.microsoft.com/office/drawing/2014/main" id="{2A05B808-C827-4372-AEF1-15209FF783F2}"/>
              </a:ext>
            </a:extLst>
          </p:cNvPr>
          <p:cNvSpPr>
            <a:spLocks noGrp="1"/>
          </p:cNvSpPr>
          <p:nvPr>
            <p:ph type="title"/>
          </p:nvPr>
        </p:nvSpPr>
        <p:spPr/>
        <p:txBody>
          <a:bodyPr/>
          <a:lstStyle/>
          <a:p>
            <a:r>
              <a:rPr lang="en-US" dirty="0"/>
              <a:t>Upgrade protection at half the price</a:t>
            </a:r>
          </a:p>
        </p:txBody>
      </p:sp>
      <p:sp>
        <p:nvSpPr>
          <p:cNvPr id="56" name="TextBox 55">
            <a:extLst>
              <a:ext uri="{FF2B5EF4-FFF2-40B4-BE49-F238E27FC236}">
                <a16:creationId xmlns:a16="http://schemas.microsoft.com/office/drawing/2014/main" id="{DD49E48C-7918-4293-83D0-A8B0D5415CFE}"/>
              </a:ext>
            </a:extLst>
          </p:cNvPr>
          <p:cNvSpPr txBox="1"/>
          <p:nvPr/>
        </p:nvSpPr>
        <p:spPr>
          <a:xfrm>
            <a:off x="571500" y="5647966"/>
            <a:ext cx="11049000" cy="369332"/>
          </a:xfrm>
          <a:prstGeom prst="rect">
            <a:avLst/>
          </a:prstGeom>
          <a:noFill/>
        </p:spPr>
        <p:txBody>
          <a:bodyPr wrap="square" lIns="0" tIns="0" rIns="0" bIns="0" rtlCol="0" anchor="t">
            <a:spAutoFit/>
          </a:bodyPr>
          <a:lstStyle/>
          <a:p>
            <a:pPr algn="r"/>
            <a:r>
              <a:rPr lang="en-US" sz="2400" dirty="0">
                <a:solidFill>
                  <a:schemeClr val="bg1"/>
                </a:solidFill>
                <a:latin typeface="+mj-lt"/>
              </a:rPr>
              <a:t>+ NZ $19.40 per user/month</a:t>
            </a:r>
          </a:p>
        </p:txBody>
      </p:sp>
      <p:sp>
        <p:nvSpPr>
          <p:cNvPr id="57" name="TextBox 56">
            <a:extLst>
              <a:ext uri="{FF2B5EF4-FFF2-40B4-BE49-F238E27FC236}">
                <a16:creationId xmlns:a16="http://schemas.microsoft.com/office/drawing/2014/main" id="{20C6BD75-A922-4A95-88DC-1033CB2B8E94}"/>
              </a:ext>
            </a:extLst>
          </p:cNvPr>
          <p:cNvSpPr txBox="1"/>
          <p:nvPr/>
        </p:nvSpPr>
        <p:spPr>
          <a:xfrm>
            <a:off x="571500" y="6145104"/>
            <a:ext cx="11049000" cy="307777"/>
          </a:xfrm>
          <a:prstGeom prst="rect">
            <a:avLst/>
          </a:prstGeom>
          <a:noFill/>
        </p:spPr>
        <p:txBody>
          <a:bodyPr wrap="square" lIns="0" tIns="0" rIns="0" bIns="0" rtlCol="0" anchor="t">
            <a:spAutoFit/>
          </a:bodyPr>
          <a:lstStyle/>
          <a:p>
            <a:pPr algn="r"/>
            <a:r>
              <a:rPr lang="en-US" sz="2000" dirty="0">
                <a:solidFill>
                  <a:schemeClr val="bg1"/>
                </a:solidFill>
              </a:rPr>
              <a:t>M365 E5 Security</a:t>
            </a:r>
          </a:p>
        </p:txBody>
      </p:sp>
      <p:sp>
        <p:nvSpPr>
          <p:cNvPr id="59" name="Rectangle 58">
            <a:extLst>
              <a:ext uri="{FF2B5EF4-FFF2-40B4-BE49-F238E27FC236}">
                <a16:creationId xmlns:a16="http://schemas.microsoft.com/office/drawing/2014/main" id="{15D1B6EB-8347-4EA7-95D6-9F162BA4BF8D}"/>
              </a:ext>
            </a:extLst>
          </p:cNvPr>
          <p:cNvSpPr/>
          <p:nvPr/>
        </p:nvSpPr>
        <p:spPr bwMode="auto">
          <a:xfrm>
            <a:off x="585217" y="2751225"/>
            <a:ext cx="1843635"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Cloud Apps</a:t>
            </a:r>
          </a:p>
        </p:txBody>
      </p:sp>
      <p:sp>
        <p:nvSpPr>
          <p:cNvPr id="60" name="Rectangle 59">
            <a:extLst>
              <a:ext uri="{FF2B5EF4-FFF2-40B4-BE49-F238E27FC236}">
                <a16:creationId xmlns:a16="http://schemas.microsoft.com/office/drawing/2014/main" id="{33052A99-973C-46A3-8EA0-B78A05874F34}"/>
              </a:ext>
            </a:extLst>
          </p:cNvPr>
          <p:cNvSpPr/>
          <p:nvPr/>
        </p:nvSpPr>
        <p:spPr bwMode="auto">
          <a:xfrm>
            <a:off x="585217" y="3182404"/>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Identity</a:t>
            </a:r>
          </a:p>
        </p:txBody>
      </p:sp>
      <p:sp>
        <p:nvSpPr>
          <p:cNvPr id="61" name="Rectangle 60">
            <a:extLst>
              <a:ext uri="{FF2B5EF4-FFF2-40B4-BE49-F238E27FC236}">
                <a16:creationId xmlns:a16="http://schemas.microsoft.com/office/drawing/2014/main" id="{B36A059F-2999-4B18-9985-9221F6389055}"/>
              </a:ext>
            </a:extLst>
          </p:cNvPr>
          <p:cNvSpPr/>
          <p:nvPr/>
        </p:nvSpPr>
        <p:spPr bwMode="auto">
          <a:xfrm>
            <a:off x="585217" y="3638298"/>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Office P2</a:t>
            </a:r>
          </a:p>
        </p:txBody>
      </p:sp>
      <p:sp>
        <p:nvSpPr>
          <p:cNvPr id="62" name="Rectangle 61">
            <a:extLst>
              <a:ext uri="{FF2B5EF4-FFF2-40B4-BE49-F238E27FC236}">
                <a16:creationId xmlns:a16="http://schemas.microsoft.com/office/drawing/2014/main" id="{7453E44C-DEB0-453C-B6CE-7170ECBCEE1B}"/>
              </a:ext>
            </a:extLst>
          </p:cNvPr>
          <p:cNvSpPr/>
          <p:nvPr/>
        </p:nvSpPr>
        <p:spPr bwMode="auto">
          <a:xfrm>
            <a:off x="585217" y="4066277"/>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1000" dirty="0">
                <a:solidFill>
                  <a:srgbClr val="282828"/>
                </a:solidFill>
              </a:rPr>
              <a:t>Microsoft </a:t>
            </a:r>
            <a:r>
              <a:rPr kumimoji="0" lang="en-US" sz="1000" b="0" i="0" u="none" strike="noStrike" kern="1200" cap="none" spc="0" normalizeH="0" baseline="0" noProof="0" dirty="0">
                <a:ln>
                  <a:noFill/>
                </a:ln>
                <a:solidFill>
                  <a:srgbClr val="282828"/>
                </a:solidFill>
                <a:effectLst/>
                <a:uLnTx/>
                <a:uFillTx/>
                <a:ea typeface="+mn-ea"/>
                <a:cs typeface="+mn-cs"/>
              </a:rPr>
              <a:t>Entra ID P2 </a:t>
            </a:r>
          </a:p>
        </p:txBody>
      </p:sp>
      <p:sp>
        <p:nvSpPr>
          <p:cNvPr id="64" name="Right Brace 63">
            <a:extLst>
              <a:ext uri="{FF2B5EF4-FFF2-40B4-BE49-F238E27FC236}">
                <a16:creationId xmlns:a16="http://schemas.microsoft.com/office/drawing/2014/main" id="{EE19A8F9-5A6E-4A92-B6A7-1464AAFD2510}"/>
              </a:ext>
              <a:ext uri="{C183D7F6-B498-43B3-948B-1728B52AA6E4}">
                <adec:decorative xmlns:adec="http://schemas.microsoft.com/office/drawing/2017/decorative" val="1"/>
              </a:ext>
            </a:extLst>
          </p:cNvPr>
          <p:cNvSpPr/>
          <p:nvPr/>
        </p:nvSpPr>
        <p:spPr>
          <a:xfrm>
            <a:off x="3011265" y="2290663"/>
            <a:ext cx="347885" cy="2109600"/>
          </a:xfrm>
          <a:prstGeom prst="rightBrace">
            <a:avLst>
              <a:gd name="adj1" fmla="val 0"/>
              <a:gd name="adj2" fmla="val 50000"/>
            </a:avLst>
          </a:prstGeom>
          <a:ln w="12700">
            <a:solidFill>
              <a:srgbClr val="FEA38B"/>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ctr" defTabSz="806867"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srgbClr val="282828"/>
              </a:solidFill>
              <a:effectLst/>
              <a:uLnTx/>
              <a:uFillTx/>
              <a:ea typeface="+mn-ea"/>
              <a:cs typeface="+mn-cs"/>
            </a:endParaRPr>
          </a:p>
        </p:txBody>
      </p:sp>
      <p:sp>
        <p:nvSpPr>
          <p:cNvPr id="65" name="Rectangle 64">
            <a:extLst>
              <a:ext uri="{FF2B5EF4-FFF2-40B4-BE49-F238E27FC236}">
                <a16:creationId xmlns:a16="http://schemas.microsoft.com/office/drawing/2014/main" id="{5C12B1C0-96F3-4FFA-A46C-4DFBB447D8B9}"/>
              </a:ext>
            </a:extLst>
          </p:cNvPr>
          <p:cNvSpPr/>
          <p:nvPr/>
        </p:nvSpPr>
        <p:spPr bwMode="auto">
          <a:xfrm>
            <a:off x="585216" y="2290893"/>
            <a:ext cx="1843636" cy="334391"/>
          </a:xfrm>
          <a:prstGeom prst="rect">
            <a:avLst/>
          </a:prstGeom>
          <a:noFill/>
          <a:ln w="19050">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82828"/>
                </a:solidFill>
                <a:effectLst/>
                <a:uLnTx/>
                <a:uFillTx/>
                <a:ea typeface="+mn-ea"/>
                <a:cs typeface="+mn-cs"/>
              </a:rPr>
              <a:t>Defender for Endpoint P2</a:t>
            </a:r>
          </a:p>
        </p:txBody>
      </p:sp>
      <p:sp>
        <p:nvSpPr>
          <p:cNvPr id="10" name="Rectangle 9">
            <a:extLst>
              <a:ext uri="{FF2B5EF4-FFF2-40B4-BE49-F238E27FC236}">
                <a16:creationId xmlns:a16="http://schemas.microsoft.com/office/drawing/2014/main" id="{8A63C7B2-8AC7-4E29-8B39-0E6D68994A3D}"/>
              </a:ext>
            </a:extLst>
          </p:cNvPr>
          <p:cNvSpPr/>
          <p:nvPr/>
        </p:nvSpPr>
        <p:spPr bwMode="auto">
          <a:xfrm>
            <a:off x="5092990"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Office P2</a:t>
            </a:r>
          </a:p>
        </p:txBody>
      </p:sp>
      <p:sp>
        <p:nvSpPr>
          <p:cNvPr id="11" name="Rectangle 10">
            <a:extLst>
              <a:ext uri="{FF2B5EF4-FFF2-40B4-BE49-F238E27FC236}">
                <a16:creationId xmlns:a16="http://schemas.microsoft.com/office/drawing/2014/main" id="{ADAC2B90-5684-4B96-B95F-45E2B72F79BB}"/>
              </a:ext>
            </a:extLst>
          </p:cNvPr>
          <p:cNvSpPr/>
          <p:nvPr/>
        </p:nvSpPr>
        <p:spPr bwMode="auto">
          <a:xfrm>
            <a:off x="6750761"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Identity</a:t>
            </a:r>
          </a:p>
        </p:txBody>
      </p:sp>
      <p:sp>
        <p:nvSpPr>
          <p:cNvPr id="12" name="Rectangle 11">
            <a:extLst>
              <a:ext uri="{FF2B5EF4-FFF2-40B4-BE49-F238E27FC236}">
                <a16:creationId xmlns:a16="http://schemas.microsoft.com/office/drawing/2014/main" id="{941780FF-AFC3-48A4-8E33-616AE18D76C0}"/>
              </a:ext>
            </a:extLst>
          </p:cNvPr>
          <p:cNvSpPr/>
          <p:nvPr/>
        </p:nvSpPr>
        <p:spPr bwMode="auto">
          <a:xfrm>
            <a:off x="8408532"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Cloud Apps</a:t>
            </a:r>
          </a:p>
        </p:txBody>
      </p:sp>
      <p:sp>
        <p:nvSpPr>
          <p:cNvPr id="9" name="Rectangle 8">
            <a:extLst>
              <a:ext uri="{FF2B5EF4-FFF2-40B4-BE49-F238E27FC236}">
                <a16:creationId xmlns:a16="http://schemas.microsoft.com/office/drawing/2014/main" id="{CE8CC3CB-544C-4153-BD43-3C73EEE55EAF}"/>
              </a:ext>
            </a:extLst>
          </p:cNvPr>
          <p:cNvSpPr/>
          <p:nvPr/>
        </p:nvSpPr>
        <p:spPr bwMode="auto">
          <a:xfrm>
            <a:off x="3441455"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1050" dirty="0">
                <a:solidFill>
                  <a:schemeClr val="tx2"/>
                </a:solidFill>
                <a:latin typeface="+mj-lt"/>
              </a:rPr>
              <a:t>Microsoft </a:t>
            </a:r>
            <a:br>
              <a:rPr lang="en-US" sz="1050" dirty="0">
                <a:solidFill>
                  <a:schemeClr val="tx2"/>
                </a:solidFill>
                <a:latin typeface="+mj-lt"/>
              </a:rPr>
            </a:br>
            <a:r>
              <a:rPr kumimoji="0" lang="en-US" sz="1050" b="0" i="0" u="none" strike="noStrike" kern="1200" cap="none" spc="0" normalizeH="0" baseline="0" noProof="0" dirty="0">
                <a:ln>
                  <a:noFill/>
                </a:ln>
                <a:solidFill>
                  <a:schemeClr val="tx2"/>
                </a:solidFill>
                <a:effectLst/>
                <a:uLnTx/>
                <a:uFillTx/>
                <a:latin typeface="+mj-lt"/>
                <a:ea typeface="+mn-ea"/>
                <a:cs typeface="+mn-cs"/>
              </a:rPr>
              <a:t>Entra ID P2</a:t>
            </a:r>
          </a:p>
        </p:txBody>
      </p:sp>
      <p:pic>
        <p:nvPicPr>
          <p:cNvPr id="13" name="Picture 12">
            <a:extLst>
              <a:ext uri="{FF2B5EF4-FFF2-40B4-BE49-F238E27FC236}">
                <a16:creationId xmlns:a16="http://schemas.microsoft.com/office/drawing/2014/main" id="{014AAA4A-EF84-4002-931C-08C3948864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1790399"/>
            <a:ext cx="1540611" cy="500085"/>
          </a:xfrm>
          <a:prstGeom prst="rect">
            <a:avLst/>
          </a:prstGeom>
        </p:spPr>
      </p:pic>
      <p:pic>
        <p:nvPicPr>
          <p:cNvPr id="16" name="Picture 15">
            <a:extLst>
              <a:ext uri="{FF2B5EF4-FFF2-40B4-BE49-F238E27FC236}">
                <a16:creationId xmlns:a16="http://schemas.microsoft.com/office/drawing/2014/main" id="{25B1F1D2-C971-4364-A4A7-2FA94A883D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3748826"/>
            <a:ext cx="1540611" cy="500085"/>
          </a:xfrm>
          <a:prstGeom prst="rect">
            <a:avLst/>
          </a:prstGeom>
        </p:spPr>
      </p:pic>
      <p:pic>
        <p:nvPicPr>
          <p:cNvPr id="17" name="Picture 16">
            <a:extLst>
              <a:ext uri="{FF2B5EF4-FFF2-40B4-BE49-F238E27FC236}">
                <a16:creationId xmlns:a16="http://schemas.microsoft.com/office/drawing/2014/main" id="{3C877051-E740-4B0D-999C-6080CD1235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3748826"/>
            <a:ext cx="1540611" cy="500085"/>
          </a:xfrm>
          <a:prstGeom prst="rect">
            <a:avLst/>
          </a:prstGeom>
        </p:spPr>
      </p:pic>
      <p:pic>
        <p:nvPicPr>
          <p:cNvPr id="18" name="Picture 17">
            <a:extLst>
              <a:ext uri="{FF2B5EF4-FFF2-40B4-BE49-F238E27FC236}">
                <a16:creationId xmlns:a16="http://schemas.microsoft.com/office/drawing/2014/main" id="{D42E1C24-B942-4554-8677-D83DDDCC49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3748826"/>
            <a:ext cx="1540611" cy="500085"/>
          </a:xfrm>
          <a:prstGeom prst="rect">
            <a:avLst/>
          </a:prstGeom>
        </p:spPr>
      </p:pic>
      <p:pic>
        <p:nvPicPr>
          <p:cNvPr id="19" name="Picture 18">
            <a:extLst>
              <a:ext uri="{FF2B5EF4-FFF2-40B4-BE49-F238E27FC236}">
                <a16:creationId xmlns:a16="http://schemas.microsoft.com/office/drawing/2014/main" id="{3B4B1F1A-2B89-4D24-8BAD-A574C8FF4B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3748826"/>
            <a:ext cx="1540611" cy="500085"/>
          </a:xfrm>
          <a:prstGeom prst="rect">
            <a:avLst/>
          </a:prstGeom>
        </p:spPr>
      </p:pic>
      <p:sp>
        <p:nvSpPr>
          <p:cNvPr id="20" name="Rectangle 19">
            <a:extLst>
              <a:ext uri="{FF2B5EF4-FFF2-40B4-BE49-F238E27FC236}">
                <a16:creationId xmlns:a16="http://schemas.microsoft.com/office/drawing/2014/main" id="{29985C27-5FD6-4BE3-B9C5-CB011F175E42}"/>
              </a:ext>
            </a:extLst>
          </p:cNvPr>
          <p:cNvSpPr/>
          <p:nvPr/>
        </p:nvSpPr>
        <p:spPr bwMode="auto">
          <a:xfrm>
            <a:off x="3441455"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50" dirty="0">
                <a:solidFill>
                  <a:srgbClr val="282828"/>
                </a:solidFill>
              </a:rPr>
              <a:t>Risk-Based</a:t>
            </a:r>
            <a:r>
              <a:rPr kumimoji="0" lang="en-US" sz="1050" b="0" i="0" u="none" strike="noStrike" kern="1200" cap="none" spc="0" normalizeH="0" baseline="0" noProof="0" dirty="0">
                <a:ln>
                  <a:noFill/>
                </a:ln>
                <a:solidFill>
                  <a:srgbClr val="282828"/>
                </a:solidFill>
                <a:effectLst/>
                <a:uLnTx/>
                <a:uFillTx/>
                <a:ea typeface="+mn-ea"/>
                <a:cs typeface="+mn-cs"/>
              </a:rPr>
              <a:t> </a:t>
            </a:r>
            <a:br>
              <a:rPr kumimoji="0" lang="en-US" sz="1050" b="0" i="0" u="none" strike="noStrike" kern="1200" cap="none" spc="0" normalizeH="0" baseline="0" noProof="0" dirty="0">
                <a:ln>
                  <a:noFill/>
                </a:ln>
                <a:solidFill>
                  <a:srgbClr val="282828"/>
                </a:solidFill>
                <a:effectLst/>
                <a:uLnTx/>
                <a:uFillTx/>
                <a:ea typeface="+mn-ea"/>
                <a:cs typeface="+mn-cs"/>
              </a:rPr>
            </a:br>
            <a:r>
              <a:rPr lang="en-US" sz="1050" dirty="0">
                <a:solidFill>
                  <a:srgbClr val="282828"/>
                </a:solidFill>
              </a:rPr>
              <a:t>Conditional</a:t>
            </a:r>
            <a:r>
              <a:rPr kumimoji="0" lang="en-US" sz="1050" b="0" i="0" u="none" strike="noStrike" kern="1200" cap="none" spc="0" normalizeH="0" baseline="0" noProof="0" dirty="0">
                <a:ln>
                  <a:noFill/>
                </a:ln>
                <a:solidFill>
                  <a:srgbClr val="282828"/>
                </a:solidFill>
                <a:effectLst/>
                <a:uLnTx/>
                <a:uFillTx/>
                <a:ea typeface="+mn-ea"/>
                <a:cs typeface="+mn-cs"/>
              </a:rPr>
              <a:t> </a:t>
            </a:r>
            <a:r>
              <a:rPr lang="en-US" sz="1050" dirty="0">
                <a:solidFill>
                  <a:srgbClr val="282828"/>
                </a:solidFill>
              </a:rPr>
              <a:t>Access</a:t>
            </a:r>
            <a:endParaRPr lang="en-US" sz="1050" dirty="0">
              <a:ea typeface="+mn-ea"/>
              <a:cs typeface="+mn-cs"/>
            </a:endParaRPr>
          </a:p>
        </p:txBody>
      </p:sp>
      <p:sp>
        <p:nvSpPr>
          <p:cNvPr id="21" name="Rectangle 20">
            <a:extLst>
              <a:ext uri="{FF2B5EF4-FFF2-40B4-BE49-F238E27FC236}">
                <a16:creationId xmlns:a16="http://schemas.microsoft.com/office/drawing/2014/main" id="{95B23F42-6F2D-40FE-ABA0-DE9569C888C6}"/>
              </a:ext>
            </a:extLst>
          </p:cNvPr>
          <p:cNvSpPr/>
          <p:nvPr/>
        </p:nvSpPr>
        <p:spPr bwMode="auto">
          <a:xfrm>
            <a:off x="5092990"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Safe Links &amp; Safe </a:t>
            </a:r>
            <a:r>
              <a:rPr lang="en-US" sz="1050" dirty="0">
                <a:solidFill>
                  <a:srgbClr val="282828"/>
                </a:solidFill>
              </a:rPr>
              <a:t>Attachments</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22" name="Rectangle 21">
            <a:extLst>
              <a:ext uri="{FF2B5EF4-FFF2-40B4-BE49-F238E27FC236}">
                <a16:creationId xmlns:a16="http://schemas.microsoft.com/office/drawing/2014/main" id="{0BFCF140-F131-458A-AFA0-6A36A88CB5F0}"/>
              </a:ext>
            </a:extLst>
          </p:cNvPr>
          <p:cNvSpPr/>
          <p:nvPr/>
        </p:nvSpPr>
        <p:spPr bwMode="auto">
          <a:xfrm>
            <a:off x="6750761"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Identity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Protection </a:t>
            </a:r>
            <a:r>
              <a:rPr lang="en-US" sz="1050" dirty="0">
                <a:solidFill>
                  <a:srgbClr val="282828"/>
                </a:solidFill>
              </a:rPr>
              <a:t>Alerts</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23" name="Rectangle 22">
            <a:extLst>
              <a:ext uri="{FF2B5EF4-FFF2-40B4-BE49-F238E27FC236}">
                <a16:creationId xmlns:a16="http://schemas.microsoft.com/office/drawing/2014/main" id="{BE9F62F0-D688-4EC2-BDCD-03650299478D}"/>
              </a:ext>
            </a:extLst>
          </p:cNvPr>
          <p:cNvSpPr/>
          <p:nvPr/>
        </p:nvSpPr>
        <p:spPr bwMode="auto">
          <a:xfrm>
            <a:off x="8408532"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Enable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Cloud Discovery</a:t>
            </a:r>
          </a:p>
        </p:txBody>
      </p:sp>
      <p:pic>
        <p:nvPicPr>
          <p:cNvPr id="24" name="Picture 23">
            <a:extLst>
              <a:ext uri="{FF2B5EF4-FFF2-40B4-BE49-F238E27FC236}">
                <a16:creationId xmlns:a16="http://schemas.microsoft.com/office/drawing/2014/main" id="{6AC3DB5C-A9A7-4ADC-922C-B74B5E9FE2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1790728"/>
            <a:ext cx="1540611" cy="500085"/>
          </a:xfrm>
          <a:prstGeom prst="rect">
            <a:avLst/>
          </a:prstGeom>
        </p:spPr>
      </p:pic>
      <p:pic>
        <p:nvPicPr>
          <p:cNvPr id="25" name="Picture 24">
            <a:extLst>
              <a:ext uri="{FF2B5EF4-FFF2-40B4-BE49-F238E27FC236}">
                <a16:creationId xmlns:a16="http://schemas.microsoft.com/office/drawing/2014/main" id="{FD0048A7-43CE-43ED-A306-92A62D4176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1790728"/>
            <a:ext cx="1540611" cy="500085"/>
          </a:xfrm>
          <a:prstGeom prst="rect">
            <a:avLst/>
          </a:prstGeom>
        </p:spPr>
      </p:pic>
      <p:pic>
        <p:nvPicPr>
          <p:cNvPr id="26" name="Picture 25">
            <a:extLst>
              <a:ext uri="{FF2B5EF4-FFF2-40B4-BE49-F238E27FC236}">
                <a16:creationId xmlns:a16="http://schemas.microsoft.com/office/drawing/2014/main" id="{6A7EFB88-ABA1-4292-A39F-45EC8C2016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1790728"/>
            <a:ext cx="1540611" cy="500085"/>
          </a:xfrm>
          <a:prstGeom prst="rect">
            <a:avLst/>
          </a:prstGeom>
        </p:spPr>
      </p:pic>
      <p:pic>
        <p:nvPicPr>
          <p:cNvPr id="27" name="Picture 26">
            <a:extLst>
              <a:ext uri="{FF2B5EF4-FFF2-40B4-BE49-F238E27FC236}">
                <a16:creationId xmlns:a16="http://schemas.microsoft.com/office/drawing/2014/main" id="{4B3CD3C3-4C9F-4650-94BE-40083A005E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2443209"/>
            <a:ext cx="1540611" cy="500085"/>
          </a:xfrm>
          <a:prstGeom prst="rect">
            <a:avLst/>
          </a:prstGeom>
        </p:spPr>
      </p:pic>
      <p:pic>
        <p:nvPicPr>
          <p:cNvPr id="28" name="Picture 27">
            <a:extLst>
              <a:ext uri="{FF2B5EF4-FFF2-40B4-BE49-F238E27FC236}">
                <a16:creationId xmlns:a16="http://schemas.microsoft.com/office/drawing/2014/main" id="{7FB1C5D1-14B3-4A63-8569-3F0124371D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2443209"/>
            <a:ext cx="1540611" cy="500085"/>
          </a:xfrm>
          <a:prstGeom prst="rect">
            <a:avLst/>
          </a:prstGeom>
        </p:spPr>
      </p:pic>
      <p:pic>
        <p:nvPicPr>
          <p:cNvPr id="29" name="Picture 28">
            <a:extLst>
              <a:ext uri="{FF2B5EF4-FFF2-40B4-BE49-F238E27FC236}">
                <a16:creationId xmlns:a16="http://schemas.microsoft.com/office/drawing/2014/main" id="{A4E84945-1627-4879-999F-2733B77B60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2443209"/>
            <a:ext cx="1540611" cy="500085"/>
          </a:xfrm>
          <a:prstGeom prst="rect">
            <a:avLst/>
          </a:prstGeom>
        </p:spPr>
      </p:pic>
      <p:pic>
        <p:nvPicPr>
          <p:cNvPr id="30" name="Picture 29">
            <a:extLst>
              <a:ext uri="{FF2B5EF4-FFF2-40B4-BE49-F238E27FC236}">
                <a16:creationId xmlns:a16="http://schemas.microsoft.com/office/drawing/2014/main" id="{27DB6D3A-517D-4C3E-B304-FF4A631CF0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2443209"/>
            <a:ext cx="1540611" cy="500085"/>
          </a:xfrm>
          <a:prstGeom prst="rect">
            <a:avLst/>
          </a:prstGeom>
        </p:spPr>
      </p:pic>
      <p:pic>
        <p:nvPicPr>
          <p:cNvPr id="31" name="Picture 30">
            <a:extLst>
              <a:ext uri="{FF2B5EF4-FFF2-40B4-BE49-F238E27FC236}">
                <a16:creationId xmlns:a16="http://schemas.microsoft.com/office/drawing/2014/main" id="{9AA33119-B84F-4517-A4C6-E7A7B3DF2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1455" y="3096018"/>
            <a:ext cx="1540611" cy="500085"/>
          </a:xfrm>
          <a:prstGeom prst="rect">
            <a:avLst/>
          </a:prstGeom>
        </p:spPr>
      </p:pic>
      <p:pic>
        <p:nvPicPr>
          <p:cNvPr id="32" name="Picture 31">
            <a:extLst>
              <a:ext uri="{FF2B5EF4-FFF2-40B4-BE49-F238E27FC236}">
                <a16:creationId xmlns:a16="http://schemas.microsoft.com/office/drawing/2014/main" id="{700F5F83-C060-41EE-8D56-4640E83BB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226" y="3096018"/>
            <a:ext cx="1540611" cy="500085"/>
          </a:xfrm>
          <a:prstGeom prst="rect">
            <a:avLst/>
          </a:prstGeom>
        </p:spPr>
      </p:pic>
      <p:pic>
        <p:nvPicPr>
          <p:cNvPr id="33" name="Picture 32">
            <a:extLst>
              <a:ext uri="{FF2B5EF4-FFF2-40B4-BE49-F238E27FC236}">
                <a16:creationId xmlns:a16="http://schemas.microsoft.com/office/drawing/2014/main" id="{CECA67D5-A586-47FA-8180-7AD15B5079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6997" y="3096018"/>
            <a:ext cx="1540611" cy="500085"/>
          </a:xfrm>
          <a:prstGeom prst="rect">
            <a:avLst/>
          </a:prstGeom>
        </p:spPr>
      </p:pic>
      <p:pic>
        <p:nvPicPr>
          <p:cNvPr id="34" name="Picture 33">
            <a:extLst>
              <a:ext uri="{FF2B5EF4-FFF2-40B4-BE49-F238E27FC236}">
                <a16:creationId xmlns:a16="http://schemas.microsoft.com/office/drawing/2014/main" id="{DC3AEDF8-011A-444F-A86E-E6E4982A08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4768" y="3096018"/>
            <a:ext cx="1540611" cy="500085"/>
          </a:xfrm>
          <a:prstGeom prst="rect">
            <a:avLst/>
          </a:prstGeom>
        </p:spPr>
      </p:pic>
      <p:sp>
        <p:nvSpPr>
          <p:cNvPr id="35" name="Rectangle 34">
            <a:extLst>
              <a:ext uri="{FF2B5EF4-FFF2-40B4-BE49-F238E27FC236}">
                <a16:creationId xmlns:a16="http://schemas.microsoft.com/office/drawing/2014/main" id="{BAC22462-888E-4689-8EFC-52C89D9DF9B0}"/>
              </a:ext>
            </a:extLst>
          </p:cNvPr>
          <p:cNvSpPr/>
          <p:nvPr/>
        </p:nvSpPr>
        <p:spPr bwMode="auto">
          <a:xfrm>
            <a:off x="3441455"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Privileged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Identity Management</a:t>
            </a:r>
          </a:p>
        </p:txBody>
      </p:sp>
      <p:sp>
        <p:nvSpPr>
          <p:cNvPr id="36" name="Rectangle 35">
            <a:extLst>
              <a:ext uri="{FF2B5EF4-FFF2-40B4-BE49-F238E27FC236}">
                <a16:creationId xmlns:a16="http://schemas.microsoft.com/office/drawing/2014/main" id="{015D943F-A865-495B-820A-ADA9227A21CD}"/>
              </a:ext>
            </a:extLst>
          </p:cNvPr>
          <p:cNvSpPr/>
          <p:nvPr/>
        </p:nvSpPr>
        <p:spPr bwMode="auto">
          <a:xfrm>
            <a:off x="3441455"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Entitlement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Management</a:t>
            </a:r>
          </a:p>
        </p:txBody>
      </p:sp>
      <p:sp>
        <p:nvSpPr>
          <p:cNvPr id="37" name="Rectangle 36">
            <a:extLst>
              <a:ext uri="{FF2B5EF4-FFF2-40B4-BE49-F238E27FC236}">
                <a16:creationId xmlns:a16="http://schemas.microsoft.com/office/drawing/2014/main" id="{39D858D6-731E-498A-A690-BBBEB62672B2}"/>
              </a:ext>
            </a:extLst>
          </p:cNvPr>
          <p:cNvSpPr/>
          <p:nvPr/>
        </p:nvSpPr>
        <p:spPr bwMode="auto">
          <a:xfrm>
            <a:off x="3441455"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Access Reviews</a:t>
            </a:r>
          </a:p>
        </p:txBody>
      </p:sp>
      <p:sp>
        <p:nvSpPr>
          <p:cNvPr id="38" name="Rectangle 37">
            <a:extLst>
              <a:ext uri="{FF2B5EF4-FFF2-40B4-BE49-F238E27FC236}">
                <a16:creationId xmlns:a16="http://schemas.microsoft.com/office/drawing/2014/main" id="{472D8BF0-AD6D-426D-A027-8B35ED432D8A}"/>
              </a:ext>
            </a:extLst>
          </p:cNvPr>
          <p:cNvSpPr/>
          <p:nvPr/>
        </p:nvSpPr>
        <p:spPr bwMode="auto">
          <a:xfrm>
            <a:off x="5092990"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Monitor &amp; Report</a:t>
            </a:r>
          </a:p>
        </p:txBody>
      </p:sp>
      <p:sp>
        <p:nvSpPr>
          <p:cNvPr id="39" name="Rectangle 38">
            <a:extLst>
              <a:ext uri="{FF2B5EF4-FFF2-40B4-BE49-F238E27FC236}">
                <a16:creationId xmlns:a16="http://schemas.microsoft.com/office/drawing/2014/main" id="{C9B90C29-5256-4CFB-989D-9CC3CFABA568}"/>
              </a:ext>
            </a:extLst>
          </p:cNvPr>
          <p:cNvSpPr/>
          <p:nvPr/>
        </p:nvSpPr>
        <p:spPr bwMode="auto">
          <a:xfrm>
            <a:off x="5092990"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Automatic Threat Remediation</a:t>
            </a:r>
          </a:p>
        </p:txBody>
      </p:sp>
      <p:sp>
        <p:nvSpPr>
          <p:cNvPr id="40" name="Rectangle 39">
            <a:extLst>
              <a:ext uri="{FF2B5EF4-FFF2-40B4-BE49-F238E27FC236}">
                <a16:creationId xmlns:a16="http://schemas.microsoft.com/office/drawing/2014/main" id="{4F8254EA-3449-4709-A0FE-F2498B8C87FA}"/>
              </a:ext>
            </a:extLst>
          </p:cNvPr>
          <p:cNvSpPr/>
          <p:nvPr/>
        </p:nvSpPr>
        <p:spPr bwMode="auto">
          <a:xfrm>
            <a:off x="5092990"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Advanced </a:t>
            </a:r>
            <a:r>
              <a:rPr lang="en-US" sz="1050" dirty="0">
                <a:solidFill>
                  <a:srgbClr val="282828"/>
                </a:solidFill>
              </a:rPr>
              <a:t>Anti-Phishing</a:t>
            </a:r>
            <a:endParaRPr kumimoji="0" lang="en-US" sz="1050" b="0" i="0" u="none" strike="noStrike" kern="1200" cap="none" spc="0" normalizeH="0" baseline="0" noProof="0" dirty="0">
              <a:ln>
                <a:noFill/>
              </a:ln>
              <a:solidFill>
                <a:srgbClr val="282828"/>
              </a:solidFill>
              <a:effectLst/>
              <a:uLnTx/>
              <a:uFillTx/>
              <a:ea typeface="+mn-ea"/>
              <a:cs typeface="+mn-cs"/>
            </a:endParaRPr>
          </a:p>
        </p:txBody>
      </p:sp>
      <p:sp>
        <p:nvSpPr>
          <p:cNvPr id="43" name="Rectangle 42">
            <a:extLst>
              <a:ext uri="{FF2B5EF4-FFF2-40B4-BE49-F238E27FC236}">
                <a16:creationId xmlns:a16="http://schemas.microsoft.com/office/drawing/2014/main" id="{3437C5C6-8CD3-4584-A12D-A5FAFA14EF83}"/>
              </a:ext>
            </a:extLst>
          </p:cNvPr>
          <p:cNvSpPr/>
          <p:nvPr/>
        </p:nvSpPr>
        <p:spPr bwMode="auto">
          <a:xfrm>
            <a:off x="6750761"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1050" dirty="0">
                <a:solidFill>
                  <a:srgbClr val="282828"/>
                </a:solidFill>
              </a:rPr>
              <a:t>Behavioural</a:t>
            </a:r>
            <a:r>
              <a:rPr kumimoji="0" lang="en-US" sz="1050" b="0" i="0" u="none" strike="noStrike" kern="1200" cap="none" spc="0" normalizeH="0" baseline="0" noProof="0" dirty="0">
                <a:ln>
                  <a:noFill/>
                </a:ln>
                <a:solidFill>
                  <a:srgbClr val="282828"/>
                </a:solidFill>
                <a:effectLst/>
                <a:uLnTx/>
                <a:uFillTx/>
                <a:ea typeface="+mn-ea"/>
                <a:cs typeface="+mn-cs"/>
              </a:rPr>
              <a:t>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Analytics</a:t>
            </a:r>
          </a:p>
        </p:txBody>
      </p:sp>
      <p:sp>
        <p:nvSpPr>
          <p:cNvPr id="44" name="Rectangle 43">
            <a:extLst>
              <a:ext uri="{FF2B5EF4-FFF2-40B4-BE49-F238E27FC236}">
                <a16:creationId xmlns:a16="http://schemas.microsoft.com/office/drawing/2014/main" id="{251F82AB-8656-4BEF-BA63-252CC788F30E}"/>
              </a:ext>
            </a:extLst>
          </p:cNvPr>
          <p:cNvSpPr/>
          <p:nvPr/>
        </p:nvSpPr>
        <p:spPr bwMode="auto">
          <a:xfrm>
            <a:off x="8408532"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Monitor </a:t>
            </a:r>
            <a:br>
              <a:rPr kumimoji="0" lang="en-US" sz="1050" b="0" i="0" u="none" strike="noStrike" kern="1200" cap="none" spc="0" normalizeH="0" baseline="0" noProof="0" dirty="0">
                <a:ln>
                  <a:noFill/>
                </a:ln>
                <a:solidFill>
                  <a:srgbClr val="282828"/>
                </a:solidFill>
                <a:effectLst/>
                <a:uLnTx/>
                <a:uFillTx/>
                <a:ea typeface="+mn-ea"/>
                <a:cs typeface="+mn-cs"/>
              </a:rPr>
            </a:br>
            <a:r>
              <a:rPr lang="en-US" sz="1050" dirty="0">
                <a:solidFill>
                  <a:srgbClr val="282828"/>
                </a:solidFill>
              </a:rPr>
              <a:t>Session</a:t>
            </a:r>
            <a:r>
              <a:rPr kumimoji="0" lang="en-US" sz="1050" b="0" i="0" u="none" strike="noStrike" kern="1200" cap="none" spc="0" normalizeH="0" baseline="0" noProof="0" dirty="0">
                <a:ln>
                  <a:noFill/>
                </a:ln>
                <a:solidFill>
                  <a:srgbClr val="282828"/>
                </a:solidFill>
                <a:effectLst/>
                <a:uLnTx/>
                <a:uFillTx/>
                <a:ea typeface="+mn-ea"/>
                <a:cs typeface="+mn-cs"/>
              </a:rPr>
              <a:t> activities</a:t>
            </a:r>
          </a:p>
        </p:txBody>
      </p:sp>
      <p:sp>
        <p:nvSpPr>
          <p:cNvPr id="45" name="Rectangle 44">
            <a:extLst>
              <a:ext uri="{FF2B5EF4-FFF2-40B4-BE49-F238E27FC236}">
                <a16:creationId xmlns:a16="http://schemas.microsoft.com/office/drawing/2014/main" id="{1CD3E121-12ED-40BA-88A5-E012587FE212}"/>
              </a:ext>
            </a:extLst>
          </p:cNvPr>
          <p:cNvSpPr/>
          <p:nvPr/>
        </p:nvSpPr>
        <p:spPr bwMode="auto">
          <a:xfrm>
            <a:off x="8408532"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DLP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Policies</a:t>
            </a:r>
          </a:p>
        </p:txBody>
      </p:sp>
      <p:sp>
        <p:nvSpPr>
          <p:cNvPr id="46" name="Rectangle 45">
            <a:extLst>
              <a:ext uri="{FF2B5EF4-FFF2-40B4-BE49-F238E27FC236}">
                <a16:creationId xmlns:a16="http://schemas.microsoft.com/office/drawing/2014/main" id="{5EFB0FBE-1B81-45E3-87E9-4D293BB14743}"/>
              </a:ext>
            </a:extLst>
          </p:cNvPr>
          <p:cNvSpPr/>
          <p:nvPr/>
        </p:nvSpPr>
        <p:spPr bwMode="auto">
          <a:xfrm>
            <a:off x="8408532"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Activity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Policies</a:t>
            </a:r>
          </a:p>
        </p:txBody>
      </p:sp>
      <p:sp>
        <p:nvSpPr>
          <p:cNvPr id="139" name="Rectangle 138">
            <a:extLst>
              <a:ext uri="{FF2B5EF4-FFF2-40B4-BE49-F238E27FC236}">
                <a16:creationId xmlns:a16="http://schemas.microsoft.com/office/drawing/2014/main" id="{AFE20BF7-4726-4D3D-BF74-1894ECEF6CAD}"/>
              </a:ext>
            </a:extLst>
          </p:cNvPr>
          <p:cNvSpPr/>
          <p:nvPr/>
        </p:nvSpPr>
        <p:spPr bwMode="auto">
          <a:xfrm>
            <a:off x="10073653" y="4342349"/>
            <a:ext cx="1546847" cy="49975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j-lt"/>
                <a:ea typeface="+mn-ea"/>
                <a:cs typeface="+mn-cs"/>
              </a:rPr>
              <a:t>Defender </a:t>
            </a:r>
            <a:br>
              <a:rPr kumimoji="0" lang="en-US" sz="1050" b="0" i="0" u="none" strike="noStrike" kern="1200" cap="none" spc="0" normalizeH="0" baseline="0" noProof="0" dirty="0">
                <a:ln>
                  <a:noFill/>
                </a:ln>
                <a:solidFill>
                  <a:schemeClr val="tx2"/>
                </a:solidFill>
                <a:effectLst/>
                <a:uLnTx/>
                <a:uFillTx/>
                <a:latin typeface="+mj-lt"/>
                <a:ea typeface="+mn-ea"/>
                <a:cs typeface="+mn-cs"/>
              </a:rPr>
            </a:br>
            <a:r>
              <a:rPr kumimoji="0" lang="en-US" sz="1050" b="0" i="0" u="none" strike="noStrike" kern="1200" cap="none" spc="0" normalizeH="0" baseline="0" noProof="0" dirty="0">
                <a:ln>
                  <a:noFill/>
                </a:ln>
                <a:solidFill>
                  <a:schemeClr val="tx2"/>
                </a:solidFill>
                <a:effectLst/>
                <a:uLnTx/>
                <a:uFillTx/>
                <a:latin typeface="+mj-lt"/>
                <a:ea typeface="+mn-ea"/>
                <a:cs typeface="+mn-cs"/>
              </a:rPr>
              <a:t>for Endpoint P2</a:t>
            </a:r>
          </a:p>
        </p:txBody>
      </p:sp>
      <p:pic>
        <p:nvPicPr>
          <p:cNvPr id="140" name="Picture 139">
            <a:extLst>
              <a:ext uri="{FF2B5EF4-FFF2-40B4-BE49-F238E27FC236}">
                <a16:creationId xmlns:a16="http://schemas.microsoft.com/office/drawing/2014/main" id="{0130CD28-079A-4742-83C1-0BACDB6DB2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3748826"/>
            <a:ext cx="1540611" cy="500085"/>
          </a:xfrm>
          <a:prstGeom prst="rect">
            <a:avLst/>
          </a:prstGeom>
        </p:spPr>
      </p:pic>
      <p:sp>
        <p:nvSpPr>
          <p:cNvPr id="141" name="Rectangle 140">
            <a:extLst>
              <a:ext uri="{FF2B5EF4-FFF2-40B4-BE49-F238E27FC236}">
                <a16:creationId xmlns:a16="http://schemas.microsoft.com/office/drawing/2014/main" id="{04DE1D5F-30C0-4A1E-AAE0-E91D75D4297B}"/>
              </a:ext>
            </a:extLst>
          </p:cNvPr>
          <p:cNvSpPr/>
          <p:nvPr/>
        </p:nvSpPr>
        <p:spPr bwMode="auto">
          <a:xfrm>
            <a:off x="10073653" y="3749156"/>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Enable EDR</a:t>
            </a:r>
          </a:p>
        </p:txBody>
      </p:sp>
      <p:pic>
        <p:nvPicPr>
          <p:cNvPr id="142" name="Picture 141">
            <a:extLst>
              <a:ext uri="{FF2B5EF4-FFF2-40B4-BE49-F238E27FC236}">
                <a16:creationId xmlns:a16="http://schemas.microsoft.com/office/drawing/2014/main" id="{C215C431-38AD-488A-B16C-9A7BC76302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1790728"/>
            <a:ext cx="1540611" cy="500085"/>
          </a:xfrm>
          <a:prstGeom prst="rect">
            <a:avLst/>
          </a:prstGeom>
        </p:spPr>
      </p:pic>
      <p:pic>
        <p:nvPicPr>
          <p:cNvPr id="143" name="Picture 142">
            <a:extLst>
              <a:ext uri="{FF2B5EF4-FFF2-40B4-BE49-F238E27FC236}">
                <a16:creationId xmlns:a16="http://schemas.microsoft.com/office/drawing/2014/main" id="{C5AA0C3C-2551-4BBA-BBE6-913343C81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2443209"/>
            <a:ext cx="1540611" cy="500085"/>
          </a:xfrm>
          <a:prstGeom prst="rect">
            <a:avLst/>
          </a:prstGeom>
        </p:spPr>
      </p:pic>
      <p:pic>
        <p:nvPicPr>
          <p:cNvPr id="144" name="Picture 143">
            <a:extLst>
              <a:ext uri="{FF2B5EF4-FFF2-40B4-BE49-F238E27FC236}">
                <a16:creationId xmlns:a16="http://schemas.microsoft.com/office/drawing/2014/main" id="{7751790B-337A-4A05-846A-D981E2FDE8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9889" y="3096018"/>
            <a:ext cx="1540611" cy="500085"/>
          </a:xfrm>
          <a:prstGeom prst="rect">
            <a:avLst/>
          </a:prstGeom>
        </p:spPr>
      </p:pic>
      <p:sp>
        <p:nvSpPr>
          <p:cNvPr id="145" name="Rectangle 144">
            <a:extLst>
              <a:ext uri="{FF2B5EF4-FFF2-40B4-BE49-F238E27FC236}">
                <a16:creationId xmlns:a16="http://schemas.microsoft.com/office/drawing/2014/main" id="{62903162-9D2D-4BD3-A488-70F3A11C3186}"/>
              </a:ext>
            </a:extLst>
          </p:cNvPr>
          <p:cNvSpPr/>
          <p:nvPr/>
        </p:nvSpPr>
        <p:spPr bwMode="auto">
          <a:xfrm>
            <a:off x="10073653" y="179072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Proactive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Threat Hunting</a:t>
            </a:r>
          </a:p>
        </p:txBody>
      </p:sp>
      <p:sp>
        <p:nvSpPr>
          <p:cNvPr id="146" name="Rectangle 145">
            <a:extLst>
              <a:ext uri="{FF2B5EF4-FFF2-40B4-BE49-F238E27FC236}">
                <a16:creationId xmlns:a16="http://schemas.microsoft.com/office/drawing/2014/main" id="{7D350B81-4959-40D6-BDBC-DD833C459535}"/>
              </a:ext>
            </a:extLst>
          </p:cNvPr>
          <p:cNvSpPr/>
          <p:nvPr/>
        </p:nvSpPr>
        <p:spPr bwMode="auto">
          <a:xfrm>
            <a:off x="10073653" y="2443538"/>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Attack Surface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Reduction Rules</a:t>
            </a:r>
          </a:p>
        </p:txBody>
      </p:sp>
      <p:sp>
        <p:nvSpPr>
          <p:cNvPr id="147" name="Rectangle 146">
            <a:extLst>
              <a:ext uri="{FF2B5EF4-FFF2-40B4-BE49-F238E27FC236}">
                <a16:creationId xmlns:a16="http://schemas.microsoft.com/office/drawing/2014/main" id="{4C3AF0ED-4CC5-4F04-BB9D-D5C49656E5AF}"/>
              </a:ext>
            </a:extLst>
          </p:cNvPr>
          <p:cNvSpPr/>
          <p:nvPr/>
        </p:nvSpPr>
        <p:spPr bwMode="auto">
          <a:xfrm>
            <a:off x="10073653" y="3096347"/>
            <a:ext cx="1546847" cy="49975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ea typeface="+mn-ea"/>
                <a:cs typeface="+mn-cs"/>
              </a:rPr>
              <a:t>Automated </a:t>
            </a:r>
            <a:br>
              <a:rPr kumimoji="0" lang="en-US" sz="1050" b="0" i="0" u="none" strike="noStrike" kern="1200" cap="none" spc="0" normalizeH="0" baseline="0" noProof="0" dirty="0">
                <a:ln>
                  <a:noFill/>
                </a:ln>
                <a:solidFill>
                  <a:srgbClr val="282828"/>
                </a:solidFill>
                <a:effectLst/>
                <a:uLnTx/>
                <a:uFillTx/>
                <a:ea typeface="+mn-ea"/>
                <a:cs typeface="+mn-cs"/>
              </a:rPr>
            </a:br>
            <a:r>
              <a:rPr kumimoji="0" lang="en-US" sz="1050" b="0" i="0" u="none" strike="noStrike" kern="1200" cap="none" spc="0" normalizeH="0" baseline="0" noProof="0" dirty="0">
                <a:ln>
                  <a:noFill/>
                </a:ln>
                <a:solidFill>
                  <a:srgbClr val="282828"/>
                </a:solidFill>
                <a:effectLst/>
                <a:uLnTx/>
                <a:uFillTx/>
                <a:ea typeface="+mn-ea"/>
                <a:cs typeface="+mn-cs"/>
              </a:rPr>
              <a:t>Threat Remediation</a:t>
            </a:r>
          </a:p>
        </p:txBody>
      </p:sp>
    </p:spTree>
    <p:extLst>
      <p:ext uri="{BB962C8B-B14F-4D97-AF65-F5344CB8AC3E}">
        <p14:creationId xmlns:p14="http://schemas.microsoft.com/office/powerpoint/2010/main" val="23797203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CBE9473-D10E-4131-BD60-599FCEA2FF5B}"/>
              </a:ext>
            </a:extLst>
          </p:cNvPr>
          <p:cNvSpPr>
            <a:spLocks noGrp="1"/>
          </p:cNvSpPr>
          <p:nvPr>
            <p:ph type="pic" sz="quarter" idx="16"/>
          </p:nvPr>
        </p:nvSpPr>
        <p:spPr/>
        <p:txBody>
          <a:bodyPr/>
          <a:lstStyle/>
          <a:p>
            <a:endParaRPr lang="en-US"/>
          </a:p>
        </p:txBody>
      </p:sp>
      <p:sp>
        <p:nvSpPr>
          <p:cNvPr id="23" name="Text Placeholder 22">
            <a:extLst>
              <a:ext uri="{FF2B5EF4-FFF2-40B4-BE49-F238E27FC236}">
                <a16:creationId xmlns:a16="http://schemas.microsoft.com/office/drawing/2014/main" id="{A264E4F1-BE57-4C15-BF0A-281B01C93949}"/>
              </a:ext>
            </a:extLst>
          </p:cNvPr>
          <p:cNvSpPr>
            <a:spLocks noGrp="1"/>
          </p:cNvSpPr>
          <p:nvPr>
            <p:ph type="body" sz="quarter" idx="17"/>
          </p:nvPr>
        </p:nvSpPr>
        <p:spPr>
          <a:xfrm>
            <a:off x="582164" y="1434370"/>
            <a:ext cx="5511168" cy="1107996"/>
          </a:xfrm>
        </p:spPr>
        <p:txBody>
          <a:bodyPr/>
          <a:lstStyle/>
          <a:p>
            <a:r>
              <a:rPr lang="en-US"/>
              <a:t>[Partner Name] is here to support </a:t>
            </a:r>
            <a:br>
              <a:rPr lang="en-US"/>
            </a:br>
            <a:r>
              <a:rPr lang="en-US"/>
              <a:t>your security journey from foundations to maturity</a:t>
            </a:r>
          </a:p>
        </p:txBody>
      </p:sp>
      <p:sp>
        <p:nvSpPr>
          <p:cNvPr id="10" name="Text Placeholder 9">
            <a:extLst>
              <a:ext uri="{FF2B5EF4-FFF2-40B4-BE49-F238E27FC236}">
                <a16:creationId xmlns:a16="http://schemas.microsoft.com/office/drawing/2014/main" id="{DE62F10B-CF3A-4D1F-A0A0-7660CCFED654}"/>
              </a:ext>
            </a:extLst>
          </p:cNvPr>
          <p:cNvSpPr>
            <a:spLocks noGrp="1"/>
          </p:cNvSpPr>
          <p:nvPr>
            <p:ph type="body" sz="quarter" idx="18"/>
          </p:nvPr>
        </p:nvSpPr>
        <p:spPr/>
        <p:txBody>
          <a:bodyPr/>
          <a:lstStyle/>
          <a:p>
            <a:r>
              <a:rPr lang="en-US"/>
              <a:t>Collaborating as your strategic partner, </a:t>
            </a:r>
            <a:r>
              <a:rPr lang="en-US">
                <a:latin typeface="+mj-lt"/>
              </a:rPr>
              <a:t>[Partner Name] </a:t>
            </a:r>
            <a:r>
              <a:rPr lang="en-US"/>
              <a:t>offers expertise, advice and co-managed security solutions from setting up strong security foundations to deploying end-to-end proactive protection that is aligned with your business and industry.</a:t>
            </a:r>
          </a:p>
        </p:txBody>
      </p:sp>
      <p:sp>
        <p:nvSpPr>
          <p:cNvPr id="24" name="Text Placeholder 23">
            <a:extLst>
              <a:ext uri="{FF2B5EF4-FFF2-40B4-BE49-F238E27FC236}">
                <a16:creationId xmlns:a16="http://schemas.microsoft.com/office/drawing/2014/main" id="{51A8E290-2443-4EC3-97F0-17DF5138FF89}"/>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DFADB8D1-3F2E-4237-B7F0-A255432CD5E0}"/>
              </a:ext>
            </a:extLst>
          </p:cNvPr>
          <p:cNvSpPr>
            <a:spLocks noGrp="1"/>
          </p:cNvSpPr>
          <p:nvPr>
            <p:ph type="body" sz="quarter" idx="20"/>
          </p:nvPr>
        </p:nvSpPr>
        <p:spPr/>
        <p:txBody>
          <a:bodyPr/>
          <a:lstStyle/>
          <a:p>
            <a:r>
              <a:rPr lang="en-US"/>
              <a:t>Your essential cyber security partner</a:t>
            </a:r>
          </a:p>
        </p:txBody>
      </p:sp>
      <p:sp>
        <p:nvSpPr>
          <p:cNvPr id="19" name="Text Placeholder 18">
            <a:extLst>
              <a:ext uri="{FF2B5EF4-FFF2-40B4-BE49-F238E27FC236}">
                <a16:creationId xmlns:a16="http://schemas.microsoft.com/office/drawing/2014/main" id="{A851620E-DB51-4969-B2E8-AEA36204F617}"/>
              </a:ext>
            </a:extLst>
          </p:cNvPr>
          <p:cNvSpPr>
            <a:spLocks noGrp="1"/>
          </p:cNvSpPr>
          <p:nvPr>
            <p:ph type="body" sz="quarter" idx="21"/>
          </p:nvPr>
        </p:nvSpPr>
        <p:spPr>
          <a:xfrm>
            <a:off x="3573332" y="3103115"/>
            <a:ext cx="2520000" cy="492443"/>
          </a:xfrm>
        </p:spPr>
        <p:txBody>
          <a:bodyPr/>
          <a:lstStyle/>
          <a:p>
            <a:r>
              <a:rPr lang="en-US"/>
              <a:t>Proven </a:t>
            </a:r>
            <a:br>
              <a:rPr lang="en-US"/>
            </a:br>
            <a:r>
              <a:rPr lang="en-US"/>
              <a:t>security specialists</a:t>
            </a:r>
          </a:p>
        </p:txBody>
      </p:sp>
      <p:pic>
        <p:nvPicPr>
          <p:cNvPr id="4" name="Picture Placeholder 3">
            <a:extLst>
              <a:ext uri="{FF2B5EF4-FFF2-40B4-BE49-F238E27FC236}">
                <a16:creationId xmlns:a16="http://schemas.microsoft.com/office/drawing/2014/main" id="{9BFE6F5A-7DC5-42C3-9329-D8AB1F320D28}"/>
              </a:ext>
            </a:extLst>
          </p:cNvPr>
          <p:cNvPicPr>
            <a:picLocks noGrp="1" noChangeAspect="1"/>
          </p:cNvPicPr>
          <p:nvPr>
            <p:ph type="pic" sz="quarter" idx="22"/>
          </p:nvPr>
        </p:nvPicPr>
        <p:blipFill>
          <a:blip r:embed="rId2"/>
          <a:srcRect l="28125" r="28125"/>
          <a:stretch>
            <a:fillRect/>
          </a:stretch>
        </p:blipFill>
        <p:spPr/>
      </p:pic>
      <p:pic>
        <p:nvPicPr>
          <p:cNvPr id="38" name="Picture 37">
            <a:extLst>
              <a:ext uri="{FF2B5EF4-FFF2-40B4-BE49-F238E27FC236}">
                <a16:creationId xmlns:a16="http://schemas.microsoft.com/office/drawing/2014/main" id="{93E0F36E-94DA-469C-AF15-9F4BD146BE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3103115"/>
            <a:ext cx="2119927" cy="962613"/>
          </a:xfrm>
          <a:prstGeom prst="rect">
            <a:avLst/>
          </a:prstGeom>
        </p:spPr>
      </p:pic>
      <p:pic>
        <p:nvPicPr>
          <p:cNvPr id="39" name="Picture 38">
            <a:extLst>
              <a:ext uri="{FF2B5EF4-FFF2-40B4-BE49-F238E27FC236}">
                <a16:creationId xmlns:a16="http://schemas.microsoft.com/office/drawing/2014/main" id="{FCA27A0C-21D5-470C-9DF7-9BC771168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3103115"/>
            <a:ext cx="2119927" cy="962613"/>
          </a:xfrm>
          <a:prstGeom prst="rect">
            <a:avLst/>
          </a:prstGeom>
        </p:spPr>
      </p:pic>
      <p:pic>
        <p:nvPicPr>
          <p:cNvPr id="42" name="Picture 41">
            <a:extLst>
              <a:ext uri="{FF2B5EF4-FFF2-40B4-BE49-F238E27FC236}">
                <a16:creationId xmlns:a16="http://schemas.microsoft.com/office/drawing/2014/main" id="{5D88AB5D-BB66-46C4-964D-A0AA89623E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4141242"/>
            <a:ext cx="2119927" cy="962613"/>
          </a:xfrm>
          <a:prstGeom prst="rect">
            <a:avLst/>
          </a:prstGeom>
        </p:spPr>
      </p:pic>
      <p:pic>
        <p:nvPicPr>
          <p:cNvPr id="43" name="Picture 42">
            <a:extLst>
              <a:ext uri="{FF2B5EF4-FFF2-40B4-BE49-F238E27FC236}">
                <a16:creationId xmlns:a16="http://schemas.microsoft.com/office/drawing/2014/main" id="{4894A217-2EDE-4F5B-9C39-71D01FA654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4141242"/>
            <a:ext cx="2119927" cy="962613"/>
          </a:xfrm>
          <a:prstGeom prst="rect">
            <a:avLst/>
          </a:prstGeom>
        </p:spPr>
      </p:pic>
      <p:pic>
        <p:nvPicPr>
          <p:cNvPr id="44" name="Picture 43">
            <a:extLst>
              <a:ext uri="{FF2B5EF4-FFF2-40B4-BE49-F238E27FC236}">
                <a16:creationId xmlns:a16="http://schemas.microsoft.com/office/drawing/2014/main" id="{D91EB8DC-EC6F-4610-97C7-76B897CF8C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0440" y="5179369"/>
            <a:ext cx="2119927" cy="962613"/>
          </a:xfrm>
          <a:prstGeom prst="rect">
            <a:avLst/>
          </a:prstGeom>
        </p:spPr>
      </p:pic>
      <p:pic>
        <p:nvPicPr>
          <p:cNvPr id="45" name="Picture 44">
            <a:extLst>
              <a:ext uri="{FF2B5EF4-FFF2-40B4-BE49-F238E27FC236}">
                <a16:creationId xmlns:a16="http://schemas.microsoft.com/office/drawing/2014/main" id="{34188169-CB77-41FD-ACC5-49A1F5C52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7916" y="5179369"/>
            <a:ext cx="2119927" cy="962613"/>
          </a:xfrm>
          <a:prstGeom prst="rect">
            <a:avLst/>
          </a:prstGeom>
        </p:spPr>
      </p:pic>
      <p:sp>
        <p:nvSpPr>
          <p:cNvPr id="12" name="TextBox 4">
            <a:extLst>
              <a:ext uri="{FF2B5EF4-FFF2-40B4-BE49-F238E27FC236}">
                <a16:creationId xmlns:a16="http://schemas.microsoft.com/office/drawing/2014/main" id="{1D377A3A-876A-45AA-B8F3-7C15C46D1C9C}"/>
              </a:ext>
            </a:extLst>
          </p:cNvPr>
          <p:cNvSpPr txBox="1"/>
          <p:nvPr/>
        </p:nvSpPr>
        <p:spPr>
          <a:xfrm>
            <a:off x="7330440" y="3103115"/>
            <a:ext cx="2119927" cy="962613"/>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cs typeface="Segoe UI"/>
            </a:endParaRPr>
          </a:p>
          <a:p>
            <a:pPr algn="ctr"/>
            <a:r>
              <a:rPr lang="en-US" sz="1200">
                <a:cs typeface="Segoe UI"/>
              </a:rPr>
              <a:t>Security Risk Assessments, Regulation and </a:t>
            </a:r>
            <a:br>
              <a:rPr lang="en-US" sz="1200">
                <a:cs typeface="Segoe UI"/>
              </a:rPr>
            </a:br>
            <a:r>
              <a:rPr lang="en-US" sz="1200">
                <a:cs typeface="Segoe UI"/>
              </a:rPr>
              <a:t>Compliance Assessments</a:t>
            </a:r>
            <a:endParaRPr lang="en-US" sz="1200"/>
          </a:p>
          <a:p>
            <a:pPr algn="ctr"/>
            <a:endParaRPr lang="en-US" sz="1200">
              <a:cs typeface="Segoe UI"/>
            </a:endParaRPr>
          </a:p>
        </p:txBody>
      </p:sp>
      <p:sp>
        <p:nvSpPr>
          <p:cNvPr id="13" name="TextBox 5">
            <a:extLst>
              <a:ext uri="{FF2B5EF4-FFF2-40B4-BE49-F238E27FC236}">
                <a16:creationId xmlns:a16="http://schemas.microsoft.com/office/drawing/2014/main" id="{A39F03DF-7592-40F2-9356-803B8543F622}"/>
              </a:ext>
            </a:extLst>
          </p:cNvPr>
          <p:cNvSpPr txBox="1"/>
          <p:nvPr/>
        </p:nvSpPr>
        <p:spPr>
          <a:xfrm>
            <a:off x="9597916" y="3103115"/>
            <a:ext cx="2119927" cy="962613"/>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cs typeface="Segoe UI"/>
            </a:endParaRPr>
          </a:p>
          <a:p>
            <a:pPr algn="ctr"/>
            <a:r>
              <a:rPr lang="en-US" sz="1200">
                <a:cs typeface="Segoe UI"/>
              </a:rPr>
              <a:t>Post Assessment Workshops to Deep Dive into Gaps, </a:t>
            </a:r>
            <a:br>
              <a:rPr lang="en-US" sz="1200">
                <a:cs typeface="Segoe UI"/>
              </a:rPr>
            </a:br>
            <a:r>
              <a:rPr lang="en-US" sz="1200">
                <a:cs typeface="Segoe UI"/>
              </a:rPr>
              <a:t>Risks &amp; Solutions</a:t>
            </a:r>
            <a:endParaRPr lang="en-US" sz="1200"/>
          </a:p>
          <a:p>
            <a:pPr algn="ctr"/>
            <a:endParaRPr lang="en-US" sz="1200">
              <a:cs typeface="Segoe UI"/>
            </a:endParaRPr>
          </a:p>
        </p:txBody>
      </p:sp>
      <p:sp>
        <p:nvSpPr>
          <p:cNvPr id="14" name="TextBox 6">
            <a:extLst>
              <a:ext uri="{FF2B5EF4-FFF2-40B4-BE49-F238E27FC236}">
                <a16:creationId xmlns:a16="http://schemas.microsoft.com/office/drawing/2014/main" id="{FC0C69A9-7BE8-4B3D-9163-8450D88CE4CA}"/>
              </a:ext>
            </a:extLst>
          </p:cNvPr>
          <p:cNvSpPr txBox="1"/>
          <p:nvPr/>
        </p:nvSpPr>
        <p:spPr>
          <a:xfrm>
            <a:off x="7330440" y="4141242"/>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effectLst/>
                <a:cs typeface="Segoe UI"/>
              </a:rPr>
              <a:t>Security Strategy</a:t>
            </a:r>
            <a:br>
              <a:rPr lang="en-AU" sz="1200">
                <a:cs typeface="Segoe UI"/>
              </a:rPr>
            </a:br>
            <a:r>
              <a:rPr lang="en-AU" sz="1200">
                <a:cs typeface="Segoe UI"/>
              </a:rPr>
              <a:t> &amp; </a:t>
            </a:r>
            <a:r>
              <a:rPr lang="en-AU" sz="1200">
                <a:effectLst/>
                <a:cs typeface="Segoe UI"/>
              </a:rPr>
              <a:t>Roadmap</a:t>
            </a:r>
          </a:p>
          <a:p>
            <a:pPr algn="ctr"/>
            <a:endParaRPr lang="en-AU" sz="1200">
              <a:cs typeface="Segoe UI"/>
            </a:endParaRPr>
          </a:p>
        </p:txBody>
      </p:sp>
      <p:sp>
        <p:nvSpPr>
          <p:cNvPr id="15" name="TextBox 7">
            <a:extLst>
              <a:ext uri="{FF2B5EF4-FFF2-40B4-BE49-F238E27FC236}">
                <a16:creationId xmlns:a16="http://schemas.microsoft.com/office/drawing/2014/main" id="{C3E8FBAB-CE91-4C53-AA13-6C5B1CFFF40C}"/>
              </a:ext>
            </a:extLst>
          </p:cNvPr>
          <p:cNvSpPr txBox="1"/>
          <p:nvPr/>
        </p:nvSpPr>
        <p:spPr>
          <a:xfrm>
            <a:off x="9594581" y="4141242"/>
            <a:ext cx="2123262"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ea typeface="+mn-lt"/>
                <a:cs typeface="Segoe UI"/>
              </a:rPr>
              <a:t>Tailo</a:t>
            </a:r>
            <a:r>
              <a:rPr lang="en-US" sz="1200" dirty="0">
                <a:cs typeface="Segoe UI"/>
              </a:rPr>
              <a:t>red Security Policies &amp; Deployment to Address Gaps &amp; Minimise Risks</a:t>
            </a:r>
          </a:p>
        </p:txBody>
      </p:sp>
      <p:sp>
        <p:nvSpPr>
          <p:cNvPr id="16" name="TextBox 9">
            <a:extLst>
              <a:ext uri="{FF2B5EF4-FFF2-40B4-BE49-F238E27FC236}">
                <a16:creationId xmlns:a16="http://schemas.microsoft.com/office/drawing/2014/main" id="{DD9E7825-AC33-40B0-8567-A9095763D339}"/>
              </a:ext>
            </a:extLst>
          </p:cNvPr>
          <p:cNvSpPr txBox="1"/>
          <p:nvPr/>
        </p:nvSpPr>
        <p:spPr>
          <a:xfrm>
            <a:off x="9597916" y="5179369"/>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cs typeface="Segoe UI"/>
              </a:rPr>
              <a:t>Security Policy Optimisation &amp; Compliance Reporting</a:t>
            </a:r>
            <a:endParaRPr lang="en-AU" sz="1200"/>
          </a:p>
          <a:p>
            <a:pPr algn="ctr"/>
            <a:endParaRPr lang="en-AU" sz="1200">
              <a:cs typeface="Segoe UI"/>
            </a:endParaRPr>
          </a:p>
        </p:txBody>
      </p:sp>
      <p:sp>
        <p:nvSpPr>
          <p:cNvPr id="17" name="TextBox 10">
            <a:extLst>
              <a:ext uri="{FF2B5EF4-FFF2-40B4-BE49-F238E27FC236}">
                <a16:creationId xmlns:a16="http://schemas.microsoft.com/office/drawing/2014/main" id="{9A7DECA2-37A2-4FB7-A4E2-C85327F530D9}"/>
              </a:ext>
            </a:extLst>
          </p:cNvPr>
          <p:cNvSpPr txBox="1"/>
          <p:nvPr/>
        </p:nvSpPr>
        <p:spPr>
          <a:xfrm>
            <a:off x="7330440" y="5179369"/>
            <a:ext cx="2119927" cy="962175"/>
          </a:xfrm>
          <a:prstGeom prst="rect">
            <a:avLst/>
          </a:prstGeom>
          <a:noFill/>
          <a:ln>
            <a:noFill/>
          </a:ln>
        </p:spPr>
        <p:txBody>
          <a:bodyPr wrap="square" lIns="108000" tIns="108000" rIns="108000" bIns="10800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AU" sz="1200">
              <a:cs typeface="Segoe UI"/>
            </a:endParaRPr>
          </a:p>
          <a:p>
            <a:pPr algn="ctr"/>
            <a:r>
              <a:rPr lang="en-AU" sz="1200">
                <a:effectLst/>
                <a:cs typeface="Segoe UI"/>
              </a:rPr>
              <a:t>Threat Monitoring </a:t>
            </a:r>
            <a:br>
              <a:rPr lang="en-AU" sz="1200">
                <a:cs typeface="Segoe UI"/>
              </a:rPr>
            </a:br>
            <a:r>
              <a:rPr lang="en-AU" sz="1200">
                <a:cs typeface="Segoe UI"/>
              </a:rPr>
              <a:t>&amp; Response</a:t>
            </a:r>
          </a:p>
          <a:p>
            <a:pPr algn="ctr"/>
            <a:endParaRPr lang="en-AU" sz="1200">
              <a:cs typeface="Segoe UI"/>
            </a:endParaRPr>
          </a:p>
        </p:txBody>
      </p:sp>
      <p:sp>
        <p:nvSpPr>
          <p:cNvPr id="2" name="Text Placeholder 9">
            <a:extLst>
              <a:ext uri="{FF2B5EF4-FFF2-40B4-BE49-F238E27FC236}">
                <a16:creationId xmlns:a16="http://schemas.microsoft.com/office/drawing/2014/main" id="{1FE69AA5-55CC-472A-3B6D-C326620B4E37}"/>
              </a:ext>
            </a:extLst>
          </p:cNvPr>
          <p:cNvSpPr txBox="1">
            <a:spLocks/>
          </p:cNvSpPr>
          <p:nvPr/>
        </p:nvSpPr>
        <p:spPr>
          <a:xfrm>
            <a:off x="12255500" y="0"/>
            <a:ext cx="3768302" cy="2000887"/>
          </a:xfrm>
          <a:prstGeom prst="rect">
            <a:avLst/>
          </a:prstGeom>
          <a:solidFill>
            <a:srgbClr val="C03BC4"/>
          </a:solidFill>
        </p:spPr>
        <p:txBody>
          <a:bodyPr vert="horz" wrap="square" lIns="180000" tIns="180000" rIns="180000" bIns="18000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mj-lt"/>
              </a:rPr>
              <a:t>Instructions to </a:t>
            </a:r>
            <a:r>
              <a:rPr lang="en-US" dirty="0" err="1">
                <a:solidFill>
                  <a:schemeClr val="bg1"/>
                </a:solidFill>
                <a:latin typeface="+mj-lt"/>
              </a:rPr>
              <a:t>customise</a:t>
            </a:r>
            <a:r>
              <a:rPr lang="en-US" dirty="0">
                <a:solidFill>
                  <a:schemeClr val="bg1"/>
                </a:solidFill>
                <a:latin typeface="+mj-lt"/>
              </a:rPr>
              <a:t> this page for your business:</a:t>
            </a:r>
          </a:p>
          <a:p>
            <a:r>
              <a:rPr lang="en-US" dirty="0">
                <a:solidFill>
                  <a:schemeClr val="bg1"/>
                </a:solidFill>
              </a:rPr>
              <a:t>Add your company name into the heading</a:t>
            </a:r>
          </a:p>
          <a:p>
            <a:r>
              <a:rPr lang="en-US" dirty="0">
                <a:solidFill>
                  <a:schemeClr val="bg1"/>
                </a:solidFill>
              </a:rPr>
              <a:t>Add your security description under ‘Proven security specialists’</a:t>
            </a:r>
          </a:p>
          <a:p>
            <a:r>
              <a:rPr lang="en-US" dirty="0">
                <a:solidFill>
                  <a:schemeClr val="bg1"/>
                </a:solidFill>
              </a:rPr>
              <a:t>Click icon to add a picture that reflects or business or delete if not required</a:t>
            </a:r>
          </a:p>
        </p:txBody>
      </p:sp>
    </p:spTree>
    <p:extLst>
      <p:ext uri="{BB962C8B-B14F-4D97-AF65-F5344CB8AC3E}">
        <p14:creationId xmlns:p14="http://schemas.microsoft.com/office/powerpoint/2010/main" val="383625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1D5DCB8-DF44-43C6-B206-74ADC15F5429}"/>
              </a:ext>
            </a:extLst>
          </p:cNvPr>
          <p:cNvSpPr>
            <a:spLocks noGrp="1"/>
          </p:cNvSpPr>
          <p:nvPr>
            <p:ph type="pic" sz="quarter" idx="16"/>
          </p:nvPr>
        </p:nvSpPr>
        <p:spPr/>
        <p:txBody>
          <a:bodyPr/>
          <a:lstStyle/>
          <a:p>
            <a:endParaRPr lang="en-US"/>
          </a:p>
        </p:txBody>
      </p:sp>
      <p:sp>
        <p:nvSpPr>
          <p:cNvPr id="10" name="Picture Placeholder 9">
            <a:extLst>
              <a:ext uri="{FF2B5EF4-FFF2-40B4-BE49-F238E27FC236}">
                <a16:creationId xmlns:a16="http://schemas.microsoft.com/office/drawing/2014/main" id="{0A8BD53B-CF0A-4276-8F48-1DFF41480E5C}"/>
              </a:ext>
            </a:extLst>
          </p:cNvPr>
          <p:cNvSpPr>
            <a:spLocks noGrp="1"/>
          </p:cNvSpPr>
          <p:nvPr>
            <p:ph type="pic" sz="quarter" idx="15"/>
          </p:nvPr>
        </p:nvSpPr>
        <p:spPr/>
        <p:txBody>
          <a:bodyPr/>
          <a:lstStyle/>
          <a:p>
            <a:endParaRPr lang="en-US"/>
          </a:p>
        </p:txBody>
      </p:sp>
      <p:sp>
        <p:nvSpPr>
          <p:cNvPr id="12" name="Text Placeholder 11">
            <a:extLst>
              <a:ext uri="{FF2B5EF4-FFF2-40B4-BE49-F238E27FC236}">
                <a16:creationId xmlns:a16="http://schemas.microsoft.com/office/drawing/2014/main" id="{B69CAA4D-12D3-4C93-B79F-48FCC8267136}"/>
              </a:ext>
            </a:extLst>
          </p:cNvPr>
          <p:cNvSpPr>
            <a:spLocks noGrp="1"/>
          </p:cNvSpPr>
          <p:nvPr>
            <p:ph type="body" sz="quarter" idx="18"/>
          </p:nvPr>
        </p:nvSpPr>
        <p:spPr/>
        <p:txBody>
          <a:bodyPr/>
          <a:lstStyle/>
          <a:p>
            <a:endParaRPr lang="en-US"/>
          </a:p>
        </p:txBody>
      </p:sp>
      <p:sp>
        <p:nvSpPr>
          <p:cNvPr id="13" name="Text Placeholder 12">
            <a:extLst>
              <a:ext uri="{FF2B5EF4-FFF2-40B4-BE49-F238E27FC236}">
                <a16:creationId xmlns:a16="http://schemas.microsoft.com/office/drawing/2014/main" id="{FC2DDBA7-1C1C-4D8B-856B-E2CE59CAAD34}"/>
              </a:ext>
            </a:extLst>
          </p:cNvPr>
          <p:cNvSpPr>
            <a:spLocks noGrp="1"/>
          </p:cNvSpPr>
          <p:nvPr>
            <p:ph type="body" sz="quarter" idx="19"/>
          </p:nvPr>
        </p:nvSpPr>
        <p:spPr/>
        <p:txBody>
          <a:bodyPr/>
          <a:lstStyle/>
          <a:p>
            <a:endParaRPr lang="en-US"/>
          </a:p>
        </p:txBody>
      </p:sp>
      <p:sp>
        <p:nvSpPr>
          <p:cNvPr id="14" name="Text Placeholder 13">
            <a:extLst>
              <a:ext uri="{FF2B5EF4-FFF2-40B4-BE49-F238E27FC236}">
                <a16:creationId xmlns:a16="http://schemas.microsoft.com/office/drawing/2014/main" id="{238CCF7E-D887-4633-A248-BF4D8BAB6104}"/>
              </a:ext>
            </a:extLst>
          </p:cNvPr>
          <p:cNvSpPr>
            <a:spLocks noGrp="1"/>
          </p:cNvSpPr>
          <p:nvPr>
            <p:ph type="body" sz="quarter" idx="20"/>
          </p:nvPr>
        </p:nvSpPr>
        <p:spPr/>
        <p:txBody>
          <a:bodyPr/>
          <a:lstStyle/>
          <a:p>
            <a:endParaRPr lang="en-US"/>
          </a:p>
        </p:txBody>
      </p:sp>
      <p:sp>
        <p:nvSpPr>
          <p:cNvPr id="15" name="Text Placeholder 14">
            <a:extLst>
              <a:ext uri="{FF2B5EF4-FFF2-40B4-BE49-F238E27FC236}">
                <a16:creationId xmlns:a16="http://schemas.microsoft.com/office/drawing/2014/main" id="{7BB866F9-68C5-4499-B05E-87ED3B5B6EBF}"/>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D26C7586-9B78-4531-B8DB-3693688D806B}"/>
              </a:ext>
            </a:extLst>
          </p:cNvPr>
          <p:cNvSpPr>
            <a:spLocks noGrp="1"/>
          </p:cNvSpPr>
          <p:nvPr>
            <p:ph type="body" sz="quarter" idx="22"/>
          </p:nvPr>
        </p:nvSpPr>
        <p:spPr/>
        <p:txBody>
          <a:bodyPr/>
          <a:lstStyle/>
          <a:p>
            <a:endParaRPr lang="en-US"/>
          </a:p>
        </p:txBody>
      </p:sp>
      <p:sp>
        <p:nvSpPr>
          <p:cNvPr id="17" name="Text Placeholder 16">
            <a:extLst>
              <a:ext uri="{FF2B5EF4-FFF2-40B4-BE49-F238E27FC236}">
                <a16:creationId xmlns:a16="http://schemas.microsoft.com/office/drawing/2014/main" id="{CF4CF94B-4D71-4C3B-AB01-F339E507129B}"/>
              </a:ext>
            </a:extLst>
          </p:cNvPr>
          <p:cNvSpPr>
            <a:spLocks noGrp="1"/>
          </p:cNvSpPr>
          <p:nvPr>
            <p:ph type="body" sz="quarter" idx="23"/>
          </p:nvPr>
        </p:nvSpPr>
        <p:spPr/>
        <p:txBody>
          <a:bodyPr/>
          <a:lstStyle/>
          <a:p>
            <a:endParaRPr lang="en-US"/>
          </a:p>
        </p:txBody>
      </p:sp>
      <p:sp>
        <p:nvSpPr>
          <p:cNvPr id="8" name="Title 7">
            <a:extLst>
              <a:ext uri="{FF2B5EF4-FFF2-40B4-BE49-F238E27FC236}">
                <a16:creationId xmlns:a16="http://schemas.microsoft.com/office/drawing/2014/main" id="{8AE86600-232F-41ED-A9B4-3F24DADF08EC}"/>
              </a:ext>
            </a:extLst>
          </p:cNvPr>
          <p:cNvSpPr>
            <a:spLocks noGrp="1"/>
          </p:cNvSpPr>
          <p:nvPr>
            <p:ph type="title"/>
          </p:nvPr>
        </p:nvSpPr>
        <p:spPr/>
        <p:txBody>
          <a:bodyPr/>
          <a:lstStyle/>
          <a:p>
            <a:endParaRPr lang="en-US">
              <a:solidFill>
                <a:srgbClr val="091F2C"/>
              </a:solidFill>
            </a:endParaRPr>
          </a:p>
        </p:txBody>
      </p:sp>
      <p:sp>
        <p:nvSpPr>
          <p:cNvPr id="9" name="Text Placeholder 8">
            <a:extLst>
              <a:ext uri="{FF2B5EF4-FFF2-40B4-BE49-F238E27FC236}">
                <a16:creationId xmlns:a16="http://schemas.microsoft.com/office/drawing/2014/main" id="{DC69E6D7-C651-471F-87A4-0F2D0276668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943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6B1F03BB-B9D0-4D24-9654-8094B6E175D9}"/>
              </a:ext>
            </a:extLst>
          </p:cNvPr>
          <p:cNvPicPr>
            <a:picLocks noChangeAspect="1"/>
          </p:cNvPicPr>
          <p:nvPr/>
        </p:nvPicPr>
        <p:blipFill>
          <a:blip r:embed="rId2"/>
          <a:stretch>
            <a:fillRect/>
          </a:stretch>
        </p:blipFill>
        <p:spPr>
          <a:xfrm>
            <a:off x="5143502" y="623087"/>
            <a:ext cx="6460234" cy="5611828"/>
          </a:xfrm>
          <a:prstGeom prst="rect">
            <a:avLst/>
          </a:prstGeom>
        </p:spPr>
      </p:pic>
      <p:sp>
        <p:nvSpPr>
          <p:cNvPr id="5" name="Title 4">
            <a:extLst>
              <a:ext uri="{FF2B5EF4-FFF2-40B4-BE49-F238E27FC236}">
                <a16:creationId xmlns:a16="http://schemas.microsoft.com/office/drawing/2014/main" id="{EEB00872-9D63-4589-A22F-650BF75CD0AF}"/>
              </a:ext>
            </a:extLst>
          </p:cNvPr>
          <p:cNvSpPr>
            <a:spLocks noGrp="1"/>
          </p:cNvSpPr>
          <p:nvPr>
            <p:ph type="title"/>
          </p:nvPr>
        </p:nvSpPr>
        <p:spPr>
          <a:xfrm>
            <a:off x="588264" y="2321005"/>
            <a:ext cx="4127692" cy="2215991"/>
          </a:xfrm>
        </p:spPr>
        <p:txBody>
          <a:bodyPr/>
          <a:lstStyle/>
          <a:p>
            <a:r>
              <a:rPr lang="en-US" dirty="0">
                <a:cs typeface="Segoe Sans Display"/>
              </a:rPr>
              <a:t>Safeguard your business: Advanced protection for modern threats</a:t>
            </a:r>
          </a:p>
        </p:txBody>
      </p:sp>
      <p:sp>
        <p:nvSpPr>
          <p:cNvPr id="12" name="TextBox 93">
            <a:extLst>
              <a:ext uri="{FF2B5EF4-FFF2-40B4-BE49-F238E27FC236}">
                <a16:creationId xmlns:a16="http://schemas.microsoft.com/office/drawing/2014/main" id="{7CD847CA-B8F5-43A8-9CD1-FF6E992292C5}"/>
              </a:ext>
            </a:extLst>
          </p:cNvPr>
          <p:cNvSpPr txBox="1"/>
          <p:nvPr/>
        </p:nvSpPr>
        <p:spPr>
          <a:xfrm>
            <a:off x="6792947" y="3666494"/>
            <a:ext cx="4523144" cy="9268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28932" fontAlgn="base">
              <a:lnSpc>
                <a:spcPct val="110000"/>
              </a:lnSpc>
              <a:defRPr/>
            </a:pPr>
            <a:r>
              <a:rPr lang="en-GB" sz="1400" dirty="0">
                <a:solidFill>
                  <a:srgbClr val="000000"/>
                </a:solidFill>
                <a:cs typeface="Segoe UI Semibold"/>
              </a:rPr>
              <a:t>Data breach costs in New Zealand have risen to an average of $173,000 per incident.</a:t>
            </a:r>
            <a:r>
              <a:rPr lang="en-US" sz="1400" baseline="30000" dirty="0">
                <a:solidFill>
                  <a:srgbClr val="000000"/>
                </a:solidFill>
                <a:cs typeface="Segoe UI Semibold"/>
              </a:rPr>
              <a:t>2</a:t>
            </a:r>
            <a:r>
              <a:rPr lang="en-US" sz="1400" dirty="0">
                <a:solidFill>
                  <a:srgbClr val="000000"/>
                </a:solidFill>
                <a:cs typeface="Segoe UI Semibold"/>
              </a:rPr>
              <a:t>. Advanced threat analytics and real-time monitoring can help minimise potential financial and operational impacts.</a:t>
            </a:r>
            <a:endParaRPr lang="en-US" sz="1400" b="0" i="0" u="none" strike="noStrike" kern="1200" cap="none" spc="0" normalizeH="0" baseline="30000" noProof="0" dirty="0">
              <a:ln>
                <a:noFill/>
              </a:ln>
              <a:solidFill>
                <a:srgbClr val="000000"/>
              </a:solidFill>
              <a:effectLst/>
              <a:uLnTx/>
              <a:uFillTx/>
              <a:cs typeface="Segoe UI Semibold" panose="020B0502040204020203" pitchFamily="34" charset="0"/>
            </a:endParaRPr>
          </a:p>
        </p:txBody>
      </p:sp>
      <p:grpSp>
        <p:nvGrpSpPr>
          <p:cNvPr id="7" name="Group 6">
            <a:extLst>
              <a:ext uri="{FF2B5EF4-FFF2-40B4-BE49-F238E27FC236}">
                <a16:creationId xmlns:a16="http://schemas.microsoft.com/office/drawing/2014/main" id="{CB0CB9AF-6A3C-4288-A85A-8DA3AC6543CF}"/>
              </a:ext>
            </a:extLst>
          </p:cNvPr>
          <p:cNvGrpSpPr/>
          <p:nvPr/>
        </p:nvGrpSpPr>
        <p:grpSpPr>
          <a:xfrm>
            <a:off x="5465403" y="3679923"/>
            <a:ext cx="900000" cy="900000"/>
            <a:chOff x="5465403" y="3679923"/>
            <a:chExt cx="900000" cy="900000"/>
          </a:xfrm>
        </p:grpSpPr>
        <p:pic>
          <p:nvPicPr>
            <p:cNvPr id="36" name="Picture 35">
              <a:extLst>
                <a:ext uri="{FF2B5EF4-FFF2-40B4-BE49-F238E27FC236}">
                  <a16:creationId xmlns:a16="http://schemas.microsoft.com/office/drawing/2014/main" id="{DE983B0A-7402-4C73-9FA3-307A1D0D6D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65403" y="3679923"/>
              <a:ext cx="900000" cy="900000"/>
            </a:xfrm>
            <a:prstGeom prst="rect">
              <a:avLst/>
            </a:prstGeom>
          </p:spPr>
        </p:pic>
        <p:grpSp>
          <p:nvGrpSpPr>
            <p:cNvPr id="52" name="Group 51">
              <a:extLst>
                <a:ext uri="{FF2B5EF4-FFF2-40B4-BE49-F238E27FC236}">
                  <a16:creationId xmlns:a16="http://schemas.microsoft.com/office/drawing/2014/main" id="{DFD7F85C-EC24-4275-AA87-DA3455EA6964}"/>
                </a:ext>
              </a:extLst>
            </p:cNvPr>
            <p:cNvGrpSpPr/>
            <p:nvPr/>
          </p:nvGrpSpPr>
          <p:grpSpPr>
            <a:xfrm>
              <a:off x="5741772" y="3900591"/>
              <a:ext cx="392982" cy="458664"/>
              <a:chOff x="5718912" y="4020028"/>
              <a:chExt cx="392982" cy="458664"/>
            </a:xfrm>
          </p:grpSpPr>
          <p:grpSp>
            <p:nvGrpSpPr>
              <p:cNvPr id="16" name="Group 15">
                <a:extLst>
                  <a:ext uri="{FF2B5EF4-FFF2-40B4-BE49-F238E27FC236}">
                    <a16:creationId xmlns:a16="http://schemas.microsoft.com/office/drawing/2014/main" id="{8278E69F-849A-4AE7-B8FF-4E42B5C9C38B}"/>
                  </a:ext>
                </a:extLst>
              </p:cNvPr>
              <p:cNvGrpSpPr/>
              <p:nvPr/>
            </p:nvGrpSpPr>
            <p:grpSpPr>
              <a:xfrm>
                <a:off x="5718912" y="4020028"/>
                <a:ext cx="392982" cy="458664"/>
                <a:chOff x="4270333" y="1587381"/>
                <a:chExt cx="3157127" cy="3684822"/>
              </a:xfrm>
            </p:grpSpPr>
            <p:sp>
              <p:nvSpPr>
                <p:cNvPr id="18" name="Freeform 56">
                  <a:extLst>
                    <a:ext uri="{FF2B5EF4-FFF2-40B4-BE49-F238E27FC236}">
                      <a16:creationId xmlns:a16="http://schemas.microsoft.com/office/drawing/2014/main" id="{7C119622-8A48-4DF1-9198-0DE27AC04AA7}"/>
                    </a:ext>
                  </a:extLst>
                </p:cNvPr>
                <p:cNvSpPr/>
                <p:nvPr/>
              </p:nvSpPr>
              <p:spPr>
                <a:xfrm>
                  <a:off x="4270333" y="1587381"/>
                  <a:ext cx="2138107" cy="3070220"/>
                </a:xfrm>
                <a:custGeom>
                  <a:avLst/>
                  <a:gdLst>
                    <a:gd name="connsiteX0" fmla="*/ 1062005 w 2138107"/>
                    <a:gd name="connsiteY0" fmla="*/ -112 h 3070220"/>
                    <a:gd name="connsiteX1" fmla="*/ 1062005 w 2138107"/>
                    <a:gd name="connsiteY1" fmla="*/ 3070109 h 3070220"/>
                    <a:gd name="connsiteX2" fmla="*/ 2137992 w 2138107"/>
                    <a:gd name="connsiteY2" fmla="*/ 2002778 h 3070220"/>
                    <a:gd name="connsiteX3" fmla="*/ 1551101 w 2138107"/>
                    <a:gd name="connsiteY3" fmla="*/ 1551636 h 3070220"/>
                    <a:gd name="connsiteX4" fmla="*/ 572951 w 2138107"/>
                    <a:gd name="connsiteY4" fmla="*/ 1529638 h 3070220"/>
                    <a:gd name="connsiteX5" fmla="*/ -116 w 2138107"/>
                    <a:gd name="connsiteY5" fmla="*/ 1078410 h 3070220"/>
                    <a:gd name="connsiteX6" fmla="*/ 572822 w 2138107"/>
                    <a:gd name="connsiteY6" fmla="*/ 616248 h 3070220"/>
                    <a:gd name="connsiteX7" fmla="*/ 2095963 w 2138107"/>
                    <a:gd name="connsiteY7" fmla="*/ 616248 h 3070220"/>
                    <a:gd name="connsiteX8" fmla="*/ -116 w 2138107"/>
                    <a:gd name="connsiteY8" fmla="*/ 2453835 h 3070220"/>
                    <a:gd name="connsiteX9" fmla="*/ 1550973 w 2138107"/>
                    <a:gd name="connsiteY9" fmla="*/ 2453835 h 30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107" h="3070220">
                      <a:moveTo>
                        <a:pt x="1062005" y="-112"/>
                      </a:moveTo>
                      <a:lnTo>
                        <a:pt x="1062005" y="3070109"/>
                      </a:lnTo>
                      <a:moveTo>
                        <a:pt x="2137992" y="2002778"/>
                      </a:moveTo>
                      <a:cubicBezTo>
                        <a:pt x="2137992" y="1749785"/>
                        <a:pt x="1872472" y="1551636"/>
                        <a:pt x="1551101" y="1551636"/>
                      </a:cubicBezTo>
                      <a:lnTo>
                        <a:pt x="572951" y="1529638"/>
                      </a:lnTo>
                      <a:cubicBezTo>
                        <a:pt x="265532" y="1529553"/>
                        <a:pt x="-116" y="1320597"/>
                        <a:pt x="-116" y="1078410"/>
                      </a:cubicBezTo>
                      <a:cubicBezTo>
                        <a:pt x="-116" y="825417"/>
                        <a:pt x="265403" y="616248"/>
                        <a:pt x="572822" y="616248"/>
                      </a:cubicBezTo>
                      <a:lnTo>
                        <a:pt x="2095963" y="616248"/>
                      </a:lnTo>
                      <a:moveTo>
                        <a:pt x="-116" y="2453835"/>
                      </a:moveTo>
                      <a:lnTo>
                        <a:pt x="1550973" y="2453835"/>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57">
                  <a:extLst>
                    <a:ext uri="{FF2B5EF4-FFF2-40B4-BE49-F238E27FC236}">
                      <a16:creationId xmlns:a16="http://schemas.microsoft.com/office/drawing/2014/main" id="{EF6CC382-4FB3-415C-8A6E-9B3FA31A1715}"/>
                    </a:ext>
                  </a:extLst>
                </p:cNvPr>
                <p:cNvSpPr/>
                <p:nvPr/>
              </p:nvSpPr>
              <p:spPr>
                <a:xfrm>
                  <a:off x="5737239" y="3583927"/>
                  <a:ext cx="1690221" cy="1688276"/>
                </a:xfrm>
                <a:custGeom>
                  <a:avLst/>
                  <a:gdLst>
                    <a:gd name="connsiteX0" fmla="*/ 1690223 w 1690223"/>
                    <a:gd name="connsiteY0" fmla="*/ 844139 h 1688278"/>
                    <a:gd name="connsiteX1" fmla="*/ 845112 w 1690223"/>
                    <a:gd name="connsiteY1" fmla="*/ 1688278 h 1688278"/>
                    <a:gd name="connsiteX2" fmla="*/ 0 w 1690223"/>
                    <a:gd name="connsiteY2" fmla="*/ 844139 h 1688278"/>
                    <a:gd name="connsiteX3" fmla="*/ 845112 w 1690223"/>
                    <a:gd name="connsiteY3" fmla="*/ 0 h 1688278"/>
                    <a:gd name="connsiteX4" fmla="*/ 1690223 w 1690223"/>
                    <a:gd name="connsiteY4" fmla="*/ 844139 h 1688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223" h="1688278">
                      <a:moveTo>
                        <a:pt x="1690223" y="844139"/>
                      </a:moveTo>
                      <a:cubicBezTo>
                        <a:pt x="1690223" y="1310344"/>
                        <a:pt x="1311854" y="1688278"/>
                        <a:pt x="845112" y="1688278"/>
                      </a:cubicBezTo>
                      <a:cubicBezTo>
                        <a:pt x="378370" y="1688278"/>
                        <a:pt x="0" y="1310344"/>
                        <a:pt x="0" y="844139"/>
                      </a:cubicBezTo>
                      <a:cubicBezTo>
                        <a:pt x="0" y="377934"/>
                        <a:pt x="378370" y="0"/>
                        <a:pt x="845112" y="0"/>
                      </a:cubicBezTo>
                      <a:cubicBezTo>
                        <a:pt x="1311854" y="0"/>
                        <a:pt x="1690223" y="377934"/>
                        <a:pt x="1690223" y="844139"/>
                      </a:cubicBezTo>
                      <a:close/>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17" name="Graphic 27">
                <a:extLst>
                  <a:ext uri="{FF2B5EF4-FFF2-40B4-BE49-F238E27FC236}">
                    <a16:creationId xmlns:a16="http://schemas.microsoft.com/office/drawing/2014/main" id="{93DBD6FB-2769-454E-B63A-02E47E16486D}"/>
                  </a:ext>
                </a:extLst>
              </p:cNvPr>
              <p:cNvSpPr/>
              <p:nvPr/>
            </p:nvSpPr>
            <p:spPr>
              <a:xfrm>
                <a:off x="5950438" y="4310193"/>
                <a:ext cx="112523" cy="111128"/>
              </a:xfrm>
              <a:custGeom>
                <a:avLst/>
                <a:gdLst>
                  <a:gd name="connsiteX0" fmla="*/ 0 w 115252"/>
                  <a:gd name="connsiteY0" fmla="*/ 113824 h 113823"/>
                  <a:gd name="connsiteX1" fmla="*/ 57626 w 115252"/>
                  <a:gd name="connsiteY1" fmla="*/ 0 h 113823"/>
                  <a:gd name="connsiteX2" fmla="*/ 115253 w 115252"/>
                  <a:gd name="connsiteY2" fmla="*/ 113824 h 113823"/>
                  <a:gd name="connsiteX3" fmla="*/ 0 w 115252"/>
                  <a:gd name="connsiteY3" fmla="*/ 113824 h 113823"/>
                  <a:gd name="connsiteX4" fmla="*/ 57626 w 115252"/>
                  <a:gd name="connsiteY4" fmla="*/ 43148 h 113823"/>
                  <a:gd name="connsiteX5" fmla="*/ 57626 w 115252"/>
                  <a:gd name="connsiteY5" fmla="*/ 69056 h 113823"/>
                  <a:gd name="connsiteX6" fmla="*/ 57626 w 115252"/>
                  <a:gd name="connsiteY6" fmla="*/ 90488 h 113823"/>
                  <a:gd name="connsiteX7" fmla="*/ 57626 w 115252"/>
                  <a:gd name="connsiteY7" fmla="*/ 9477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113823">
                    <a:moveTo>
                      <a:pt x="0" y="113824"/>
                    </a:moveTo>
                    <a:lnTo>
                      <a:pt x="57626" y="0"/>
                    </a:lnTo>
                    <a:lnTo>
                      <a:pt x="115253" y="113824"/>
                    </a:lnTo>
                    <a:lnTo>
                      <a:pt x="0" y="113824"/>
                    </a:lnTo>
                    <a:moveTo>
                      <a:pt x="57626" y="43148"/>
                    </a:moveTo>
                    <a:lnTo>
                      <a:pt x="57626" y="69056"/>
                    </a:lnTo>
                    <a:moveTo>
                      <a:pt x="57626" y="90488"/>
                    </a:moveTo>
                    <a:lnTo>
                      <a:pt x="57626" y="94774"/>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10" name="TextBox 91">
            <a:extLst>
              <a:ext uri="{FF2B5EF4-FFF2-40B4-BE49-F238E27FC236}">
                <a16:creationId xmlns:a16="http://schemas.microsoft.com/office/drawing/2014/main" id="{755BBF27-05A0-4047-A3E3-ED24BAF42651}"/>
              </a:ext>
            </a:extLst>
          </p:cNvPr>
          <p:cNvSpPr txBox="1"/>
          <p:nvPr/>
        </p:nvSpPr>
        <p:spPr>
          <a:xfrm>
            <a:off x="6792947" y="947354"/>
            <a:ext cx="4523144" cy="9268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928932" fontAlgn="base">
              <a:lnSpc>
                <a:spcPct val="110000"/>
              </a:lnSpc>
              <a:defRPr/>
            </a:pPr>
            <a:r>
              <a:rPr lang="en-US" sz="1400" dirty="0">
                <a:solidFill>
                  <a:srgbClr val="000000"/>
                </a:solidFill>
                <a:cs typeface="Segoe UI Semibold"/>
              </a:rPr>
              <a:t>Advanced attacks such as phishing, ransomware and </a:t>
            </a:r>
            <a:br>
              <a:rPr lang="en-US" sz="1400" dirty="0">
                <a:solidFill>
                  <a:srgbClr val="000000"/>
                </a:solidFill>
                <a:cs typeface="Segoe UI Semibold"/>
              </a:rPr>
            </a:br>
            <a:r>
              <a:rPr lang="en-US" sz="1400" dirty="0">
                <a:solidFill>
                  <a:srgbClr val="000000"/>
                </a:solidFill>
                <a:cs typeface="Segoe UI Semibold"/>
              </a:rPr>
              <a:t>zero-day exploits demand proactive defences. </a:t>
            </a:r>
            <a:br>
              <a:rPr lang="en-US" sz="1400" dirty="0">
                <a:solidFill>
                  <a:srgbClr val="000000"/>
                </a:solidFill>
                <a:cs typeface="Segoe UI Semibold"/>
              </a:rPr>
            </a:br>
            <a:r>
              <a:rPr lang="en-US" sz="1400" dirty="0">
                <a:solidFill>
                  <a:srgbClr val="000000"/>
                </a:solidFill>
                <a:cs typeface="Segoe UI Semibold"/>
              </a:rPr>
              <a:t>Advanced security solutions offer automated threat detection and response to mitigate risks effectively.</a:t>
            </a:r>
            <a:endParaRPr kumimoji="0" lang="en-US" sz="1400" b="0" i="0" u="none" strike="noStrike" kern="1200" cap="none" spc="0" normalizeH="0" baseline="30000" noProof="0" dirty="0">
              <a:ln>
                <a:noFill/>
              </a:ln>
              <a:solidFill>
                <a:srgbClr val="000000"/>
              </a:solidFill>
              <a:effectLst/>
              <a:uLnTx/>
              <a:uFillTx/>
              <a:cs typeface="Segoe UI Semibold"/>
            </a:endParaRPr>
          </a:p>
        </p:txBody>
      </p:sp>
      <p:grpSp>
        <p:nvGrpSpPr>
          <p:cNvPr id="2" name="Group 1">
            <a:extLst>
              <a:ext uri="{FF2B5EF4-FFF2-40B4-BE49-F238E27FC236}">
                <a16:creationId xmlns:a16="http://schemas.microsoft.com/office/drawing/2014/main" id="{8A974D52-49BA-41B4-B26E-C5B2CAB631B9}"/>
              </a:ext>
            </a:extLst>
          </p:cNvPr>
          <p:cNvGrpSpPr/>
          <p:nvPr/>
        </p:nvGrpSpPr>
        <p:grpSpPr>
          <a:xfrm>
            <a:off x="5465403" y="955834"/>
            <a:ext cx="900000" cy="900000"/>
            <a:chOff x="5465403" y="955834"/>
            <a:chExt cx="900000" cy="900000"/>
          </a:xfrm>
        </p:grpSpPr>
        <p:pic>
          <p:nvPicPr>
            <p:cNvPr id="44" name="Picture 43">
              <a:extLst>
                <a:ext uri="{FF2B5EF4-FFF2-40B4-BE49-F238E27FC236}">
                  <a16:creationId xmlns:a16="http://schemas.microsoft.com/office/drawing/2014/main" id="{235FC18B-EC52-4DF3-88CB-B7DB07EBBB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5403" y="955834"/>
              <a:ext cx="900000" cy="900000"/>
            </a:xfrm>
            <a:prstGeom prst="rect">
              <a:avLst/>
            </a:prstGeom>
          </p:spPr>
        </p:pic>
        <p:grpSp>
          <p:nvGrpSpPr>
            <p:cNvPr id="50" name="Group 49">
              <a:extLst>
                <a:ext uri="{FF2B5EF4-FFF2-40B4-BE49-F238E27FC236}">
                  <a16:creationId xmlns:a16="http://schemas.microsoft.com/office/drawing/2014/main" id="{0D6BF223-3328-4CC4-84D5-BF6EEFE17500}"/>
                </a:ext>
              </a:extLst>
            </p:cNvPr>
            <p:cNvGrpSpPr/>
            <p:nvPr/>
          </p:nvGrpSpPr>
          <p:grpSpPr>
            <a:xfrm>
              <a:off x="5699166" y="1171477"/>
              <a:ext cx="432474" cy="468714"/>
              <a:chOff x="5699166" y="1223964"/>
              <a:chExt cx="432474" cy="468714"/>
            </a:xfrm>
          </p:grpSpPr>
          <p:sp>
            <p:nvSpPr>
              <p:cNvPr id="23" name="Freeform 50">
                <a:extLst>
                  <a:ext uri="{FF2B5EF4-FFF2-40B4-BE49-F238E27FC236}">
                    <a16:creationId xmlns:a16="http://schemas.microsoft.com/office/drawing/2014/main" id="{00B61800-ACF3-4CB4-A717-63D71962CF97}"/>
                  </a:ext>
                </a:extLst>
              </p:cNvPr>
              <p:cNvSpPr/>
              <p:nvPr/>
            </p:nvSpPr>
            <p:spPr>
              <a:xfrm>
                <a:off x="5699166" y="1223964"/>
                <a:ext cx="391278" cy="390846"/>
              </a:xfrm>
              <a:custGeom>
                <a:avLst/>
                <a:gdLst>
                  <a:gd name="connsiteX0" fmla="*/ 2540027 w 3073586"/>
                  <a:gd name="connsiteY0" fmla="*/ 1996732 h 3070220"/>
                  <a:gd name="connsiteX1" fmla="*/ 2635974 w 3073586"/>
                  <a:gd name="connsiteY1" fmla="*/ 1540487 h 3070220"/>
                  <a:gd name="connsiteX2" fmla="*/ 2570335 w 3073586"/>
                  <a:gd name="connsiteY2" fmla="*/ 1147190 h 3070220"/>
                  <a:gd name="connsiteX3" fmla="*/ 2635974 w 3073586"/>
                  <a:gd name="connsiteY3" fmla="*/ 1540487 h 3070220"/>
                  <a:gd name="connsiteX4" fmla="*/ 2540027 w 3073586"/>
                  <a:gd name="connsiteY4" fmla="*/ 1996732 h 3070220"/>
                  <a:gd name="connsiteX5" fmla="*/ 2562307 w 3073586"/>
                  <a:gd name="connsiteY5" fmla="*/ 1996432 h 3070220"/>
                  <a:gd name="connsiteX6" fmla="*/ 2966919 w 3073586"/>
                  <a:gd name="connsiteY6" fmla="*/ 2099344 h 3070220"/>
                  <a:gd name="connsiteX7" fmla="*/ 3073470 w 3073586"/>
                  <a:gd name="connsiteY7" fmla="*/ 1540530 h 3070220"/>
                  <a:gd name="connsiteX8" fmla="*/ 1531182 w 3073586"/>
                  <a:gd name="connsiteY8" fmla="*/ -112 h 3070220"/>
                  <a:gd name="connsiteX9" fmla="*/ -116 w 3073586"/>
                  <a:gd name="connsiteY9" fmla="*/ 1540315 h 3070220"/>
                  <a:gd name="connsiteX10" fmla="*/ 1531182 w 3073586"/>
                  <a:gd name="connsiteY10" fmla="*/ 3070109 h 3070220"/>
                  <a:gd name="connsiteX11" fmla="*/ 1744756 w 3073586"/>
                  <a:gd name="connsiteY11" fmla="*/ 3055529 h 3070220"/>
                  <a:gd name="connsiteX12" fmla="*/ 1717110 w 3073586"/>
                  <a:gd name="connsiteY12" fmla="*/ 2840700 h 3070220"/>
                  <a:gd name="connsiteX13" fmla="*/ 2540027 w 3073586"/>
                  <a:gd name="connsiteY13" fmla="*/ 1996732 h 3070220"/>
                  <a:gd name="connsiteX14" fmla="*/ 2318811 w 3073586"/>
                  <a:gd name="connsiteY14" fmla="*/ 753893 h 3070220"/>
                  <a:gd name="connsiteX15" fmla="*/ 1717239 w 3073586"/>
                  <a:gd name="connsiteY15" fmla="*/ 1354902 h 3070220"/>
                  <a:gd name="connsiteX16" fmla="*/ 732692 w 3073586"/>
                  <a:gd name="connsiteY16" fmla="*/ 2294320 h 3070220"/>
                  <a:gd name="connsiteX17" fmla="*/ 437379 w 3073586"/>
                  <a:gd name="connsiteY17" fmla="*/ 1540487 h 3070220"/>
                  <a:gd name="connsiteX18" fmla="*/ 1531182 w 3073586"/>
                  <a:gd name="connsiteY18" fmla="*/ 437266 h 3070220"/>
                  <a:gd name="connsiteX19" fmla="*/ 1903038 w 3073586"/>
                  <a:gd name="connsiteY19" fmla="*/ 491895 h 3070220"/>
                  <a:gd name="connsiteX20" fmla="*/ 1531182 w 3073586"/>
                  <a:gd name="connsiteY20" fmla="*/ 437266 h 3070220"/>
                  <a:gd name="connsiteX21" fmla="*/ 437551 w 3073586"/>
                  <a:gd name="connsiteY21" fmla="*/ 1540487 h 3070220"/>
                  <a:gd name="connsiteX22" fmla="*/ 732692 w 3073586"/>
                  <a:gd name="connsiteY22" fmla="*/ 2294320 h 3070220"/>
                  <a:gd name="connsiteX23" fmla="*/ 1695344 w 3073586"/>
                  <a:gd name="connsiteY23" fmla="*/ 1693655 h 3070220"/>
                  <a:gd name="connsiteX24" fmla="*/ 1378181 w 3073586"/>
                  <a:gd name="connsiteY24" fmla="*/ 1693655 h 3070220"/>
                  <a:gd name="connsiteX25" fmla="*/ 1378181 w 3073586"/>
                  <a:gd name="connsiteY25" fmla="*/ 1376856 h 3070220"/>
                  <a:gd name="connsiteX26" fmla="*/ 1695344 w 3073586"/>
                  <a:gd name="connsiteY26" fmla="*/ 1376856 h 3070220"/>
                  <a:gd name="connsiteX27" fmla="*/ 1695344 w 3073586"/>
                  <a:gd name="connsiteY27" fmla="*/ 1693655 h 307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73586" h="3070220">
                    <a:moveTo>
                      <a:pt x="2540027" y="1996732"/>
                    </a:moveTo>
                    <a:cubicBezTo>
                      <a:pt x="2603983" y="1853148"/>
                      <a:pt x="2636687" y="1697639"/>
                      <a:pt x="2635974" y="1540487"/>
                    </a:cubicBezTo>
                    <a:cubicBezTo>
                      <a:pt x="2635974" y="1398468"/>
                      <a:pt x="2614093" y="1267370"/>
                      <a:pt x="2570335" y="1147190"/>
                    </a:cubicBezTo>
                    <a:cubicBezTo>
                      <a:pt x="2614068" y="1267254"/>
                      <a:pt x="2635945" y="1398352"/>
                      <a:pt x="2635974" y="1540487"/>
                    </a:cubicBezTo>
                    <a:cubicBezTo>
                      <a:pt x="2636687" y="1697639"/>
                      <a:pt x="2603983" y="1853148"/>
                      <a:pt x="2540027" y="1996732"/>
                    </a:cubicBezTo>
                    <a:cubicBezTo>
                      <a:pt x="2547411" y="1996732"/>
                      <a:pt x="2554881" y="1996432"/>
                      <a:pt x="2562307" y="1996432"/>
                    </a:cubicBezTo>
                    <a:cubicBezTo>
                      <a:pt x="2703692" y="1996235"/>
                      <a:pt x="2842848" y="2031632"/>
                      <a:pt x="2966919" y="2099344"/>
                    </a:cubicBezTo>
                    <a:cubicBezTo>
                      <a:pt x="3037478" y="1921473"/>
                      <a:pt x="3073637" y="1731853"/>
                      <a:pt x="3073470" y="1540530"/>
                    </a:cubicBezTo>
                    <a:cubicBezTo>
                      <a:pt x="3073513" y="688329"/>
                      <a:pt x="2384450" y="-112"/>
                      <a:pt x="1531182" y="-112"/>
                    </a:cubicBezTo>
                    <a:cubicBezTo>
                      <a:pt x="688946" y="-112"/>
                      <a:pt x="-116" y="688158"/>
                      <a:pt x="-116" y="1540315"/>
                    </a:cubicBezTo>
                    <a:cubicBezTo>
                      <a:pt x="13" y="2381753"/>
                      <a:pt x="689075" y="3070109"/>
                      <a:pt x="1531182" y="3070109"/>
                    </a:cubicBezTo>
                    <a:cubicBezTo>
                      <a:pt x="1602625" y="3070126"/>
                      <a:pt x="1673983" y="3065254"/>
                      <a:pt x="1744756" y="3055529"/>
                    </a:cubicBezTo>
                    <a:cubicBezTo>
                      <a:pt x="1726353" y="2985399"/>
                      <a:pt x="1717063" y="2913197"/>
                      <a:pt x="1717110" y="2840700"/>
                    </a:cubicBezTo>
                    <a:cubicBezTo>
                      <a:pt x="1717239" y="2381839"/>
                      <a:pt x="2083600" y="2008567"/>
                      <a:pt x="2540027" y="1996732"/>
                    </a:cubicBezTo>
                    <a:close/>
                    <a:moveTo>
                      <a:pt x="2318811" y="753893"/>
                    </a:moveTo>
                    <a:lnTo>
                      <a:pt x="1717239" y="1354902"/>
                    </a:lnTo>
                    <a:close/>
                    <a:moveTo>
                      <a:pt x="732692" y="2294320"/>
                    </a:moveTo>
                    <a:cubicBezTo>
                      <a:pt x="546721" y="2097672"/>
                      <a:pt x="437379" y="1835503"/>
                      <a:pt x="437379" y="1540487"/>
                    </a:cubicBezTo>
                    <a:cubicBezTo>
                      <a:pt x="437551" y="928715"/>
                      <a:pt x="929738" y="437266"/>
                      <a:pt x="1531182" y="437266"/>
                    </a:cubicBezTo>
                    <a:cubicBezTo>
                      <a:pt x="1662418" y="437266"/>
                      <a:pt x="1782749" y="459135"/>
                      <a:pt x="1903038" y="491895"/>
                    </a:cubicBezTo>
                    <a:cubicBezTo>
                      <a:pt x="1782835" y="459135"/>
                      <a:pt x="1662632" y="437266"/>
                      <a:pt x="1531182" y="437266"/>
                    </a:cubicBezTo>
                    <a:cubicBezTo>
                      <a:pt x="929738" y="437266"/>
                      <a:pt x="437551" y="928715"/>
                      <a:pt x="437551" y="1540487"/>
                    </a:cubicBezTo>
                    <a:cubicBezTo>
                      <a:pt x="437551" y="1835503"/>
                      <a:pt x="546892" y="2097672"/>
                      <a:pt x="732692" y="2294320"/>
                    </a:cubicBezTo>
                    <a:close/>
                    <a:moveTo>
                      <a:pt x="1695344" y="1693655"/>
                    </a:moveTo>
                    <a:cubicBezTo>
                      <a:pt x="1607854" y="1791979"/>
                      <a:pt x="1465671" y="1791979"/>
                      <a:pt x="1378181" y="1693655"/>
                    </a:cubicBezTo>
                    <a:cubicBezTo>
                      <a:pt x="1279743" y="1606265"/>
                      <a:pt x="1279743" y="1464246"/>
                      <a:pt x="1378181" y="1376856"/>
                    </a:cubicBezTo>
                    <a:cubicBezTo>
                      <a:pt x="1465671" y="1289424"/>
                      <a:pt x="1607854" y="1278532"/>
                      <a:pt x="1695344" y="1376856"/>
                    </a:cubicBezTo>
                    <a:cubicBezTo>
                      <a:pt x="1793782" y="1464032"/>
                      <a:pt x="1793782" y="1606051"/>
                      <a:pt x="1695344" y="1693655"/>
                    </a:cubicBezTo>
                    <a:close/>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24" name="Group 23">
                <a:extLst>
                  <a:ext uri="{FF2B5EF4-FFF2-40B4-BE49-F238E27FC236}">
                    <a16:creationId xmlns:a16="http://schemas.microsoft.com/office/drawing/2014/main" id="{5A495752-7A7D-48C4-AC2C-A7872931F93D}"/>
                  </a:ext>
                </a:extLst>
              </p:cNvPr>
              <p:cNvGrpSpPr/>
              <p:nvPr/>
            </p:nvGrpSpPr>
            <p:grpSpPr>
              <a:xfrm>
                <a:off x="5919982" y="1490847"/>
                <a:ext cx="211658" cy="201831"/>
                <a:chOff x="5078893" y="2616426"/>
                <a:chExt cx="250471" cy="238844"/>
              </a:xfrm>
            </p:grpSpPr>
            <p:sp>
              <p:nvSpPr>
                <p:cNvPr id="25" name="Freeform 51">
                  <a:extLst>
                    <a:ext uri="{FF2B5EF4-FFF2-40B4-BE49-F238E27FC236}">
                      <a16:creationId xmlns:a16="http://schemas.microsoft.com/office/drawing/2014/main" id="{EFC8A8D8-CB6D-47E0-B6DA-A1280BC522A3}"/>
                    </a:ext>
                  </a:extLst>
                </p:cNvPr>
                <p:cNvSpPr/>
                <p:nvPr/>
              </p:nvSpPr>
              <p:spPr>
                <a:xfrm>
                  <a:off x="5078893" y="2616426"/>
                  <a:ext cx="250471" cy="238844"/>
                </a:xfrm>
                <a:custGeom>
                  <a:avLst/>
                  <a:gdLst>
                    <a:gd name="connsiteX0" fmla="*/ -116 w 1662619"/>
                    <a:gd name="connsiteY0" fmla="*/ 956030 h 1585451"/>
                    <a:gd name="connsiteX1" fmla="*/ 817349 w 1662619"/>
                    <a:gd name="connsiteY1" fmla="*/ 1585340 h 1585451"/>
                    <a:gd name="connsiteX2" fmla="*/ 1662503 w 1662619"/>
                    <a:gd name="connsiteY2" fmla="*/ 741200 h 1585451"/>
                    <a:gd name="connsiteX3" fmla="*/ 1221960 w 1662619"/>
                    <a:gd name="connsiteY3" fmla="*/ -112 h 1585451"/>
                  </a:gdLst>
                  <a:ahLst/>
                  <a:cxnLst>
                    <a:cxn ang="0">
                      <a:pos x="connsiteX0" y="connsiteY0"/>
                    </a:cxn>
                    <a:cxn ang="0">
                      <a:pos x="connsiteX1" y="connsiteY1"/>
                    </a:cxn>
                    <a:cxn ang="0">
                      <a:pos x="connsiteX2" y="connsiteY2"/>
                    </a:cxn>
                    <a:cxn ang="0">
                      <a:pos x="connsiteX3" y="connsiteY3"/>
                    </a:cxn>
                  </a:cxnLst>
                  <a:rect l="l" t="t" r="r" b="b"/>
                  <a:pathLst>
                    <a:path w="1662619" h="1585451">
                      <a:moveTo>
                        <a:pt x="-116" y="956030"/>
                      </a:moveTo>
                      <a:cubicBezTo>
                        <a:pt x="95016" y="1318153"/>
                        <a:pt x="424887" y="1585340"/>
                        <a:pt x="817349" y="1585340"/>
                      </a:cubicBezTo>
                      <a:cubicBezTo>
                        <a:pt x="1284122" y="1585340"/>
                        <a:pt x="1662503" y="1207394"/>
                        <a:pt x="1662503" y="741200"/>
                      </a:cubicBezTo>
                      <a:cubicBezTo>
                        <a:pt x="1662606" y="432167"/>
                        <a:pt x="1493610" y="147795"/>
                        <a:pt x="1221960" y="-112"/>
                      </a:cubicBez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Graphic 27">
                  <a:extLst>
                    <a:ext uri="{FF2B5EF4-FFF2-40B4-BE49-F238E27FC236}">
                      <a16:creationId xmlns:a16="http://schemas.microsoft.com/office/drawing/2014/main" id="{711BCBC2-0035-42DF-A8FE-CECBFEFB4B00}"/>
                    </a:ext>
                  </a:extLst>
                </p:cNvPr>
                <p:cNvSpPr/>
                <p:nvPr/>
              </p:nvSpPr>
              <p:spPr>
                <a:xfrm>
                  <a:off x="5135494" y="2655277"/>
                  <a:ext cx="137269" cy="135567"/>
                </a:xfrm>
                <a:custGeom>
                  <a:avLst/>
                  <a:gdLst>
                    <a:gd name="connsiteX0" fmla="*/ 0 w 115252"/>
                    <a:gd name="connsiteY0" fmla="*/ 113824 h 113823"/>
                    <a:gd name="connsiteX1" fmla="*/ 57626 w 115252"/>
                    <a:gd name="connsiteY1" fmla="*/ 0 h 113823"/>
                    <a:gd name="connsiteX2" fmla="*/ 115253 w 115252"/>
                    <a:gd name="connsiteY2" fmla="*/ 113824 h 113823"/>
                    <a:gd name="connsiteX3" fmla="*/ 0 w 115252"/>
                    <a:gd name="connsiteY3" fmla="*/ 113824 h 113823"/>
                    <a:gd name="connsiteX4" fmla="*/ 57626 w 115252"/>
                    <a:gd name="connsiteY4" fmla="*/ 43148 h 113823"/>
                    <a:gd name="connsiteX5" fmla="*/ 57626 w 115252"/>
                    <a:gd name="connsiteY5" fmla="*/ 69056 h 113823"/>
                    <a:gd name="connsiteX6" fmla="*/ 57626 w 115252"/>
                    <a:gd name="connsiteY6" fmla="*/ 90488 h 113823"/>
                    <a:gd name="connsiteX7" fmla="*/ 57626 w 115252"/>
                    <a:gd name="connsiteY7" fmla="*/ 9477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52" h="113823">
                      <a:moveTo>
                        <a:pt x="0" y="113824"/>
                      </a:moveTo>
                      <a:lnTo>
                        <a:pt x="57626" y="0"/>
                      </a:lnTo>
                      <a:lnTo>
                        <a:pt x="115253" y="113824"/>
                      </a:lnTo>
                      <a:lnTo>
                        <a:pt x="0" y="113824"/>
                      </a:lnTo>
                      <a:moveTo>
                        <a:pt x="57626" y="43148"/>
                      </a:moveTo>
                      <a:lnTo>
                        <a:pt x="57626" y="69056"/>
                      </a:lnTo>
                      <a:moveTo>
                        <a:pt x="57626" y="90488"/>
                      </a:moveTo>
                      <a:lnTo>
                        <a:pt x="57626" y="94774"/>
                      </a:lnTo>
                    </a:path>
                  </a:pathLst>
                </a:custGeom>
                <a:noFill/>
                <a:ln w="12700" cap="rnd">
                  <a:solidFill>
                    <a:schemeClr val="tx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grpSp>
      <p:sp>
        <p:nvSpPr>
          <p:cNvPr id="11" name="TextBox 93">
            <a:extLst>
              <a:ext uri="{FF2B5EF4-FFF2-40B4-BE49-F238E27FC236}">
                <a16:creationId xmlns:a16="http://schemas.microsoft.com/office/drawing/2014/main" id="{90E70C2D-9E6C-4F8B-B2A2-0E90348A87EC}"/>
              </a:ext>
            </a:extLst>
          </p:cNvPr>
          <p:cNvSpPr txBox="1"/>
          <p:nvPr/>
        </p:nvSpPr>
        <p:spPr>
          <a:xfrm>
            <a:off x="6792947" y="2381010"/>
            <a:ext cx="4523144" cy="6898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28932" fontAlgn="base">
              <a:lnSpc>
                <a:spcPct val="110000"/>
              </a:lnSpc>
              <a:defRPr/>
            </a:pPr>
            <a:r>
              <a:rPr lang="en-US" sz="1400" dirty="0">
                <a:solidFill>
                  <a:srgbClr val="000000"/>
                </a:solidFill>
                <a:cs typeface="Segoe UI Semibold"/>
              </a:rPr>
              <a:t>Massive rise in identity attacks – more than 7,000 password attacks per second </a:t>
            </a:r>
            <a:r>
              <a:rPr lang="en-US" sz="1400" baseline="30000" dirty="0">
                <a:solidFill>
                  <a:srgbClr val="000000"/>
                </a:solidFill>
                <a:cs typeface="Segoe UI Semibold"/>
              </a:rPr>
              <a:t>1</a:t>
            </a:r>
            <a:r>
              <a:rPr lang="en-US" sz="1400" dirty="0">
                <a:solidFill>
                  <a:srgbClr val="000000"/>
                </a:solidFill>
                <a:cs typeface="Segoe UI Semibold"/>
              </a:rPr>
              <a:t>, increasing risk of compromised accounts.</a:t>
            </a:r>
            <a:endParaRPr lang="en-US" sz="1400" b="0" i="0" u="none" strike="noStrike" kern="1200" cap="none" spc="0" normalizeH="0" baseline="30000" noProof="0" dirty="0">
              <a:ln>
                <a:noFill/>
              </a:ln>
              <a:solidFill>
                <a:srgbClr val="000000"/>
              </a:solidFill>
              <a:effectLst/>
              <a:uLnTx/>
              <a:uFillTx/>
              <a:cs typeface="Segoe UI Semibold"/>
            </a:endParaRPr>
          </a:p>
        </p:txBody>
      </p:sp>
      <p:grpSp>
        <p:nvGrpSpPr>
          <p:cNvPr id="3" name="Group 2">
            <a:extLst>
              <a:ext uri="{FF2B5EF4-FFF2-40B4-BE49-F238E27FC236}">
                <a16:creationId xmlns:a16="http://schemas.microsoft.com/office/drawing/2014/main" id="{CF787FB4-8652-4678-920F-C22365847463}"/>
              </a:ext>
            </a:extLst>
          </p:cNvPr>
          <p:cNvGrpSpPr/>
          <p:nvPr/>
        </p:nvGrpSpPr>
        <p:grpSpPr>
          <a:xfrm>
            <a:off x="5465403" y="2278078"/>
            <a:ext cx="900000" cy="900000"/>
            <a:chOff x="5465403" y="2304612"/>
            <a:chExt cx="900000" cy="900000"/>
          </a:xfrm>
        </p:grpSpPr>
        <p:pic>
          <p:nvPicPr>
            <p:cNvPr id="42" name="Picture 41">
              <a:extLst>
                <a:ext uri="{FF2B5EF4-FFF2-40B4-BE49-F238E27FC236}">
                  <a16:creationId xmlns:a16="http://schemas.microsoft.com/office/drawing/2014/main" id="{31FAD37A-FBF4-48AD-87E9-3D0E358932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5403" y="2304612"/>
              <a:ext cx="900000" cy="900000"/>
            </a:xfrm>
            <a:prstGeom prst="rect">
              <a:avLst/>
            </a:prstGeom>
          </p:spPr>
        </p:pic>
        <p:grpSp>
          <p:nvGrpSpPr>
            <p:cNvPr id="51" name="Group 50">
              <a:extLst>
                <a:ext uri="{FF2B5EF4-FFF2-40B4-BE49-F238E27FC236}">
                  <a16:creationId xmlns:a16="http://schemas.microsoft.com/office/drawing/2014/main" id="{3BD9B3FB-6959-415A-B6A9-3BCB3926A51F}"/>
                </a:ext>
              </a:extLst>
            </p:cNvPr>
            <p:cNvGrpSpPr/>
            <p:nvPr/>
          </p:nvGrpSpPr>
          <p:grpSpPr>
            <a:xfrm>
              <a:off x="5710414" y="2551607"/>
              <a:ext cx="409978" cy="436490"/>
              <a:chOff x="5710414" y="2692627"/>
              <a:chExt cx="409978" cy="436490"/>
            </a:xfrm>
          </p:grpSpPr>
          <p:sp>
            <p:nvSpPr>
              <p:cNvPr id="30" name="Shield_EA18" title="Icon of a shield">
                <a:extLst>
                  <a:ext uri="{FF2B5EF4-FFF2-40B4-BE49-F238E27FC236}">
                    <a16:creationId xmlns:a16="http://schemas.microsoft.com/office/drawing/2014/main" id="{A4DF116C-D1A7-48D1-B89A-F4AD00D288C1}"/>
                  </a:ext>
                </a:extLst>
              </p:cNvPr>
              <p:cNvSpPr>
                <a:spLocks noChangeAspect="1"/>
              </p:cNvSpPr>
              <p:nvPr/>
            </p:nvSpPr>
            <p:spPr bwMode="auto">
              <a:xfrm>
                <a:off x="5710414" y="2692627"/>
                <a:ext cx="409978" cy="43649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Lock" title="Icon of a padlock">
                <a:extLst>
                  <a:ext uri="{FF2B5EF4-FFF2-40B4-BE49-F238E27FC236}">
                    <a16:creationId xmlns:a16="http://schemas.microsoft.com/office/drawing/2014/main" id="{33900C6A-E6C9-4D7C-ABC8-4FDBA011FBA2}"/>
                  </a:ext>
                </a:extLst>
              </p:cNvPr>
              <p:cNvSpPr>
                <a:spLocks noChangeAspect="1" noEditPoints="1"/>
              </p:cNvSpPr>
              <p:nvPr/>
            </p:nvSpPr>
            <p:spPr bwMode="auto">
              <a:xfrm>
                <a:off x="5848750" y="2807751"/>
                <a:ext cx="133305" cy="186313"/>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2" name="TextBox 31">
            <a:extLst>
              <a:ext uri="{FF2B5EF4-FFF2-40B4-BE49-F238E27FC236}">
                <a16:creationId xmlns:a16="http://schemas.microsoft.com/office/drawing/2014/main" id="{5053823D-EE60-46C3-9374-59F3DE31B364}"/>
              </a:ext>
            </a:extLst>
          </p:cNvPr>
          <p:cNvSpPr txBox="1"/>
          <p:nvPr/>
        </p:nvSpPr>
        <p:spPr>
          <a:xfrm>
            <a:off x="6792947" y="5129001"/>
            <a:ext cx="4523144" cy="861774"/>
          </a:xfrm>
          <a:prstGeom prst="rect">
            <a:avLst/>
          </a:prstGeom>
          <a:noFill/>
        </p:spPr>
        <p:txBody>
          <a:bodyPr wrap="square" lIns="0" tIns="0" rIns="0" bIns="0" rtlCol="0" anchor="t">
            <a:spAutoFit/>
          </a:bodyPr>
          <a:lstStyle/>
          <a:p>
            <a:pPr>
              <a:defRPr/>
            </a:pPr>
            <a:r>
              <a:rPr lang="en-GB" sz="1400" dirty="0">
                <a:solidFill>
                  <a:srgbClr val="000000"/>
                </a:solidFill>
                <a:cs typeface="Segoe UI Semibold"/>
              </a:rPr>
              <a:t>64% of businesses faced BEC attacks in 2024,</a:t>
            </a:r>
            <a:r>
              <a:rPr lang="en-US" sz="1400" baseline="30000" dirty="0">
                <a:solidFill>
                  <a:srgbClr val="000000"/>
                </a:solidFill>
                <a:cs typeface="Segoe UI Semibold"/>
              </a:rPr>
              <a:t>3 </a:t>
            </a:r>
            <a:r>
              <a:rPr lang="en-GB" sz="1400" dirty="0">
                <a:solidFill>
                  <a:srgbClr val="000000"/>
                </a:solidFill>
                <a:cs typeface="Segoe UI Semibold"/>
              </a:rPr>
              <a:t>targeting employees with financial access. These phishing attempts mimicked executives stressing the need for stronger identity and phishing protection.</a:t>
            </a:r>
            <a:endParaRPr lang="en-US" sz="1400" b="0" i="0" u="none" strike="noStrike" kern="1200" cap="none" spc="0" normalizeH="0" baseline="30000" noProof="0" dirty="0">
              <a:ln>
                <a:noFill/>
              </a:ln>
              <a:solidFill>
                <a:srgbClr val="000000"/>
              </a:solidFill>
              <a:effectLst/>
              <a:uLnTx/>
              <a:uFillTx/>
              <a:cs typeface="Segoe UI Semibold"/>
            </a:endParaRPr>
          </a:p>
        </p:txBody>
      </p:sp>
      <p:grpSp>
        <p:nvGrpSpPr>
          <p:cNvPr id="6" name="Group 5">
            <a:extLst>
              <a:ext uri="{FF2B5EF4-FFF2-40B4-BE49-F238E27FC236}">
                <a16:creationId xmlns:a16="http://schemas.microsoft.com/office/drawing/2014/main" id="{6F90723F-D518-40B2-AB19-8AD585B36C43}"/>
              </a:ext>
            </a:extLst>
          </p:cNvPr>
          <p:cNvGrpSpPr/>
          <p:nvPr/>
        </p:nvGrpSpPr>
        <p:grpSpPr>
          <a:xfrm>
            <a:off x="5465403" y="5002167"/>
            <a:ext cx="900000" cy="900000"/>
            <a:chOff x="5465403" y="5002167"/>
            <a:chExt cx="900000" cy="900000"/>
          </a:xfrm>
        </p:grpSpPr>
        <p:pic>
          <p:nvPicPr>
            <p:cNvPr id="46" name="Picture 45">
              <a:extLst>
                <a:ext uri="{FF2B5EF4-FFF2-40B4-BE49-F238E27FC236}">
                  <a16:creationId xmlns:a16="http://schemas.microsoft.com/office/drawing/2014/main" id="{0411CE32-AA87-4A75-9F74-0CF4390CCF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5403" y="5002167"/>
              <a:ext cx="900000" cy="900000"/>
            </a:xfrm>
            <a:prstGeom prst="rect">
              <a:avLst/>
            </a:prstGeom>
          </p:spPr>
        </p:pic>
        <p:grpSp>
          <p:nvGrpSpPr>
            <p:cNvPr id="53" name="Group 52">
              <a:extLst>
                <a:ext uri="{FF2B5EF4-FFF2-40B4-BE49-F238E27FC236}">
                  <a16:creationId xmlns:a16="http://schemas.microsoft.com/office/drawing/2014/main" id="{2656483C-433D-4B13-ADB5-B4BDF128B697}"/>
                </a:ext>
              </a:extLst>
            </p:cNvPr>
            <p:cNvGrpSpPr/>
            <p:nvPr/>
          </p:nvGrpSpPr>
          <p:grpSpPr>
            <a:xfrm>
              <a:off x="5727472" y="5212540"/>
              <a:ext cx="404168" cy="479254"/>
              <a:chOff x="5713319" y="5287841"/>
              <a:chExt cx="404168" cy="479254"/>
            </a:xfrm>
          </p:grpSpPr>
          <p:sp>
            <p:nvSpPr>
              <p:cNvPr id="37" name="Freeform: Shape 36">
                <a:extLst>
                  <a:ext uri="{FF2B5EF4-FFF2-40B4-BE49-F238E27FC236}">
                    <a16:creationId xmlns:a16="http://schemas.microsoft.com/office/drawing/2014/main" id="{76FCAAC0-7E83-4D72-B57F-EEE9FD2F4932}"/>
                  </a:ext>
                </a:extLst>
              </p:cNvPr>
              <p:cNvSpPr/>
              <p:nvPr/>
            </p:nvSpPr>
            <p:spPr>
              <a:xfrm>
                <a:off x="5747390" y="5371730"/>
                <a:ext cx="78846" cy="118896"/>
              </a:xfrm>
              <a:custGeom>
                <a:avLst/>
                <a:gdLst>
                  <a:gd name="connsiteX0" fmla="*/ 58043 w 78846"/>
                  <a:gd name="connsiteY0" fmla="*/ 90419 h 118896"/>
                  <a:gd name="connsiteX1" fmla="*/ 50369 w 78846"/>
                  <a:gd name="connsiteY1" fmla="*/ 109978 h 118896"/>
                  <a:gd name="connsiteX2" fmla="*/ 69929 w 78846"/>
                  <a:gd name="connsiteY2" fmla="*/ 117652 h 118896"/>
                  <a:gd name="connsiteX3" fmla="*/ 77602 w 78846"/>
                  <a:gd name="connsiteY3" fmla="*/ 98093 h 118896"/>
                  <a:gd name="connsiteX4" fmla="*/ 69929 w 78846"/>
                  <a:gd name="connsiteY4" fmla="*/ 90419 h 118896"/>
                  <a:gd name="connsiteX5" fmla="*/ 69929 w 78846"/>
                  <a:gd name="connsiteY5" fmla="*/ 50585 h 118896"/>
                  <a:gd name="connsiteX6" fmla="*/ 46158 w 78846"/>
                  <a:gd name="connsiteY6" fmla="*/ 50585 h 118896"/>
                  <a:gd name="connsiteX7" fmla="*/ 46158 w 78846"/>
                  <a:gd name="connsiteY7" fmla="*/ 28477 h 118896"/>
                  <a:gd name="connsiteX8" fmla="*/ 53831 w 78846"/>
                  <a:gd name="connsiteY8" fmla="*/ 8918 h 118896"/>
                  <a:gd name="connsiteX9" fmla="*/ 34272 w 78846"/>
                  <a:gd name="connsiteY9" fmla="*/ 1244 h 118896"/>
                  <a:gd name="connsiteX10" fmla="*/ 26598 w 78846"/>
                  <a:gd name="connsiteY10" fmla="*/ 20804 h 118896"/>
                  <a:gd name="connsiteX11" fmla="*/ 34272 w 78846"/>
                  <a:gd name="connsiteY11" fmla="*/ 28477 h 118896"/>
                  <a:gd name="connsiteX12" fmla="*/ 34272 w 78846"/>
                  <a:gd name="connsiteY12" fmla="*/ 50579 h 118896"/>
                  <a:gd name="connsiteX13" fmla="*/ 3477 w 78846"/>
                  <a:gd name="connsiteY13" fmla="*/ 50537 h 118896"/>
                  <a:gd name="connsiteX14" fmla="*/ 594 w 78846"/>
                  <a:gd name="connsiteY14" fmla="*/ 60242 h 118896"/>
                  <a:gd name="connsiteX15" fmla="*/ 0 w 78846"/>
                  <a:gd name="connsiteY15" fmla="*/ 62423 h 118896"/>
                  <a:gd name="connsiteX16" fmla="*/ 58043 w 78846"/>
                  <a:gd name="connsiteY16" fmla="*/ 62476 h 1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846" h="118896">
                    <a:moveTo>
                      <a:pt x="58043" y="90419"/>
                    </a:moveTo>
                    <a:cubicBezTo>
                      <a:pt x="50523" y="93701"/>
                      <a:pt x="47087" y="102458"/>
                      <a:pt x="50369" y="109978"/>
                    </a:cubicBezTo>
                    <a:cubicBezTo>
                      <a:pt x="53651" y="117498"/>
                      <a:pt x="62409" y="120934"/>
                      <a:pt x="69929" y="117652"/>
                    </a:cubicBezTo>
                    <a:cubicBezTo>
                      <a:pt x="77449" y="114370"/>
                      <a:pt x="80885" y="105613"/>
                      <a:pt x="77602" y="98093"/>
                    </a:cubicBezTo>
                    <a:cubicBezTo>
                      <a:pt x="76104" y="94658"/>
                      <a:pt x="73363" y="91918"/>
                      <a:pt x="69929" y="90419"/>
                    </a:cubicBezTo>
                    <a:lnTo>
                      <a:pt x="69929" y="50585"/>
                    </a:lnTo>
                    <a:lnTo>
                      <a:pt x="46158" y="50585"/>
                    </a:lnTo>
                    <a:lnTo>
                      <a:pt x="46158" y="28477"/>
                    </a:lnTo>
                    <a:cubicBezTo>
                      <a:pt x="53677" y="25195"/>
                      <a:pt x="57114" y="16439"/>
                      <a:pt x="53831" y="8918"/>
                    </a:cubicBezTo>
                    <a:cubicBezTo>
                      <a:pt x="50549" y="1398"/>
                      <a:pt x="41792" y="-2038"/>
                      <a:pt x="34272" y="1244"/>
                    </a:cubicBezTo>
                    <a:cubicBezTo>
                      <a:pt x="26752" y="4526"/>
                      <a:pt x="23316" y="13284"/>
                      <a:pt x="26598" y="20804"/>
                    </a:cubicBezTo>
                    <a:cubicBezTo>
                      <a:pt x="28097" y="24238"/>
                      <a:pt x="30838" y="26979"/>
                      <a:pt x="34272" y="28477"/>
                    </a:cubicBezTo>
                    <a:lnTo>
                      <a:pt x="34272" y="50579"/>
                    </a:lnTo>
                    <a:lnTo>
                      <a:pt x="3477" y="50537"/>
                    </a:lnTo>
                    <a:cubicBezTo>
                      <a:pt x="2336" y="53716"/>
                      <a:pt x="1486" y="56896"/>
                      <a:pt x="594" y="60242"/>
                    </a:cubicBezTo>
                    <a:cubicBezTo>
                      <a:pt x="404" y="60967"/>
                      <a:pt x="202" y="61698"/>
                      <a:pt x="0" y="62423"/>
                    </a:cubicBezTo>
                    <a:lnTo>
                      <a:pt x="58043" y="62476"/>
                    </a:lnTo>
                    <a:close/>
                  </a:path>
                </a:pathLst>
              </a:custGeom>
              <a:solidFill>
                <a:schemeClr val="tx1"/>
              </a:solidFill>
              <a:ln w="585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5F05A64-AA45-44CA-B6DE-62302D9874D1}"/>
                  </a:ext>
                </a:extLst>
              </p:cNvPr>
              <p:cNvSpPr/>
              <p:nvPr/>
            </p:nvSpPr>
            <p:spPr>
              <a:xfrm>
                <a:off x="5713319" y="5287841"/>
                <a:ext cx="404168" cy="479254"/>
              </a:xfrm>
              <a:custGeom>
                <a:avLst/>
                <a:gdLst>
                  <a:gd name="connsiteX0" fmla="*/ 398167 w 404168"/>
                  <a:gd name="connsiteY0" fmla="*/ 259307 h 479254"/>
                  <a:gd name="connsiteX1" fmla="*/ 357162 w 404168"/>
                  <a:gd name="connsiteY1" fmla="*/ 187994 h 479254"/>
                  <a:gd name="connsiteX2" fmla="*/ 357162 w 404168"/>
                  <a:gd name="connsiteY2" fmla="*/ 185022 h 479254"/>
                  <a:gd name="connsiteX3" fmla="*/ 184912 w 404168"/>
                  <a:gd name="connsiteY3" fmla="*/ 122 h 479254"/>
                  <a:gd name="connsiteX4" fmla="*/ 184822 w 404168"/>
                  <a:gd name="connsiteY4" fmla="*/ 119 h 479254"/>
                  <a:gd name="connsiteX5" fmla="*/ 178219 w 404168"/>
                  <a:gd name="connsiteY5" fmla="*/ 0 h 479254"/>
                  <a:gd name="connsiteX6" fmla="*/ 2 w 404168"/>
                  <a:gd name="connsiteY6" fmla="*/ 171924 h 479254"/>
                  <a:gd name="connsiteX7" fmla="*/ 2 w 404168"/>
                  <a:gd name="connsiteY7" fmla="*/ 184999 h 479254"/>
                  <a:gd name="connsiteX8" fmla="*/ 70126 w 404168"/>
                  <a:gd name="connsiteY8" fmla="*/ 328861 h 479254"/>
                  <a:gd name="connsiteX9" fmla="*/ 70126 w 404168"/>
                  <a:gd name="connsiteY9" fmla="*/ 479255 h 479254"/>
                  <a:gd name="connsiteX10" fmla="*/ 257918 w 404168"/>
                  <a:gd name="connsiteY10" fmla="*/ 479255 h 479254"/>
                  <a:gd name="connsiteX11" fmla="*/ 257918 w 404168"/>
                  <a:gd name="connsiteY11" fmla="*/ 407942 h 479254"/>
                  <a:gd name="connsiteX12" fmla="*/ 287037 w 404168"/>
                  <a:gd name="connsiteY12" fmla="*/ 407942 h 479254"/>
                  <a:gd name="connsiteX13" fmla="*/ 357162 w 404168"/>
                  <a:gd name="connsiteY13" fmla="*/ 337817 h 479254"/>
                  <a:gd name="connsiteX14" fmla="*/ 357162 w 404168"/>
                  <a:gd name="connsiteY14" fmla="*/ 300972 h 479254"/>
                  <a:gd name="connsiteX15" fmla="*/ 383310 w 404168"/>
                  <a:gd name="connsiteY15" fmla="*/ 300972 h 479254"/>
                  <a:gd name="connsiteX16" fmla="*/ 398167 w 404168"/>
                  <a:gd name="connsiteY16" fmla="*/ 259307 h 479254"/>
                  <a:gd name="connsiteX17" fmla="*/ 391202 w 404168"/>
                  <a:gd name="connsiteY17" fmla="*/ 282484 h 479254"/>
                  <a:gd name="connsiteX18" fmla="*/ 382502 w 404168"/>
                  <a:gd name="connsiteY18" fmla="*/ 289021 h 479254"/>
                  <a:gd name="connsiteX19" fmla="*/ 345277 w 404168"/>
                  <a:gd name="connsiteY19" fmla="*/ 289021 h 479254"/>
                  <a:gd name="connsiteX20" fmla="*/ 345277 w 404168"/>
                  <a:gd name="connsiteY20" fmla="*/ 337752 h 479254"/>
                  <a:gd name="connsiteX21" fmla="*/ 287037 w 404168"/>
                  <a:gd name="connsiteY21" fmla="*/ 395991 h 479254"/>
                  <a:gd name="connsiteX22" fmla="*/ 246032 w 404168"/>
                  <a:gd name="connsiteY22" fmla="*/ 395991 h 479254"/>
                  <a:gd name="connsiteX23" fmla="*/ 246032 w 404168"/>
                  <a:gd name="connsiteY23" fmla="*/ 467304 h 479254"/>
                  <a:gd name="connsiteX24" fmla="*/ 82012 w 404168"/>
                  <a:gd name="connsiteY24" fmla="*/ 467304 h 479254"/>
                  <a:gd name="connsiteX25" fmla="*/ 82012 w 404168"/>
                  <a:gd name="connsiteY25" fmla="*/ 323025 h 479254"/>
                  <a:gd name="connsiteX26" fmla="*/ 77400 w 404168"/>
                  <a:gd name="connsiteY26" fmla="*/ 319460 h 479254"/>
                  <a:gd name="connsiteX27" fmla="*/ 11887 w 404168"/>
                  <a:gd name="connsiteY27" fmla="*/ 185004 h 479254"/>
                  <a:gd name="connsiteX28" fmla="*/ 11887 w 404168"/>
                  <a:gd name="connsiteY28" fmla="*/ 172144 h 479254"/>
                  <a:gd name="connsiteX29" fmla="*/ 178231 w 404168"/>
                  <a:gd name="connsiteY29" fmla="*/ 11897 h 479254"/>
                  <a:gd name="connsiteX30" fmla="*/ 184406 w 404168"/>
                  <a:gd name="connsiteY30" fmla="*/ 12010 h 479254"/>
                  <a:gd name="connsiteX31" fmla="*/ 345306 w 404168"/>
                  <a:gd name="connsiteY31" fmla="*/ 184577 h 479254"/>
                  <a:gd name="connsiteX32" fmla="*/ 345306 w 404168"/>
                  <a:gd name="connsiteY32" fmla="*/ 191149 h 479254"/>
                  <a:gd name="connsiteX33" fmla="*/ 346887 w 404168"/>
                  <a:gd name="connsiteY33" fmla="*/ 193901 h 479254"/>
                  <a:gd name="connsiteX34" fmla="*/ 387892 w 404168"/>
                  <a:gd name="connsiteY34" fmla="*/ 265214 h 479254"/>
                  <a:gd name="connsiteX35" fmla="*/ 388053 w 404168"/>
                  <a:gd name="connsiteY35" fmla="*/ 265487 h 479254"/>
                  <a:gd name="connsiteX36" fmla="*/ 388225 w 404168"/>
                  <a:gd name="connsiteY36" fmla="*/ 265755 h 479254"/>
                  <a:gd name="connsiteX37" fmla="*/ 391226 w 404168"/>
                  <a:gd name="connsiteY37" fmla="*/ 282478 h 47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4168" h="479254">
                    <a:moveTo>
                      <a:pt x="398167" y="259307"/>
                    </a:moveTo>
                    <a:lnTo>
                      <a:pt x="357162" y="187994"/>
                    </a:lnTo>
                    <a:lnTo>
                      <a:pt x="357162" y="185022"/>
                    </a:lnTo>
                    <a:cubicBezTo>
                      <a:pt x="360655" y="86398"/>
                      <a:pt x="283536" y="3615"/>
                      <a:pt x="184912" y="122"/>
                    </a:cubicBezTo>
                    <a:cubicBezTo>
                      <a:pt x="184882" y="121"/>
                      <a:pt x="184851" y="120"/>
                      <a:pt x="184822" y="119"/>
                    </a:cubicBezTo>
                    <a:cubicBezTo>
                      <a:pt x="182611" y="44"/>
                      <a:pt x="180410" y="4"/>
                      <a:pt x="178219" y="0"/>
                    </a:cubicBezTo>
                    <a:cubicBezTo>
                      <a:pt x="82189" y="-85"/>
                      <a:pt x="3368" y="75953"/>
                      <a:pt x="2" y="171924"/>
                    </a:cubicBezTo>
                    <a:lnTo>
                      <a:pt x="2" y="184999"/>
                    </a:lnTo>
                    <a:cubicBezTo>
                      <a:pt x="-230" y="241240"/>
                      <a:pt x="25681" y="294397"/>
                      <a:pt x="70126" y="328861"/>
                    </a:cubicBezTo>
                    <a:lnTo>
                      <a:pt x="70126" y="479255"/>
                    </a:lnTo>
                    <a:lnTo>
                      <a:pt x="257918" y="479255"/>
                    </a:lnTo>
                    <a:lnTo>
                      <a:pt x="257918" y="407942"/>
                    </a:lnTo>
                    <a:lnTo>
                      <a:pt x="287037" y="407942"/>
                    </a:lnTo>
                    <a:cubicBezTo>
                      <a:pt x="325734" y="407863"/>
                      <a:pt x="357084" y="376513"/>
                      <a:pt x="357162" y="337817"/>
                    </a:cubicBezTo>
                    <a:lnTo>
                      <a:pt x="357162" y="300972"/>
                    </a:lnTo>
                    <a:lnTo>
                      <a:pt x="383310" y="300972"/>
                    </a:lnTo>
                    <a:cubicBezTo>
                      <a:pt x="398761" y="299135"/>
                      <a:pt x="412430" y="281301"/>
                      <a:pt x="398167" y="259307"/>
                    </a:cubicBezTo>
                    <a:close/>
                    <a:moveTo>
                      <a:pt x="391202" y="282484"/>
                    </a:moveTo>
                    <a:cubicBezTo>
                      <a:pt x="389519" y="285932"/>
                      <a:pt x="386283" y="288364"/>
                      <a:pt x="382502" y="289021"/>
                    </a:cubicBezTo>
                    <a:lnTo>
                      <a:pt x="345277" y="289021"/>
                    </a:lnTo>
                    <a:lnTo>
                      <a:pt x="345277" y="337752"/>
                    </a:lnTo>
                    <a:cubicBezTo>
                      <a:pt x="345231" y="369897"/>
                      <a:pt x="319183" y="395945"/>
                      <a:pt x="287037" y="395991"/>
                    </a:cubicBezTo>
                    <a:lnTo>
                      <a:pt x="246032" y="395991"/>
                    </a:lnTo>
                    <a:lnTo>
                      <a:pt x="246032" y="467304"/>
                    </a:lnTo>
                    <a:lnTo>
                      <a:pt x="82012" y="467304"/>
                    </a:lnTo>
                    <a:lnTo>
                      <a:pt x="82012" y="323025"/>
                    </a:lnTo>
                    <a:lnTo>
                      <a:pt x="77400" y="319460"/>
                    </a:lnTo>
                    <a:cubicBezTo>
                      <a:pt x="35792" y="287308"/>
                      <a:pt x="11566" y="237586"/>
                      <a:pt x="11887" y="185004"/>
                    </a:cubicBezTo>
                    <a:lnTo>
                      <a:pt x="11887" y="172144"/>
                    </a:lnTo>
                    <a:cubicBezTo>
                      <a:pt x="14931" y="82558"/>
                      <a:pt x="88594" y="11595"/>
                      <a:pt x="178231" y="11897"/>
                    </a:cubicBezTo>
                    <a:cubicBezTo>
                      <a:pt x="180280" y="11897"/>
                      <a:pt x="182338" y="11935"/>
                      <a:pt x="184406" y="12010"/>
                    </a:cubicBezTo>
                    <a:cubicBezTo>
                      <a:pt x="276443" y="15336"/>
                      <a:pt x="348420" y="92533"/>
                      <a:pt x="345306" y="184577"/>
                    </a:cubicBezTo>
                    <a:lnTo>
                      <a:pt x="345306" y="191149"/>
                    </a:lnTo>
                    <a:lnTo>
                      <a:pt x="346887" y="193901"/>
                    </a:lnTo>
                    <a:lnTo>
                      <a:pt x="387892" y="265214"/>
                    </a:lnTo>
                    <a:lnTo>
                      <a:pt x="388053" y="265487"/>
                    </a:lnTo>
                    <a:lnTo>
                      <a:pt x="388225" y="265755"/>
                    </a:lnTo>
                    <a:cubicBezTo>
                      <a:pt x="392087" y="270418"/>
                      <a:pt x="393225" y="276763"/>
                      <a:pt x="391226" y="282478"/>
                    </a:cubicBezTo>
                    <a:close/>
                  </a:path>
                </a:pathLst>
              </a:custGeom>
              <a:solidFill>
                <a:schemeClr val="tx1"/>
              </a:solidFill>
              <a:ln w="585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D358431-5B12-4CBC-AE19-E6517A797E3C}"/>
                  </a:ext>
                </a:extLst>
              </p:cNvPr>
              <p:cNvSpPr/>
              <p:nvPr/>
            </p:nvSpPr>
            <p:spPr>
              <a:xfrm>
                <a:off x="5942117" y="5325084"/>
                <a:ext cx="50496" cy="76386"/>
              </a:xfrm>
              <a:custGeom>
                <a:avLst/>
                <a:gdLst>
                  <a:gd name="connsiteX0" fmla="*/ 35657 w 50496"/>
                  <a:gd name="connsiteY0" fmla="*/ 46669 h 76386"/>
                  <a:gd name="connsiteX1" fmla="*/ 30587 w 50496"/>
                  <a:gd name="connsiteY1" fmla="*/ 47619 h 76386"/>
                  <a:gd name="connsiteX2" fmla="*/ 11886 w 50496"/>
                  <a:gd name="connsiteY2" fmla="*/ 30789 h 76386"/>
                  <a:gd name="connsiteX3" fmla="*/ 11886 w 50496"/>
                  <a:gd name="connsiteY3" fmla="*/ 4475 h 76386"/>
                  <a:gd name="connsiteX4" fmla="*/ 0 w 50496"/>
                  <a:gd name="connsiteY4" fmla="*/ 0 h 76386"/>
                  <a:gd name="connsiteX5" fmla="*/ 0 w 50496"/>
                  <a:gd name="connsiteY5" fmla="*/ 35847 h 76386"/>
                  <a:gd name="connsiteX6" fmla="*/ 21988 w 50496"/>
                  <a:gd name="connsiteY6" fmla="*/ 55654 h 76386"/>
                  <a:gd name="connsiteX7" fmla="*/ 29764 w 50496"/>
                  <a:gd name="connsiteY7" fmla="*/ 75173 h 76386"/>
                  <a:gd name="connsiteX8" fmla="*/ 49283 w 50496"/>
                  <a:gd name="connsiteY8" fmla="*/ 67397 h 76386"/>
                  <a:gd name="connsiteX9" fmla="*/ 41507 w 50496"/>
                  <a:gd name="connsiteY9" fmla="*/ 47878 h 76386"/>
                  <a:gd name="connsiteX10" fmla="*/ 35657 w 50496"/>
                  <a:gd name="connsiteY10" fmla="*/ 46669 h 7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96" h="76386">
                    <a:moveTo>
                      <a:pt x="35657" y="46669"/>
                    </a:moveTo>
                    <a:cubicBezTo>
                      <a:pt x="33924" y="46683"/>
                      <a:pt x="32207" y="47006"/>
                      <a:pt x="30587" y="47619"/>
                    </a:cubicBezTo>
                    <a:lnTo>
                      <a:pt x="11886" y="30789"/>
                    </a:lnTo>
                    <a:lnTo>
                      <a:pt x="11886" y="4475"/>
                    </a:lnTo>
                    <a:cubicBezTo>
                      <a:pt x="7963" y="2912"/>
                      <a:pt x="3970" y="1343"/>
                      <a:pt x="0" y="0"/>
                    </a:cubicBezTo>
                    <a:lnTo>
                      <a:pt x="0" y="35847"/>
                    </a:lnTo>
                    <a:lnTo>
                      <a:pt x="21988" y="55654"/>
                    </a:lnTo>
                    <a:cubicBezTo>
                      <a:pt x="18745" y="63191"/>
                      <a:pt x="22227" y="71930"/>
                      <a:pt x="29764" y="75173"/>
                    </a:cubicBezTo>
                    <a:cubicBezTo>
                      <a:pt x="37302" y="78415"/>
                      <a:pt x="46040" y="74934"/>
                      <a:pt x="49283" y="67397"/>
                    </a:cubicBezTo>
                    <a:cubicBezTo>
                      <a:pt x="52526" y="59860"/>
                      <a:pt x="49045" y="51121"/>
                      <a:pt x="41507" y="47878"/>
                    </a:cubicBezTo>
                    <a:cubicBezTo>
                      <a:pt x="39659" y="47083"/>
                      <a:pt x="37669" y="46672"/>
                      <a:pt x="35657" y="46669"/>
                    </a:cubicBezTo>
                    <a:close/>
                  </a:path>
                </a:pathLst>
              </a:custGeom>
              <a:solidFill>
                <a:schemeClr val="tx1"/>
              </a:solidFill>
              <a:ln w="585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C50499E-E0D8-45F7-A20C-154C3712A6BB}"/>
                  </a:ext>
                </a:extLst>
              </p:cNvPr>
              <p:cNvSpPr/>
              <p:nvPr/>
            </p:nvSpPr>
            <p:spPr>
              <a:xfrm>
                <a:off x="5753227" y="5324182"/>
                <a:ext cx="174028" cy="261528"/>
              </a:xfrm>
              <a:custGeom>
                <a:avLst/>
                <a:gdLst>
                  <a:gd name="connsiteX0" fmla="*/ 159176 w 174028"/>
                  <a:gd name="connsiteY0" fmla="*/ 166427 h 261528"/>
                  <a:gd name="connsiteX1" fmla="*/ 153530 w 174028"/>
                  <a:gd name="connsiteY1" fmla="*/ 167556 h 261528"/>
                  <a:gd name="connsiteX2" fmla="*/ 111634 w 174028"/>
                  <a:gd name="connsiteY2" fmla="*/ 125517 h 261528"/>
                  <a:gd name="connsiteX3" fmla="*/ 111634 w 174028"/>
                  <a:gd name="connsiteY3" fmla="*/ 56521 h 261528"/>
                  <a:gd name="connsiteX4" fmla="*/ 147290 w 174028"/>
                  <a:gd name="connsiteY4" fmla="*/ 56521 h 261528"/>
                  <a:gd name="connsiteX5" fmla="*/ 147290 w 174028"/>
                  <a:gd name="connsiteY5" fmla="*/ 84452 h 261528"/>
                  <a:gd name="connsiteX6" fmla="*/ 139616 w 174028"/>
                  <a:gd name="connsiteY6" fmla="*/ 104012 h 261528"/>
                  <a:gd name="connsiteX7" fmla="*/ 159176 w 174028"/>
                  <a:gd name="connsiteY7" fmla="*/ 111686 h 261528"/>
                  <a:gd name="connsiteX8" fmla="*/ 166850 w 174028"/>
                  <a:gd name="connsiteY8" fmla="*/ 92126 h 261528"/>
                  <a:gd name="connsiteX9" fmla="*/ 159176 w 174028"/>
                  <a:gd name="connsiteY9" fmla="*/ 84452 h 261528"/>
                  <a:gd name="connsiteX10" fmla="*/ 159176 w 174028"/>
                  <a:gd name="connsiteY10" fmla="*/ 44630 h 261528"/>
                  <a:gd name="connsiteX11" fmla="*/ 111634 w 174028"/>
                  <a:gd name="connsiteY11" fmla="*/ 44630 h 261528"/>
                  <a:gd name="connsiteX12" fmla="*/ 111634 w 174028"/>
                  <a:gd name="connsiteY12" fmla="*/ 28477 h 261528"/>
                  <a:gd name="connsiteX13" fmla="*/ 119307 w 174028"/>
                  <a:gd name="connsiteY13" fmla="*/ 8918 h 261528"/>
                  <a:gd name="connsiteX14" fmla="*/ 99748 w 174028"/>
                  <a:gd name="connsiteY14" fmla="*/ 1244 h 261528"/>
                  <a:gd name="connsiteX15" fmla="*/ 92074 w 174028"/>
                  <a:gd name="connsiteY15" fmla="*/ 20804 h 261528"/>
                  <a:gd name="connsiteX16" fmla="*/ 99748 w 174028"/>
                  <a:gd name="connsiteY16" fmla="*/ 28477 h 261528"/>
                  <a:gd name="connsiteX17" fmla="*/ 99748 w 174028"/>
                  <a:gd name="connsiteY17" fmla="*/ 130218 h 261528"/>
                  <a:gd name="connsiteX18" fmla="*/ 119359 w 174028"/>
                  <a:gd name="connsiteY18" fmla="*/ 150477 h 261528"/>
                  <a:gd name="connsiteX19" fmla="*/ 87862 w 174028"/>
                  <a:gd name="connsiteY19" fmla="*/ 181973 h 261528"/>
                  <a:gd name="connsiteX20" fmla="*/ 87862 w 174028"/>
                  <a:gd name="connsiteY20" fmla="*/ 211057 h 261528"/>
                  <a:gd name="connsiteX21" fmla="*/ 52022 w 174028"/>
                  <a:gd name="connsiteY21" fmla="*/ 211057 h 261528"/>
                  <a:gd name="connsiteX22" fmla="*/ 29106 w 174028"/>
                  <a:gd name="connsiteY22" fmla="*/ 184142 h 261528"/>
                  <a:gd name="connsiteX23" fmla="*/ 21757 w 174028"/>
                  <a:gd name="connsiteY23" fmla="*/ 163832 h 261528"/>
                  <a:gd name="connsiteX24" fmla="*/ 1447 w 174028"/>
                  <a:gd name="connsiteY24" fmla="*/ 171180 h 261528"/>
                  <a:gd name="connsiteX25" fmla="*/ 8796 w 174028"/>
                  <a:gd name="connsiteY25" fmla="*/ 191491 h 261528"/>
                  <a:gd name="connsiteX26" fmla="*/ 20008 w 174028"/>
                  <a:gd name="connsiteY26" fmla="*/ 192183 h 261528"/>
                  <a:gd name="connsiteX27" fmla="*/ 46453 w 174028"/>
                  <a:gd name="connsiteY27" fmla="*/ 222949 h 261528"/>
                  <a:gd name="connsiteX28" fmla="*/ 87862 w 174028"/>
                  <a:gd name="connsiteY28" fmla="*/ 222949 h 261528"/>
                  <a:gd name="connsiteX29" fmla="*/ 87862 w 174028"/>
                  <a:gd name="connsiteY29" fmla="*/ 233051 h 261528"/>
                  <a:gd name="connsiteX30" fmla="*/ 80189 w 174028"/>
                  <a:gd name="connsiteY30" fmla="*/ 252611 h 261528"/>
                  <a:gd name="connsiteX31" fmla="*/ 99748 w 174028"/>
                  <a:gd name="connsiteY31" fmla="*/ 260285 h 261528"/>
                  <a:gd name="connsiteX32" fmla="*/ 107422 w 174028"/>
                  <a:gd name="connsiteY32" fmla="*/ 240725 h 261528"/>
                  <a:gd name="connsiteX33" fmla="*/ 99748 w 174028"/>
                  <a:gd name="connsiteY33" fmla="*/ 233051 h 261528"/>
                  <a:gd name="connsiteX34" fmla="*/ 99748 w 174028"/>
                  <a:gd name="connsiteY34" fmla="*/ 186662 h 261528"/>
                  <a:gd name="connsiteX35" fmla="*/ 127679 w 174028"/>
                  <a:gd name="connsiteY35" fmla="*/ 158731 h 261528"/>
                  <a:gd name="connsiteX36" fmla="*/ 145204 w 174028"/>
                  <a:gd name="connsiteY36" fmla="*/ 176381 h 261528"/>
                  <a:gd name="connsiteX37" fmla="*/ 154336 w 174028"/>
                  <a:gd name="connsiteY37" fmla="*/ 195248 h 261528"/>
                  <a:gd name="connsiteX38" fmla="*/ 173203 w 174028"/>
                  <a:gd name="connsiteY38" fmla="*/ 186115 h 261528"/>
                  <a:gd name="connsiteX39" fmla="*/ 164071 w 174028"/>
                  <a:gd name="connsiteY39" fmla="*/ 167249 h 261528"/>
                  <a:gd name="connsiteX40" fmla="*/ 159176 w 174028"/>
                  <a:gd name="connsiteY40" fmla="*/ 166427 h 26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4028" h="261528">
                    <a:moveTo>
                      <a:pt x="159176" y="166427"/>
                    </a:moveTo>
                    <a:cubicBezTo>
                      <a:pt x="157238" y="166429"/>
                      <a:pt x="155319" y="166813"/>
                      <a:pt x="153530" y="167556"/>
                    </a:cubicBezTo>
                    <a:lnTo>
                      <a:pt x="111634" y="125517"/>
                    </a:lnTo>
                    <a:lnTo>
                      <a:pt x="111634" y="56521"/>
                    </a:lnTo>
                    <a:lnTo>
                      <a:pt x="147290" y="56521"/>
                    </a:lnTo>
                    <a:lnTo>
                      <a:pt x="147290" y="84452"/>
                    </a:lnTo>
                    <a:cubicBezTo>
                      <a:pt x="139770" y="87735"/>
                      <a:pt x="136334" y="96491"/>
                      <a:pt x="139616" y="104012"/>
                    </a:cubicBezTo>
                    <a:cubicBezTo>
                      <a:pt x="142898" y="111532"/>
                      <a:pt x="151656" y="114968"/>
                      <a:pt x="159176" y="111686"/>
                    </a:cubicBezTo>
                    <a:cubicBezTo>
                      <a:pt x="166696" y="108404"/>
                      <a:pt x="170132" y="99646"/>
                      <a:pt x="166850" y="92126"/>
                    </a:cubicBezTo>
                    <a:cubicBezTo>
                      <a:pt x="165351" y="88692"/>
                      <a:pt x="162610" y="85951"/>
                      <a:pt x="159176" y="84452"/>
                    </a:cubicBezTo>
                    <a:lnTo>
                      <a:pt x="159176" y="44630"/>
                    </a:lnTo>
                    <a:lnTo>
                      <a:pt x="111634" y="44630"/>
                    </a:lnTo>
                    <a:lnTo>
                      <a:pt x="111634" y="28477"/>
                    </a:lnTo>
                    <a:cubicBezTo>
                      <a:pt x="119154" y="25195"/>
                      <a:pt x="122590" y="16439"/>
                      <a:pt x="119307" y="8918"/>
                    </a:cubicBezTo>
                    <a:cubicBezTo>
                      <a:pt x="116025" y="1398"/>
                      <a:pt x="107268" y="-2038"/>
                      <a:pt x="99748" y="1244"/>
                    </a:cubicBezTo>
                    <a:cubicBezTo>
                      <a:pt x="92228" y="4526"/>
                      <a:pt x="88792" y="13284"/>
                      <a:pt x="92074" y="20804"/>
                    </a:cubicBezTo>
                    <a:cubicBezTo>
                      <a:pt x="93573" y="24238"/>
                      <a:pt x="96314" y="26979"/>
                      <a:pt x="99748" y="28477"/>
                    </a:cubicBezTo>
                    <a:lnTo>
                      <a:pt x="99748" y="130218"/>
                    </a:lnTo>
                    <a:lnTo>
                      <a:pt x="119359" y="150477"/>
                    </a:lnTo>
                    <a:lnTo>
                      <a:pt x="87862" y="181973"/>
                    </a:lnTo>
                    <a:lnTo>
                      <a:pt x="87862" y="211057"/>
                    </a:lnTo>
                    <a:lnTo>
                      <a:pt x="52022" y="211057"/>
                    </a:lnTo>
                    <a:lnTo>
                      <a:pt x="29106" y="184142"/>
                    </a:lnTo>
                    <a:cubicBezTo>
                      <a:pt x="32686" y="176505"/>
                      <a:pt x="29396" y="167411"/>
                      <a:pt x="21757" y="163832"/>
                    </a:cubicBezTo>
                    <a:cubicBezTo>
                      <a:pt x="14120" y="160252"/>
                      <a:pt x="5026" y="163542"/>
                      <a:pt x="1447" y="171180"/>
                    </a:cubicBezTo>
                    <a:cubicBezTo>
                      <a:pt x="-2133" y="178818"/>
                      <a:pt x="1158" y="187911"/>
                      <a:pt x="8796" y="191491"/>
                    </a:cubicBezTo>
                    <a:cubicBezTo>
                      <a:pt x="12310" y="193137"/>
                      <a:pt x="16318" y="193385"/>
                      <a:pt x="20008" y="192183"/>
                    </a:cubicBezTo>
                    <a:lnTo>
                      <a:pt x="46453" y="222949"/>
                    </a:lnTo>
                    <a:lnTo>
                      <a:pt x="87862" y="222949"/>
                    </a:lnTo>
                    <a:lnTo>
                      <a:pt x="87862" y="233051"/>
                    </a:lnTo>
                    <a:cubicBezTo>
                      <a:pt x="80342" y="236334"/>
                      <a:pt x="76906" y="245090"/>
                      <a:pt x="80189" y="252611"/>
                    </a:cubicBezTo>
                    <a:cubicBezTo>
                      <a:pt x="83471" y="260131"/>
                      <a:pt x="92228" y="263567"/>
                      <a:pt x="99748" y="260285"/>
                    </a:cubicBezTo>
                    <a:cubicBezTo>
                      <a:pt x="107268" y="257003"/>
                      <a:pt x="110704" y="248245"/>
                      <a:pt x="107422" y="240725"/>
                    </a:cubicBezTo>
                    <a:cubicBezTo>
                      <a:pt x="105923" y="237291"/>
                      <a:pt x="103182" y="234550"/>
                      <a:pt x="99748" y="233051"/>
                    </a:cubicBezTo>
                    <a:lnTo>
                      <a:pt x="99748" y="186662"/>
                    </a:lnTo>
                    <a:lnTo>
                      <a:pt x="127679" y="158731"/>
                    </a:lnTo>
                    <a:lnTo>
                      <a:pt x="145204" y="176381"/>
                    </a:lnTo>
                    <a:cubicBezTo>
                      <a:pt x="142516" y="184113"/>
                      <a:pt x="146605" y="192560"/>
                      <a:pt x="154336" y="195248"/>
                    </a:cubicBezTo>
                    <a:cubicBezTo>
                      <a:pt x="162068" y="197936"/>
                      <a:pt x="170515" y="193847"/>
                      <a:pt x="173203" y="186115"/>
                    </a:cubicBezTo>
                    <a:cubicBezTo>
                      <a:pt x="175891" y="178384"/>
                      <a:pt x="171802" y="169937"/>
                      <a:pt x="164071" y="167249"/>
                    </a:cubicBezTo>
                    <a:cubicBezTo>
                      <a:pt x="162497" y="166702"/>
                      <a:pt x="160842" y="166424"/>
                      <a:pt x="159176" y="166427"/>
                    </a:cubicBezTo>
                    <a:close/>
                  </a:path>
                </a:pathLst>
              </a:custGeom>
              <a:solidFill>
                <a:schemeClr val="tx1"/>
              </a:solidFill>
              <a:ln w="5854" cap="flat">
                <a:noFill/>
                <a:prstDash val="solid"/>
                <a:miter/>
              </a:ln>
            </p:spPr>
            <p:txBody>
              <a:bodyPr rtlCol="0" anchor="ctr"/>
              <a:lstStyle/>
              <a:p>
                <a:endParaRPr lang="en-US"/>
              </a:p>
            </p:txBody>
          </p:sp>
        </p:grpSp>
      </p:grpSp>
      <p:sp>
        <p:nvSpPr>
          <p:cNvPr id="58" name="TextBox 57">
            <a:extLst>
              <a:ext uri="{FF2B5EF4-FFF2-40B4-BE49-F238E27FC236}">
                <a16:creationId xmlns:a16="http://schemas.microsoft.com/office/drawing/2014/main" id="{CF3E1D9E-D270-4EC5-90C0-15B963DE0CEB}"/>
              </a:ext>
            </a:extLst>
          </p:cNvPr>
          <p:cNvSpPr txBox="1"/>
          <p:nvPr/>
        </p:nvSpPr>
        <p:spPr>
          <a:xfrm>
            <a:off x="588264" y="6303737"/>
            <a:ext cx="3524250" cy="523220"/>
          </a:xfrm>
          <a:prstGeom prst="rect">
            <a:avLst/>
          </a:prstGeom>
          <a:noFill/>
        </p:spPr>
        <p:txBody>
          <a:bodyPr wrap="square" lIns="0" tIns="0" rIns="0" bIns="0" rtlCol="0">
            <a:spAutoFit/>
          </a:bodyPr>
          <a:lstStyle/>
          <a:p>
            <a:pPr algn="l" rtl="0" fontAlgn="base">
              <a:lnSpc>
                <a:spcPts val="975"/>
              </a:lnSpc>
              <a:buFont typeface="+mj-lt"/>
              <a:buAutoNum type="arabicPeriod"/>
            </a:pPr>
            <a:r>
              <a:rPr lang="en-US" sz="900" dirty="0">
                <a:solidFill>
                  <a:schemeClr val="tx2"/>
                </a:solidFill>
                <a:hlinkClick r:id="rId7">
                  <a:extLst>
                    <a:ext uri="{A12FA001-AC4F-418D-AE19-62706E023703}">
                      <ahyp:hlinkClr xmlns:ahyp="http://schemas.microsoft.com/office/drawing/2018/hyperlinkcolor" val="tx"/>
                    </a:ext>
                  </a:extLst>
                </a:hlinkClick>
              </a:rPr>
              <a:t>Microsoft Digital Defense Report 2024</a:t>
            </a:r>
            <a:r>
              <a:rPr lang="en-US" sz="900" dirty="0">
                <a:solidFill>
                  <a:schemeClr val="tx2"/>
                </a:solidFill>
              </a:rPr>
              <a:t>​</a:t>
            </a:r>
          </a:p>
          <a:p>
            <a:pPr algn="l" rtl="0" fontAlgn="base">
              <a:lnSpc>
                <a:spcPts val="975"/>
              </a:lnSpc>
              <a:buFont typeface="+mj-lt"/>
              <a:buAutoNum type="arabicPeriod"/>
            </a:pPr>
            <a:r>
              <a:rPr lang="en-GB" sz="900" dirty="0">
                <a:solidFill>
                  <a:schemeClr val="tx2"/>
                </a:solidFill>
                <a:hlinkClick r:id="rId8">
                  <a:extLst>
                    <a:ext uri="{A12FA001-AC4F-418D-AE19-62706E023703}">
                      <ahyp:hlinkClr xmlns:ahyp="http://schemas.microsoft.com/office/drawing/2018/hyperlinkcolor" val="tx"/>
                    </a:ext>
                  </a:extLst>
                </a:hlinkClick>
              </a:rPr>
              <a:t>Cert NZ - Need to prioritize cyber security</a:t>
            </a:r>
            <a:r>
              <a:rPr lang="en-GB" sz="900" dirty="0">
                <a:solidFill>
                  <a:schemeClr val="tx2"/>
                </a:solidFill>
              </a:rPr>
              <a:t>​</a:t>
            </a:r>
          </a:p>
          <a:p>
            <a:pPr algn="l" rtl="0" fontAlgn="base">
              <a:lnSpc>
                <a:spcPts val="975"/>
              </a:lnSpc>
              <a:buFont typeface="+mj-lt"/>
              <a:buAutoNum type="arabicPeriod"/>
            </a:pPr>
            <a:r>
              <a:rPr lang="en-GB" sz="900" dirty="0" err="1">
                <a:solidFill>
                  <a:schemeClr val="tx2"/>
                </a:solidFill>
                <a:hlinkClick r:id="rId9">
                  <a:extLst>
                    <a:ext uri="{A12FA001-AC4F-418D-AE19-62706E023703}">
                      <ahyp:hlinkClr xmlns:ahyp="http://schemas.microsoft.com/office/drawing/2018/hyperlinkcolor" val="tx"/>
                    </a:ext>
                  </a:extLst>
                </a:hlinkClick>
              </a:rPr>
              <a:t>HoxHunt</a:t>
            </a:r>
            <a:r>
              <a:rPr lang="en-GB" sz="900" dirty="0">
                <a:solidFill>
                  <a:schemeClr val="tx2"/>
                </a:solidFill>
                <a:hlinkClick r:id="rId9">
                  <a:extLst>
                    <a:ext uri="{A12FA001-AC4F-418D-AE19-62706E023703}">
                      <ahyp:hlinkClr xmlns:ahyp="http://schemas.microsoft.com/office/drawing/2018/hyperlinkcolor" val="tx"/>
                    </a:ext>
                  </a:extLst>
                </a:hlinkClick>
              </a:rPr>
              <a:t> - Phishing Trends Report</a:t>
            </a:r>
            <a:endParaRPr lang="en-US" sz="900" dirty="0">
              <a:solidFill>
                <a:schemeClr val="tx2"/>
              </a:solidFill>
            </a:endParaRPr>
          </a:p>
          <a:p>
            <a:pPr marL="114300" marR="0" lvl="0" indent="-114300" algn="l" defTabSz="914192" rtl="0" eaLnBrk="1" fontAlgn="auto" latinLnBrk="0" hangingPunct="1">
              <a:lnSpc>
                <a:spcPct val="100000"/>
              </a:lnSpc>
              <a:spcBef>
                <a:spcPts val="0"/>
              </a:spcBef>
              <a:spcAft>
                <a:spcPts val="0"/>
              </a:spcAft>
              <a:buClrTx/>
              <a:buSzTx/>
              <a:buFont typeface="+mj-lt"/>
              <a:buAutoNum type="arabicPeriod"/>
              <a:tabLst/>
              <a:defRPr/>
            </a:pPr>
            <a:endParaRPr kumimoji="0" lang="en-US" sz="900" b="0" i="0" u="none" strike="noStrike" kern="1200" cap="none" spc="0" normalizeH="0" baseline="0" noProof="0" dirty="0">
              <a:ln>
                <a:noFill/>
              </a:ln>
              <a:solidFill>
                <a:schemeClr val="tx2"/>
              </a:solidFill>
              <a:effectLst/>
              <a:uLnTx/>
              <a:uFillTx/>
              <a:ea typeface="+mn-lt"/>
              <a:cs typeface="Segoe UI"/>
            </a:endParaRPr>
          </a:p>
        </p:txBody>
      </p:sp>
    </p:spTree>
    <p:extLst>
      <p:ext uri="{BB962C8B-B14F-4D97-AF65-F5344CB8AC3E}">
        <p14:creationId xmlns:p14="http://schemas.microsoft.com/office/powerpoint/2010/main" val="12444666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D9E7CBD-71C4-49E0-8282-07F6A6E1918D}"/>
              </a:ext>
            </a:extLst>
          </p:cNvPr>
          <p:cNvGrpSpPr/>
          <p:nvPr/>
        </p:nvGrpSpPr>
        <p:grpSpPr>
          <a:xfrm>
            <a:off x="7055913" y="2458643"/>
            <a:ext cx="900000" cy="900000"/>
            <a:chOff x="7055913" y="2458643"/>
            <a:chExt cx="900000" cy="900000"/>
          </a:xfrm>
        </p:grpSpPr>
        <p:pic>
          <p:nvPicPr>
            <p:cNvPr id="31" name="Picture 30">
              <a:extLst>
                <a:ext uri="{FF2B5EF4-FFF2-40B4-BE49-F238E27FC236}">
                  <a16:creationId xmlns:a16="http://schemas.microsoft.com/office/drawing/2014/main" id="{1AC9CAE7-A850-4DF6-BC9B-401906901A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55913" y="2458643"/>
              <a:ext cx="900000" cy="900000"/>
            </a:xfrm>
            <a:prstGeom prst="rect">
              <a:avLst/>
            </a:prstGeom>
          </p:spPr>
        </p:pic>
        <p:pic>
          <p:nvPicPr>
            <p:cNvPr id="299" name="Graphic 298">
              <a:extLst>
                <a:ext uri="{FF2B5EF4-FFF2-40B4-BE49-F238E27FC236}">
                  <a16:creationId xmlns:a16="http://schemas.microsoft.com/office/drawing/2014/main" id="{E37F38F1-70E0-43B1-A569-ED60065F37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7131" y="2692643"/>
              <a:ext cx="37565" cy="432000"/>
            </a:xfrm>
            <a:prstGeom prst="rect">
              <a:avLst/>
            </a:prstGeom>
          </p:spPr>
        </p:pic>
      </p:grpSp>
      <p:sp>
        <p:nvSpPr>
          <p:cNvPr id="3" name="Title 2">
            <a:extLst>
              <a:ext uri="{FF2B5EF4-FFF2-40B4-BE49-F238E27FC236}">
                <a16:creationId xmlns:a16="http://schemas.microsoft.com/office/drawing/2014/main" id="{4909100E-235B-4682-9E28-C1FEE5928BF5}"/>
              </a:ext>
            </a:extLst>
          </p:cNvPr>
          <p:cNvSpPr>
            <a:spLocks noGrp="1"/>
          </p:cNvSpPr>
          <p:nvPr>
            <p:ph type="title"/>
          </p:nvPr>
        </p:nvSpPr>
        <p:spPr/>
        <p:txBody>
          <a:bodyPr/>
          <a:lstStyle/>
          <a:p>
            <a:r>
              <a:rPr lang="en-US" dirty="0"/>
              <a:t>Current state of business</a:t>
            </a:r>
          </a:p>
        </p:txBody>
      </p:sp>
      <p:grpSp>
        <p:nvGrpSpPr>
          <p:cNvPr id="395" name="Group 394">
            <a:extLst>
              <a:ext uri="{FF2B5EF4-FFF2-40B4-BE49-F238E27FC236}">
                <a16:creationId xmlns:a16="http://schemas.microsoft.com/office/drawing/2014/main" id="{BB31D79A-F7B7-464A-83D6-A3034BCDAD9F}"/>
              </a:ext>
            </a:extLst>
          </p:cNvPr>
          <p:cNvGrpSpPr/>
          <p:nvPr/>
        </p:nvGrpSpPr>
        <p:grpSpPr>
          <a:xfrm>
            <a:off x="1392142" y="2458643"/>
            <a:ext cx="900000" cy="900000"/>
            <a:chOff x="1392142" y="2134986"/>
            <a:chExt cx="900000" cy="900000"/>
          </a:xfrm>
        </p:grpSpPr>
        <p:pic>
          <p:nvPicPr>
            <p:cNvPr id="393" name="Picture 392">
              <a:extLst>
                <a:ext uri="{FF2B5EF4-FFF2-40B4-BE49-F238E27FC236}">
                  <a16:creationId xmlns:a16="http://schemas.microsoft.com/office/drawing/2014/main" id="{40E90F31-368F-4F4C-94EA-41D7D2F519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2142" y="2134986"/>
              <a:ext cx="900000" cy="900000"/>
            </a:xfrm>
            <a:prstGeom prst="rect">
              <a:avLst/>
            </a:prstGeom>
          </p:spPr>
        </p:pic>
        <p:grpSp>
          <p:nvGrpSpPr>
            <p:cNvPr id="370" name="Group 369">
              <a:extLst>
                <a:ext uri="{FF2B5EF4-FFF2-40B4-BE49-F238E27FC236}">
                  <a16:creationId xmlns:a16="http://schemas.microsoft.com/office/drawing/2014/main" id="{EA47C1B0-322F-4012-A4B6-4F1DC6BF370C}"/>
                </a:ext>
              </a:extLst>
            </p:cNvPr>
            <p:cNvGrpSpPr>
              <a:grpSpLocks noChangeAspect="1"/>
            </p:cNvGrpSpPr>
            <p:nvPr/>
          </p:nvGrpSpPr>
          <p:grpSpPr>
            <a:xfrm>
              <a:off x="1714385" y="2368986"/>
              <a:ext cx="255514" cy="432000"/>
              <a:chOff x="1910713" y="-2337373"/>
              <a:chExt cx="184048" cy="311172"/>
            </a:xfrm>
          </p:grpSpPr>
          <p:sp>
            <p:nvSpPr>
              <p:cNvPr id="13" name="location_5">
                <a:extLst>
                  <a:ext uri="{FF2B5EF4-FFF2-40B4-BE49-F238E27FC236}">
                    <a16:creationId xmlns:a16="http://schemas.microsoft.com/office/drawing/2014/main" id="{67FD8F72-EC52-4C03-AFFE-70119C11F525}"/>
                  </a:ext>
                  <a:ext uri="{C183D7F6-B498-43B3-948B-1728B52AA6E4}">
                    <adec:decorative xmlns:adec="http://schemas.microsoft.com/office/drawing/2017/decorative" val="1"/>
                  </a:ext>
                </a:extLst>
              </p:cNvPr>
              <p:cNvSpPr>
                <a:spLocks noChangeAspect="1" noEditPoints="1"/>
              </p:cNvSpPr>
              <p:nvPr/>
            </p:nvSpPr>
            <p:spPr bwMode="auto">
              <a:xfrm>
                <a:off x="1910713" y="-2248523"/>
                <a:ext cx="79048" cy="222322"/>
              </a:xfrm>
              <a:custGeom>
                <a:avLst/>
                <a:gdLst>
                  <a:gd name="T0" fmla="*/ 0 w 116"/>
                  <a:gd name="T1" fmla="*/ 58 h 330"/>
                  <a:gd name="T2" fmla="*/ 58 w 116"/>
                  <a:gd name="T3" fmla="*/ 0 h 330"/>
                  <a:gd name="T4" fmla="*/ 116 w 116"/>
                  <a:gd name="T5" fmla="*/ 58 h 330"/>
                  <a:gd name="T6" fmla="*/ 58 w 116"/>
                  <a:gd name="T7" fmla="*/ 116 h 330"/>
                  <a:gd name="T8" fmla="*/ 0 w 116"/>
                  <a:gd name="T9" fmla="*/ 58 h 330"/>
                  <a:gd name="T10" fmla="*/ 58 w 116"/>
                  <a:gd name="T11" fmla="*/ 116 h 330"/>
                  <a:gd name="T12" fmla="*/ 58 w 116"/>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0" y="58"/>
                    </a:moveTo>
                    <a:cubicBezTo>
                      <a:pt x="0" y="26"/>
                      <a:pt x="26" y="0"/>
                      <a:pt x="58" y="0"/>
                    </a:cubicBezTo>
                    <a:cubicBezTo>
                      <a:pt x="90" y="0"/>
                      <a:pt x="116" y="26"/>
                      <a:pt x="116" y="58"/>
                    </a:cubicBezTo>
                    <a:cubicBezTo>
                      <a:pt x="116" y="90"/>
                      <a:pt x="90" y="116"/>
                      <a:pt x="58" y="116"/>
                    </a:cubicBezTo>
                    <a:cubicBezTo>
                      <a:pt x="26" y="116"/>
                      <a:pt x="0" y="90"/>
                      <a:pt x="0" y="58"/>
                    </a:cubicBezTo>
                    <a:close/>
                    <a:moveTo>
                      <a:pt x="58" y="116"/>
                    </a:moveTo>
                    <a:cubicBezTo>
                      <a:pt x="58" y="330"/>
                      <a:pt x="58" y="330"/>
                      <a:pt x="58" y="33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cs typeface="Segoe UI" panose="020B0502040204020203" pitchFamily="34" charset="0"/>
                </a:endParaRPr>
              </a:p>
            </p:txBody>
          </p:sp>
          <p:sp>
            <p:nvSpPr>
              <p:cNvPr id="14" name="location_5">
                <a:extLst>
                  <a:ext uri="{FF2B5EF4-FFF2-40B4-BE49-F238E27FC236}">
                    <a16:creationId xmlns:a16="http://schemas.microsoft.com/office/drawing/2014/main" id="{D1DDFD05-2CBA-476C-9B2E-F8A19697D499}"/>
                  </a:ext>
                  <a:ext uri="{C183D7F6-B498-43B3-948B-1728B52AA6E4}">
                    <adec:decorative xmlns:adec="http://schemas.microsoft.com/office/drawing/2017/decorative" val="1"/>
                  </a:ext>
                </a:extLst>
              </p:cNvPr>
              <p:cNvSpPr>
                <a:spLocks noChangeAspect="1" noEditPoints="1"/>
              </p:cNvSpPr>
              <p:nvPr/>
            </p:nvSpPr>
            <p:spPr bwMode="auto">
              <a:xfrm>
                <a:off x="2015713" y="-2337373"/>
                <a:ext cx="79048" cy="222322"/>
              </a:xfrm>
              <a:custGeom>
                <a:avLst/>
                <a:gdLst>
                  <a:gd name="T0" fmla="*/ 0 w 116"/>
                  <a:gd name="T1" fmla="*/ 58 h 330"/>
                  <a:gd name="T2" fmla="*/ 58 w 116"/>
                  <a:gd name="T3" fmla="*/ 0 h 330"/>
                  <a:gd name="T4" fmla="*/ 116 w 116"/>
                  <a:gd name="T5" fmla="*/ 58 h 330"/>
                  <a:gd name="T6" fmla="*/ 58 w 116"/>
                  <a:gd name="T7" fmla="*/ 116 h 330"/>
                  <a:gd name="T8" fmla="*/ 0 w 116"/>
                  <a:gd name="T9" fmla="*/ 58 h 330"/>
                  <a:gd name="T10" fmla="*/ 58 w 116"/>
                  <a:gd name="T11" fmla="*/ 116 h 330"/>
                  <a:gd name="T12" fmla="*/ 58 w 116"/>
                  <a:gd name="T13" fmla="*/ 330 h 330"/>
                </a:gdLst>
                <a:ahLst/>
                <a:cxnLst>
                  <a:cxn ang="0">
                    <a:pos x="T0" y="T1"/>
                  </a:cxn>
                  <a:cxn ang="0">
                    <a:pos x="T2" y="T3"/>
                  </a:cxn>
                  <a:cxn ang="0">
                    <a:pos x="T4" y="T5"/>
                  </a:cxn>
                  <a:cxn ang="0">
                    <a:pos x="T6" y="T7"/>
                  </a:cxn>
                  <a:cxn ang="0">
                    <a:pos x="T8" y="T9"/>
                  </a:cxn>
                  <a:cxn ang="0">
                    <a:pos x="T10" y="T11"/>
                  </a:cxn>
                  <a:cxn ang="0">
                    <a:pos x="T12" y="T13"/>
                  </a:cxn>
                </a:cxnLst>
                <a:rect l="0" t="0" r="r" b="b"/>
                <a:pathLst>
                  <a:path w="116" h="330">
                    <a:moveTo>
                      <a:pt x="0" y="58"/>
                    </a:moveTo>
                    <a:cubicBezTo>
                      <a:pt x="0" y="26"/>
                      <a:pt x="26" y="0"/>
                      <a:pt x="58" y="0"/>
                    </a:cubicBezTo>
                    <a:cubicBezTo>
                      <a:pt x="90" y="0"/>
                      <a:pt x="116" y="26"/>
                      <a:pt x="116" y="58"/>
                    </a:cubicBezTo>
                    <a:cubicBezTo>
                      <a:pt x="116" y="90"/>
                      <a:pt x="90" y="116"/>
                      <a:pt x="58" y="116"/>
                    </a:cubicBezTo>
                    <a:cubicBezTo>
                      <a:pt x="26" y="116"/>
                      <a:pt x="0" y="90"/>
                      <a:pt x="0" y="58"/>
                    </a:cubicBezTo>
                    <a:close/>
                    <a:moveTo>
                      <a:pt x="58" y="116"/>
                    </a:moveTo>
                    <a:cubicBezTo>
                      <a:pt x="58" y="330"/>
                      <a:pt x="58" y="330"/>
                      <a:pt x="58" y="33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lin ang="5400000" scaled="1"/>
                  </a:gradFill>
                  <a:effectLst/>
                  <a:uLnTx/>
                  <a:uFillTx/>
                  <a:latin typeface="Segoe UI" panose="020B0502040204020203" pitchFamily="34" charset="0"/>
                  <a:cs typeface="Segoe UI" panose="020B0502040204020203" pitchFamily="34" charset="0"/>
                </a:endParaRPr>
              </a:p>
            </p:txBody>
          </p:sp>
        </p:grpSp>
      </p:grpSp>
      <p:sp>
        <p:nvSpPr>
          <p:cNvPr id="286" name="TextBox 285">
            <a:extLst>
              <a:ext uri="{FF2B5EF4-FFF2-40B4-BE49-F238E27FC236}">
                <a16:creationId xmlns:a16="http://schemas.microsoft.com/office/drawing/2014/main" id="{6A9FAAEF-0327-46BD-92B9-A5417863AF2D}"/>
              </a:ext>
            </a:extLst>
          </p:cNvPr>
          <p:cNvSpPr txBox="1"/>
          <p:nvPr/>
        </p:nvSpPr>
        <p:spPr>
          <a:xfrm>
            <a:off x="1036759" y="1505269"/>
            <a:ext cx="1623008" cy="492443"/>
          </a:xfrm>
          <a:prstGeom prst="rect">
            <a:avLst/>
          </a:prstGeom>
          <a:noFill/>
        </p:spPr>
        <p:txBody>
          <a:bodyPr wrap="none" lIns="0" tIns="0" rIns="0" bIns="0" rtlCol="0" anchor="t">
            <a:spAutoFit/>
          </a:bodyPr>
          <a:lstStyle/>
          <a:p>
            <a:pPr algn="ctr" defTabSz="403433"/>
            <a:r>
              <a:rPr lang="en-US" sz="1600" dirty="0">
                <a:latin typeface="+mj-lt"/>
                <a:cs typeface="Segoe UI Semibold" panose="020B0702040204020203" pitchFamily="34" charset="0"/>
              </a:rPr>
              <a:t>Hybrid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Work Complexity</a:t>
            </a:r>
          </a:p>
        </p:txBody>
      </p:sp>
      <p:cxnSp>
        <p:nvCxnSpPr>
          <p:cNvPr id="287" name="Straight Connector 286">
            <a:extLst>
              <a:ext uri="{FF2B5EF4-FFF2-40B4-BE49-F238E27FC236}">
                <a16:creationId xmlns:a16="http://schemas.microsoft.com/office/drawing/2014/main" id="{A8AA918D-4FAE-4A32-9BCE-1DA3CED59276}"/>
              </a:ext>
              <a:ext uri="{C183D7F6-B498-43B3-948B-1728B52AA6E4}">
                <adec:decorative xmlns:adec="http://schemas.microsoft.com/office/drawing/2017/decorative" val="1"/>
              </a:ext>
            </a:extLst>
          </p:cNvPr>
          <p:cNvCxnSpPr>
            <a:cxnSpLocks/>
          </p:cNvCxnSpPr>
          <p:nvPr/>
        </p:nvCxnSpPr>
        <p:spPr>
          <a:xfrm>
            <a:off x="588263" y="2132960"/>
            <a:ext cx="2520000" cy="0"/>
          </a:xfrm>
          <a:prstGeom prst="line">
            <a:avLst/>
          </a:prstGeom>
          <a:noFill/>
          <a:ln w="15875" cap="flat" cmpd="sng" algn="ctr">
            <a:solidFill>
              <a:srgbClr val="8DC8E8"/>
            </a:solidFill>
            <a:prstDash val="solid"/>
            <a:headEnd type="none" w="lg" len="med"/>
            <a:tailEnd type="none" w="lg" len="med"/>
          </a:ln>
          <a:effectLst/>
        </p:spPr>
      </p:cxnSp>
      <p:sp>
        <p:nvSpPr>
          <p:cNvPr id="295" name="TextBox 294">
            <a:extLst>
              <a:ext uri="{FF2B5EF4-FFF2-40B4-BE49-F238E27FC236}">
                <a16:creationId xmlns:a16="http://schemas.microsoft.com/office/drawing/2014/main" id="{CA2393DE-43D1-4F61-BAA0-D303C31657B6}"/>
              </a:ext>
            </a:extLst>
          </p:cNvPr>
          <p:cNvSpPr txBox="1"/>
          <p:nvPr/>
        </p:nvSpPr>
        <p:spPr>
          <a:xfrm>
            <a:off x="588263" y="3637605"/>
            <a:ext cx="2520000" cy="1508105"/>
          </a:xfrm>
          <a:prstGeom prst="rect">
            <a:avLst/>
          </a:prstGeom>
          <a:noFill/>
        </p:spPr>
        <p:txBody>
          <a:bodyPr wrap="square" lIns="0" tIns="0" rIns="0" bIns="0">
            <a:spAutoFit/>
          </a:bodyPr>
          <a:lstStyle/>
          <a:p>
            <a:pPr algn="ctr" defTabSz="432238">
              <a:spcBef>
                <a:spcPts val="283"/>
              </a:spcBef>
              <a:spcAft>
                <a:spcPts val="800"/>
              </a:spcAft>
              <a:defRPr/>
            </a:pPr>
            <a:r>
              <a:rPr lang="en-US" sz="1400" dirty="0"/>
              <a:t>While foundational protections are in place, hybrid work environments introduce advanced threats that require deeper visibility and adaptive controls to secure users, devices and access points.</a:t>
            </a:r>
          </a:p>
        </p:txBody>
      </p:sp>
      <p:grpSp>
        <p:nvGrpSpPr>
          <p:cNvPr id="389" name="Group 388">
            <a:extLst>
              <a:ext uri="{FF2B5EF4-FFF2-40B4-BE49-F238E27FC236}">
                <a16:creationId xmlns:a16="http://schemas.microsoft.com/office/drawing/2014/main" id="{FD4C6520-B943-4A83-9AD5-F619701151FA}"/>
              </a:ext>
            </a:extLst>
          </p:cNvPr>
          <p:cNvGrpSpPr/>
          <p:nvPr/>
        </p:nvGrpSpPr>
        <p:grpSpPr>
          <a:xfrm>
            <a:off x="4211967" y="2458643"/>
            <a:ext cx="900000" cy="900000"/>
            <a:chOff x="4223967" y="2134986"/>
            <a:chExt cx="900000" cy="900000"/>
          </a:xfrm>
        </p:grpSpPr>
        <p:pic>
          <p:nvPicPr>
            <p:cNvPr id="364" name="Picture 363">
              <a:extLst>
                <a:ext uri="{FF2B5EF4-FFF2-40B4-BE49-F238E27FC236}">
                  <a16:creationId xmlns:a16="http://schemas.microsoft.com/office/drawing/2014/main" id="{9699EBBE-9D8E-486B-B7FF-A77C39FC60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3967" y="2134986"/>
              <a:ext cx="900000" cy="900000"/>
            </a:xfrm>
            <a:prstGeom prst="rect">
              <a:avLst/>
            </a:prstGeom>
          </p:spPr>
        </p:pic>
        <p:sp>
          <p:nvSpPr>
            <p:cNvPr id="8" name="CellPhone_E8EA">
              <a:extLst>
                <a:ext uri="{FF2B5EF4-FFF2-40B4-BE49-F238E27FC236}">
                  <a16:creationId xmlns:a16="http://schemas.microsoft.com/office/drawing/2014/main" id="{8F15861F-EF79-4D13-80BF-8BC8C01DC65C}"/>
                </a:ext>
                <a:ext uri="{C183D7F6-B498-43B3-948B-1728B52AA6E4}">
                  <adec:decorative xmlns:adec="http://schemas.microsoft.com/office/drawing/2017/decorative" val="1"/>
                </a:ext>
              </a:extLst>
            </p:cNvPr>
            <p:cNvSpPr>
              <a:spLocks noChangeAspect="1" noEditPoints="1"/>
            </p:cNvSpPr>
            <p:nvPr/>
          </p:nvSpPr>
          <p:spPr bwMode="auto">
            <a:xfrm>
              <a:off x="4544345" y="2368986"/>
              <a:ext cx="259244" cy="432000"/>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58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gradFill>
                  <a:gsLst>
                    <a:gs pos="0">
                      <a:srgbClr val="505050"/>
                    </a:gs>
                    <a:gs pos="100000">
                      <a:srgbClr val="505050"/>
                    </a:gs>
                  </a:gsLst>
                </a:gradFill>
                <a:effectLst/>
                <a:uLnTx/>
                <a:uFillTx/>
                <a:latin typeface="Segoe UI" panose="020B0502040204020203" pitchFamily="34" charset="0"/>
                <a:cs typeface="Segoe UI" panose="020B0502040204020203" pitchFamily="34" charset="0"/>
              </a:endParaRPr>
            </a:p>
          </p:txBody>
        </p:sp>
      </p:grpSp>
      <p:sp>
        <p:nvSpPr>
          <p:cNvPr id="317" name="TextBox 316">
            <a:extLst>
              <a:ext uri="{FF2B5EF4-FFF2-40B4-BE49-F238E27FC236}">
                <a16:creationId xmlns:a16="http://schemas.microsoft.com/office/drawing/2014/main" id="{1BAC9833-142F-4D34-AB9B-E3A5538F7AB5}"/>
              </a:ext>
            </a:extLst>
          </p:cNvPr>
          <p:cNvSpPr txBox="1"/>
          <p:nvPr/>
        </p:nvSpPr>
        <p:spPr>
          <a:xfrm>
            <a:off x="3612567" y="1505269"/>
            <a:ext cx="20988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Sophisticated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Cyber Threats</a:t>
            </a:r>
          </a:p>
        </p:txBody>
      </p:sp>
      <p:cxnSp>
        <p:nvCxnSpPr>
          <p:cNvPr id="318" name="Straight Connector 317">
            <a:extLst>
              <a:ext uri="{FF2B5EF4-FFF2-40B4-BE49-F238E27FC236}">
                <a16:creationId xmlns:a16="http://schemas.microsoft.com/office/drawing/2014/main" id="{2796EF02-DDEC-48B6-88AC-5508D01EA08B}"/>
              </a:ext>
              <a:ext uri="{C183D7F6-B498-43B3-948B-1728B52AA6E4}">
                <adec:decorative xmlns:adec="http://schemas.microsoft.com/office/drawing/2017/decorative" val="1"/>
              </a:ext>
            </a:extLst>
          </p:cNvPr>
          <p:cNvCxnSpPr>
            <a:cxnSpLocks/>
          </p:cNvCxnSpPr>
          <p:nvPr/>
        </p:nvCxnSpPr>
        <p:spPr>
          <a:xfrm>
            <a:off x="3408088" y="2132960"/>
            <a:ext cx="2520000" cy="0"/>
          </a:xfrm>
          <a:prstGeom prst="line">
            <a:avLst/>
          </a:prstGeom>
          <a:noFill/>
          <a:ln w="15875" cap="flat" cmpd="sng" algn="ctr">
            <a:solidFill>
              <a:srgbClr val="C5B4E3"/>
            </a:solidFill>
            <a:prstDash val="solid"/>
            <a:headEnd type="none" w="lg" len="med"/>
            <a:tailEnd type="none" w="lg" len="med"/>
          </a:ln>
          <a:effectLst/>
        </p:spPr>
      </p:cxnSp>
      <p:sp>
        <p:nvSpPr>
          <p:cNvPr id="326" name="TextBox 325">
            <a:extLst>
              <a:ext uri="{FF2B5EF4-FFF2-40B4-BE49-F238E27FC236}">
                <a16:creationId xmlns:a16="http://schemas.microsoft.com/office/drawing/2014/main" id="{ABC0115B-EB3B-4B9C-B9B2-BDE836805126}"/>
              </a:ext>
            </a:extLst>
          </p:cNvPr>
          <p:cNvSpPr txBox="1"/>
          <p:nvPr/>
        </p:nvSpPr>
        <p:spPr>
          <a:xfrm>
            <a:off x="3408088" y="3637605"/>
            <a:ext cx="2520000" cy="1938992"/>
          </a:xfrm>
          <a:prstGeom prst="rect">
            <a:avLst/>
          </a:prstGeom>
          <a:noFill/>
        </p:spPr>
        <p:txBody>
          <a:bodyPr wrap="square" lIns="0" tIns="0" rIns="0" bIns="0">
            <a:spAutoFit/>
          </a:bodyPr>
          <a:lstStyle/>
          <a:p>
            <a:pPr algn="ctr" defTabSz="432238">
              <a:spcBef>
                <a:spcPts val="283"/>
              </a:spcBef>
              <a:spcAft>
                <a:spcPts val="800"/>
              </a:spcAft>
              <a:defRPr/>
            </a:pPr>
            <a:r>
              <a:rPr lang="en-US" sz="1400" dirty="0"/>
              <a:t>Cybercriminals are deploying advanced tactics like AI-driven phishing, ransomware-as-a-service and deepfake technology. Elevated security adds proactive threat hunting and automated responses to detect and neutralise these attacks in real-time.</a:t>
            </a:r>
          </a:p>
        </p:txBody>
      </p:sp>
      <p:sp>
        <p:nvSpPr>
          <p:cNvPr id="327" name="TextBox 326">
            <a:extLst>
              <a:ext uri="{FF2B5EF4-FFF2-40B4-BE49-F238E27FC236}">
                <a16:creationId xmlns:a16="http://schemas.microsoft.com/office/drawing/2014/main" id="{355CD9E9-003F-402A-BC3E-DD96442EC48C}"/>
              </a:ext>
            </a:extLst>
          </p:cNvPr>
          <p:cNvSpPr txBox="1"/>
          <p:nvPr/>
        </p:nvSpPr>
        <p:spPr>
          <a:xfrm>
            <a:off x="6227913" y="1513591"/>
            <a:ext cx="25560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Insufficient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Endpoint Coverage</a:t>
            </a:r>
          </a:p>
        </p:txBody>
      </p:sp>
      <p:cxnSp>
        <p:nvCxnSpPr>
          <p:cNvPr id="328" name="Straight Connector 327">
            <a:extLst>
              <a:ext uri="{FF2B5EF4-FFF2-40B4-BE49-F238E27FC236}">
                <a16:creationId xmlns:a16="http://schemas.microsoft.com/office/drawing/2014/main" id="{CAE884A6-D92B-46AD-8F3B-6358B80872D1}"/>
              </a:ext>
              <a:ext uri="{C183D7F6-B498-43B3-948B-1728B52AA6E4}">
                <adec:decorative xmlns:adec="http://schemas.microsoft.com/office/drawing/2017/decorative" val="1"/>
              </a:ext>
            </a:extLst>
          </p:cNvPr>
          <p:cNvCxnSpPr>
            <a:cxnSpLocks/>
          </p:cNvCxnSpPr>
          <p:nvPr/>
        </p:nvCxnSpPr>
        <p:spPr>
          <a:xfrm>
            <a:off x="6245913" y="2132960"/>
            <a:ext cx="2520000" cy="0"/>
          </a:xfrm>
          <a:prstGeom prst="line">
            <a:avLst/>
          </a:prstGeom>
          <a:noFill/>
          <a:ln w="15875" cap="flat" cmpd="sng" algn="ctr">
            <a:solidFill>
              <a:srgbClr val="77EAB3"/>
            </a:solidFill>
            <a:prstDash val="solid"/>
            <a:headEnd type="none" w="lg" len="med"/>
            <a:tailEnd type="none" w="lg" len="med"/>
          </a:ln>
          <a:effectLst/>
        </p:spPr>
      </p:cxnSp>
      <p:sp>
        <p:nvSpPr>
          <p:cNvPr id="336" name="TextBox 335">
            <a:extLst>
              <a:ext uri="{FF2B5EF4-FFF2-40B4-BE49-F238E27FC236}">
                <a16:creationId xmlns:a16="http://schemas.microsoft.com/office/drawing/2014/main" id="{A50AE24C-AFEF-46BA-A0FE-0E23017ACF81}"/>
              </a:ext>
            </a:extLst>
          </p:cNvPr>
          <p:cNvSpPr txBox="1"/>
          <p:nvPr/>
        </p:nvSpPr>
        <p:spPr>
          <a:xfrm>
            <a:off x="6245913" y="3637605"/>
            <a:ext cx="2520000" cy="1508105"/>
          </a:xfrm>
          <a:prstGeom prst="rect">
            <a:avLst/>
          </a:prstGeom>
          <a:noFill/>
        </p:spPr>
        <p:txBody>
          <a:bodyPr wrap="square" lIns="0" tIns="0" rIns="0" bIns="0" anchor="t">
            <a:spAutoFit/>
          </a:bodyPr>
          <a:lstStyle/>
          <a:p>
            <a:pPr algn="ctr" defTabSz="432238">
              <a:spcBef>
                <a:spcPts val="283"/>
              </a:spcBef>
              <a:spcAft>
                <a:spcPts val="800"/>
              </a:spcAft>
              <a:defRPr/>
            </a:pPr>
            <a:r>
              <a:rPr lang="en-US" sz="1400" dirty="0"/>
              <a:t>Basic endpoint protection addresses common vulnerabilities but lacks advanced detection and response capabilities needed to mitigate targeted attacks or zero-day threats.</a:t>
            </a:r>
          </a:p>
        </p:txBody>
      </p:sp>
      <p:sp>
        <p:nvSpPr>
          <p:cNvPr id="337" name="TextBox 336">
            <a:extLst>
              <a:ext uri="{FF2B5EF4-FFF2-40B4-BE49-F238E27FC236}">
                <a16:creationId xmlns:a16="http://schemas.microsoft.com/office/drawing/2014/main" id="{E97068ED-37AF-491F-921D-84FBCC889278}"/>
              </a:ext>
            </a:extLst>
          </p:cNvPr>
          <p:cNvSpPr txBox="1"/>
          <p:nvPr/>
        </p:nvSpPr>
        <p:spPr>
          <a:xfrm>
            <a:off x="9269434" y="1505269"/>
            <a:ext cx="2098800" cy="492443"/>
          </a:xfrm>
          <a:prstGeom prst="rect">
            <a:avLst/>
          </a:prstGeom>
          <a:noFill/>
        </p:spPr>
        <p:txBody>
          <a:bodyPr wrap="square" lIns="0" tIns="0" rIns="0" bIns="0" rtlCol="0" anchor="t">
            <a:spAutoFit/>
          </a:bodyPr>
          <a:lstStyle/>
          <a:p>
            <a:pPr algn="ctr" defTabSz="403433"/>
            <a:r>
              <a:rPr lang="en-US" sz="1600" dirty="0">
                <a:latin typeface="+mj-lt"/>
                <a:cs typeface="Segoe UI Semibold" panose="020B0702040204020203" pitchFamily="34" charset="0"/>
              </a:rPr>
              <a:t>Growing </a:t>
            </a:r>
            <a:br>
              <a:rPr lang="en-US" sz="1600" dirty="0">
                <a:latin typeface="+mj-lt"/>
                <a:cs typeface="Segoe UI Semibold" panose="020B0702040204020203" pitchFamily="34" charset="0"/>
              </a:rPr>
            </a:br>
            <a:r>
              <a:rPr lang="en-US" sz="1600" dirty="0">
                <a:latin typeface="+mj-lt"/>
                <a:cs typeface="Segoe UI Semibold" panose="020B0702040204020203" pitchFamily="34" charset="0"/>
              </a:rPr>
              <a:t>Shadow IT</a:t>
            </a:r>
          </a:p>
        </p:txBody>
      </p:sp>
      <p:cxnSp>
        <p:nvCxnSpPr>
          <p:cNvPr id="338" name="Straight Connector 337">
            <a:extLst>
              <a:ext uri="{FF2B5EF4-FFF2-40B4-BE49-F238E27FC236}">
                <a16:creationId xmlns:a16="http://schemas.microsoft.com/office/drawing/2014/main" id="{61E2BAEA-B9DC-4B2A-9AE0-A888552042C9}"/>
              </a:ext>
              <a:ext uri="{C183D7F6-B498-43B3-948B-1728B52AA6E4}">
                <adec:decorative xmlns:adec="http://schemas.microsoft.com/office/drawing/2017/decorative" val="1"/>
              </a:ext>
            </a:extLst>
          </p:cNvPr>
          <p:cNvCxnSpPr>
            <a:cxnSpLocks/>
          </p:cNvCxnSpPr>
          <p:nvPr/>
        </p:nvCxnSpPr>
        <p:spPr>
          <a:xfrm>
            <a:off x="9083737" y="2132960"/>
            <a:ext cx="2520000" cy="0"/>
          </a:xfrm>
          <a:prstGeom prst="line">
            <a:avLst/>
          </a:prstGeom>
          <a:noFill/>
          <a:ln w="15875" cap="flat" cmpd="sng" algn="ctr">
            <a:solidFill>
              <a:srgbClr val="77EAB3"/>
            </a:solidFill>
            <a:prstDash val="solid"/>
            <a:headEnd type="none" w="lg" len="med"/>
            <a:tailEnd type="none" w="lg" len="med"/>
          </a:ln>
          <a:effectLst/>
        </p:spPr>
      </p:cxnSp>
      <p:sp>
        <p:nvSpPr>
          <p:cNvPr id="346" name="TextBox 345">
            <a:extLst>
              <a:ext uri="{FF2B5EF4-FFF2-40B4-BE49-F238E27FC236}">
                <a16:creationId xmlns:a16="http://schemas.microsoft.com/office/drawing/2014/main" id="{E7750415-5904-4A16-8885-EDFC1334AF3A}"/>
              </a:ext>
            </a:extLst>
          </p:cNvPr>
          <p:cNvSpPr txBox="1"/>
          <p:nvPr/>
        </p:nvSpPr>
        <p:spPr>
          <a:xfrm>
            <a:off x="9083737" y="3637605"/>
            <a:ext cx="2520000" cy="1508105"/>
          </a:xfrm>
          <a:prstGeom prst="rect">
            <a:avLst/>
          </a:prstGeom>
          <a:noFill/>
        </p:spPr>
        <p:txBody>
          <a:bodyPr wrap="square" lIns="0" tIns="0" rIns="0" bIns="0">
            <a:spAutoFit/>
          </a:bodyPr>
          <a:lstStyle/>
          <a:p>
            <a:pPr algn="ctr" defTabSz="432238">
              <a:spcBef>
                <a:spcPts val="283"/>
              </a:spcBef>
              <a:spcAft>
                <a:spcPts val="800"/>
              </a:spcAft>
              <a:defRPr/>
            </a:pPr>
            <a:r>
              <a:rPr lang="en-US" sz="1400" dirty="0"/>
              <a:t>With employees increasingly using unsanctioned cloud apps, foundational security tools </a:t>
            </a:r>
            <a:br>
              <a:rPr lang="en-US" sz="1400" dirty="0"/>
            </a:br>
            <a:r>
              <a:rPr lang="en-US" sz="1400" dirty="0"/>
              <a:t>may fail to detect or control risky activities, leaving data exposed to breaches and compliance violations.</a:t>
            </a:r>
          </a:p>
        </p:txBody>
      </p:sp>
      <p:grpSp>
        <p:nvGrpSpPr>
          <p:cNvPr id="5" name="Group 4">
            <a:extLst>
              <a:ext uri="{FF2B5EF4-FFF2-40B4-BE49-F238E27FC236}">
                <a16:creationId xmlns:a16="http://schemas.microsoft.com/office/drawing/2014/main" id="{E08BCF5D-485A-4A79-A334-A412C3110FDC}"/>
              </a:ext>
            </a:extLst>
          </p:cNvPr>
          <p:cNvGrpSpPr/>
          <p:nvPr/>
        </p:nvGrpSpPr>
        <p:grpSpPr>
          <a:xfrm>
            <a:off x="9887616" y="2458643"/>
            <a:ext cx="900000" cy="900000"/>
            <a:chOff x="9887616" y="2458643"/>
            <a:chExt cx="900000" cy="900000"/>
          </a:xfrm>
        </p:grpSpPr>
        <p:pic>
          <p:nvPicPr>
            <p:cNvPr id="36" name="Picture 35">
              <a:extLst>
                <a:ext uri="{FF2B5EF4-FFF2-40B4-BE49-F238E27FC236}">
                  <a16:creationId xmlns:a16="http://schemas.microsoft.com/office/drawing/2014/main" id="{6E6D225E-0B73-466E-A00B-CA01FE9A7A4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887616" y="2458643"/>
              <a:ext cx="900000" cy="900000"/>
            </a:xfrm>
            <a:prstGeom prst="rect">
              <a:avLst/>
            </a:prstGeom>
          </p:spPr>
        </p:pic>
        <p:pic>
          <p:nvPicPr>
            <p:cNvPr id="385" name="Graphic 384">
              <a:extLst>
                <a:ext uri="{FF2B5EF4-FFF2-40B4-BE49-F238E27FC236}">
                  <a16:creationId xmlns:a16="http://schemas.microsoft.com/office/drawing/2014/main" id="{E103574F-BC1C-43F7-9D83-08A76EB26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8834" y="2692643"/>
              <a:ext cx="37565" cy="432000"/>
            </a:xfrm>
            <a:prstGeom prst="rect">
              <a:avLst/>
            </a:prstGeom>
          </p:spPr>
        </p:pic>
      </p:grpSp>
    </p:spTree>
    <p:extLst>
      <p:ext uri="{BB962C8B-B14F-4D97-AF65-F5344CB8AC3E}">
        <p14:creationId xmlns:p14="http://schemas.microsoft.com/office/powerpoint/2010/main" val="27914511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931F2E-A108-42D2-AA11-BC97A6E23297}"/>
              </a:ext>
            </a:extLst>
          </p:cNvPr>
          <p:cNvPicPr>
            <a:picLocks noChangeAspect="1"/>
          </p:cNvPicPr>
          <p:nvPr/>
        </p:nvPicPr>
        <p:blipFill>
          <a:blip r:embed="rId2"/>
          <a:stretch>
            <a:fillRect/>
          </a:stretch>
        </p:blipFill>
        <p:spPr>
          <a:xfrm>
            <a:off x="584200" y="3511003"/>
            <a:ext cx="11018838" cy="3219997"/>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4120740"/>
            <a:ext cx="11018838" cy="257948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Advanced Identity Protection: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Leverage risk-based access controls and real-time threat detection with Microsoft Entra ID P2.</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Enhanced Threat Protection for Emails and Collaboration: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Gain advanced phishing, malware and email threat response capabilities with Defender for Office 365 Plan 2.</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Advanced Threat Hunting: </a:t>
            </a:r>
            <a:br>
              <a:rPr kumimoji="0" lang="en-US" sz="1200" b="0" i="0" u="none" strike="noStrike" kern="1200" cap="none" spc="0" normalizeH="0" noProof="0" dirty="0">
                <a:ln>
                  <a:noFill/>
                </a:ln>
                <a:solidFill>
                  <a:srgbClr val="000000"/>
                </a:solidFill>
                <a:effectLst/>
                <a:uLnTx/>
                <a:uFillTx/>
                <a:latin typeface="+mj-lt"/>
                <a:cs typeface="Segoe UI"/>
              </a:rPr>
            </a:br>
            <a:r>
              <a:rPr kumimoji="0" lang="en-US" sz="1200" b="0" i="0" u="none" strike="noStrike" kern="1200" cap="none" spc="0" normalizeH="0" baseline="0" noProof="0" dirty="0">
                <a:ln>
                  <a:noFill/>
                </a:ln>
                <a:solidFill>
                  <a:srgbClr val="000000"/>
                </a:solidFill>
                <a:effectLst/>
                <a:uLnTx/>
                <a:uFillTx/>
                <a:cs typeface="Segoe UI"/>
              </a:rPr>
              <a:t>Leverage Defender for Endpoint Plan 2 to enable proactive threat hunting, behavioural analysis and automated remediation </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for comprehensive endpoint security.</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Cloud App Security:</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Improve visibility and control over unsanctioned apps and mitigate shadow IT risks with Defender for Cloud Apps.</a:t>
            </a:r>
          </a:p>
          <a:p>
            <a:pPr marL="285750" indent="-285750">
              <a:spcBef>
                <a:spcPts val="600"/>
              </a:spcBef>
              <a:buClr>
                <a:schemeClr val="tx1"/>
              </a:buClr>
              <a:defRPr/>
            </a:pPr>
            <a:r>
              <a:rPr kumimoji="0" lang="en-US" sz="1200" b="0" i="0" u="none" strike="noStrike" kern="1200" cap="none" spc="0" normalizeH="0" noProof="0" dirty="0">
                <a:ln>
                  <a:noFill/>
                </a:ln>
                <a:solidFill>
                  <a:srgbClr val="000000"/>
                </a:solidFill>
                <a:effectLst/>
                <a:uLnTx/>
                <a:uFillTx/>
                <a:latin typeface="+mj-lt"/>
                <a:cs typeface="Segoe UI"/>
              </a:rPr>
              <a:t>Identity Threat Detection:</a:t>
            </a:r>
            <a:br>
              <a:rPr kumimoji="0" lang="en-US" sz="1200" b="0" i="0" u="none" strike="noStrike" kern="1200" cap="none" spc="0" normalizeH="0" baseline="0" noProof="0" dirty="0">
                <a:ln>
                  <a:noFill/>
                </a:ln>
                <a:solidFill>
                  <a:srgbClr val="000000"/>
                </a:solidFill>
                <a:effectLst/>
                <a:uLnTx/>
                <a:uFillTx/>
                <a:cs typeface="Segoe UI"/>
              </a:rPr>
            </a:br>
            <a:r>
              <a:rPr kumimoji="0" lang="en-US" sz="1200" b="0" i="0" u="none" strike="noStrike" kern="1200" cap="none" spc="0" normalizeH="0" baseline="0" noProof="0" dirty="0">
                <a:ln>
                  <a:noFill/>
                </a:ln>
                <a:solidFill>
                  <a:srgbClr val="000000"/>
                </a:solidFill>
                <a:effectLst/>
                <a:uLnTx/>
                <a:uFillTx/>
                <a:cs typeface="Segoe UI"/>
              </a:rPr>
              <a:t>Use Defender for Identity to detect lateral movement, compromised accounts, and advanced identity-based attacks.</a:t>
            </a:r>
            <a:endParaRPr kumimoji="0" lang="en-GB" sz="1200" b="0" i="0" u="none" strike="noStrike" kern="1200" cap="none" spc="0" normalizeH="0" baseline="0" noProof="0" dirty="0">
              <a:ln>
                <a:noFill/>
              </a:ln>
              <a:solidFill>
                <a:srgbClr val="000000"/>
              </a:solidFill>
              <a:effectLst/>
              <a:uLnTx/>
              <a:uFillTx/>
              <a:cs typeface="Segoe UI"/>
            </a:endParaRPr>
          </a:p>
        </p:txBody>
      </p:sp>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a:xfrm>
            <a:off x="588263" y="457200"/>
            <a:ext cx="11018520" cy="1107996"/>
          </a:xfrm>
        </p:spPr>
        <p:txBody>
          <a:bodyPr/>
          <a:lstStyle/>
          <a:p>
            <a:r>
              <a:rPr lang="en-US" dirty="0">
                <a:solidFill>
                  <a:srgbClr val="091F2C"/>
                </a:solidFill>
              </a:rPr>
              <a:t>M365 Business Premium: Enhancing collaboration, productivity and security</a:t>
            </a:r>
          </a:p>
        </p:txBody>
      </p:sp>
      <p:sp>
        <p:nvSpPr>
          <p:cNvPr id="7" name="Content Placeholder 6">
            <a:extLst>
              <a:ext uri="{FF2B5EF4-FFF2-40B4-BE49-F238E27FC236}">
                <a16:creationId xmlns:a16="http://schemas.microsoft.com/office/drawing/2014/main" id="{430E7B1C-969B-450F-836F-6157BFE5D6D3}"/>
              </a:ext>
            </a:extLst>
          </p:cNvPr>
          <p:cNvSpPr>
            <a:spLocks noGrp="1"/>
          </p:cNvSpPr>
          <p:nvPr>
            <p:ph sz="quarter" idx="10"/>
          </p:nvPr>
        </p:nvSpPr>
        <p:spPr>
          <a:xfrm>
            <a:off x="584200" y="1931226"/>
            <a:ext cx="11137900" cy="1415772"/>
          </a:xfrm>
        </p:spPr>
        <p:txBody>
          <a:bodyPr wrap="square">
            <a:spAutoFit/>
          </a:bodyPr>
          <a:lstStyle/>
          <a:p>
            <a:pPr>
              <a:spcBef>
                <a:spcPts val="300"/>
              </a:spcBef>
              <a:spcAft>
                <a:spcPts val="600"/>
              </a:spcAft>
            </a:pPr>
            <a:r>
              <a:rPr lang="en-US" sz="1200" dirty="0">
                <a:cs typeface="Segoe UI"/>
              </a:rPr>
              <a:t>M365 Business Premium offers productivity tools and advanced security for SMBs:</a:t>
            </a:r>
          </a:p>
          <a:p>
            <a:pPr>
              <a:spcBef>
                <a:spcPts val="300"/>
              </a:spcBef>
            </a:pPr>
            <a:r>
              <a:rPr lang="en-US" sz="1200" dirty="0">
                <a:latin typeface="+mj-lt"/>
                <a:cs typeface="Segoe UI"/>
              </a:rPr>
              <a:t>All-in-One Productivity Suite: </a:t>
            </a:r>
            <a:r>
              <a:rPr lang="en-US" sz="1200" dirty="0">
                <a:cs typeface="Segoe UI"/>
              </a:rPr>
              <a:t>Includes Office apps, Teams, Exchange, SharePoint and OneDrive.</a:t>
            </a:r>
          </a:p>
          <a:p>
            <a:pPr>
              <a:spcBef>
                <a:spcPts val="300"/>
              </a:spcBef>
            </a:pPr>
            <a:r>
              <a:rPr lang="en-US" sz="1200" dirty="0">
                <a:latin typeface="+mj-lt"/>
                <a:cs typeface="Segoe UI"/>
              </a:rPr>
              <a:t>Advanced Security: </a:t>
            </a:r>
            <a:r>
              <a:rPr lang="en-US" sz="1200" dirty="0">
                <a:cs typeface="Segoe UI"/>
              </a:rPr>
              <a:t>Defender for Business protects against threats with endpoint protection, behavioural detection and automated responses.</a:t>
            </a:r>
          </a:p>
          <a:p>
            <a:pPr>
              <a:spcBef>
                <a:spcPts val="300"/>
              </a:spcBef>
              <a:spcAft>
                <a:spcPts val="600"/>
              </a:spcAft>
            </a:pPr>
            <a:r>
              <a:rPr lang="en-US" sz="1200" dirty="0">
                <a:latin typeface="+mj-lt"/>
                <a:cs typeface="Segoe UI"/>
              </a:rPr>
              <a:t>Device Management: </a:t>
            </a:r>
            <a:r>
              <a:rPr lang="en-US" sz="1200" dirty="0">
                <a:cs typeface="Segoe UI"/>
              </a:rPr>
              <a:t>Manage and secure devices centrally with Intune. </a:t>
            </a:r>
          </a:p>
          <a:p>
            <a:pPr>
              <a:spcBef>
                <a:spcPts val="300"/>
              </a:spcBef>
            </a:pPr>
            <a:r>
              <a:rPr lang="en-US" sz="1200" dirty="0">
                <a:cs typeface="Segoe UI"/>
              </a:rPr>
              <a:t>However, as the threat landscape evolves, foundational protections may not be sufficient to defend against sophisticated attacks, insider risks or complex </a:t>
            </a:r>
            <a:br>
              <a:rPr lang="en-US" sz="1200" dirty="0">
                <a:cs typeface="Segoe UI"/>
              </a:rPr>
            </a:br>
            <a:r>
              <a:rPr lang="en-US" sz="1200" dirty="0">
                <a:cs typeface="Segoe UI"/>
              </a:rPr>
              <a:t>regulatory requirements.</a:t>
            </a:r>
            <a:endParaRPr lang="en-GB" sz="1200" baseline="30000" dirty="0">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3511003"/>
            <a:ext cx="11018838"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Ways to Elevate Security Beyond M365 Business Premium</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360578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7C3013-0D08-462A-93D2-95797CB6D313}"/>
              </a:ext>
            </a:extLst>
          </p:cNvPr>
          <p:cNvPicPr>
            <a:picLocks noChangeAspect="1"/>
          </p:cNvPicPr>
          <p:nvPr/>
        </p:nvPicPr>
        <p:blipFill>
          <a:blip r:embed="rId2"/>
          <a:stretch>
            <a:fillRect/>
          </a:stretch>
        </p:blipFill>
        <p:spPr>
          <a:xfrm>
            <a:off x="584200" y="2728142"/>
            <a:ext cx="5221200" cy="3377349"/>
          </a:xfrm>
          <a:prstGeom prst="rect">
            <a:avLst/>
          </a:prstGeom>
        </p:spPr>
      </p:pic>
      <p:pic>
        <p:nvPicPr>
          <p:cNvPr id="13" name="Picture 12">
            <a:extLst>
              <a:ext uri="{FF2B5EF4-FFF2-40B4-BE49-F238E27FC236}">
                <a16:creationId xmlns:a16="http://schemas.microsoft.com/office/drawing/2014/main" id="{9ABCCC72-3C0F-4FA3-95CB-7131D99274D3}"/>
              </a:ext>
            </a:extLst>
          </p:cNvPr>
          <p:cNvPicPr>
            <a:picLocks noChangeAspect="1"/>
          </p:cNvPicPr>
          <p:nvPr/>
        </p:nvPicPr>
        <p:blipFill>
          <a:blip r:embed="rId2"/>
          <a:stretch>
            <a:fillRect/>
          </a:stretch>
        </p:blipFill>
        <p:spPr>
          <a:xfrm>
            <a:off x="6381838" y="2728142"/>
            <a:ext cx="5221200" cy="3377349"/>
          </a:xfrm>
          <a:prstGeom prst="rect">
            <a:avLst/>
          </a:prstGeom>
        </p:spPr>
      </p:pic>
      <p:sp>
        <p:nvSpPr>
          <p:cNvPr id="29" name="Text Placeholder 5">
            <a:extLst>
              <a:ext uri="{FF2B5EF4-FFF2-40B4-BE49-F238E27FC236}">
                <a16:creationId xmlns:a16="http://schemas.microsoft.com/office/drawing/2014/main" id="{2BAA7DBA-DEE3-4183-A288-C239E36D97F0}"/>
              </a:ext>
            </a:extLst>
          </p:cNvPr>
          <p:cNvSpPr txBox="1">
            <a:spLocks/>
          </p:cNvSpPr>
          <p:nvPr/>
        </p:nvSpPr>
        <p:spPr>
          <a:xfrm>
            <a:off x="584200" y="3337880"/>
            <a:ext cx="5221200" cy="284395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600"/>
              </a:spcBef>
              <a:buClr>
                <a:schemeClr val="tx1"/>
              </a:buClr>
              <a:buNone/>
              <a:defRPr/>
            </a:pPr>
            <a:r>
              <a:rPr kumimoji="0" lang="en-US" sz="1400" b="0" i="0" u="none" strike="noStrike" kern="1200" cap="none" spc="0" normalizeH="0" noProof="0" dirty="0">
                <a:ln>
                  <a:noFill/>
                </a:ln>
                <a:solidFill>
                  <a:srgbClr val="000000"/>
                </a:solidFill>
                <a:effectLst/>
                <a:uLnTx/>
                <a:uFillTx/>
                <a:cs typeface="Segoe UI"/>
              </a:rPr>
              <a:t>M365 E5 Security consolidates multiple security tools into one cost-effective bundle, streamlining security management and providing robust protection across all areas. This eliminates the need for separate products and reduces complexity, making it a smart investment for businesses looking to elevate their security posture efficiently.</a:t>
            </a:r>
            <a:endParaRPr kumimoji="0" lang="en-GB" sz="1400" b="0" i="0" u="none" strike="noStrike" kern="1200" cap="none" spc="0" normalizeH="0" noProof="0" dirty="0">
              <a:ln>
                <a:noFill/>
              </a:ln>
              <a:solidFill>
                <a:srgbClr val="000000"/>
              </a:solidFill>
              <a:effectLst/>
              <a:uLnTx/>
              <a:uFillTx/>
              <a:cs typeface="Segoe UI"/>
            </a:endParaRPr>
          </a:p>
        </p:txBody>
      </p:sp>
      <p:sp>
        <p:nvSpPr>
          <p:cNvPr id="6" name="Title 5">
            <a:extLst>
              <a:ext uri="{FF2B5EF4-FFF2-40B4-BE49-F238E27FC236}">
                <a16:creationId xmlns:a16="http://schemas.microsoft.com/office/drawing/2014/main" id="{ECB7B5D2-6A92-4D78-B867-2A873E61819C}"/>
              </a:ext>
            </a:extLst>
          </p:cNvPr>
          <p:cNvSpPr>
            <a:spLocks noGrp="1"/>
          </p:cNvSpPr>
          <p:nvPr>
            <p:ph type="title"/>
          </p:nvPr>
        </p:nvSpPr>
        <p:spPr/>
        <p:txBody>
          <a:bodyPr/>
          <a:lstStyle/>
          <a:p>
            <a:r>
              <a:rPr lang="en-US" dirty="0">
                <a:solidFill>
                  <a:srgbClr val="091F2C"/>
                </a:solidFill>
              </a:rPr>
              <a:t>Introducing M365 E5 Security</a:t>
            </a:r>
          </a:p>
        </p:txBody>
      </p:sp>
      <p:sp>
        <p:nvSpPr>
          <p:cNvPr id="7" name="Content Placeholder 6">
            <a:extLst>
              <a:ext uri="{FF2B5EF4-FFF2-40B4-BE49-F238E27FC236}">
                <a16:creationId xmlns:a16="http://schemas.microsoft.com/office/drawing/2014/main" id="{430E7B1C-969B-450F-836F-6157BFE5D6D3}"/>
              </a:ext>
            </a:extLst>
          </p:cNvPr>
          <p:cNvSpPr>
            <a:spLocks noGrp="1"/>
          </p:cNvSpPr>
          <p:nvPr>
            <p:ph sz="quarter" idx="10"/>
          </p:nvPr>
        </p:nvSpPr>
        <p:spPr>
          <a:xfrm>
            <a:off x="584200" y="1377228"/>
            <a:ext cx="11018838" cy="738664"/>
          </a:xfrm>
        </p:spPr>
        <p:txBody>
          <a:bodyPr>
            <a:spAutoFit/>
          </a:bodyPr>
          <a:lstStyle/>
          <a:p>
            <a:r>
              <a:rPr lang="en-US" dirty="0">
                <a:cs typeface="Segoe UI"/>
              </a:rPr>
              <a:t>M365 E5 Security provides a comprehensive set of tools to protect your organisation from sophisticated cyber threats, covering users, devices and data. With M365 E5 Security, you get advanced identity protection, threat detection and proactive response capabilities, all in one solution.</a:t>
            </a:r>
            <a:endParaRPr lang="en-GB" baseline="30000" dirty="0">
              <a:cs typeface="Segoe UI"/>
            </a:endParaRPr>
          </a:p>
        </p:txBody>
      </p:sp>
      <p:sp>
        <p:nvSpPr>
          <p:cNvPr id="30" name="Text Placeholder 5">
            <a:extLst>
              <a:ext uri="{FF2B5EF4-FFF2-40B4-BE49-F238E27FC236}">
                <a16:creationId xmlns:a16="http://schemas.microsoft.com/office/drawing/2014/main" id="{27FFF08F-818A-4AF3-BE6F-786D15D81A5E}"/>
              </a:ext>
            </a:extLst>
          </p:cNvPr>
          <p:cNvSpPr txBox="1">
            <a:spLocks/>
          </p:cNvSpPr>
          <p:nvPr/>
        </p:nvSpPr>
        <p:spPr>
          <a:xfrm>
            <a:off x="584200" y="2728143"/>
            <a:ext cx="5221200"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Cost-Effective Protection with M365 E5 Security</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
        <p:nvSpPr>
          <p:cNvPr id="14" name="Text Placeholder 5">
            <a:extLst>
              <a:ext uri="{FF2B5EF4-FFF2-40B4-BE49-F238E27FC236}">
                <a16:creationId xmlns:a16="http://schemas.microsoft.com/office/drawing/2014/main" id="{2A12EBB5-0E2C-4BEE-8079-9326D8950419}"/>
              </a:ext>
            </a:extLst>
          </p:cNvPr>
          <p:cNvSpPr txBox="1">
            <a:spLocks/>
          </p:cNvSpPr>
          <p:nvPr/>
        </p:nvSpPr>
        <p:spPr>
          <a:xfrm>
            <a:off x="6381838" y="3337880"/>
            <a:ext cx="5221200" cy="2843952"/>
          </a:xfrm>
          <a:prstGeom prst="rect">
            <a:avLst/>
          </a:prstGeom>
        </p:spPr>
        <p:txBody>
          <a:bodyPr lIns="180000" tIns="72000" rIns="180000" bIns="0" anchor="t"/>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Advanced Identity Protection: </a:t>
            </a:r>
            <a:r>
              <a:rPr kumimoji="0" lang="en-US" sz="1400" b="0" i="0" u="none" strike="noStrike" kern="1200" cap="none" spc="0" normalizeH="0" noProof="0" dirty="0">
                <a:ln>
                  <a:noFill/>
                </a:ln>
                <a:solidFill>
                  <a:srgbClr val="000000"/>
                </a:solidFill>
                <a:effectLst/>
                <a:uLnTx/>
                <a:uFillTx/>
                <a:cs typeface="Segoe UI"/>
              </a:rPr>
              <a:t>Uses risk-based policies to block unauthorised access.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Enhanced Threat Protection: </a:t>
            </a:r>
            <a:r>
              <a:rPr kumimoji="0" lang="en-US" sz="1400" b="0" i="0" u="none" strike="noStrike" kern="1200" cap="none" spc="0" normalizeH="0" noProof="0" dirty="0">
                <a:ln>
                  <a:noFill/>
                </a:ln>
                <a:solidFill>
                  <a:srgbClr val="000000"/>
                </a:solidFill>
                <a:effectLst/>
                <a:uLnTx/>
                <a:uFillTx/>
                <a:cs typeface="Segoe UI"/>
              </a:rPr>
              <a:t>Detects phishing, malware and BEC threats in emails and collaboration tools.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Endpoint Security:</a:t>
            </a:r>
            <a:r>
              <a:rPr kumimoji="0" lang="en-US" sz="1400" b="0" i="0" u="none" strike="noStrike" kern="1200" cap="none" spc="0" normalizeH="0" noProof="0" dirty="0">
                <a:ln>
                  <a:noFill/>
                </a:ln>
                <a:solidFill>
                  <a:srgbClr val="000000"/>
                </a:solidFill>
                <a:effectLst/>
                <a:uLnTx/>
                <a:uFillTx/>
                <a:cs typeface="Segoe UI"/>
              </a:rPr>
              <a:t> Identifies and neutralises threats on devices, ensuring real-time protection.</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Cloud App Security: </a:t>
            </a:r>
            <a:r>
              <a:rPr kumimoji="0" lang="en-US" sz="1400" b="0" i="0" u="none" strike="noStrike" kern="1200" cap="none" spc="0" normalizeH="0" noProof="0" dirty="0">
                <a:ln>
                  <a:noFill/>
                </a:ln>
                <a:solidFill>
                  <a:srgbClr val="000000"/>
                </a:solidFill>
                <a:effectLst/>
                <a:uLnTx/>
                <a:uFillTx/>
                <a:cs typeface="Segoe UI"/>
              </a:rPr>
              <a:t>Monitors and secures app usage, enforcing policies to reduce risks.</a:t>
            </a:r>
          </a:p>
          <a:p>
            <a:pPr marL="285750" indent="-285750">
              <a:spcBef>
                <a:spcPts val="600"/>
              </a:spcBef>
              <a:buClr>
                <a:schemeClr val="tx1"/>
              </a:buClr>
              <a:defRPr/>
            </a:pPr>
            <a:r>
              <a:rPr kumimoji="0" lang="en-US" sz="1400" b="0" i="0" u="none" strike="noStrike" kern="1200" cap="none" spc="0" normalizeH="0" noProof="0" dirty="0">
                <a:ln>
                  <a:noFill/>
                </a:ln>
                <a:solidFill>
                  <a:srgbClr val="000000"/>
                </a:solidFill>
                <a:effectLst/>
                <a:uLnTx/>
                <a:uFillTx/>
                <a:latin typeface="+mj-lt"/>
                <a:cs typeface="Segoe UI"/>
              </a:rPr>
              <a:t>Identity Threat Detection: </a:t>
            </a:r>
            <a:r>
              <a:rPr kumimoji="0" lang="en-US" sz="1400" b="0" i="0" u="none" strike="noStrike" kern="1200" cap="none" spc="0" normalizeH="0" noProof="0" dirty="0">
                <a:ln>
                  <a:noFill/>
                </a:ln>
                <a:solidFill>
                  <a:srgbClr val="000000"/>
                </a:solidFill>
                <a:effectLst/>
                <a:uLnTx/>
                <a:uFillTx/>
                <a:cs typeface="Segoe UI"/>
              </a:rPr>
              <a:t>Tracks identity risks, triggers alerts and applies automated remediation.</a:t>
            </a:r>
            <a:endParaRPr kumimoji="0" lang="en-GB" sz="1400" b="0" i="0" u="none" strike="noStrike" kern="1200" cap="none" spc="0" normalizeH="0" noProof="0" dirty="0">
              <a:ln>
                <a:noFill/>
              </a:ln>
              <a:solidFill>
                <a:srgbClr val="000000"/>
              </a:solidFill>
              <a:effectLst/>
              <a:uLnTx/>
              <a:uFillTx/>
              <a:cs typeface="Segoe UI"/>
            </a:endParaRPr>
          </a:p>
        </p:txBody>
      </p:sp>
      <p:sp>
        <p:nvSpPr>
          <p:cNvPr id="15" name="Text Placeholder 5">
            <a:extLst>
              <a:ext uri="{FF2B5EF4-FFF2-40B4-BE49-F238E27FC236}">
                <a16:creationId xmlns:a16="http://schemas.microsoft.com/office/drawing/2014/main" id="{7A2D94EF-E566-41AA-89DC-64AD03BF25CB}"/>
              </a:ext>
            </a:extLst>
          </p:cNvPr>
          <p:cNvSpPr txBox="1">
            <a:spLocks/>
          </p:cNvSpPr>
          <p:nvPr/>
        </p:nvSpPr>
        <p:spPr>
          <a:xfrm>
            <a:off x="6381838" y="2728143"/>
            <a:ext cx="5221200" cy="609737"/>
          </a:xfrm>
          <a:prstGeom prst="rect">
            <a:avLst/>
          </a:prstGeom>
        </p:spPr>
        <p:txBody>
          <a:bodyPr wrap="square" lIns="180000" tIns="180000" rIns="72000" bIns="180000" anchor="t">
            <a:sp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
                <a:srgbClr val="F61B71"/>
              </a:buClr>
              <a:buSzTx/>
              <a:buFont typeface="Arial" panose="020B0604020202020204" pitchFamily="34" charset="0"/>
              <a:buNone/>
              <a:tabLst/>
              <a:defRPr/>
            </a:pPr>
            <a:r>
              <a:rPr kumimoji="0" lang="en-US" sz="1600" i="0" u="none" strike="noStrike" kern="1200" cap="none" spc="0" normalizeH="0" baseline="0" noProof="0" dirty="0">
                <a:ln>
                  <a:noFill/>
                </a:ln>
                <a:solidFill>
                  <a:srgbClr val="091F2C"/>
                </a:solidFill>
                <a:effectLst/>
                <a:uLnTx/>
                <a:uFillTx/>
                <a:latin typeface="+mj-lt"/>
                <a:cs typeface="Segoe UI" panose="020B0502040204020203" pitchFamily="34" charset="0"/>
              </a:rPr>
              <a:t>M365 E5 Security Capabilities</a:t>
            </a:r>
            <a:endParaRPr kumimoji="0" lang="en-GB" sz="1600" i="0" u="none" strike="noStrike" kern="1200" cap="none" spc="0" normalizeH="0" baseline="0" noProof="0" dirty="0">
              <a:ln>
                <a:noFill/>
              </a:ln>
              <a:solidFill>
                <a:srgbClr val="091F2C"/>
              </a:solidFill>
              <a:effectLst/>
              <a:uLnTx/>
              <a:uFillTx/>
              <a:latin typeface="+mj-lt"/>
              <a:cs typeface="Segoe UI" panose="020B0502040204020203" pitchFamily="34" charset="0"/>
            </a:endParaRPr>
          </a:p>
        </p:txBody>
      </p:sp>
    </p:spTree>
    <p:extLst>
      <p:ext uri="{BB962C8B-B14F-4D97-AF65-F5344CB8AC3E}">
        <p14:creationId xmlns:p14="http://schemas.microsoft.com/office/powerpoint/2010/main" val="37345443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D82C-96B7-4B5F-AE5C-80006D31FAC9}"/>
              </a:ext>
            </a:extLst>
          </p:cNvPr>
          <p:cNvSpPr>
            <a:spLocks noGrp="1"/>
          </p:cNvSpPr>
          <p:nvPr>
            <p:ph type="title"/>
          </p:nvPr>
        </p:nvSpPr>
        <p:spPr/>
        <p:txBody>
          <a:bodyPr/>
          <a:lstStyle/>
          <a:p>
            <a:r>
              <a:rPr lang="en-US" dirty="0"/>
              <a:t>Added value of M365 E5 Security</a:t>
            </a:r>
          </a:p>
        </p:txBody>
      </p:sp>
      <p:graphicFrame>
        <p:nvGraphicFramePr>
          <p:cNvPr id="4" name="Table 61">
            <a:extLst>
              <a:ext uri="{FF2B5EF4-FFF2-40B4-BE49-F238E27FC236}">
                <a16:creationId xmlns:a16="http://schemas.microsoft.com/office/drawing/2014/main" id="{A1C83235-BA55-48CE-B353-4AE415670D27}"/>
              </a:ext>
            </a:extLst>
          </p:cNvPr>
          <p:cNvGraphicFramePr>
            <a:graphicFrameLocks/>
          </p:cNvGraphicFramePr>
          <p:nvPr>
            <p:extLst>
              <p:ext uri="{D42A27DB-BD31-4B8C-83A1-F6EECF244321}">
                <p14:modId xmlns:p14="http://schemas.microsoft.com/office/powerpoint/2010/main" val="3153731671"/>
              </p:ext>
            </p:extLst>
          </p:nvPr>
        </p:nvGraphicFramePr>
        <p:xfrm>
          <a:off x="584199" y="1377947"/>
          <a:ext cx="11018520" cy="4927644"/>
        </p:xfrm>
        <a:graphic>
          <a:graphicData uri="http://schemas.openxmlformats.org/drawingml/2006/table">
            <a:tbl>
              <a:tblPr firstRow="1" bandRow="1">
                <a:tableStyleId>{5C22544A-7EE6-4342-B048-85BDC9FD1C3A}</a:tableStyleId>
              </a:tblPr>
              <a:tblGrid>
                <a:gridCol w="1101852">
                  <a:extLst>
                    <a:ext uri="{9D8B030D-6E8A-4147-A177-3AD203B41FA5}">
                      <a16:colId xmlns:a16="http://schemas.microsoft.com/office/drawing/2014/main" val="3121818772"/>
                    </a:ext>
                  </a:extLst>
                </a:gridCol>
                <a:gridCol w="1101852">
                  <a:extLst>
                    <a:ext uri="{9D8B030D-6E8A-4147-A177-3AD203B41FA5}">
                      <a16:colId xmlns:a16="http://schemas.microsoft.com/office/drawing/2014/main" val="2393658609"/>
                    </a:ext>
                  </a:extLst>
                </a:gridCol>
                <a:gridCol w="1101852">
                  <a:extLst>
                    <a:ext uri="{9D8B030D-6E8A-4147-A177-3AD203B41FA5}">
                      <a16:colId xmlns:a16="http://schemas.microsoft.com/office/drawing/2014/main" val="1745321153"/>
                    </a:ext>
                  </a:extLst>
                </a:gridCol>
                <a:gridCol w="1101852">
                  <a:extLst>
                    <a:ext uri="{9D8B030D-6E8A-4147-A177-3AD203B41FA5}">
                      <a16:colId xmlns:a16="http://schemas.microsoft.com/office/drawing/2014/main" val="3755043428"/>
                    </a:ext>
                  </a:extLst>
                </a:gridCol>
                <a:gridCol w="1101852">
                  <a:extLst>
                    <a:ext uri="{9D8B030D-6E8A-4147-A177-3AD203B41FA5}">
                      <a16:colId xmlns:a16="http://schemas.microsoft.com/office/drawing/2014/main" val="2832687987"/>
                    </a:ext>
                  </a:extLst>
                </a:gridCol>
                <a:gridCol w="1101852">
                  <a:extLst>
                    <a:ext uri="{9D8B030D-6E8A-4147-A177-3AD203B41FA5}">
                      <a16:colId xmlns:a16="http://schemas.microsoft.com/office/drawing/2014/main" val="1829770829"/>
                    </a:ext>
                  </a:extLst>
                </a:gridCol>
                <a:gridCol w="1101852">
                  <a:extLst>
                    <a:ext uri="{9D8B030D-6E8A-4147-A177-3AD203B41FA5}">
                      <a16:colId xmlns:a16="http://schemas.microsoft.com/office/drawing/2014/main" val="934274482"/>
                    </a:ext>
                  </a:extLst>
                </a:gridCol>
                <a:gridCol w="1101852">
                  <a:extLst>
                    <a:ext uri="{9D8B030D-6E8A-4147-A177-3AD203B41FA5}">
                      <a16:colId xmlns:a16="http://schemas.microsoft.com/office/drawing/2014/main" val="538415921"/>
                    </a:ext>
                  </a:extLst>
                </a:gridCol>
                <a:gridCol w="1101852">
                  <a:extLst>
                    <a:ext uri="{9D8B030D-6E8A-4147-A177-3AD203B41FA5}">
                      <a16:colId xmlns:a16="http://schemas.microsoft.com/office/drawing/2014/main" val="1052429295"/>
                    </a:ext>
                  </a:extLst>
                </a:gridCol>
                <a:gridCol w="1101852">
                  <a:extLst>
                    <a:ext uri="{9D8B030D-6E8A-4147-A177-3AD203B41FA5}">
                      <a16:colId xmlns:a16="http://schemas.microsoft.com/office/drawing/2014/main" val="4064091284"/>
                    </a:ext>
                  </a:extLst>
                </a:gridCol>
              </a:tblGrid>
              <a:tr h="288000">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Endpoint</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Microsoft Entra ID</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Microsoft Intune</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Office</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extLst>
                  <a:ext uri="{0D108BD9-81ED-4DB2-BD59-A6C34878D82A}">
                    <a16:rowId xmlns:a16="http://schemas.microsoft.com/office/drawing/2014/main" val="1770694268"/>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Centralised Management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Automated Investigations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Administrative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Units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Adv Security Reports &amp; Alerts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App Proxy,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Including </a:t>
                      </a:r>
                      <a:r>
                        <a:rPr kumimoji="0" lang="en-US" sz="800" b="0" i="0" u="none" strike="noStrike" kern="0" cap="none" spc="0" normalizeH="0" baseline="0" noProof="0" dirty="0" err="1">
                          <a:ln>
                            <a:noFill/>
                          </a:ln>
                          <a:solidFill>
                            <a:srgbClr val="091F2C"/>
                          </a:solidFill>
                          <a:effectLst/>
                          <a:uLnTx/>
                          <a:uFillTx/>
                          <a:latin typeface="+mn-lt"/>
                          <a:ea typeface="+mn-ea"/>
                          <a:cs typeface="Segoe Sans Display"/>
                        </a:rPr>
                        <a:t>PingAccess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Cloud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App Discovery</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Application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Device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Advanced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Anti-Phishing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Exchange Online 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extLst>
                  <a:ext uri="{0D108BD9-81ED-4DB2-BD59-A6C34878D82A}">
                    <a16:rowId xmlns:a16="http://schemas.microsoft.com/office/drawing/2014/main" val="1111183594"/>
                  </a:ext>
                </a:extLst>
              </a:tr>
              <a:tr h="381287">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Threat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Analytics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Next-Gen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Conditional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Access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Custom Security Attributes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Dynamic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Groups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Enterprise State Roaming</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Endpoint Analytics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Config Manager</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Real-Time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Reports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Safe Attachments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&amp; Links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extLst>
                  <a:ext uri="{0D108BD9-81ED-4DB2-BD59-A6C34878D82A}">
                    <a16:rowId xmlns:a16="http://schemas.microsoft.com/office/drawing/2014/main" val="421758585"/>
                  </a:ext>
                </a:extLst>
              </a:tr>
              <a:tr h="234103">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Attack Surface Reduction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D2">
                        <a:alpha val="60000"/>
                      </a:srgbClr>
                    </a:solidFill>
                  </a:tcPr>
                </a:tc>
                <a:tc rowSpan="2">
                  <a:txBody>
                    <a:bodyPr/>
                    <a:lstStyle/>
                    <a:p>
                      <a:pPr algn="ctr"/>
                      <a:r>
                        <a:rPr lang="en-US" sz="800" dirty="0">
                          <a:solidFill>
                            <a:schemeClr val="tx1"/>
                          </a:solidFill>
                        </a:rPr>
                        <a:t>Advanced </a:t>
                      </a:r>
                      <a:br>
                        <a:rPr lang="en-US" sz="800" dirty="0">
                          <a:solidFill>
                            <a:schemeClr val="tx1"/>
                          </a:solidFill>
                        </a:rPr>
                      </a:br>
                      <a:r>
                        <a:rPr lang="en-US" sz="800" dirty="0">
                          <a:solidFill>
                            <a:schemeClr val="tx1"/>
                          </a:solidFill>
                        </a:rPr>
                        <a:t>Hunting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Entra ID</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Connect Health</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External ID</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M365 Identity Manager</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Password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Protection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Attack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Simulation Training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Automated Investigation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&amp; Response</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3832497293"/>
                  </a:ext>
                </a:extLst>
              </a:tr>
              <a:tr h="288000">
                <a:tc vMerge="1">
                  <a:txBody>
                    <a:bodyPr/>
                    <a:lstStyle/>
                    <a:p>
                      <a:pPr algn="ctr"/>
                      <a:endParaRPr lang="en-US" sz="1000" dirty="0"/>
                    </a:p>
                  </a:txBody>
                  <a:tcPr marL="72000" marR="72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EAB5">
                        <a:alpha val="60000"/>
                      </a:srgbClr>
                    </a:solidFill>
                  </a:tcPr>
                </a:tc>
                <a:tc v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endParaRPr lang="en-US"/>
                    </a:p>
                  </a:txBody>
                  <a:tcPr>
                    <a:lnT w="12700" cap="flat" cmpd="sng" algn="ctr">
                      <a:solidFill>
                        <a:schemeClr val="bg1"/>
                      </a:solidFill>
                      <a:prstDash val="solid"/>
                      <a:round/>
                      <a:headEnd type="none" w="med" len="med"/>
                      <a:tailEnd type="none" w="med" len="med"/>
                    </a:lnT>
                  </a:tcPr>
                </a:tc>
                <a:tc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DC8E8">
                        <a:alpha val="2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Cloud Apps</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20000"/>
                      </a:srgbClr>
                    </a:solidFill>
                  </a:tcPr>
                </a:tc>
                <a:tc vMerge="1">
                  <a:txBody>
                    <a:bodyPr/>
                    <a:lstStyle/>
                    <a:p>
                      <a:endParaRPr lang="en-US"/>
                    </a:p>
                  </a:txBody>
                  <a:tcPr>
                    <a:lnL w="12700" cmpd="sng">
                      <a:noFill/>
                    </a:lnL>
                    <a:lnT w="12700" cmpd="sng">
                      <a:noFill/>
                    </a:lnT>
                  </a:tcPr>
                </a:tc>
                <a:tc vMerge="1">
                  <a:txBody>
                    <a:bodyPr/>
                    <a:lstStyle/>
                    <a:p>
                      <a:endParaRPr lang="en-US"/>
                    </a:p>
                  </a:txBody>
                  <a:tcPr/>
                </a:tc>
                <a:extLst>
                  <a:ext uri="{0D108BD9-81ED-4DB2-BD59-A6C34878D82A}">
                    <a16:rowId xmlns:a16="http://schemas.microsoft.com/office/drawing/2014/main" val="3466012455"/>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Endpoint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Detection &amp; Response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Vulnerability Management (Core)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Self-Service Group Management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Self-Service Password Reset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in AD</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Service Level Agreement</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Shared Account Password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Roll-Over</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Cloud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App Discovery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App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Governance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Campaign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Views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Compromised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User Detection</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2903979971"/>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Automatic Attack Disruption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mn-lt"/>
                          <a:ea typeface="+mn-ea"/>
                          <a:cs typeface="Segoe Sans Display"/>
                        </a:rPr>
                        <a:t>Endpoint Attack Notifications</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Single Sign-On to Other Saas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SMS Sign-In</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Temporary </a:t>
                      </a:r>
                      <a:br>
                        <a:rPr kumimoji="0" lang="en-US" sz="800" b="0" i="0" u="none" strike="noStrike" kern="0" cap="none" spc="0" normalizeH="0" baseline="0" noProof="0" dirty="0">
                          <a:ln>
                            <a:noFill/>
                          </a:ln>
                          <a:solidFill>
                            <a:srgbClr val="091F2C"/>
                          </a:solidFill>
                          <a:effectLst/>
                          <a:uLnTx/>
                          <a:uFillTx/>
                          <a:latin typeface="+mn-lt"/>
                          <a:ea typeface="+mn-ea"/>
                          <a:cs typeface="Segoe Sans Display"/>
                        </a:rPr>
                      </a:br>
                      <a:r>
                        <a:rPr kumimoji="0" lang="en-US" sz="800" b="0" i="0" u="none" strike="noStrike" kern="0" cap="none" spc="0" normalizeH="0" baseline="0" noProof="0" dirty="0">
                          <a:ln>
                            <a:noFill/>
                          </a:ln>
                          <a:solidFill>
                            <a:srgbClr val="091F2C"/>
                          </a:solidFill>
                          <a:effectLst/>
                          <a:uLnTx/>
                          <a:uFillTx/>
                          <a:latin typeface="+mn-lt"/>
                          <a:ea typeface="+mn-ea"/>
                          <a:cs typeface="Segoe Sans Display"/>
                        </a:rPr>
                        <a:t>Access Pass</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91F2C"/>
                          </a:solidFill>
                          <a:effectLst/>
                          <a:uLnTx/>
                          <a:uFillTx/>
                          <a:latin typeface="+mn-lt"/>
                          <a:ea typeface="+mn-ea"/>
                          <a:cs typeface="Segoe Sans Display"/>
                        </a:rPr>
                        <a:t>Terms of Use</a:t>
                      </a: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mn-lt"/>
                          <a:ea typeface="+mn-ea"/>
                          <a:cs typeface="Segoe Sans Display"/>
                        </a:rPr>
                        <a:t>Office 365 Cloud App Security</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Threat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Explorer</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Threat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Trackers</a:t>
                      </a: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4058143657"/>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Cross-</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Platform Support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Evaluation Lab</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Verified ID</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Windows Autopilot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91F2C"/>
                          </a:solidFill>
                          <a:effectLst/>
                          <a:uLnTx/>
                          <a:uFillTx/>
                          <a:latin typeface="+mn-lt"/>
                          <a:ea typeface="+mn-ea"/>
                          <a:cs typeface="Segoe Sans Display"/>
                        </a:rPr>
                        <a:t>3</a:t>
                      </a:r>
                      <a:r>
                        <a:rPr kumimoji="0" lang="en-GB" sz="800" b="0" i="0" u="none" strike="noStrike" kern="0" cap="none" spc="0" normalizeH="0" baseline="30000" noProof="0" dirty="0">
                          <a:ln>
                            <a:noFill/>
                          </a:ln>
                          <a:solidFill>
                            <a:srgbClr val="091F2C"/>
                          </a:solidFill>
                          <a:effectLst/>
                          <a:uLnTx/>
                          <a:uFillTx/>
                          <a:latin typeface="+mn-lt"/>
                          <a:ea typeface="+mn-ea"/>
                          <a:cs typeface="Segoe Sans Display"/>
                        </a:rPr>
                        <a:t>rd</a:t>
                      </a:r>
                      <a:r>
                        <a:rPr kumimoji="0" lang="en-GB" sz="800" b="0" i="0" u="none" strike="noStrike" kern="0" cap="none" spc="0" normalizeH="0" baseline="0" noProof="0" dirty="0">
                          <a:ln>
                            <a:noFill/>
                          </a:ln>
                          <a:solidFill>
                            <a:srgbClr val="091F2C"/>
                          </a:solidFill>
                          <a:effectLst/>
                          <a:uLnTx/>
                          <a:uFillTx/>
                          <a:latin typeface="+mn-lt"/>
                          <a:ea typeface="+mn-ea"/>
                          <a:cs typeface="Segoe Sans Display"/>
                        </a:rPr>
                        <a:t> Party MFA 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9DCD2">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Access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Reviews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rowSpan="3"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87429882"/>
                  </a:ext>
                </a:extLst>
              </a:tr>
              <a:tr h="432000">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MIP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6-months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Searchable Data</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Entitlement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Entra ID</a:t>
                      </a:r>
                      <a:br>
                        <a:rPr kumimoji="0" lang="en-GB" sz="800" b="0" i="0" u="none" strike="noStrike" kern="0" cap="none" spc="0" normalizeH="0" baseline="0" noProof="0" dirty="0">
                          <a:ln>
                            <a:noFill/>
                          </a:ln>
                          <a:solidFill>
                            <a:srgbClr val="000000"/>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Protection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MFA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Registration Policy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Privileged Identity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tc gridSpan="4"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531884"/>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Cloud App Integration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Risk-Based Conditional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Access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gridSpan="3">
                  <a:txBody>
                    <a:bodyPr/>
                    <a:lstStyle/>
                    <a:p>
                      <a:pPr marL="0" marR="0" lvl="0" indent="0" algn="ctr" defTabSz="914367"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4" v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52520383"/>
                  </a:ext>
                </a:extLst>
              </a:tr>
              <a:tr h="288000">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Identity</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2">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mj-lt"/>
                          <a:ea typeface="+mn-ea"/>
                          <a:cs typeface="Segoe Sans Display"/>
                        </a:rPr>
                        <a:t>Defender for </a:t>
                      </a:r>
                      <a:r>
                        <a:rPr kumimoji="0" lang="en-GB" sz="900" b="0" i="0" u="none" strike="noStrike" kern="0" cap="none" spc="0" normalizeH="0" baseline="0" noProof="0" dirty="0" err="1">
                          <a:ln>
                            <a:noFill/>
                          </a:ln>
                          <a:solidFill>
                            <a:schemeClr val="bg1"/>
                          </a:solidFill>
                          <a:effectLst/>
                          <a:uLnTx/>
                          <a:uFillTx/>
                          <a:latin typeface="+mj-lt"/>
                          <a:ea typeface="+mn-ea"/>
                          <a:cs typeface="Segoe Sans Display"/>
                        </a:rPr>
                        <a:t>iOT</a:t>
                      </a:r>
                      <a:endParaRPr kumimoji="0" lang="en-GB" sz="900" b="0" i="0" u="none" strike="noStrike" kern="0" cap="none" spc="0" normalizeH="0" baseline="0" noProof="0" dirty="0">
                        <a:ln>
                          <a:noFill/>
                        </a:ln>
                        <a:solidFill>
                          <a:schemeClr val="bg1"/>
                        </a:solidFill>
                        <a:effectLst/>
                        <a:uLnTx/>
                        <a:uFillTx/>
                        <a:latin typeface="+mj-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gridSpan="6">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CCF6">
                        <a:alpha val="60000"/>
                      </a:srgbClr>
                    </a:solid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91F2C"/>
                        </a:solidFill>
                        <a:effectLst/>
                        <a:uLnTx/>
                        <a:uFillTx/>
                        <a:latin typeface="+mj-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93142256"/>
                  </a:ext>
                </a:extLst>
              </a:tr>
              <a:tr h="528471">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Identity Sensors</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Defender for Identity Cloud Service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Risk &amp; Vulnerability Management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a:txBody>
                    <a:bodyPr/>
                    <a:lstStyle/>
                    <a:p>
                      <a:pPr marL="0" marR="0" lvl="0" indent="0" algn="ctr" defTabSz="914367"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Device </a:t>
                      </a:r>
                      <a:br>
                        <a:rPr kumimoji="0" lang="en-GB" sz="800" b="0" i="0" u="none" strike="noStrike" kern="0" cap="none" spc="0" normalizeH="0" baseline="0" noProof="0" dirty="0">
                          <a:ln>
                            <a:noFill/>
                          </a:ln>
                          <a:solidFill>
                            <a:schemeClr val="tx1"/>
                          </a:solidFill>
                          <a:effectLst/>
                          <a:uLnTx/>
                          <a:uFillTx/>
                          <a:latin typeface="+mn-lt"/>
                          <a:ea typeface="+mn-ea"/>
                          <a:cs typeface="Segoe Sans Display"/>
                        </a:rPr>
                      </a:br>
                      <a:r>
                        <a:rPr kumimoji="0" lang="en-GB" sz="800" b="0" i="0" u="none" strike="noStrike" kern="0" cap="none" spc="0" normalizeH="0" baseline="0" noProof="0" dirty="0">
                          <a:ln>
                            <a:noFill/>
                          </a:ln>
                          <a:solidFill>
                            <a:schemeClr val="tx1"/>
                          </a:solidFill>
                          <a:effectLst/>
                          <a:uLnTx/>
                          <a:uFillTx/>
                          <a:latin typeface="+mn-lt"/>
                          <a:ea typeface="+mn-ea"/>
                          <a:cs typeface="Segoe Sans Display"/>
                        </a:rPr>
                        <a:t>Monitoring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9ED7">
                        <a:alpha val="60000"/>
                      </a:srgbClr>
                    </a:solidFill>
                  </a:tcPr>
                </a:tc>
                <a:tc gridSpan="4">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dirty="0">
                        <a:ln>
                          <a:noFill/>
                        </a:ln>
                        <a:solidFill>
                          <a:srgbClr val="091F2C"/>
                        </a:solidFill>
                        <a:effectLst/>
                        <a:uLnTx/>
                        <a:uFillTx/>
                        <a:latin typeface="+mn-lt"/>
                        <a:ea typeface="+mn-ea"/>
                        <a:cs typeface="Segoe Sans Display"/>
                      </a:endParaRP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b="0" i="0" u="none" strike="noStrike" kern="0" cap="none" spc="0" normalizeH="0" baseline="0" noProof="0" dirty="0">
                          <a:ln>
                            <a:noFill/>
                          </a:ln>
                          <a:solidFill>
                            <a:srgbClr val="091F2C"/>
                          </a:solidFill>
                          <a:effectLst/>
                          <a:uLnTx/>
                          <a:uFillTx/>
                          <a:latin typeface="+mn-lt"/>
                          <a:ea typeface="+mn-ea"/>
                          <a:cs typeface="Segoe Sans Display"/>
                        </a:rPr>
                        <a:t>Microsoft Business</a:t>
                      </a:r>
                      <a:r>
                        <a:rPr kumimoji="0" lang="en-GB" sz="800" b="0" i="0" u="none" strike="noStrike" kern="0" cap="none" spc="0" normalizeH="0" baseline="0" noProof="0" dirty="0">
                          <a:ln>
                            <a:noFill/>
                          </a:ln>
                          <a:solidFill>
                            <a:srgbClr val="091F2C"/>
                          </a:solidFill>
                          <a:effectLst/>
                          <a:uLnTx/>
                          <a:uFillTx/>
                          <a:latin typeface="+mn-lt"/>
                          <a:ea typeface="+mn-ea"/>
                          <a:cs typeface="Segoe Sans Display"/>
                        </a:rPr>
                        <a:t> </a:t>
                      </a:r>
                      <a:br>
                        <a:rPr kumimoji="0" lang="en-GB" sz="800" b="0" i="0" u="none" strike="noStrike" kern="0" cap="none" spc="0" normalizeH="0" baseline="0" noProof="0" dirty="0">
                          <a:ln>
                            <a:noFill/>
                          </a:ln>
                          <a:solidFill>
                            <a:srgbClr val="091F2C"/>
                          </a:solidFill>
                          <a:effectLst/>
                          <a:uLnTx/>
                          <a:uFillTx/>
                          <a:latin typeface="+mn-lt"/>
                          <a:ea typeface="+mn-ea"/>
                          <a:cs typeface="Segoe Sans Display"/>
                        </a:rPr>
                      </a:br>
                      <a:r>
                        <a:rPr kumimoji="0" lang="en-GB" sz="800" b="0" i="0" u="none" strike="noStrike" kern="0" cap="none" spc="0" normalizeH="0" baseline="0" noProof="0" dirty="0">
                          <a:ln>
                            <a:noFill/>
                          </a:ln>
                          <a:solidFill>
                            <a:srgbClr val="091F2C"/>
                          </a:solidFill>
                          <a:effectLst/>
                          <a:uLnTx/>
                          <a:uFillTx/>
                          <a:latin typeface="+mn-lt"/>
                          <a:ea typeface="+mn-ea"/>
                          <a:cs typeface="Segoe Sans Display"/>
                        </a:rPr>
                        <a:t>Premium</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D2">
                        <a:alpha val="60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800" b="0" i="0" u="none" strike="noStrike" kern="0" cap="none" spc="0" normalizeH="0" baseline="0" noProof="0" dirty="0">
                          <a:ln>
                            <a:noFill/>
                          </a:ln>
                          <a:solidFill>
                            <a:schemeClr val="tx1"/>
                          </a:solidFill>
                          <a:effectLst/>
                          <a:uLnTx/>
                          <a:uFillTx/>
                          <a:latin typeface="+mn-lt"/>
                          <a:ea typeface="+mn-ea"/>
                          <a:cs typeface="Segoe Sans Display"/>
                        </a:rPr>
                        <a:t>M365 E5</a:t>
                      </a:r>
                      <a:r>
                        <a:rPr lang="en-GB" sz="800" b="0" i="0" u="none" strike="noStrike" kern="0" cap="none" spc="0" normalizeH="0" baseline="0" noProof="0" dirty="0">
                          <a:ln>
                            <a:noFill/>
                          </a:ln>
                          <a:solidFill>
                            <a:schemeClr val="tx1"/>
                          </a:solidFill>
                          <a:effectLst/>
                          <a:uLnTx/>
                          <a:uFillTx/>
                          <a:latin typeface="+mn-lt"/>
                          <a:ea typeface="+mn-ea"/>
                          <a:cs typeface="Segoe Sans Display"/>
                        </a:rPr>
                        <a:t> Security</a:t>
                      </a:r>
                      <a:endParaRPr kumimoji="0" lang="en-GB" sz="800" b="0" i="0" u="none" strike="noStrike" kern="0" cap="none" spc="0" normalizeH="0" baseline="0" noProof="0" dirty="0">
                        <a:ln>
                          <a:noFill/>
                        </a:ln>
                        <a:solidFill>
                          <a:schemeClr val="tx1"/>
                        </a:solidFill>
                        <a:effectLst/>
                        <a:uLnTx/>
                        <a:uFillTx/>
                        <a:latin typeface="+mn-lt"/>
                        <a:ea typeface="+mn-ea"/>
                        <a:cs typeface="Segoe Sans Display"/>
                      </a:endParaRPr>
                    </a:p>
                  </a:txBody>
                  <a:tcPr marL="72000" marR="72000" marT="72000" marB="72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9ED7">
                        <a:alpha val="60000"/>
                      </a:srgbClr>
                    </a:solidFill>
                  </a:tcPr>
                </a:tc>
                <a:extLst>
                  <a:ext uri="{0D108BD9-81ED-4DB2-BD59-A6C34878D82A}">
                    <a16:rowId xmlns:a16="http://schemas.microsoft.com/office/drawing/2014/main" val="85115908"/>
                  </a:ext>
                </a:extLst>
              </a:tr>
            </a:tbl>
          </a:graphicData>
        </a:graphic>
      </p:graphicFrame>
      <p:sp>
        <p:nvSpPr>
          <p:cNvPr id="9" name="Rectangle 8">
            <a:extLst>
              <a:ext uri="{FF2B5EF4-FFF2-40B4-BE49-F238E27FC236}">
                <a16:creationId xmlns:a16="http://schemas.microsoft.com/office/drawing/2014/main" id="{B341C726-23FE-42B9-A56D-0CFC338EC9DC}"/>
              </a:ext>
            </a:extLst>
          </p:cNvPr>
          <p:cNvSpPr>
            <a:spLocks noChangeAspect="1"/>
          </p:cNvSpPr>
          <p:nvPr/>
        </p:nvSpPr>
        <p:spPr bwMode="auto">
          <a:xfrm>
            <a:off x="612678" y="2225158"/>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A1D9A265-1A2E-4F7E-A965-616A720CEF6D}"/>
              </a:ext>
            </a:extLst>
          </p:cNvPr>
          <p:cNvSpPr>
            <a:spLocks noChangeAspect="1"/>
          </p:cNvSpPr>
          <p:nvPr/>
        </p:nvSpPr>
        <p:spPr bwMode="auto">
          <a:xfrm>
            <a:off x="612678" y="3167483"/>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0342A867-58E5-41D1-A760-117C8A00340B}"/>
              </a:ext>
            </a:extLst>
          </p:cNvPr>
          <p:cNvSpPr>
            <a:spLocks noChangeAspect="1"/>
          </p:cNvSpPr>
          <p:nvPr/>
        </p:nvSpPr>
        <p:spPr bwMode="auto">
          <a:xfrm>
            <a:off x="1714403" y="1694505"/>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F77881BF-53C6-4730-AC90-1727019FDE2E}"/>
              </a:ext>
            </a:extLst>
          </p:cNvPr>
          <p:cNvSpPr>
            <a:spLocks noChangeAspect="1"/>
          </p:cNvSpPr>
          <p:nvPr/>
        </p:nvSpPr>
        <p:spPr bwMode="auto">
          <a:xfrm>
            <a:off x="9390871" y="5188415"/>
            <a:ext cx="72000" cy="72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8" name="Content Placeholder 1">
            <a:extLst>
              <a:ext uri="{FF2B5EF4-FFF2-40B4-BE49-F238E27FC236}">
                <a16:creationId xmlns:a16="http://schemas.microsoft.com/office/drawing/2014/main" id="{3849A517-7CC0-45CA-AE05-867EFC806F6F}"/>
              </a:ext>
            </a:extLst>
          </p:cNvPr>
          <p:cNvSpPr txBox="1">
            <a:spLocks/>
          </p:cNvSpPr>
          <p:nvPr/>
        </p:nvSpPr>
        <p:spPr>
          <a:xfrm>
            <a:off x="9514135" y="5155165"/>
            <a:ext cx="2088584" cy="1384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Segoe Sans Display" pitchFamily="2"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900" dirty="0"/>
              <a:t>Optimized for SMB </a:t>
            </a:r>
          </a:p>
        </p:txBody>
      </p:sp>
    </p:spTree>
    <p:extLst>
      <p:ext uri="{BB962C8B-B14F-4D97-AF65-F5344CB8AC3E}">
        <p14:creationId xmlns:p14="http://schemas.microsoft.com/office/powerpoint/2010/main" val="1899815989"/>
      </p:ext>
    </p:extLst>
  </p:cSld>
  <p:clrMapOvr>
    <a:masterClrMapping/>
  </p:clrMapOvr>
  <p:transition>
    <p:fade/>
  </p:transition>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25CAAA-7FC3-48DC-B528-498472EAE9CB}"/>
              </a:ext>
            </a:extLst>
          </p:cNvPr>
          <p:cNvPicPr>
            <a:picLocks noChangeAspect="1"/>
          </p:cNvPicPr>
          <p:nvPr/>
        </p:nvPicPr>
        <p:blipFill>
          <a:blip r:embed="rId2"/>
          <a:stretch>
            <a:fillRect/>
          </a:stretch>
        </p:blipFill>
        <p:spPr>
          <a:xfrm>
            <a:off x="2946400" y="4353543"/>
            <a:ext cx="8657334" cy="2381799"/>
          </a:xfrm>
          <a:prstGeom prst="rect">
            <a:avLst/>
          </a:prstGeom>
        </p:spPr>
      </p:pic>
      <p:pic>
        <p:nvPicPr>
          <p:cNvPr id="3" name="Picture 2">
            <a:extLst>
              <a:ext uri="{FF2B5EF4-FFF2-40B4-BE49-F238E27FC236}">
                <a16:creationId xmlns:a16="http://schemas.microsoft.com/office/drawing/2014/main" id="{2E0F53AA-5870-4E6A-9186-93B187F0EF38}"/>
              </a:ext>
            </a:extLst>
          </p:cNvPr>
          <p:cNvPicPr>
            <a:picLocks noChangeAspect="1"/>
          </p:cNvPicPr>
          <p:nvPr/>
        </p:nvPicPr>
        <p:blipFill>
          <a:blip r:embed="rId2"/>
          <a:stretch>
            <a:fillRect/>
          </a:stretch>
        </p:blipFill>
        <p:spPr>
          <a:xfrm>
            <a:off x="2946400" y="1377314"/>
            <a:ext cx="8657334" cy="2634247"/>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4" y="1579577"/>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Microsoft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Entra ID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79577"/>
            <a:ext cx="8657334" cy="2262158"/>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Maximising Identity Security with Advanced Risk Management and Access Governance</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Microsoft Entra ID P2 strengthens identity management with risk-based conditional access, real-time sign-in assessments, token protection and advanced entitlement management. It enables automated access reviews, ensures precise control over privileged accounts through privileged identity management (PIM) and enhances governance to mitigate risks effectively.</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Advanced Risk Management: </a:t>
            </a:r>
            <a:r>
              <a:rPr kumimoji="0" lang="en-US" sz="1200" b="0" i="0" u="none" strike="noStrike" kern="0" cap="none" spc="0" normalizeH="0" noProof="0" dirty="0">
                <a:ln>
                  <a:noFill/>
                </a:ln>
                <a:solidFill>
                  <a:schemeClr val="tx1"/>
                </a:solidFill>
                <a:effectLst/>
                <a:uLnTx/>
                <a:uFillTx/>
                <a:ea typeface="+mn-ea"/>
                <a:cs typeface="Segoe Sans Display"/>
              </a:rPr>
              <a:t>If a user account shows suspicious login attempts from multiple locations,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automatically flags the account, applies conditional access policies (e.g., MFA) and sends alerts for immediate action.</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Automated Access Reviews: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ensures users have their access reviewed periodically and automatically removes it if no longer needed, reducing unnecessary access risks.</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Privileged Identity Management: </a:t>
            </a:r>
            <a:r>
              <a:rPr kumimoji="0" lang="en-US" sz="1200" b="0" i="0" u="none" strike="noStrike" kern="0" cap="none" spc="0" normalizeH="0" noProof="0" dirty="0">
                <a:ln>
                  <a:noFill/>
                </a:ln>
                <a:solidFill>
                  <a:schemeClr val="tx1"/>
                </a:solidFill>
                <a:effectLst/>
                <a:uLnTx/>
                <a:uFillTx/>
                <a:ea typeface="+mn-ea"/>
                <a:cs typeface="Segoe Sans Display"/>
              </a:rPr>
              <a:t>A system administrator can request elevated permissions for critical tasks, but </a:t>
            </a:r>
            <a:r>
              <a:rPr lang="en-US" sz="1200" kern="0" dirty="0">
                <a:solidFill>
                  <a:schemeClr val="tx1"/>
                </a:solidFill>
                <a:cs typeface="Segoe Sans Display"/>
              </a:rPr>
              <a:t>Microsoft Entra ID Plan</a:t>
            </a:r>
            <a:r>
              <a:rPr kumimoji="0" lang="en-US" sz="1200" b="0" i="0" u="none" strike="noStrike" kern="0" cap="none" spc="0" normalizeH="0" noProof="0" dirty="0">
                <a:ln>
                  <a:noFill/>
                </a:ln>
                <a:solidFill>
                  <a:schemeClr val="tx1"/>
                </a:solidFill>
                <a:effectLst/>
                <a:uLnTx/>
                <a:uFillTx/>
                <a:ea typeface="+mn-ea"/>
                <a:cs typeface="Segoe Sans Display"/>
              </a:rPr>
              <a:t> 2 requires approval through a workflow, limits access duration and logs all activities for compliance purposes.</a:t>
            </a:r>
            <a:endParaRPr kumimoji="0" lang="en-GB" sz="1200" b="0" i="0" u="none" strike="noStrike" kern="0" cap="none" spc="0" normalizeH="0" baseline="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555892"/>
            <a:ext cx="8657334" cy="1962076"/>
          </a:xfrm>
          <a:prstGeom prst="rect">
            <a:avLst/>
          </a:prstGeom>
          <a:noFill/>
          <a:ln w="19050" cap="flat" cmpd="sng" algn="ctr">
            <a:noFill/>
            <a:prstDash val="dash"/>
            <a:headEnd type="none" w="med" len="med"/>
            <a:tailEnd type="none" w="med" len="med"/>
          </a:ln>
          <a:effectLst/>
        </p:spPr>
        <p:txBody>
          <a:bodyPr rot="0" spcFirstLastPara="0" vert="horz" wrap="square" lIns="252000" tIns="0" rIns="252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Securing Hybrid Environments: Real-Time Threat Detection and Prevention </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Identity enhances hybrid identity protection by monitoring both on-premises Active Directory and cloud environments for suspicious activities, such as credential theft, lateral movement and privilege escalation. It provides real-time detection and actionable insights to identify and mitigate potential security breaches across hybrid infrastructures.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Compromised Identity Detection: </a:t>
            </a:r>
            <a:r>
              <a:rPr kumimoji="0" lang="en-US" sz="1200" b="0" i="0" u="none" strike="noStrike" kern="0" cap="none" spc="0" normalizeH="0" noProof="0" dirty="0">
                <a:ln>
                  <a:noFill/>
                </a:ln>
                <a:solidFill>
                  <a:schemeClr val="tx1"/>
                </a:solidFill>
                <a:effectLst/>
                <a:uLnTx/>
                <a:uFillTx/>
                <a:ea typeface="+mn-ea"/>
                <a:cs typeface="Segoe Sans Display"/>
              </a:rPr>
              <a:t>If a user account is suspected of being involved in credential-based attacks, like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using stolen passwords, Defender for Identity flags the behaviour and integrates with SIEM tools for immediate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incident response.</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Lateral Movement Detection: </a:t>
            </a:r>
            <a:r>
              <a:rPr kumimoji="0" lang="en-US" sz="1200" b="0" i="0" u="none" strike="noStrike" kern="0" cap="none" spc="0" normalizeH="0" noProof="0" dirty="0">
                <a:ln>
                  <a:noFill/>
                </a:ln>
                <a:solidFill>
                  <a:schemeClr val="tx1"/>
                </a:solidFill>
                <a:effectLst/>
                <a:uLnTx/>
                <a:uFillTx/>
                <a:ea typeface="+mn-ea"/>
                <a:cs typeface="Segoe Sans Display"/>
              </a:rPr>
              <a:t>Should an attacker attempt to escalate privileges from a low-level account, the system alerts security teams and highlights the attack path.</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555806"/>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Identity</a:t>
            </a:r>
          </a:p>
        </p:txBody>
      </p:sp>
    </p:spTree>
    <p:extLst>
      <p:ext uri="{BB962C8B-B14F-4D97-AF65-F5344CB8AC3E}">
        <p14:creationId xmlns:p14="http://schemas.microsoft.com/office/powerpoint/2010/main" val="38220763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B2F827-F1E2-4891-A3AB-D9B38A8DCC56}"/>
              </a:ext>
            </a:extLst>
          </p:cNvPr>
          <p:cNvPicPr>
            <a:picLocks noChangeAspect="1"/>
          </p:cNvPicPr>
          <p:nvPr/>
        </p:nvPicPr>
        <p:blipFill>
          <a:blip r:embed="rId2"/>
          <a:stretch>
            <a:fillRect/>
          </a:stretch>
        </p:blipFill>
        <p:spPr>
          <a:xfrm>
            <a:off x="2946400" y="4222202"/>
            <a:ext cx="8657334" cy="1568998"/>
          </a:xfrm>
          <a:prstGeom prst="rect">
            <a:avLst/>
          </a:prstGeom>
        </p:spPr>
      </p:pic>
      <p:pic>
        <p:nvPicPr>
          <p:cNvPr id="11" name="Picture 10">
            <a:extLst>
              <a:ext uri="{FF2B5EF4-FFF2-40B4-BE49-F238E27FC236}">
                <a16:creationId xmlns:a16="http://schemas.microsoft.com/office/drawing/2014/main" id="{A9688662-8BC5-487A-B349-B7A325B86B2D}"/>
              </a:ext>
            </a:extLst>
          </p:cNvPr>
          <p:cNvPicPr>
            <a:picLocks noChangeAspect="1"/>
          </p:cNvPicPr>
          <p:nvPr/>
        </p:nvPicPr>
        <p:blipFill>
          <a:blip r:embed="rId2"/>
          <a:stretch>
            <a:fillRect/>
          </a:stretch>
        </p:blipFill>
        <p:spPr>
          <a:xfrm>
            <a:off x="2966995" y="1377314"/>
            <a:ext cx="8585253" cy="2588861"/>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3" y="1580289"/>
            <a:ext cx="2136463"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Office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80289"/>
            <a:ext cx="8657334" cy="2262158"/>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Comprehensive Protection Against Email and Collaboration Threats </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Office Plan 2 elevates email and collaboration security by offering comprehensive anti-phishing, anti-malware and real-time threat protection across Microsoft 365 apps. </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Safe Links Protection: </a:t>
            </a:r>
            <a:r>
              <a:rPr kumimoji="0" lang="en-US" sz="1200" b="0" i="0" u="none" strike="noStrike" kern="0" cap="none" spc="0" normalizeH="0" noProof="0" dirty="0">
                <a:ln>
                  <a:noFill/>
                </a:ln>
                <a:solidFill>
                  <a:schemeClr val="tx1"/>
                </a:solidFill>
                <a:effectLst/>
                <a:uLnTx/>
                <a:uFillTx/>
                <a:ea typeface="+mn-ea"/>
                <a:cs typeface="Segoe Sans Display"/>
              </a:rPr>
              <a:t>In M365 Business Premium, a suspicious link in an email is checked only when clicked. In </a:t>
            </a:r>
            <a:r>
              <a:rPr lang="en-US" sz="1200" kern="0" dirty="0">
                <a:solidFill>
                  <a:schemeClr val="tx1"/>
                </a:solidFill>
                <a:cs typeface="Segoe Sans Display"/>
              </a:rPr>
              <a:t>Defender for Office Plan</a:t>
            </a:r>
            <a:r>
              <a:rPr kumimoji="0" lang="en-US" sz="1200" b="0" i="0" u="none" strike="noStrike" kern="0" cap="none" spc="0" normalizeH="0" noProof="0" dirty="0">
                <a:ln>
                  <a:noFill/>
                </a:ln>
                <a:solidFill>
                  <a:schemeClr val="tx1"/>
                </a:solidFill>
                <a:effectLst/>
                <a:uLnTx/>
                <a:uFillTx/>
                <a:ea typeface="+mn-ea"/>
                <a:cs typeface="Segoe Sans Display"/>
              </a:rPr>
              <a:t> 2, every click is dynamically analysed in real-time, even in Teams messages or SharePoint files, preventing users from accessing malicious content.</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Safe Attachments: </a:t>
            </a:r>
            <a:r>
              <a:rPr kumimoji="0" lang="en-US" sz="1200" b="0" i="0" u="none" strike="noStrike" kern="0" cap="none" spc="0" normalizeH="0" noProof="0" dirty="0">
                <a:ln>
                  <a:noFill/>
                </a:ln>
                <a:solidFill>
                  <a:schemeClr val="tx1"/>
                </a:solidFill>
                <a:effectLst/>
                <a:uLnTx/>
                <a:uFillTx/>
                <a:ea typeface="+mn-ea"/>
                <a:cs typeface="Segoe Sans Display"/>
              </a:rPr>
              <a:t>A </a:t>
            </a:r>
            <a:r>
              <a:rPr lang="en-US" sz="1200" kern="0" dirty="0">
                <a:solidFill>
                  <a:schemeClr val="tx1"/>
                </a:solidFill>
                <a:cs typeface="Segoe Sans Display"/>
              </a:rPr>
              <a:t>Defender for Office Plan</a:t>
            </a:r>
            <a:r>
              <a:rPr kumimoji="0" lang="en-US" sz="1200" b="0" i="0" u="none" strike="noStrike" kern="0" cap="none" spc="0" normalizeH="0" noProof="0" dirty="0">
                <a:ln>
                  <a:noFill/>
                </a:ln>
                <a:solidFill>
                  <a:schemeClr val="tx1"/>
                </a:solidFill>
                <a:effectLst/>
                <a:uLnTx/>
                <a:uFillTx/>
                <a:ea typeface="+mn-ea"/>
                <a:cs typeface="Segoe Sans Display"/>
              </a:rPr>
              <a:t> 2 sandbox tests email attachments for hidden malware before delivery, ensuring a safe experience.</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Anti-Phishing Policies: </a:t>
            </a:r>
            <a:r>
              <a:rPr kumimoji="0" lang="en-US" sz="1200" b="0" i="0" u="none" strike="noStrike" kern="0" cap="none" spc="0" normalizeH="0" noProof="0" dirty="0">
                <a:ln>
                  <a:noFill/>
                </a:ln>
                <a:solidFill>
                  <a:schemeClr val="tx1"/>
                </a:solidFill>
                <a:effectLst/>
                <a:uLnTx/>
                <a:uFillTx/>
                <a:ea typeface="+mn-ea"/>
                <a:cs typeface="Segoe Sans Display"/>
              </a:rPr>
              <a:t>If an executive's email is spoofed, </a:t>
            </a:r>
            <a:r>
              <a:rPr lang="en-US" sz="1200" kern="0" dirty="0">
                <a:solidFill>
                  <a:schemeClr val="tx1"/>
                </a:solidFill>
                <a:cs typeface="Segoe Sans Display"/>
              </a:rPr>
              <a:t>Defender for Office </a:t>
            </a:r>
            <a:r>
              <a:rPr kumimoji="0" lang="en-US" sz="1200" b="0" i="0" u="none" strike="noStrike" kern="0" cap="none" spc="0" normalizeH="0" noProof="0" dirty="0">
                <a:ln>
                  <a:noFill/>
                </a:ln>
                <a:solidFill>
                  <a:schemeClr val="tx1"/>
                </a:solidFill>
                <a:effectLst/>
                <a:uLnTx/>
                <a:uFillTx/>
                <a:ea typeface="+mn-ea"/>
                <a:cs typeface="Segoe Sans Display"/>
              </a:rPr>
              <a:t>Plan 2 uses AI to detect the impersonation and blocks the attempt automatically.</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425262"/>
            <a:ext cx="8657334" cy="1107996"/>
          </a:xfrm>
          <a:prstGeom prst="rect">
            <a:avLst/>
          </a:prstGeom>
          <a:noFill/>
          <a:ln w="19050" cap="flat" cmpd="sng" algn="ctr">
            <a:noFill/>
            <a:prstDash val="dash"/>
            <a:headEnd type="none" w="med" len="med"/>
            <a:tailEnd type="none" w="med" len="med"/>
          </a:ln>
          <a:effectLst/>
        </p:spPr>
        <p:txBody>
          <a:bodyPr rot="0" spcFirstLastPara="0" vert="horz" wrap="square" lIns="252000" tIns="0" rIns="252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Safeguarding Your Devices from Malicious Office Files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This feature isolates untrusted Office files in a secure, containerised environment, preventing potential attacks from affecting the host system.</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File Isolation: </a:t>
            </a:r>
            <a:r>
              <a:rPr kumimoji="0" lang="en-US" sz="1200" b="0" i="0" u="none" strike="noStrike" kern="0" cap="none" spc="0" normalizeH="0" noProof="0" dirty="0">
                <a:ln>
                  <a:noFill/>
                </a:ln>
                <a:solidFill>
                  <a:schemeClr val="tx1"/>
                </a:solidFill>
                <a:effectLst/>
                <a:uLnTx/>
                <a:uFillTx/>
                <a:ea typeface="+mn-ea"/>
                <a:cs typeface="Segoe Sans Display"/>
              </a:rPr>
              <a:t>Opening an external Word document automatically runs it in a sandbox, protecting the device from malicious macros or exploits within the file.</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425176"/>
            <a:ext cx="2050182" cy="830997"/>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Application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Guard for Office</a:t>
            </a:r>
          </a:p>
        </p:txBody>
      </p:sp>
    </p:spTree>
    <p:extLst>
      <p:ext uri="{BB962C8B-B14F-4D97-AF65-F5344CB8AC3E}">
        <p14:creationId xmlns:p14="http://schemas.microsoft.com/office/powerpoint/2010/main" val="1321892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248D4B0-4EF4-4D65-B4DB-B8141EA76FCF}"/>
              </a:ext>
            </a:extLst>
          </p:cNvPr>
          <p:cNvPicPr>
            <a:picLocks noChangeAspect="1"/>
          </p:cNvPicPr>
          <p:nvPr/>
        </p:nvPicPr>
        <p:blipFill>
          <a:blip r:embed="rId2"/>
          <a:stretch>
            <a:fillRect/>
          </a:stretch>
        </p:blipFill>
        <p:spPr>
          <a:xfrm>
            <a:off x="2946400" y="3795030"/>
            <a:ext cx="8657334" cy="2051686"/>
          </a:xfrm>
          <a:prstGeom prst="rect">
            <a:avLst/>
          </a:prstGeom>
        </p:spPr>
      </p:pic>
      <p:pic>
        <p:nvPicPr>
          <p:cNvPr id="11" name="Picture 10">
            <a:extLst>
              <a:ext uri="{FF2B5EF4-FFF2-40B4-BE49-F238E27FC236}">
                <a16:creationId xmlns:a16="http://schemas.microsoft.com/office/drawing/2014/main" id="{88776818-E086-4F47-861D-ABB9931840AB}"/>
              </a:ext>
            </a:extLst>
          </p:cNvPr>
          <p:cNvPicPr>
            <a:picLocks noChangeAspect="1"/>
          </p:cNvPicPr>
          <p:nvPr/>
        </p:nvPicPr>
        <p:blipFill>
          <a:blip r:embed="rId2"/>
          <a:stretch>
            <a:fillRect/>
          </a:stretch>
        </p:blipFill>
        <p:spPr>
          <a:xfrm>
            <a:off x="2946400" y="1377315"/>
            <a:ext cx="8657334" cy="2051686"/>
          </a:xfrm>
          <a:prstGeom prst="rect">
            <a:avLst/>
          </a:prstGeom>
        </p:spPr>
      </p:pic>
      <p:sp>
        <p:nvSpPr>
          <p:cNvPr id="4" name="Title 3">
            <a:extLst>
              <a:ext uri="{FF2B5EF4-FFF2-40B4-BE49-F238E27FC236}">
                <a16:creationId xmlns:a16="http://schemas.microsoft.com/office/drawing/2014/main" id="{E315D679-6FBC-402F-8CA3-FD9F4BD70978}"/>
              </a:ext>
            </a:extLst>
          </p:cNvPr>
          <p:cNvSpPr>
            <a:spLocks noGrp="1"/>
          </p:cNvSpPr>
          <p:nvPr>
            <p:ph type="title"/>
          </p:nvPr>
        </p:nvSpPr>
        <p:spPr>
          <a:xfrm>
            <a:off x="588263" y="457200"/>
            <a:ext cx="11018520" cy="553998"/>
          </a:xfrm>
        </p:spPr>
        <p:txBody>
          <a:bodyPr/>
          <a:lstStyle/>
          <a:p>
            <a:r>
              <a:rPr lang="en-US" dirty="0"/>
              <a:t>Added value of M365 E5 Security add-on</a:t>
            </a:r>
          </a:p>
        </p:txBody>
      </p:sp>
      <p:sp>
        <p:nvSpPr>
          <p:cNvPr id="34" name="TextBox 33">
            <a:extLst>
              <a:ext uri="{FF2B5EF4-FFF2-40B4-BE49-F238E27FC236}">
                <a16:creationId xmlns:a16="http://schemas.microsoft.com/office/drawing/2014/main" id="{62AD22E3-7779-4CD5-8E49-3CEB241190BF}"/>
              </a:ext>
            </a:extLst>
          </p:cNvPr>
          <p:cNvSpPr txBox="1"/>
          <p:nvPr/>
        </p:nvSpPr>
        <p:spPr>
          <a:xfrm>
            <a:off x="588263" y="1592928"/>
            <a:ext cx="2136463"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for Endpoint P2</a:t>
            </a:r>
          </a:p>
        </p:txBody>
      </p:sp>
      <p:sp>
        <p:nvSpPr>
          <p:cNvPr id="25" name="Rectangle 24">
            <a:extLst>
              <a:ext uri="{FF2B5EF4-FFF2-40B4-BE49-F238E27FC236}">
                <a16:creationId xmlns:a16="http://schemas.microsoft.com/office/drawing/2014/main" id="{E038AEF3-B6DF-4F2C-81A2-BA1810EBDEBD}"/>
              </a:ext>
            </a:extLst>
          </p:cNvPr>
          <p:cNvSpPr/>
          <p:nvPr/>
        </p:nvSpPr>
        <p:spPr bwMode="auto">
          <a:xfrm>
            <a:off x="2946400" y="1592928"/>
            <a:ext cx="8657334" cy="1777410"/>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End-to-End Protection with Defender for Endpoint: From Prevention to Automated Remediation</a:t>
            </a: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ea typeface="+mn-ea"/>
                <a:cs typeface="Segoe Sans Display"/>
              </a:rPr>
              <a:t>Defender for Endpoint Plan 2 extends endpoint protection with advanced detection, investigation and response capabilities. While Plan 1 focuses on attack prevention, </a:t>
            </a:r>
            <a:r>
              <a:rPr lang="en-US" sz="1200" kern="0" dirty="0">
                <a:solidFill>
                  <a:schemeClr val="tx1"/>
                </a:solidFill>
                <a:cs typeface="Segoe Sans Display"/>
              </a:rPr>
              <a:t>Defender for Endpoint Plan</a:t>
            </a:r>
            <a:r>
              <a:rPr kumimoji="0" lang="en-US" sz="1200" b="0" i="0" u="none" strike="noStrike" kern="0" cap="none" spc="0" normalizeH="0" noProof="0" dirty="0">
                <a:ln>
                  <a:noFill/>
                </a:ln>
                <a:solidFill>
                  <a:schemeClr val="tx1"/>
                </a:solidFill>
                <a:effectLst/>
                <a:uLnTx/>
                <a:uFillTx/>
                <a:ea typeface="+mn-ea"/>
                <a:cs typeface="Segoe Sans Display"/>
              </a:rPr>
              <a:t> 2 provides automated threat hunting and incident remediation.</a:t>
            </a:r>
            <a:endParaRPr lang="en-US" sz="1200" b="0" i="0" u="none" strike="noStrike" kern="0" cap="none" spc="0" normalizeH="0" noProof="0" dirty="0">
              <a:ln>
                <a:noFill/>
              </a:ln>
              <a:solidFill>
                <a:schemeClr val="tx1"/>
              </a:solidFill>
              <a:effectLst/>
              <a:uLnTx/>
              <a:uFillTx/>
              <a:cs typeface="Segoe Sans Display"/>
            </a:endParaRPr>
          </a:p>
          <a:p>
            <a:pPr>
              <a:spcBef>
                <a:spcPts val="300"/>
              </a:spcBef>
              <a:spcAft>
                <a:spcPts val="600"/>
              </a:spcAf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Automated Investigation: </a:t>
            </a:r>
            <a:r>
              <a:rPr kumimoji="0" lang="en-US" sz="1200" b="0" i="0" u="none" strike="noStrike" kern="0" cap="none" spc="0" normalizeH="0" noProof="0" dirty="0">
                <a:ln>
                  <a:noFill/>
                </a:ln>
                <a:solidFill>
                  <a:schemeClr val="tx1"/>
                </a:solidFill>
                <a:effectLst/>
                <a:uLnTx/>
                <a:uFillTx/>
                <a:ea typeface="+mn-ea"/>
                <a:cs typeface="Segoe Sans Display"/>
              </a:rPr>
              <a:t>If malware is detected on a device, </a:t>
            </a:r>
            <a:r>
              <a:rPr lang="en-US" sz="1200" kern="0" dirty="0">
                <a:solidFill>
                  <a:schemeClr val="tx1"/>
                </a:solidFill>
                <a:cs typeface="Segoe Sans Display"/>
              </a:rPr>
              <a:t>Defender for Endpoint Plan</a:t>
            </a:r>
            <a:r>
              <a:rPr kumimoji="0" lang="en-US" sz="1200" b="0" i="0" u="none" strike="noStrike" kern="0" cap="none" spc="0" normalizeH="0" noProof="0" dirty="0">
                <a:ln>
                  <a:noFill/>
                </a:ln>
                <a:solidFill>
                  <a:schemeClr val="tx1"/>
                </a:solidFill>
                <a:effectLst/>
                <a:uLnTx/>
                <a:uFillTx/>
                <a:ea typeface="+mn-ea"/>
                <a:cs typeface="Segoe Sans Display"/>
              </a:rPr>
              <a:t> 2 automatically isolates the endpoint, identifies the malicious process and removes it without manual intervention.</a:t>
            </a:r>
            <a:endParaRPr lang="en-US" sz="1200" b="0" i="0" u="none" strike="noStrike" kern="0" cap="none" spc="0" normalizeH="0" noProof="0" dirty="0">
              <a:ln>
                <a:noFill/>
              </a:ln>
              <a:solidFill>
                <a:schemeClr val="tx1"/>
              </a:solidFill>
              <a:effectLst/>
              <a:uLnTx/>
              <a:uFillTx/>
              <a:cs typeface="Segoe Sans Display"/>
            </a:endParaRP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Proactive Threat Hunting: </a:t>
            </a:r>
            <a:r>
              <a:rPr kumimoji="0" lang="en-US" sz="1200" b="0" i="0" u="none" strike="noStrike" kern="0" cap="none" spc="0" normalizeH="0" noProof="0" dirty="0">
                <a:ln>
                  <a:noFill/>
                </a:ln>
                <a:solidFill>
                  <a:schemeClr val="tx1"/>
                </a:solidFill>
                <a:effectLst/>
                <a:uLnTx/>
                <a:uFillTx/>
                <a:ea typeface="+mn-ea"/>
                <a:cs typeface="Segoe Sans Display"/>
              </a:rPr>
              <a:t>Security teams can search for potential vulnerabilities and indicators of compromise </a:t>
            </a:r>
            <a:br>
              <a:rPr kumimoji="0" lang="en-US" sz="1200" b="0" i="0" u="none" strike="noStrike" kern="0" cap="none" spc="0" normalizeH="0" noProof="0" dirty="0">
                <a:ln>
                  <a:noFill/>
                </a:ln>
                <a:solidFill>
                  <a:schemeClr val="tx1"/>
                </a:solidFill>
                <a:effectLst/>
                <a:uLnTx/>
                <a:uFillTx/>
                <a:ea typeface="+mn-ea"/>
                <a:cs typeface="Segoe Sans Display"/>
              </a:rPr>
            </a:br>
            <a:r>
              <a:rPr kumimoji="0" lang="en-US" sz="1200" b="0" i="0" u="none" strike="noStrike" kern="0" cap="none" spc="0" normalizeH="0" noProof="0" dirty="0">
                <a:ln>
                  <a:noFill/>
                </a:ln>
                <a:solidFill>
                  <a:schemeClr val="tx1"/>
                </a:solidFill>
                <a:effectLst/>
                <a:uLnTx/>
                <a:uFillTx/>
                <a:ea typeface="+mn-ea"/>
                <a:cs typeface="Segoe Sans Display"/>
              </a:rPr>
              <a:t>across all endpoints.</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5" name="Rectangle 44">
            <a:extLst>
              <a:ext uri="{FF2B5EF4-FFF2-40B4-BE49-F238E27FC236}">
                <a16:creationId xmlns:a16="http://schemas.microsoft.com/office/drawing/2014/main" id="{AC391F46-E2C3-426C-837D-6474B7FE06EE}"/>
              </a:ext>
            </a:extLst>
          </p:cNvPr>
          <p:cNvSpPr/>
          <p:nvPr/>
        </p:nvSpPr>
        <p:spPr bwMode="auto">
          <a:xfrm>
            <a:off x="2946400" y="4010730"/>
            <a:ext cx="8657334" cy="1523494"/>
          </a:xfrm>
          <a:prstGeom prst="rect">
            <a:avLst/>
          </a:prstGeom>
          <a:noFill/>
          <a:ln w="19050" cap="flat" cmpd="sng" algn="ctr">
            <a:noFill/>
            <a:prstDash val="dash"/>
            <a:headEnd type="none" w="med" len="med"/>
            <a:tailEnd type="none" w="med" len="med"/>
          </a:ln>
          <a:effectLst/>
        </p:spPr>
        <p:txBody>
          <a:bodyPr rot="0" spcFirstLastPara="0" vert="horz" wrap="square" lIns="252000" tIns="0" rIns="108000" bIns="0" numCol="1" spcCol="0" rtlCol="0" fromWordArt="0" anchor="t" anchorCtr="0" forceAA="0" compatLnSpc="1">
            <a:prstTxWarp prst="textNoShape">
              <a:avLst/>
            </a:prstTxWarp>
            <a:sp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defTabSz="914367" rtl="0" eaLnBrk="1" fontAlgn="auto" latinLnBrk="0" hangingPunct="1">
              <a:lnSpc>
                <a:spcPct val="100000"/>
              </a:lnSpc>
              <a:spcBef>
                <a:spcPts val="300"/>
              </a:spcBef>
              <a:buClrTx/>
              <a:buSzTx/>
              <a:buFontTx/>
              <a:buNone/>
              <a:tabLst/>
              <a:defRPr/>
            </a:pPr>
            <a:r>
              <a:rPr kumimoji="0" lang="en-US" sz="1400" b="0" i="0" u="none" strike="noStrike" kern="0" cap="none" spc="0" normalizeH="0" noProof="0" dirty="0">
                <a:ln>
                  <a:noFill/>
                </a:ln>
                <a:solidFill>
                  <a:schemeClr val="tx1"/>
                </a:solidFill>
                <a:effectLst/>
                <a:uLnTx/>
                <a:uFillTx/>
                <a:latin typeface="+mj-lt"/>
                <a:ea typeface="+mn-ea"/>
                <a:cs typeface="Segoe Sans Display"/>
              </a:rPr>
              <a:t>Ensuring Data Protection Across All Cloud Environments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ea typeface="+mn-ea"/>
                <a:cs typeface="Segoe Sans Display"/>
              </a:rPr>
              <a:t>Defender for Cloud Apps provides visibility and control over third-party cloud services, securing data and user activities in SaaS environments. It is a critical tool for addressing shadow IT and preventing data loss.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Shadow IT Discovery: </a:t>
            </a:r>
            <a:r>
              <a:rPr kumimoji="0" lang="en-US" sz="1200" b="0" i="0" u="none" strike="noStrike" kern="0" cap="none" spc="0" normalizeH="0" noProof="0" dirty="0">
                <a:ln>
                  <a:noFill/>
                </a:ln>
                <a:solidFill>
                  <a:schemeClr val="tx1"/>
                </a:solidFill>
                <a:effectLst/>
                <a:uLnTx/>
                <a:uFillTx/>
                <a:ea typeface="+mn-ea"/>
                <a:cs typeface="Segoe Sans Display"/>
              </a:rPr>
              <a:t>Detects unauthorised use of applications like Dropbox and provides visibility into usage patterns.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Data Loss Prevention: </a:t>
            </a:r>
            <a:r>
              <a:rPr kumimoji="0" lang="en-US" sz="1200" b="0" i="0" u="none" strike="noStrike" kern="0" cap="none" spc="0" normalizeH="0" noProof="0" dirty="0">
                <a:ln>
                  <a:noFill/>
                </a:ln>
                <a:solidFill>
                  <a:schemeClr val="tx1"/>
                </a:solidFill>
                <a:effectLst/>
                <a:uLnTx/>
                <a:uFillTx/>
                <a:ea typeface="+mn-ea"/>
                <a:cs typeface="Segoe Sans Display"/>
              </a:rPr>
              <a:t>Prevents sensitive data (e.g., credit card numbers) from being uploaded to non-compliant cloud apps.</a:t>
            </a:r>
          </a:p>
          <a:p>
            <a:pPr marL="0" marR="0" lvl="0" indent="0" defTabSz="914367" rtl="0" eaLnBrk="1" fontAlgn="auto" latinLnBrk="0" hangingPunct="1">
              <a:lnSpc>
                <a:spcPct val="100000"/>
              </a:lnSpc>
              <a:spcBef>
                <a:spcPts val="300"/>
              </a:spcBef>
              <a:spcAft>
                <a:spcPts val="600"/>
              </a:spcAft>
              <a:buClrTx/>
              <a:buSzTx/>
              <a:buFontTx/>
              <a:buNone/>
              <a:tabLst/>
              <a:defRPr/>
            </a:pPr>
            <a:r>
              <a:rPr kumimoji="0" lang="en-US" sz="1200" b="0" i="0" u="none" strike="noStrike" kern="0" cap="none" spc="0" normalizeH="0" noProof="0" dirty="0">
                <a:ln>
                  <a:noFill/>
                </a:ln>
                <a:solidFill>
                  <a:schemeClr val="tx1"/>
                </a:solidFill>
                <a:effectLst/>
                <a:uLnTx/>
                <a:uFillTx/>
                <a:latin typeface="+mj-lt"/>
                <a:ea typeface="+mn-ea"/>
                <a:cs typeface="Segoe Sans Display"/>
              </a:rPr>
              <a:t>Real-Time Session Control: </a:t>
            </a:r>
            <a:r>
              <a:rPr kumimoji="0" lang="en-US" sz="1200" b="0" i="0" u="none" strike="noStrike" kern="0" cap="none" spc="0" normalizeH="0" noProof="0" dirty="0">
                <a:ln>
                  <a:noFill/>
                </a:ln>
                <a:solidFill>
                  <a:schemeClr val="tx1"/>
                </a:solidFill>
                <a:effectLst/>
                <a:uLnTx/>
                <a:uFillTx/>
                <a:ea typeface="+mn-ea"/>
                <a:cs typeface="Segoe Sans Display"/>
              </a:rPr>
              <a:t>Blocks downloading of sensitive documents in unmanaged devices during a live user session.</a:t>
            </a:r>
            <a:endParaRPr kumimoji="0" lang="en-GB" sz="1200" b="0" i="0" u="none" strike="noStrike" kern="0" cap="none" spc="0" normalizeH="0" noProof="0" dirty="0">
              <a:ln>
                <a:noFill/>
              </a:ln>
              <a:solidFill>
                <a:schemeClr val="tx1"/>
              </a:solidFill>
              <a:effectLst/>
              <a:uLnTx/>
              <a:uFillTx/>
              <a:ea typeface="+mn-ea"/>
              <a:cs typeface="Segoe Sans Display"/>
            </a:endParaRPr>
          </a:p>
        </p:txBody>
      </p:sp>
      <p:sp>
        <p:nvSpPr>
          <p:cNvPr id="46" name="TextBox 45">
            <a:extLst>
              <a:ext uri="{FF2B5EF4-FFF2-40B4-BE49-F238E27FC236}">
                <a16:creationId xmlns:a16="http://schemas.microsoft.com/office/drawing/2014/main" id="{E5F809AD-1B6A-47DE-9810-70543CE75117}"/>
              </a:ext>
            </a:extLst>
          </p:cNvPr>
          <p:cNvSpPr txBox="1"/>
          <p:nvPr/>
        </p:nvSpPr>
        <p:spPr>
          <a:xfrm>
            <a:off x="588264" y="4010644"/>
            <a:ext cx="2050182" cy="553998"/>
          </a:xfrm>
          <a:prstGeom prst="rect">
            <a:avLst/>
          </a:prstGeom>
          <a:noFill/>
        </p:spPr>
        <p:txBody>
          <a:bodyPr wrap="square" lIns="0" tIns="0" rIns="0" bIns="0" rtlCol="0">
            <a:spAutoFit/>
          </a:bodyPr>
          <a:lstStyle/>
          <a:p>
            <a:pPr>
              <a:defRPr/>
            </a:pP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Defender </a:t>
            </a:r>
            <a:b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br>
            <a:r>
              <a:rPr kumimoji="0" lang="en-US" sz="1800" i="0" u="none" strike="noStrike" kern="1200" cap="none" spc="0" normalizeH="0" baseline="0" noProof="0" dirty="0">
                <a:ln>
                  <a:noFill/>
                </a:ln>
                <a:solidFill>
                  <a:schemeClr val="tx2"/>
                </a:solidFill>
                <a:effectLst/>
                <a:uLnTx/>
                <a:uFillTx/>
                <a:latin typeface="+mj-lt"/>
                <a:ea typeface="+mn-ea"/>
                <a:cs typeface="Segoe UI Semibold" panose="020B0502040204020203" pitchFamily="34" charset="0"/>
              </a:rPr>
              <a:t>for Cloud Apps</a:t>
            </a:r>
          </a:p>
        </p:txBody>
      </p:sp>
    </p:spTree>
    <p:extLst>
      <p:ext uri="{BB962C8B-B14F-4D97-AF65-F5344CB8AC3E}">
        <p14:creationId xmlns:p14="http://schemas.microsoft.com/office/powerpoint/2010/main" val="1853772851"/>
      </p:ext>
    </p:extLst>
  </p:cSld>
  <p:clrMapOvr>
    <a:masterClrMapping/>
  </p:clrMapOvr>
  <p:transition>
    <p:fade/>
  </p:transition>
</p:sld>
</file>

<file path=ppt/theme/theme1.xml><?xml version="1.0" encoding="utf-8"?>
<a:theme xmlns:a="http://schemas.openxmlformats.org/drawingml/2006/main" name="Microsoft Security Light">
  <a:themeElements>
    <a:clrScheme name="Microsoft Security Light">
      <a:dk1>
        <a:srgbClr val="000000"/>
      </a:dk1>
      <a:lt1>
        <a:srgbClr val="FFFFFF"/>
      </a:lt1>
      <a:dk2>
        <a:srgbClr val="091F2C"/>
      </a:dk2>
      <a:lt2>
        <a:srgbClr val="F4F3F5"/>
      </a:lt2>
      <a:accent1>
        <a:srgbClr val="0078D4"/>
      </a:accent1>
      <a:accent2>
        <a:srgbClr val="FFB900"/>
      </a:accent2>
      <a:accent3>
        <a:srgbClr val="07641D"/>
      </a:accent3>
      <a:accent4>
        <a:srgbClr val="454142"/>
      </a:accent4>
      <a:accent5>
        <a:srgbClr val="8DE971"/>
      </a:accent5>
      <a:accent6>
        <a:srgbClr val="8DC8E8"/>
      </a:accent6>
      <a:hlink>
        <a:srgbClr val="0078D4"/>
      </a:hlink>
      <a:folHlink>
        <a:srgbClr val="0078D4"/>
      </a:folHlink>
    </a:clrScheme>
    <a:fontScheme name="Custom 2">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Security-PowerPoint-Template-Light-ZUMFinal.potx" id="{FF8D482B-CE5A-47E5-AB94-DE302AB9E0F0}" vid="{819E6DBF-6959-410D-BF54-D69678397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7bb821-340d-4a6b-ab9d-4a4be84d8d64">
      <Terms xmlns="http://schemas.microsoft.com/office/infopath/2007/PartnerControls"/>
    </lcf76f155ced4ddcb4097134ff3c332f>
    <TaxCatchAll xmlns="c8e5ee5f-cdc9-400e-abeb-489c00a90ce7" xsi:nil="true"/>
    <SharedWithUsers xmlns="c8e5ee5f-cdc9-400e-abeb-489c00a90ce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5D5E45-0E10-4088-B4D9-5A937F47BA05}"/>
</file>

<file path=customXml/itemProps2.xml><?xml version="1.0" encoding="utf-8"?>
<ds:datastoreItem xmlns:ds="http://schemas.openxmlformats.org/officeDocument/2006/customXml" ds:itemID="{F990F116-B58F-4255-B05B-DA3808E0E5C6}">
  <ds:schemaRefs>
    <ds:schemaRef ds:uri="2a405f3f-901c-46db-8227-6321de0a9681"/>
    <ds:schemaRef ds:uri="695d5325-33a2-4b42-b3d3-b02ffbc12b05"/>
    <ds:schemaRef ds:uri="8aee7df4-ff26-4d0e-8ae8-55e83566dac8"/>
    <ds:schemaRef ds:uri="912a965b-18ab-48f9-afa9-986d97207d9f"/>
    <ds:schemaRef ds:uri="f242f587-4628-446f-8bc7-ea15812ffb91"/>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Microsoft-Security-PowerPoint-Template-Light</Template>
  <TotalTime>623</TotalTime>
  <Words>2455</Words>
  <Application>Microsoft Office PowerPoint</Application>
  <PresentationFormat>Widescreen</PresentationFormat>
  <Paragraphs>231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Microsoft Security Light</vt:lpstr>
      <vt:lpstr>All-in-one Enterprise Security M365 Business Premium +  M365 E5 Security Mini Bundle (Advanced Threat Detection  &amp; Response)</vt:lpstr>
      <vt:lpstr>Safeguard your business: Advanced protection for modern threats</vt:lpstr>
      <vt:lpstr>Current state of business</vt:lpstr>
      <vt:lpstr>M365 Business Premium: Enhancing collaboration, productivity and security</vt:lpstr>
      <vt:lpstr>Introducing M365 E5 Security</vt:lpstr>
      <vt:lpstr>Added value of M365 E5 Security</vt:lpstr>
      <vt:lpstr>Added value of M365 E5 Security add-on</vt:lpstr>
      <vt:lpstr>Added value of M365 E5 Security add-on</vt:lpstr>
      <vt:lpstr>Added value of M365 E5 Security add-on</vt:lpstr>
      <vt:lpstr>Strengthen security foundations with M365 E5 Security, building on M365 Business Premium</vt:lpstr>
      <vt:lpstr>Strengthen security foundations with M365 E5 Security, building on M365 Business Premium</vt:lpstr>
      <vt:lpstr>Upgrade protection at half the price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Customer Pitch Deck</dc:title>
  <dc:subject/>
  <dc:creator>Matt George</dc:creator>
  <cp:keywords/>
  <dc:description/>
  <cp:lastModifiedBy>Lee-ann Dias</cp:lastModifiedBy>
  <cp:revision>422</cp:revision>
  <cp:lastPrinted>2023-02-15T20:48:24Z</cp:lastPrinted>
  <dcterms:created xsi:type="dcterms:W3CDTF">2025-02-17T11:56:26Z</dcterms:created>
  <dcterms:modified xsi:type="dcterms:W3CDTF">2025-03-31T23:38:17Z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Date">
    <vt:lpwstr>2017-08-29T14:27:20.8568347-07:00</vt:lpwstr>
  </property>
  <property fmtid="{D5CDD505-2E9C-101B-9397-08002B2CF9AE}" pid="15" name="MSIP_Label_f42aa342-8706-4288-bd11-ebb85995028c_Name">
    <vt:lpwstr>General</vt:lpwstr>
  </property>
  <property fmtid="{D5CDD505-2E9C-101B-9397-08002B2CF9AE}" pid="16" name="MSIP_Label_f42aa342-8706-4288-bd11-ebb85995028c_Extended_MSFT_Method">
    <vt:lpwstr>Automatic</vt:lpwstr>
  </property>
  <property fmtid="{D5CDD505-2E9C-101B-9397-08002B2CF9AE}" pid="17" name="Sensitivity">
    <vt:lpwstr>General</vt:lpwstr>
  </property>
  <property fmtid="{D5CDD505-2E9C-101B-9397-08002B2CF9AE}" pid="18" name="j7ed6b1749d644c580569ee38d7710d7">
    <vt:lpwstr/>
  </property>
  <property fmtid="{D5CDD505-2E9C-101B-9397-08002B2CF9AE}" pid="19" name="e93e2550f0ac4199ae3cf1406d72085e">
    <vt:lpwstr/>
  </property>
  <property fmtid="{D5CDD505-2E9C-101B-9397-08002B2CF9AE}" pid="20" name="o92d4232daec467abb08246282070aa9">
    <vt:lpwstr/>
  </property>
  <property fmtid="{D5CDD505-2E9C-101B-9397-08002B2CF9AE}" pid="21" name="bc8cca776fa8455c8c00307ee3c527ad">
    <vt:lpwstr/>
  </property>
  <property fmtid="{D5CDD505-2E9C-101B-9397-08002B2CF9AE}" pid="22" name="_dlc_DocIdItemGuid">
    <vt:lpwstr>f5d5f091-2d86-4c58-9970-04c552d617f8</vt:lpwstr>
  </property>
  <property fmtid="{D5CDD505-2E9C-101B-9397-08002B2CF9AE}" pid="23" name="o1dbacbd0e564fc293d11b6c4775302e">
    <vt:lpwstr/>
  </property>
  <property fmtid="{D5CDD505-2E9C-101B-9397-08002B2CF9AE}" pid="24" name="MediaServiceImageTags">
    <vt:lpwstr/>
  </property>
  <property fmtid="{D5CDD505-2E9C-101B-9397-08002B2CF9AE}" pid="25" name="epPlatforms">
    <vt:lpwstr/>
  </property>
  <property fmtid="{D5CDD505-2E9C-101B-9397-08002B2CF9AE}" pid="26" name="_SourceUrl">
    <vt:lpwstr/>
  </property>
  <property fmtid="{D5CDD505-2E9C-101B-9397-08002B2CF9AE}" pid="27" name="_SharedFileIndex">
    <vt:lpwstr/>
  </property>
  <property fmtid="{D5CDD505-2E9C-101B-9397-08002B2CF9AE}" pid="28" name="ComplianceAssetId">
    <vt:lpwstr/>
  </property>
  <property fmtid="{D5CDD505-2E9C-101B-9397-08002B2CF9AE}" pid="29" name="_ExtendedDescription">
    <vt:lpwstr/>
  </property>
  <property fmtid="{D5CDD505-2E9C-101B-9397-08002B2CF9AE}" pid="30" name="TriggerFlowInfo">
    <vt:lpwstr/>
  </property>
</Properties>
</file>