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omments/modernComment_12A_6A46B9F5.xml" ContentType="application/vnd.ms-powerpoint.comments+xml"/>
  <Override PartName="/ppt/notesSlides/notesSlide2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notesMasterIdLst>
    <p:notesMasterId r:id="rId7"/>
  </p:notesMasterIdLst>
  <p:handoutMasterIdLst>
    <p:handoutMasterId r:id="rId8"/>
  </p:handoutMasterIdLst>
  <p:sldIdLst>
    <p:sldId id="298" r:id="rId5"/>
    <p:sldId id="299" r:id="rId6"/>
  </p:sldIdLst>
  <p:sldSz cx="6858000" cy="9906000" type="A4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BE2B392-9821-423D-A73A-8F4A46044C67}">
          <p14:sldIdLst>
            <p14:sldId id="298"/>
            <p14:sldId id="299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FBE2103-5E63-197D-A295-6F3839C492CC}" name="Melanie Johnstone" initials="MJ" userId="S::melj@rocketscience.com.au::e88cec4a-17b3-4f88-968e-c5feb8cf4487" providerId="AD"/>
  <p188:author id="{4816684A-A0BC-EC2F-AC07-ACD94B84ABFF}" name="Guest User" initials="GU" userId="S::urn:spo:anon#949a05f777fc9ab5f0b57fc716a050a3726c4443b78eb527469b7b7e85f75b3a::" providerId="AD"/>
  <p188:author id="{17367491-F4B8-5FD0-3EB6-37864048AB57}" name="Guest User" initials="GU" userId="S::urn:spo:anon#56fecf7123da74906bc886e19f2c9c39d1e2446b1083dd491ed4927fcce80159::" providerId="AD"/>
  <p188:author id="{CF8A4495-1334-7D93-E534-D87DD186FC74}" name="Tiffany Lau" initials="TL" userId="S::tiffany.lau@keelcollective.com.au::c960a004-798b-4efd-8a3d-54cf024cbbf3" providerId="AD"/>
  <p188:author id="{6768C999-94CC-8BD5-ECA2-C1A2B645C61F}" name="Matthew George" initials="MG" userId="4b93059ffac5902b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7EAB3"/>
    <a:srgbClr val="BEFFC3"/>
    <a:srgbClr val="091F2C"/>
    <a:srgbClr val="F4F3F5"/>
    <a:srgbClr val="DDDFE1"/>
    <a:srgbClr val="737373"/>
    <a:srgbClr val="FDA700"/>
    <a:srgbClr val="B9DCD2"/>
    <a:srgbClr val="C5B4E3"/>
    <a:srgbClr val="8DC8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513" autoAdjust="0"/>
    <p:restoredTop sz="94694"/>
  </p:normalViewPr>
  <p:slideViewPr>
    <p:cSldViewPr snapToGrid="0">
      <p:cViewPr varScale="1">
        <p:scale>
          <a:sx n="63" d="100"/>
          <a:sy n="63" d="100"/>
        </p:scale>
        <p:origin x="2464" y="2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10" d="100"/>
          <a:sy n="110" d="100"/>
        </p:scale>
        <p:origin x="2478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microsoft.com/office/2018/10/relationships/authors" Target="authors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comments/modernComment_12A_6A46B9F5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CB744104-C160-41F6-B7FC-31E5FFAF3585}" authorId="{17367491-F4B8-5FD0-3EB6-37864048AB57}" status="resolved" created="2025-03-03T00:44:25.068" complete="100000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1783020021" sldId="298"/>
      <ac:spMk id="10" creationId="{DF7E17EC-8340-241A-03E6-0DCB09914C4F}"/>
    </ac:deMkLst>
    <p188:txBody>
      <a:bodyPr/>
      <a:lstStyle/>
      <a:p>
        <a:r>
          <a:rPr lang="en-US"/>
          <a:t>LD: Formatting</a:t>
        </a:r>
      </a:p>
    </p188:txBody>
  </p188:cm>
  <p188:cm id="{30BB2F29-2497-4EE8-B10C-AE9A4448F351}" authorId="{17367491-F4B8-5FD0-3EB6-37864048AB57}" status="resolved" created="2025-03-03T00:46:46.590" complete="100000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1783020021" sldId="298"/>
      <ac:spMk id="88" creationId="{42D4DDF5-6374-4EF1-A08D-0221383EB856}"/>
    </ac:deMkLst>
    <p188:txBody>
      <a:bodyPr/>
      <a:lstStyle/>
      <a:p>
        <a:r>
          <a:rPr lang="en-US"/>
          <a:t>LD: Formatting</a:t>
        </a:r>
      </a:p>
    </p188:txBody>
  </p188:cm>
</p188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A59DF8C-58EC-4A67-8DF9-51B56347D82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C1B5CEE-ADF1-4E4B-A0DE-C37A1A052EF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B5E15D-70E2-44D1-90CE-72719579DCBE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EF67C40-ACF0-4F8C-B30E-87753A1FA33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8CA37A1-E9AE-47C5-BAC8-249B11ED2A1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C5C536-CCCC-441F-992E-6A8E150B37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9860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4B9DDF-CB0F-4804-BBB2-486165610EE6}" type="datetimeFigureOut">
              <a:rPr lang="en-GB" smtClean="0"/>
              <a:t>01/04/2025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0313" y="857250"/>
            <a:ext cx="1603375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B5F533-72C5-45E6-AAC4-E21F4595B6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29228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100">
              <a:effectLst/>
              <a:latin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C5907C-D3F9-4A36-92CC-ED44E564CD6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16474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100">
              <a:effectLst/>
              <a:latin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C5907C-D3F9-4A36-92CC-ED44E564CD6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2361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3FC6B7C-4483-48F3-B44B-422FD1E685EB}"/>
              </a:ext>
            </a:extLst>
          </p:cNvPr>
          <p:cNvSpPr/>
          <p:nvPr userDrawn="1"/>
        </p:nvSpPr>
        <p:spPr bwMode="auto">
          <a:xfrm>
            <a:off x="1" y="-2"/>
            <a:ext cx="6857999" cy="2781300"/>
          </a:xfrm>
          <a:prstGeom prst="rect">
            <a:avLst/>
          </a:prstGeom>
          <a:solidFill>
            <a:srgbClr val="091F2C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dirty="0" err="1">
              <a:solidFill>
                <a:srgbClr val="FFFFFF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335E35A-09CC-4B90-9E79-D282B35504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8613" y="921182"/>
            <a:ext cx="3100387" cy="553998"/>
          </a:xfrm>
        </p:spPr>
        <p:txBody>
          <a:bodyPr wrap="square" anchor="t">
            <a:spAutoFit/>
          </a:bodyPr>
          <a:lstStyle>
            <a:lvl1pPr>
              <a:defRPr sz="1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8DBB797-1A10-40D2-A229-A3A0BC3BE1CC}"/>
              </a:ext>
            </a:extLst>
          </p:cNvPr>
          <p:cNvSpPr/>
          <p:nvPr userDrawn="1"/>
        </p:nvSpPr>
        <p:spPr bwMode="auto">
          <a:xfrm>
            <a:off x="0" y="6217545"/>
            <a:ext cx="6858000" cy="3688454"/>
          </a:xfrm>
          <a:prstGeom prst="rect">
            <a:avLst/>
          </a:prstGeom>
          <a:solidFill>
            <a:srgbClr val="F4F3F5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dirty="0" err="1">
              <a:solidFill>
                <a:srgbClr val="FFFFFF"/>
              </a:soli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FD90AC6-3669-4159-99B3-1F8A48648F8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01" t="4059" r="7226" b="4253"/>
          <a:stretch/>
        </p:blipFill>
        <p:spPr>
          <a:xfrm>
            <a:off x="3857624" y="0"/>
            <a:ext cx="3000375" cy="2781298"/>
          </a:xfrm>
          <a:custGeom>
            <a:avLst/>
            <a:gdLst>
              <a:gd name="connsiteX0" fmla="*/ 0 w 3000375"/>
              <a:gd name="connsiteY0" fmla="*/ 0 h 2781298"/>
              <a:gd name="connsiteX1" fmla="*/ 3000375 w 3000375"/>
              <a:gd name="connsiteY1" fmla="*/ 0 h 2781298"/>
              <a:gd name="connsiteX2" fmla="*/ 3000375 w 3000375"/>
              <a:gd name="connsiteY2" fmla="*/ 2781298 h 2781298"/>
              <a:gd name="connsiteX3" fmla="*/ 0 w 3000375"/>
              <a:gd name="connsiteY3" fmla="*/ 2781298 h 2781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00375" h="2781298">
                <a:moveTo>
                  <a:pt x="0" y="0"/>
                </a:moveTo>
                <a:lnTo>
                  <a:pt x="3000375" y="0"/>
                </a:lnTo>
                <a:lnTo>
                  <a:pt x="3000375" y="2781298"/>
                </a:lnTo>
                <a:lnTo>
                  <a:pt x="0" y="2781298"/>
                </a:lnTo>
                <a:close/>
              </a:path>
            </a:pathLst>
          </a:cu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705BA4-F9AA-4511-9774-06B9D8FA33F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28612" y="1580441"/>
            <a:ext cx="3100388" cy="419100"/>
          </a:xfrm>
        </p:spPr>
        <p:txBody>
          <a:bodyPr/>
          <a:lstStyle>
            <a:lvl1pPr marL="0" indent="0">
              <a:buNone/>
              <a:defRPr sz="1200">
                <a:solidFill>
                  <a:schemeClr val="bg1"/>
                </a:solidFill>
                <a:latin typeface="+mn-lt"/>
                <a:cs typeface="Segoe Sans Display Semilight" pitchFamily="2" charset="0"/>
              </a:defRPr>
            </a:lvl1pPr>
            <a:lvl2pPr marL="0" indent="0">
              <a:buNone/>
              <a:defRPr sz="1200"/>
            </a:lvl2pPr>
            <a:lvl3pPr marL="242060" indent="0">
              <a:buNone/>
              <a:defRPr/>
            </a:lvl3pPr>
            <a:lvl4pPr marL="350484" indent="0">
              <a:buNone/>
              <a:defRPr/>
            </a:lvl4pPr>
            <a:lvl5pPr marL="453022" indent="0">
              <a:buNone/>
              <a:defRPr/>
            </a:lvl5pPr>
          </a:lstStyle>
          <a:p>
            <a:pPr lvl="0"/>
            <a:r>
              <a:rPr lang="en-US" dirty="0"/>
              <a:t>Click to edit text styles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258C7BF-765A-4703-BB5A-F442ADA326F6}"/>
              </a:ext>
            </a:extLst>
          </p:cNvPr>
          <p:cNvSpPr/>
          <p:nvPr userDrawn="1"/>
        </p:nvSpPr>
        <p:spPr bwMode="auto">
          <a:xfrm>
            <a:off x="0" y="2542949"/>
            <a:ext cx="6858000" cy="590552"/>
          </a:xfrm>
          <a:prstGeom prst="rect">
            <a:avLst/>
          </a:prstGeom>
          <a:solidFill>
            <a:srgbClr val="F4F3F5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dirty="0" err="1">
              <a:solidFill>
                <a:srgbClr val="FFFFFF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49" name="Text Placeholder 48">
            <a:extLst>
              <a:ext uri="{FF2B5EF4-FFF2-40B4-BE49-F238E27FC236}">
                <a16:creationId xmlns:a16="http://schemas.microsoft.com/office/drawing/2014/main" id="{BBED177B-5EB3-4D19-B936-AD877B51F4A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8613" y="2910329"/>
            <a:ext cx="3309610" cy="123111"/>
          </a:xfrm>
        </p:spPr>
        <p:txBody>
          <a:bodyPr wrap="square">
            <a:spAutoFit/>
          </a:bodyPr>
          <a:lstStyle>
            <a:lvl1pPr marL="0" indent="0">
              <a:buNone/>
              <a:defRPr sz="800" u="sng">
                <a:solidFill>
                  <a:srgbClr val="091F2C"/>
                </a:solidFill>
                <a:latin typeface="+mn-lt"/>
                <a:cs typeface="Segoe Sans Display Semilight" pitchFamily="2" charset="0"/>
              </a:defRPr>
            </a:lvl1pPr>
            <a:lvl2pPr marL="121030" indent="0">
              <a:buNone/>
              <a:defRPr/>
            </a:lvl2pPr>
            <a:lvl3pPr marL="242060" indent="0">
              <a:buNone/>
              <a:defRPr/>
            </a:lvl3pPr>
            <a:lvl4pPr marL="350484" indent="0">
              <a:buNone/>
              <a:defRPr/>
            </a:lvl4pPr>
            <a:lvl5pPr marL="453022" indent="0">
              <a:buNone/>
              <a:defRPr/>
            </a:lvl5pPr>
          </a:lstStyle>
          <a:p>
            <a:pPr lvl="0"/>
            <a:r>
              <a:rPr lang="en-US" dirty="0"/>
              <a:t>Click to edit text style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35202E7-EA15-4DBA-A725-31899CF4473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28612" y="2596371"/>
            <a:ext cx="6200776" cy="246221"/>
          </a:xfrm>
        </p:spPr>
        <p:txBody>
          <a:bodyPr wrap="square" anchor="ctr">
            <a:spAutoFit/>
          </a:bodyPr>
          <a:lstStyle>
            <a:lvl1pPr marL="0" indent="0">
              <a:buNone/>
              <a:defRPr sz="1600">
                <a:solidFill>
                  <a:srgbClr val="091F2C"/>
                </a:solidFill>
                <a:latin typeface="+mn-lt"/>
                <a:cs typeface="Segoe Sans Display Semilight" pitchFamily="2" charset="0"/>
              </a:defRPr>
            </a:lvl1pPr>
            <a:lvl2pPr marL="121030" indent="0">
              <a:buNone/>
              <a:defRPr/>
            </a:lvl2pPr>
            <a:lvl3pPr marL="242060" indent="0">
              <a:buNone/>
              <a:defRPr/>
            </a:lvl3pPr>
            <a:lvl4pPr marL="350484" indent="0">
              <a:buNone/>
              <a:defRPr/>
            </a:lvl4pPr>
            <a:lvl5pPr marL="453022" indent="0">
              <a:buNone/>
              <a:defRPr/>
            </a:lvl5pPr>
          </a:lstStyle>
          <a:p>
            <a:pPr lvl="0"/>
            <a:r>
              <a:rPr lang="en-US" dirty="0"/>
              <a:t>Click to edit text styles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E07FB80-6BAF-88AD-68FB-2D050CB50A6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58183" y="148493"/>
            <a:ext cx="2108632" cy="636769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B1DBB6D-790D-B377-A222-E2DF314EB6F6}"/>
              </a:ext>
            </a:extLst>
          </p:cNvPr>
          <p:cNvCxnSpPr/>
          <p:nvPr userDrawn="1"/>
        </p:nvCxnSpPr>
        <p:spPr>
          <a:xfrm>
            <a:off x="1555168" y="349237"/>
            <a:ext cx="0" cy="219742"/>
          </a:xfrm>
          <a:prstGeom prst="line">
            <a:avLst/>
          </a:prstGeom>
          <a:ln w="3810">
            <a:solidFill>
              <a:srgbClr val="73737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7C43C1A0-5D01-6878-F50C-A61842662CBD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21737" y="356939"/>
            <a:ext cx="1045637" cy="212040"/>
          </a:xfrm>
        </p:spPr>
        <p:txBody>
          <a:bodyPr anchor="ctr"/>
          <a:lstStyle>
            <a:lvl1pPr marL="0" indent="0" algn="ctr"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Partner logo</a:t>
            </a:r>
          </a:p>
        </p:txBody>
      </p:sp>
    </p:spTree>
    <p:extLst>
      <p:ext uri="{BB962C8B-B14F-4D97-AF65-F5344CB8AC3E}">
        <p14:creationId xmlns:p14="http://schemas.microsoft.com/office/powerpoint/2010/main" val="14978467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6" pos="496">
          <p15:clr>
            <a:srgbClr val="A4A3A4"/>
          </p15:clr>
        </p15:guide>
        <p15:guide id="7" pos="613">
          <p15:clr>
            <a:srgbClr val="A4A3A4"/>
          </p15:clr>
        </p15:guide>
        <p15:guide id="8" pos="876">
          <p15:clr>
            <a:srgbClr val="A4A3A4"/>
          </p15:clr>
        </p15:guide>
        <p15:guide id="9" pos="992">
          <p15:clr>
            <a:srgbClr val="A4A3A4"/>
          </p15:clr>
        </p15:guide>
        <p15:guide id="10" pos="1254">
          <p15:clr>
            <a:srgbClr val="A4A3A4"/>
          </p15:clr>
        </p15:guide>
        <p15:guide id="11" pos="1371">
          <p15:clr>
            <a:srgbClr val="A4A3A4"/>
          </p15:clr>
        </p15:guide>
        <p15:guide id="12" pos="1633">
          <p15:clr>
            <a:srgbClr val="A4A3A4"/>
          </p15:clr>
        </p15:guide>
        <p15:guide id="13" pos="1749">
          <p15:clr>
            <a:srgbClr val="A4A3A4"/>
          </p15:clr>
        </p15:guide>
        <p15:guide id="14" pos="2011">
          <p15:clr>
            <a:srgbClr val="A4A3A4"/>
          </p15:clr>
        </p15:guide>
        <p15:guide id="15" pos="2128">
          <p15:clr>
            <a:srgbClr val="A4A3A4"/>
          </p15:clr>
        </p15:guide>
        <p15:guide id="16" pos="2390">
          <p15:clr>
            <a:srgbClr val="A4A3A4"/>
          </p15:clr>
        </p15:guide>
        <p15:guide id="17" pos="2506">
          <p15:clr>
            <a:srgbClr val="A4A3A4"/>
          </p15:clr>
        </p15:guide>
        <p15:guide id="18" pos="2769">
          <p15:clr>
            <a:srgbClr val="A4A3A4"/>
          </p15:clr>
        </p15:guide>
        <p15:guide id="19" pos="2886">
          <p15:clr>
            <a:srgbClr val="A4A3A4"/>
          </p15:clr>
        </p15:guide>
        <p15:guide id="20" pos="3147">
          <p15:clr>
            <a:srgbClr val="A4A3A4"/>
          </p15:clr>
        </p15:guide>
        <p15:guide id="21" pos="3264">
          <p15:clr>
            <a:srgbClr val="A4A3A4"/>
          </p15:clr>
        </p15:guide>
        <p15:guide id="22" pos="3524">
          <p15:clr>
            <a:srgbClr val="A4A3A4"/>
          </p15:clr>
        </p15:guide>
        <p15:guide id="23" pos="3642">
          <p15:clr>
            <a:srgbClr val="A4A3A4"/>
          </p15:clr>
        </p15:guide>
        <p15:guide id="24" pos="3904">
          <p15:clr>
            <a:srgbClr val="A4A3A4"/>
          </p15:clr>
        </p15:guide>
        <p15:guide id="25" pos="4022">
          <p15:clr>
            <a:srgbClr val="A4A3A4"/>
          </p15:clr>
        </p15:guide>
        <p15:guide id="26" pos="4282">
          <p15:clr>
            <a:srgbClr val="A4A3A4"/>
          </p15:clr>
        </p15:guide>
        <p15:guide id="27" pos="4399">
          <p15:clr>
            <a:srgbClr val="A4A3A4"/>
          </p15:clr>
        </p15:guide>
        <p15:guide id="28" orient="horz" pos="1327">
          <p15:clr>
            <a:srgbClr val="5ACBF0"/>
          </p15:clr>
        </p15:guide>
        <p15:guide id="29" orient="horz" pos="1864">
          <p15:clr>
            <a:srgbClr val="5ACBF0"/>
          </p15:clr>
        </p15:guide>
        <p15:guide id="30" orient="horz" pos="422">
          <p15:clr>
            <a:srgbClr val="5ACBF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lank">
    <p:bg>
      <p:bgPr>
        <a:solidFill>
          <a:srgbClr val="F4F3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C38E38BD-B052-4A6E-8E1D-5FFAF36D579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34" b="5234"/>
          <a:stretch/>
        </p:blipFill>
        <p:spPr>
          <a:xfrm>
            <a:off x="2" y="2"/>
            <a:ext cx="6857995" cy="3453822"/>
          </a:xfrm>
          <a:custGeom>
            <a:avLst/>
            <a:gdLst>
              <a:gd name="connsiteX0" fmla="*/ 0 w 6857995"/>
              <a:gd name="connsiteY0" fmla="*/ 0 h 3453822"/>
              <a:gd name="connsiteX1" fmla="*/ 6857995 w 6857995"/>
              <a:gd name="connsiteY1" fmla="*/ 0 h 3453822"/>
              <a:gd name="connsiteX2" fmla="*/ 6857995 w 6857995"/>
              <a:gd name="connsiteY2" fmla="*/ 3453822 h 3453822"/>
              <a:gd name="connsiteX3" fmla="*/ 0 w 6857995"/>
              <a:gd name="connsiteY3" fmla="*/ 3453822 h 3453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57995" h="3453822">
                <a:moveTo>
                  <a:pt x="0" y="0"/>
                </a:moveTo>
                <a:lnTo>
                  <a:pt x="6857995" y="0"/>
                </a:lnTo>
                <a:lnTo>
                  <a:pt x="6857995" y="3453822"/>
                </a:lnTo>
                <a:lnTo>
                  <a:pt x="0" y="3453822"/>
                </a:lnTo>
                <a:close/>
              </a:path>
            </a:pathLst>
          </a:custGeom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128C609-A35A-4AF8-8D4A-887DC4333B1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8613" y="352954"/>
            <a:ext cx="6200773" cy="819150"/>
          </a:xfrm>
        </p:spPr>
        <p:txBody>
          <a:bodyPr/>
          <a:lstStyle>
            <a:lvl1pPr marL="0" indent="0">
              <a:buNone/>
              <a:defRPr sz="1600">
                <a:latin typeface="+mj-lt"/>
                <a:cs typeface="Segoe Sans Display Semilight" pitchFamily="2" charset="0"/>
              </a:defRPr>
            </a:lvl1pPr>
            <a:lvl2pPr marL="121030" indent="0">
              <a:buNone/>
              <a:defRPr/>
            </a:lvl2pPr>
            <a:lvl3pPr marL="242060" indent="0">
              <a:buNone/>
              <a:defRPr/>
            </a:lvl3pPr>
            <a:lvl4pPr marL="350484" indent="0">
              <a:buNone/>
              <a:defRPr/>
            </a:lvl4pPr>
            <a:lvl5pPr marL="453022" indent="0">
              <a:buNone/>
              <a:defRPr/>
            </a:lvl5pPr>
          </a:lstStyle>
          <a:p>
            <a:pPr lvl="0"/>
            <a:r>
              <a:rPr lang="en-US" dirty="0"/>
              <a:t>Click to edit title style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79029A9-D9C7-4716-A233-4DADF6BF80E2}"/>
              </a:ext>
            </a:extLst>
          </p:cNvPr>
          <p:cNvSpPr/>
          <p:nvPr userDrawn="1"/>
        </p:nvSpPr>
        <p:spPr bwMode="auto">
          <a:xfrm>
            <a:off x="1" y="7003681"/>
            <a:ext cx="6858000" cy="2638312"/>
          </a:xfrm>
          <a:prstGeom prst="rect">
            <a:avLst/>
          </a:prstGeom>
          <a:solidFill>
            <a:schemeClr val="bg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dirty="0" err="1">
              <a:solidFill>
                <a:srgbClr val="FFFFFF"/>
              </a:solidFill>
              <a:ea typeface="Segoe UI" pitchFamily="34" charset="0"/>
              <a:cs typeface="Segoe UI" pitchFamily="34" charset="0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A5D42D52-D9B4-41AD-9E67-B1C90CEBE1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2567163" y="7458933"/>
            <a:ext cx="0" cy="1436400"/>
          </a:xfrm>
          <a:prstGeom prst="line">
            <a:avLst/>
          </a:prstGeom>
          <a:ln w="12700">
            <a:solidFill>
              <a:srgbClr val="BEFFC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866C8E06-597F-43D3-AE73-9B3EA228644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28613" y="7457133"/>
            <a:ext cx="2097087" cy="900000"/>
          </a:xfrm>
        </p:spPr>
        <p:txBody>
          <a:bodyPr/>
          <a:lstStyle>
            <a:lvl1pPr marL="0" indent="0">
              <a:buNone/>
              <a:defRPr sz="900">
                <a:solidFill>
                  <a:schemeClr val="tx1"/>
                </a:solidFill>
                <a:latin typeface="+mn-lt"/>
              </a:defRPr>
            </a:lvl1pPr>
            <a:lvl2pPr marL="121030" indent="0">
              <a:buNone/>
              <a:defRPr sz="900"/>
            </a:lvl2pPr>
            <a:lvl3pPr marL="242060" indent="0">
              <a:buNone/>
              <a:defRPr sz="900"/>
            </a:lvl3pPr>
            <a:lvl4pPr marL="350484" indent="0">
              <a:buNone/>
              <a:defRPr sz="900"/>
            </a:lvl4pPr>
            <a:lvl5pPr marL="453022" indent="0">
              <a:buNone/>
              <a:defRPr sz="900"/>
            </a:lvl5pPr>
          </a:lstStyle>
          <a:p>
            <a:pPr lvl="0"/>
            <a:r>
              <a:rPr lang="en-US" dirty="0"/>
              <a:t>[Flexible partner content space – templated but open ended]</a:t>
            </a:r>
          </a:p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</a:t>
            </a:r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B48AABC4-C8DB-4F3A-A7AA-72B26625F12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708626" y="7457133"/>
            <a:ext cx="2323397" cy="720000"/>
          </a:xfrm>
        </p:spPr>
        <p:txBody>
          <a:bodyPr/>
          <a:lstStyle>
            <a:lvl1pPr marL="0" indent="0">
              <a:buNone/>
              <a:defRPr sz="900">
                <a:solidFill>
                  <a:schemeClr val="tx1"/>
                </a:solidFill>
              </a:defRPr>
            </a:lvl1pPr>
            <a:lvl2pPr marL="121030" indent="0">
              <a:buNone/>
              <a:defRPr sz="900"/>
            </a:lvl2pPr>
            <a:lvl3pPr marL="242060" indent="0">
              <a:buNone/>
              <a:defRPr sz="900"/>
            </a:lvl3pPr>
            <a:lvl4pPr marL="350484" indent="0">
              <a:buNone/>
              <a:defRPr sz="900"/>
            </a:lvl4pPr>
            <a:lvl5pPr marL="453022" indent="0">
              <a:buNone/>
              <a:defRPr sz="900"/>
            </a:lvl5pPr>
          </a:lstStyle>
          <a:p>
            <a:pPr lvl="0"/>
            <a:r>
              <a:rPr lang="en-US" dirty="0"/>
              <a:t>About [Partner]</a:t>
            </a:r>
          </a:p>
          <a:p>
            <a:pPr lvl="0"/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 pulvinar </a:t>
            </a:r>
            <a:r>
              <a:rPr lang="en-US" dirty="0" err="1"/>
              <a:t>ultricies</a:t>
            </a:r>
            <a:r>
              <a:rPr lang="en-US" dirty="0"/>
              <a:t>, </a:t>
            </a:r>
            <a:r>
              <a:rPr lang="en-US" dirty="0" err="1"/>
              <a:t>purus</a:t>
            </a:r>
            <a:r>
              <a:rPr lang="en-US" dirty="0"/>
              <a:t> </a:t>
            </a:r>
            <a:r>
              <a:rPr lang="en-US" dirty="0" err="1"/>
              <a:t>lectus</a:t>
            </a:r>
            <a:r>
              <a:rPr lang="en-US" dirty="0"/>
              <a:t> </a:t>
            </a:r>
            <a:r>
              <a:rPr lang="en-US" dirty="0" err="1"/>
              <a:t>malesuada</a:t>
            </a:r>
            <a:r>
              <a:rPr lang="en-US" dirty="0"/>
              <a:t> libero,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magna eros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urna</a:t>
            </a:r>
            <a:r>
              <a:rPr lang="en-US" dirty="0"/>
              <a:t>.</a:t>
            </a:r>
          </a:p>
        </p:txBody>
      </p:sp>
      <p:sp>
        <p:nvSpPr>
          <p:cNvPr id="31" name="Text Placeholder 30">
            <a:extLst>
              <a:ext uri="{FF2B5EF4-FFF2-40B4-BE49-F238E27FC236}">
                <a16:creationId xmlns:a16="http://schemas.microsoft.com/office/drawing/2014/main" id="{E7F73BA1-0BBA-410E-A92B-3EBBB2E7D7F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08247" y="8264464"/>
            <a:ext cx="2023776" cy="304699"/>
          </a:xfrm>
        </p:spPr>
        <p:txBody>
          <a:bodyPr wrap="square">
            <a:spAutoFit/>
          </a:bodyPr>
          <a:lstStyle>
            <a:lvl1pPr marL="0" indent="0">
              <a:buNone/>
              <a:defRPr sz="900">
                <a:solidFill>
                  <a:schemeClr val="tx1"/>
                </a:solidFill>
                <a:latin typeface="+mn-lt"/>
              </a:defRPr>
            </a:lvl1pPr>
            <a:lvl2pPr marL="121030" indent="0">
              <a:buNone/>
              <a:defRPr sz="900">
                <a:latin typeface="+mn-lt"/>
              </a:defRPr>
            </a:lvl2pPr>
            <a:lvl3pPr marL="242060" indent="0">
              <a:buNone/>
              <a:defRPr sz="900">
                <a:latin typeface="+mn-lt"/>
              </a:defRPr>
            </a:lvl3pPr>
            <a:lvl4pPr marL="350484" indent="0">
              <a:buNone/>
              <a:defRPr sz="900">
                <a:latin typeface="+mn-lt"/>
              </a:defRPr>
            </a:lvl4pPr>
            <a:lvl5pPr marL="453022" indent="0">
              <a:buNone/>
              <a:defRPr sz="900">
                <a:latin typeface="+mn-lt"/>
              </a:defRPr>
            </a:lvl5pPr>
          </a:lstStyle>
          <a:p>
            <a:pPr lvl="0"/>
            <a:r>
              <a:rPr lang="en-US" dirty="0"/>
              <a:t>[Partner CTA]</a:t>
            </a:r>
          </a:p>
          <a:p>
            <a:pPr lvl="0"/>
            <a:r>
              <a:rPr lang="en-US" dirty="0"/>
              <a:t>Learn more about our services &gt;</a:t>
            </a:r>
          </a:p>
        </p:txBody>
      </p:sp>
      <p:sp>
        <p:nvSpPr>
          <p:cNvPr id="33" name="Picture Placeholder 32">
            <a:extLst>
              <a:ext uri="{FF2B5EF4-FFF2-40B4-BE49-F238E27FC236}">
                <a16:creationId xmlns:a16="http://schemas.microsoft.com/office/drawing/2014/main" id="{D911259B-6C32-49B8-B320-2AFCE74CB184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28613" y="8409633"/>
            <a:ext cx="2097087" cy="483481"/>
          </a:xfrm>
        </p:spPr>
        <p:txBody>
          <a:bodyPr/>
          <a:lstStyle>
            <a:lvl1pPr marL="0" indent="0" algn="ctr">
              <a:buNone/>
              <a:defRPr sz="9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Partner logo</a:t>
            </a:r>
          </a:p>
        </p:txBody>
      </p:sp>
      <p:sp>
        <p:nvSpPr>
          <p:cNvPr id="35" name="Picture Placeholder 34">
            <a:extLst>
              <a:ext uri="{FF2B5EF4-FFF2-40B4-BE49-F238E27FC236}">
                <a16:creationId xmlns:a16="http://schemas.microsoft.com/office/drawing/2014/main" id="{F3F0CC08-1E7F-4ACD-BDD1-6B3849D15B7A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314950" y="7457132"/>
            <a:ext cx="1543050" cy="1435981"/>
          </a:xfrm>
        </p:spPr>
        <p:txBody>
          <a:bodyPr/>
          <a:lstStyle>
            <a:lvl1pPr marL="0" indent="0" algn="ctr">
              <a:buNone/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IMAGE</a:t>
            </a:r>
          </a:p>
          <a:p>
            <a:r>
              <a:rPr lang="en-US" dirty="0"/>
              <a:t>PLACEHOLDER</a:t>
            </a:r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A380C466-E4CF-4585-89D7-3AAAEB844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173486" y="7458933"/>
            <a:ext cx="0" cy="1436400"/>
          </a:xfrm>
          <a:prstGeom prst="line">
            <a:avLst/>
          </a:prstGeom>
          <a:ln w="12700">
            <a:solidFill>
              <a:srgbClr val="BEFFC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 Placeholder 47">
            <a:extLst>
              <a:ext uri="{FF2B5EF4-FFF2-40B4-BE49-F238E27FC236}">
                <a16:creationId xmlns:a16="http://schemas.microsoft.com/office/drawing/2014/main" id="{ED1E9BD1-79C9-4C1D-9B77-6619023853C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008003" y="8651373"/>
            <a:ext cx="2024372" cy="241740"/>
          </a:xfrm>
        </p:spPr>
        <p:txBody>
          <a:bodyPr/>
          <a:lstStyle>
            <a:lvl1pPr marL="0" indent="0">
              <a:buNone/>
              <a:defRPr sz="900">
                <a:solidFill>
                  <a:schemeClr val="tx1"/>
                </a:solidFill>
                <a:latin typeface="+mj-lt"/>
              </a:defRPr>
            </a:lvl1pPr>
            <a:lvl2pPr marL="121030" indent="0">
              <a:buNone/>
              <a:defRPr sz="900">
                <a:latin typeface="+mn-lt"/>
              </a:defRPr>
            </a:lvl2pPr>
            <a:lvl3pPr marL="242060" indent="0">
              <a:buNone/>
              <a:defRPr sz="900">
                <a:latin typeface="+mn-lt"/>
              </a:defRPr>
            </a:lvl3pPr>
            <a:lvl4pPr marL="350484" indent="0">
              <a:buNone/>
              <a:defRPr sz="900">
                <a:latin typeface="+mn-lt"/>
              </a:defRPr>
            </a:lvl4pPr>
            <a:lvl5pPr marL="453022" indent="0">
              <a:buNone/>
              <a:defRPr sz="900">
                <a:latin typeface="+mn-lt"/>
              </a:defRPr>
            </a:lvl5pPr>
          </a:lstStyle>
          <a:p>
            <a:pPr lvl="0"/>
            <a:r>
              <a:rPr lang="en-US" dirty="0"/>
              <a:t>[Link to partner website]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238D091E-0E85-421C-8CC3-B4C199EE460C}"/>
              </a:ext>
            </a:extLst>
          </p:cNvPr>
          <p:cNvSpPr/>
          <p:nvPr userDrawn="1"/>
        </p:nvSpPr>
        <p:spPr bwMode="auto">
          <a:xfrm>
            <a:off x="0" y="9102067"/>
            <a:ext cx="6858000" cy="803931"/>
          </a:xfrm>
          <a:prstGeom prst="rect">
            <a:avLst/>
          </a:prstGeom>
          <a:solidFill>
            <a:srgbClr val="091F2C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dirty="0" err="1">
              <a:solidFill>
                <a:srgbClr val="FFFFFF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4" name="Text Placeholder 53">
            <a:extLst>
              <a:ext uri="{FF2B5EF4-FFF2-40B4-BE49-F238E27FC236}">
                <a16:creationId xmlns:a16="http://schemas.microsoft.com/office/drawing/2014/main" id="{36AF7CC0-429B-47E2-9696-DFBA78B1C6B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28614" y="9244229"/>
            <a:ext cx="6200772" cy="321258"/>
          </a:xfrm>
        </p:spPr>
        <p:txBody>
          <a:bodyPr/>
          <a:lstStyle>
            <a:lvl1pPr marL="121030" indent="-121030">
              <a:buSzPct val="100000"/>
              <a:buFontTx/>
              <a:buBlip>
                <a:blip r:embed="rId3"/>
              </a:buBlip>
              <a:defRPr sz="700">
                <a:solidFill>
                  <a:schemeClr val="bg1"/>
                </a:solidFill>
              </a:defRPr>
            </a:lvl1pPr>
            <a:lvl2pPr marL="242060" indent="-121030">
              <a:buFontTx/>
              <a:buBlip>
                <a:blip r:embed="rId4"/>
              </a:buBlip>
              <a:defRPr/>
            </a:lvl2pPr>
            <a:lvl3pPr marL="347961" indent="-105901">
              <a:buFontTx/>
              <a:buBlip>
                <a:blip r:embed="rId4"/>
              </a:buBlip>
              <a:defRPr/>
            </a:lvl3pPr>
            <a:lvl4pPr marL="446299" indent="-95815">
              <a:buFontTx/>
              <a:buBlip>
                <a:blip r:embed="rId4"/>
              </a:buBlip>
              <a:defRPr/>
            </a:lvl4pPr>
            <a:lvl5pPr marL="542114" indent="-89092">
              <a:buFontTx/>
              <a:buBlip>
                <a:blip r:embed="rId4"/>
              </a:buBlip>
              <a:defRPr/>
            </a:lvl5pPr>
          </a:lstStyle>
          <a:p>
            <a:pPr lvl="0"/>
            <a:r>
              <a:rPr lang="en-US" dirty="0"/>
              <a:t>Click to edit text styles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DF4364F2-B39D-4835-8360-7C99B9AE63AF}"/>
              </a:ext>
            </a:extLst>
          </p:cNvPr>
          <p:cNvGrpSpPr/>
          <p:nvPr userDrawn="1"/>
        </p:nvGrpSpPr>
        <p:grpSpPr>
          <a:xfrm>
            <a:off x="2708275" y="8288253"/>
            <a:ext cx="252000" cy="252000"/>
            <a:chOff x="2708275" y="8281369"/>
            <a:chExt cx="252000" cy="252000"/>
          </a:xfrm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559ED779-426E-448A-9708-2D9ED96DDEFF}"/>
                </a:ext>
              </a:extLst>
            </p:cNvPr>
            <p:cNvSpPr/>
            <p:nvPr/>
          </p:nvSpPr>
          <p:spPr>
            <a:xfrm rot="5400000">
              <a:off x="2708275" y="8281369"/>
              <a:ext cx="252000" cy="252000"/>
            </a:xfrm>
            <a:custGeom>
              <a:avLst/>
              <a:gdLst>
                <a:gd name="connsiteX0" fmla="*/ 0 w 126000"/>
                <a:gd name="connsiteY0" fmla="*/ 63000 h 126000"/>
                <a:gd name="connsiteX1" fmla="*/ 63000 w 126000"/>
                <a:gd name="connsiteY1" fmla="*/ 0 h 126000"/>
                <a:gd name="connsiteX2" fmla="*/ 126000 w 126000"/>
                <a:gd name="connsiteY2" fmla="*/ 63000 h 126000"/>
                <a:gd name="connsiteX3" fmla="*/ 63000 w 126000"/>
                <a:gd name="connsiteY3" fmla="*/ 126000 h 126000"/>
                <a:gd name="connsiteX4" fmla="*/ 0 w 126000"/>
                <a:gd name="connsiteY4" fmla="*/ 63000 h 126000"/>
                <a:gd name="connsiteX5" fmla="*/ 0 w 126000"/>
                <a:gd name="connsiteY5" fmla="*/ 63000 h 126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6000" h="126000">
                  <a:moveTo>
                    <a:pt x="0" y="63000"/>
                  </a:moveTo>
                  <a:cubicBezTo>
                    <a:pt x="0" y="28205"/>
                    <a:pt x="28205" y="0"/>
                    <a:pt x="63000" y="0"/>
                  </a:cubicBezTo>
                  <a:cubicBezTo>
                    <a:pt x="97795" y="0"/>
                    <a:pt x="126000" y="28205"/>
                    <a:pt x="126000" y="63000"/>
                  </a:cubicBezTo>
                  <a:cubicBezTo>
                    <a:pt x="126000" y="97795"/>
                    <a:pt x="97795" y="126000"/>
                    <a:pt x="63000" y="126000"/>
                  </a:cubicBezTo>
                  <a:cubicBezTo>
                    <a:pt x="28205" y="126000"/>
                    <a:pt x="0" y="97795"/>
                    <a:pt x="0" y="63000"/>
                  </a:cubicBezTo>
                  <a:lnTo>
                    <a:pt x="0" y="63000"/>
                  </a:lnTo>
                  <a:close/>
                </a:path>
              </a:pathLst>
            </a:custGeom>
            <a:solidFill>
              <a:srgbClr val="BEFFC3"/>
            </a:solidFill>
            <a:ln w="3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28" name="Graphic 32">
              <a:extLst>
                <a:ext uri="{FF2B5EF4-FFF2-40B4-BE49-F238E27FC236}">
                  <a16:creationId xmlns:a16="http://schemas.microsoft.com/office/drawing/2014/main" id="{046BD3A4-A2C0-412B-83FC-9E0B05FF0EE7}"/>
                </a:ext>
              </a:extLst>
            </p:cNvPr>
            <p:cNvGrpSpPr/>
            <p:nvPr/>
          </p:nvGrpSpPr>
          <p:grpSpPr>
            <a:xfrm rot="5400000">
              <a:off x="2778265" y="8355123"/>
              <a:ext cx="112024" cy="104488"/>
              <a:chOff x="2996146" y="4819536"/>
              <a:chExt cx="56012" cy="52244"/>
            </a:xfrm>
          </p:grpSpPr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0F87B4A7-E97C-4677-9ADE-9B1BD285C3A5}"/>
                  </a:ext>
                </a:extLst>
              </p:cNvPr>
              <p:cNvSpPr/>
              <p:nvPr/>
            </p:nvSpPr>
            <p:spPr>
              <a:xfrm>
                <a:off x="3024153" y="4819536"/>
                <a:ext cx="397" cy="52244"/>
              </a:xfrm>
              <a:custGeom>
                <a:avLst/>
                <a:gdLst>
                  <a:gd name="connsiteX0" fmla="*/ 0 w 397"/>
                  <a:gd name="connsiteY0" fmla="*/ 52244 h 52244"/>
                  <a:gd name="connsiteX1" fmla="*/ 0 w 397"/>
                  <a:gd name="connsiteY1" fmla="*/ 0 h 522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97" h="52244">
                    <a:moveTo>
                      <a:pt x="0" y="52244"/>
                    </a:moveTo>
                    <a:lnTo>
                      <a:pt x="0" y="0"/>
                    </a:lnTo>
                  </a:path>
                </a:pathLst>
              </a:custGeom>
              <a:ln w="9525" cap="rnd">
                <a:solidFill>
                  <a:srgbClr val="00000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E7FDD756-EFBD-47BB-8FA1-78BFCE945BE4}"/>
                  </a:ext>
                </a:extLst>
              </p:cNvPr>
              <p:cNvSpPr/>
              <p:nvPr/>
            </p:nvSpPr>
            <p:spPr>
              <a:xfrm>
                <a:off x="2996146" y="4819536"/>
                <a:ext cx="28006" cy="23304"/>
              </a:xfrm>
              <a:custGeom>
                <a:avLst/>
                <a:gdLst>
                  <a:gd name="connsiteX0" fmla="*/ 0 w 28006"/>
                  <a:gd name="connsiteY0" fmla="*/ 23304 h 23304"/>
                  <a:gd name="connsiteX1" fmla="*/ 28006 w 28006"/>
                  <a:gd name="connsiteY1" fmla="*/ 0 h 233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006" h="23304">
                    <a:moveTo>
                      <a:pt x="0" y="23304"/>
                    </a:moveTo>
                    <a:lnTo>
                      <a:pt x="28006" y="0"/>
                    </a:lnTo>
                  </a:path>
                </a:pathLst>
              </a:custGeom>
              <a:ln w="9525" cap="rnd">
                <a:solidFill>
                  <a:srgbClr val="00000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872127C7-B5A1-4FC9-89C9-FF5B304B3CCC}"/>
                  </a:ext>
                </a:extLst>
              </p:cNvPr>
              <p:cNvSpPr/>
              <p:nvPr/>
            </p:nvSpPr>
            <p:spPr>
              <a:xfrm>
                <a:off x="3024153" y="4819536"/>
                <a:ext cx="28006" cy="23304"/>
              </a:xfrm>
              <a:custGeom>
                <a:avLst/>
                <a:gdLst>
                  <a:gd name="connsiteX0" fmla="*/ 28006 w 28006"/>
                  <a:gd name="connsiteY0" fmla="*/ 23304 h 23304"/>
                  <a:gd name="connsiteX1" fmla="*/ 0 w 28006"/>
                  <a:gd name="connsiteY1" fmla="*/ 0 h 233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006" h="23304">
                    <a:moveTo>
                      <a:pt x="28006" y="23304"/>
                    </a:moveTo>
                    <a:lnTo>
                      <a:pt x="0" y="0"/>
                    </a:lnTo>
                  </a:path>
                </a:pathLst>
              </a:custGeom>
              <a:ln w="9525" cap="rnd">
                <a:solidFill>
                  <a:srgbClr val="00000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282470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6" pos="496">
          <p15:clr>
            <a:srgbClr val="A4A3A4"/>
          </p15:clr>
        </p15:guide>
        <p15:guide id="7" pos="613">
          <p15:clr>
            <a:srgbClr val="A4A3A4"/>
          </p15:clr>
        </p15:guide>
        <p15:guide id="8" pos="876">
          <p15:clr>
            <a:srgbClr val="A4A3A4"/>
          </p15:clr>
        </p15:guide>
        <p15:guide id="9" pos="992">
          <p15:clr>
            <a:srgbClr val="A4A3A4"/>
          </p15:clr>
        </p15:guide>
        <p15:guide id="10" pos="1254">
          <p15:clr>
            <a:srgbClr val="A4A3A4"/>
          </p15:clr>
        </p15:guide>
        <p15:guide id="11" pos="1371">
          <p15:clr>
            <a:srgbClr val="A4A3A4"/>
          </p15:clr>
        </p15:guide>
        <p15:guide id="12" pos="1633">
          <p15:clr>
            <a:srgbClr val="A4A3A4"/>
          </p15:clr>
        </p15:guide>
        <p15:guide id="13" pos="1749">
          <p15:clr>
            <a:srgbClr val="A4A3A4"/>
          </p15:clr>
        </p15:guide>
        <p15:guide id="14" pos="2011">
          <p15:clr>
            <a:srgbClr val="A4A3A4"/>
          </p15:clr>
        </p15:guide>
        <p15:guide id="15" pos="2128">
          <p15:clr>
            <a:srgbClr val="A4A3A4"/>
          </p15:clr>
        </p15:guide>
        <p15:guide id="16" pos="2390">
          <p15:clr>
            <a:srgbClr val="A4A3A4"/>
          </p15:clr>
        </p15:guide>
        <p15:guide id="17" pos="2506">
          <p15:clr>
            <a:srgbClr val="A4A3A4"/>
          </p15:clr>
        </p15:guide>
        <p15:guide id="18" pos="2769">
          <p15:clr>
            <a:srgbClr val="A4A3A4"/>
          </p15:clr>
        </p15:guide>
        <p15:guide id="19" pos="2886">
          <p15:clr>
            <a:srgbClr val="A4A3A4"/>
          </p15:clr>
        </p15:guide>
        <p15:guide id="20" pos="3147">
          <p15:clr>
            <a:srgbClr val="A4A3A4"/>
          </p15:clr>
        </p15:guide>
        <p15:guide id="21" pos="3264">
          <p15:clr>
            <a:srgbClr val="A4A3A4"/>
          </p15:clr>
        </p15:guide>
        <p15:guide id="22" pos="3524">
          <p15:clr>
            <a:srgbClr val="A4A3A4"/>
          </p15:clr>
        </p15:guide>
        <p15:guide id="23" pos="3642">
          <p15:clr>
            <a:srgbClr val="A4A3A4"/>
          </p15:clr>
        </p15:guide>
        <p15:guide id="24" pos="3904">
          <p15:clr>
            <a:srgbClr val="A4A3A4"/>
          </p15:clr>
        </p15:guide>
        <p15:guide id="25" pos="4022">
          <p15:clr>
            <a:srgbClr val="A4A3A4"/>
          </p15:clr>
        </p15:guide>
        <p15:guide id="26" pos="4282">
          <p15:clr>
            <a:srgbClr val="A4A3A4"/>
          </p15:clr>
        </p15:guide>
        <p15:guide id="27" pos="4399">
          <p15:clr>
            <a:srgbClr val="A4A3A4"/>
          </p15:clr>
        </p15:guide>
        <p15:guide id="28" orient="horz" pos="1327">
          <p15:clr>
            <a:srgbClr val="5ACBF0"/>
          </p15:clr>
        </p15:guide>
        <p15:guide id="29" orient="horz" pos="1864">
          <p15:clr>
            <a:srgbClr val="5ACBF0"/>
          </p15:clr>
        </p15:guide>
        <p15:guide id="30" orient="horz" pos="422">
          <p15:clr>
            <a:srgbClr val="5ACBF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 userDrawn="1">
            <p:ph type="title"/>
          </p:nvPr>
        </p:nvSpPr>
        <p:spPr>
          <a:xfrm>
            <a:off x="330899" y="422131"/>
            <a:ext cx="6197918" cy="647267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 userDrawn="1">
            <p:ph type="body" idx="1"/>
          </p:nvPr>
        </p:nvSpPr>
        <p:spPr>
          <a:xfrm>
            <a:off x="328612" y="1452880"/>
            <a:ext cx="6197918" cy="802942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grpSp>
        <p:nvGrpSpPr>
          <p:cNvPr id="47" name="GRID" hidden="1">
            <a:extLst>
              <a:ext uri="{FF2B5EF4-FFF2-40B4-BE49-F238E27FC236}">
                <a16:creationId xmlns:a16="http://schemas.microsoft.com/office/drawing/2014/main" id="{32B5FFBF-552A-4973-B5B3-9EE3A765185F}"/>
              </a:ext>
            </a:extLst>
          </p:cNvPr>
          <p:cNvGrpSpPr/>
          <p:nvPr userDrawn="1"/>
        </p:nvGrpSpPr>
        <p:grpSpPr>
          <a:xfrm>
            <a:off x="0" y="0"/>
            <a:ext cx="6858000" cy="9906000"/>
            <a:chOff x="0" y="0"/>
            <a:chExt cx="12192000" cy="6858000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5CD412E5-2492-4063-96AB-C451FC39F2B6}"/>
                </a:ext>
              </a:extLst>
            </p:cNvPr>
            <p:cNvCxnSpPr/>
            <p:nvPr/>
          </p:nvCxnSpPr>
          <p:spPr>
            <a:xfrm>
              <a:off x="0" y="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D25E7FAE-6A98-413B-871E-10F8DF6FF1E3}"/>
                </a:ext>
              </a:extLst>
            </p:cNvPr>
            <p:cNvCxnSpPr/>
            <p:nvPr/>
          </p:nvCxnSpPr>
          <p:spPr>
            <a:xfrm>
              <a:off x="0" y="29260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F42BDE7-00A0-446E-9CEE-23DDF6A13E6E}"/>
                </a:ext>
              </a:extLst>
            </p:cNvPr>
            <p:cNvCxnSpPr/>
            <p:nvPr/>
          </p:nvCxnSpPr>
          <p:spPr>
            <a:xfrm>
              <a:off x="0" y="585216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AD48FF31-9C6A-4C0C-AB96-ED556488A1BA}"/>
                </a:ext>
              </a:extLst>
            </p:cNvPr>
            <p:cNvCxnSpPr/>
            <p:nvPr/>
          </p:nvCxnSpPr>
          <p:spPr>
            <a:xfrm>
              <a:off x="0" y="6272784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8D811B2-F122-4FF3-A4F6-E7291A5152BB}"/>
                </a:ext>
              </a:extLst>
            </p:cNvPr>
            <p:cNvCxnSpPr/>
            <p:nvPr/>
          </p:nvCxnSpPr>
          <p:spPr>
            <a:xfrm>
              <a:off x="0" y="656539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A2029335-BA6E-4B6F-B752-D02603169DE6}"/>
                </a:ext>
              </a:extLst>
            </p:cNvPr>
            <p:cNvCxnSpPr/>
            <p:nvPr/>
          </p:nvCxnSpPr>
          <p:spPr>
            <a:xfrm>
              <a:off x="0" y="685800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708D55A0-D16C-4191-B9F9-C95B51610B5E}"/>
                </a:ext>
              </a:extLst>
            </p:cNvPr>
            <p:cNvCxnSpPr/>
            <p:nvPr/>
          </p:nvCxnSpPr>
          <p:spPr>
            <a:xfrm>
              <a:off x="0" y="87782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DA3FCB58-9F61-404B-A493-7860A942FCC2}"/>
                </a:ext>
              </a:extLst>
            </p:cNvPr>
            <p:cNvCxnSpPr/>
            <p:nvPr/>
          </p:nvCxnSpPr>
          <p:spPr>
            <a:xfrm>
              <a:off x="0" y="117043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0EFD38DF-4402-499A-B7B2-D5BBF3AD467C}"/>
                </a:ext>
              </a:extLst>
            </p:cNvPr>
            <p:cNvCxnSpPr/>
            <p:nvPr/>
          </p:nvCxnSpPr>
          <p:spPr>
            <a:xfrm>
              <a:off x="0" y="146304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6DFD209-A624-4FEA-8F60-067FBF0CC1E8}"/>
                </a:ext>
              </a:extLst>
            </p:cNvPr>
            <p:cNvCxnSpPr/>
            <p:nvPr/>
          </p:nvCxnSpPr>
          <p:spPr>
            <a:xfrm>
              <a:off x="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F1B8ED61-88C3-48AA-91A7-BFD779B3B3BA}"/>
                </a:ext>
              </a:extLst>
            </p:cNvPr>
            <p:cNvCxnSpPr/>
            <p:nvPr/>
          </p:nvCxnSpPr>
          <p:spPr>
            <a:xfrm>
              <a:off x="585216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822AC47D-49D2-4B9E-B580-53A7922E5654}"/>
                </a:ext>
              </a:extLst>
            </p:cNvPr>
            <p:cNvCxnSpPr/>
            <p:nvPr/>
          </p:nvCxnSpPr>
          <p:spPr>
            <a:xfrm>
              <a:off x="29260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0D7A2DB-4310-49CD-83F6-55B33BE76665}"/>
                </a:ext>
              </a:extLst>
            </p:cNvPr>
            <p:cNvCxnSpPr/>
            <p:nvPr/>
          </p:nvCxnSpPr>
          <p:spPr>
            <a:xfrm>
              <a:off x="877824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20C40071-7BC6-4682-9CD1-0631E07C9F11}"/>
                </a:ext>
              </a:extLst>
            </p:cNvPr>
            <p:cNvCxnSpPr/>
            <p:nvPr/>
          </p:nvCxnSpPr>
          <p:spPr>
            <a:xfrm>
              <a:off x="117043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EE0ACFAA-26E9-44D2-BEF0-E02CAE93F397}"/>
                </a:ext>
              </a:extLst>
            </p:cNvPr>
            <p:cNvCxnSpPr/>
            <p:nvPr/>
          </p:nvCxnSpPr>
          <p:spPr>
            <a:xfrm>
              <a:off x="1102156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385D1186-93AE-4B67-8544-763E0B213AAC}"/>
                </a:ext>
              </a:extLst>
            </p:cNvPr>
            <p:cNvCxnSpPr/>
            <p:nvPr/>
          </p:nvCxnSpPr>
          <p:spPr>
            <a:xfrm>
              <a:off x="11606784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CB1D45AE-FC53-4BB4-A9CD-C563C03A1195}"/>
                </a:ext>
              </a:extLst>
            </p:cNvPr>
            <p:cNvCxnSpPr/>
            <p:nvPr/>
          </p:nvCxnSpPr>
          <p:spPr>
            <a:xfrm>
              <a:off x="11314176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8325177A-06D9-4C2A-B7EF-984A90245BF7}"/>
                </a:ext>
              </a:extLst>
            </p:cNvPr>
            <p:cNvCxnSpPr/>
            <p:nvPr/>
          </p:nvCxnSpPr>
          <p:spPr>
            <a:xfrm>
              <a:off x="1189939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D2B67796-DF72-4C3B-A79D-7534FD3084C9}"/>
                </a:ext>
              </a:extLst>
            </p:cNvPr>
            <p:cNvCxnSpPr/>
            <p:nvPr/>
          </p:nvCxnSpPr>
          <p:spPr>
            <a:xfrm>
              <a:off x="1219200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C8B2C409-2FF7-4120-9E48-02A446B82DD6}"/>
                </a:ext>
              </a:extLst>
            </p:cNvPr>
            <p:cNvCxnSpPr/>
            <p:nvPr/>
          </p:nvCxnSpPr>
          <p:spPr>
            <a:xfrm>
              <a:off x="0" y="175564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F3E0130A-B11A-42AB-8439-3CB0569F1C08}"/>
                </a:ext>
              </a:extLst>
            </p:cNvPr>
            <p:cNvCxnSpPr/>
            <p:nvPr/>
          </p:nvCxnSpPr>
          <p:spPr>
            <a:xfrm>
              <a:off x="0" y="204825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0840B631-CB23-44B8-823B-56619D54F0E4}"/>
                </a:ext>
              </a:extLst>
            </p:cNvPr>
            <p:cNvCxnSpPr/>
            <p:nvPr/>
          </p:nvCxnSpPr>
          <p:spPr>
            <a:xfrm>
              <a:off x="0" y="234086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C7DD460B-BBE5-43D6-95DF-C1C1CC6239C6}"/>
                </a:ext>
              </a:extLst>
            </p:cNvPr>
            <p:cNvCxnSpPr/>
            <p:nvPr/>
          </p:nvCxnSpPr>
          <p:spPr>
            <a:xfrm>
              <a:off x="0" y="263347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7F5BEEB4-62B8-420A-9489-8319B9432C34}"/>
                </a:ext>
              </a:extLst>
            </p:cNvPr>
            <p:cNvCxnSpPr/>
            <p:nvPr/>
          </p:nvCxnSpPr>
          <p:spPr>
            <a:xfrm>
              <a:off x="0" y="292608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79242164-82A4-4DA9-B78C-33430C241872}"/>
                </a:ext>
              </a:extLst>
            </p:cNvPr>
            <p:cNvCxnSpPr/>
            <p:nvPr/>
          </p:nvCxnSpPr>
          <p:spPr>
            <a:xfrm>
              <a:off x="0" y="321868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1D8767DD-4892-4904-AE72-87087DD9CCC2}"/>
                </a:ext>
              </a:extLst>
            </p:cNvPr>
            <p:cNvCxnSpPr/>
            <p:nvPr/>
          </p:nvCxnSpPr>
          <p:spPr>
            <a:xfrm>
              <a:off x="0" y="351129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245FC793-2AD0-4021-B3FB-391EDDE6CB63}"/>
                </a:ext>
              </a:extLst>
            </p:cNvPr>
            <p:cNvCxnSpPr/>
            <p:nvPr userDrawn="1"/>
          </p:nvCxnSpPr>
          <p:spPr>
            <a:xfrm>
              <a:off x="0" y="380390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8091C6C8-296D-4AA9-8F03-7DEA5FA7D71A}"/>
                </a:ext>
              </a:extLst>
            </p:cNvPr>
            <p:cNvCxnSpPr/>
            <p:nvPr userDrawn="1"/>
          </p:nvCxnSpPr>
          <p:spPr>
            <a:xfrm>
              <a:off x="0" y="409651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71CBDA8A-698A-4B1C-BC41-CD72C2900FE8}"/>
                </a:ext>
              </a:extLst>
            </p:cNvPr>
            <p:cNvCxnSpPr/>
            <p:nvPr userDrawn="1"/>
          </p:nvCxnSpPr>
          <p:spPr>
            <a:xfrm>
              <a:off x="0" y="438912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F0780C82-EF19-43A2-BF1B-31FDFBA092CA}"/>
                </a:ext>
              </a:extLst>
            </p:cNvPr>
            <p:cNvCxnSpPr/>
            <p:nvPr userDrawn="1"/>
          </p:nvCxnSpPr>
          <p:spPr>
            <a:xfrm>
              <a:off x="0" y="468172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13492339-9370-44E2-8C4D-414393DEB764}"/>
                </a:ext>
              </a:extLst>
            </p:cNvPr>
            <p:cNvCxnSpPr/>
            <p:nvPr userDrawn="1"/>
          </p:nvCxnSpPr>
          <p:spPr>
            <a:xfrm>
              <a:off x="0" y="497433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EBF7CE2A-C0A7-4C6F-88B8-E40107AE34E8}"/>
                </a:ext>
              </a:extLst>
            </p:cNvPr>
            <p:cNvCxnSpPr/>
            <p:nvPr userDrawn="1"/>
          </p:nvCxnSpPr>
          <p:spPr>
            <a:xfrm>
              <a:off x="0" y="526694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CCD7A1D0-B060-4037-BFAE-80FAF89CC35F}"/>
                </a:ext>
              </a:extLst>
            </p:cNvPr>
            <p:cNvCxnSpPr/>
            <p:nvPr userDrawn="1"/>
          </p:nvCxnSpPr>
          <p:spPr>
            <a:xfrm>
              <a:off x="0" y="555955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2A121C21-7F60-43D7-B9B4-682B9D22E24D}"/>
                </a:ext>
              </a:extLst>
            </p:cNvPr>
            <p:cNvCxnSpPr/>
            <p:nvPr userDrawn="1"/>
          </p:nvCxnSpPr>
          <p:spPr>
            <a:xfrm>
              <a:off x="0" y="585216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.64 square" hidden="1">
            <a:extLst>
              <a:ext uri="{FF2B5EF4-FFF2-40B4-BE49-F238E27FC236}">
                <a16:creationId xmlns:a16="http://schemas.microsoft.com/office/drawing/2014/main" id="{90E0CE0A-15D7-405F-8DFA-B7F5AF47B03C}"/>
              </a:ext>
            </a:extLst>
          </p:cNvPr>
          <p:cNvSpPr/>
          <p:nvPr userDrawn="1"/>
        </p:nvSpPr>
        <p:spPr bwMode="auto">
          <a:xfrm>
            <a:off x="0" y="2"/>
            <a:ext cx="329185" cy="845312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6819" tIns="77455" rIns="96819" bIns="77455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49368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27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5" name=".32 square" hidden="1">
            <a:extLst>
              <a:ext uri="{FF2B5EF4-FFF2-40B4-BE49-F238E27FC236}">
                <a16:creationId xmlns:a16="http://schemas.microsoft.com/office/drawing/2014/main" id="{09835393-211C-428D-B22F-51EE7A413599}"/>
              </a:ext>
            </a:extLst>
          </p:cNvPr>
          <p:cNvSpPr/>
          <p:nvPr userDrawn="1"/>
        </p:nvSpPr>
        <p:spPr bwMode="auto">
          <a:xfrm>
            <a:off x="0" y="0"/>
            <a:ext cx="164592" cy="422656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6819" tIns="77455" rIns="96819" bIns="77455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49368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27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50" name="Graphic 49">
            <a:extLst>
              <a:ext uri="{FF2B5EF4-FFF2-40B4-BE49-F238E27FC236}">
                <a16:creationId xmlns:a16="http://schemas.microsoft.com/office/drawing/2014/main" id="{113664FD-9B38-44B4-8709-2A94C299A76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 rot="5400000">
            <a:off x="3056761" y="3962400"/>
            <a:ext cx="9906001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5217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5" r:id="rId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493831" rtl="0" eaLnBrk="1" latinLnBrk="0" hangingPunct="1">
        <a:lnSpc>
          <a:spcPct val="100000"/>
        </a:lnSpc>
        <a:spcBef>
          <a:spcPct val="0"/>
        </a:spcBef>
        <a:buNone/>
        <a:defRPr lang="en-US" sz="2400" b="0" kern="1200" cap="none" spc="-26" baseline="0" dirty="0" smtClean="0">
          <a:ln w="3175">
            <a:noFill/>
          </a:ln>
          <a:solidFill>
            <a:schemeClr val="tx1"/>
          </a:solidFill>
          <a:effectLst/>
          <a:latin typeface="Segoe Sans Display Semilight" pitchFamily="2" charset="0"/>
          <a:ea typeface="+mn-ea"/>
          <a:cs typeface="Segoe Sans Display Semilight" pitchFamily="2" charset="0"/>
        </a:defRPr>
      </a:lvl1pPr>
    </p:titleStyle>
    <p:bodyStyle>
      <a:lvl1pPr marL="121030" marR="0" indent="-121030" algn="l" defTabSz="493831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400" kern="1200" spc="0" baseline="0">
          <a:solidFill>
            <a:schemeClr val="tx1"/>
          </a:solidFill>
          <a:latin typeface="Segoe Sans Display (Body)"/>
          <a:ea typeface="+mn-ea"/>
          <a:cs typeface="Segoe UI" panose="020B0502040204020203" pitchFamily="34" charset="0"/>
        </a:defRPr>
      </a:lvl1pPr>
      <a:lvl2pPr marL="242060" marR="0" indent="-121030" algn="l" defTabSz="493831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200" kern="1200" spc="0" baseline="0">
          <a:solidFill>
            <a:schemeClr val="tx1"/>
          </a:solidFill>
          <a:latin typeface="Segoe Sans Display (Body)"/>
          <a:ea typeface="+mn-ea"/>
          <a:cs typeface="+mn-cs"/>
        </a:defRPr>
      </a:lvl2pPr>
      <a:lvl3pPr marL="347961" marR="0" indent="-105901" algn="l" defTabSz="493831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900" kern="1200" spc="0" baseline="0">
          <a:solidFill>
            <a:schemeClr val="tx1"/>
          </a:solidFill>
          <a:latin typeface="Segoe Sans Display (Body)"/>
          <a:ea typeface="+mn-ea"/>
          <a:cs typeface="+mn-cs"/>
        </a:defRPr>
      </a:lvl3pPr>
      <a:lvl4pPr marL="446299" marR="0" indent="-95815" algn="l" defTabSz="493831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800" kern="1200" spc="0" baseline="0">
          <a:solidFill>
            <a:schemeClr val="tx1"/>
          </a:solidFill>
          <a:latin typeface="Segoe Sans Display (Body)"/>
          <a:ea typeface="+mn-ea"/>
          <a:cs typeface="+mn-cs"/>
        </a:defRPr>
      </a:lvl4pPr>
      <a:lvl5pPr marL="542114" marR="0" indent="-89092" algn="l" defTabSz="493831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794" kern="1200" spc="0" baseline="0">
          <a:solidFill>
            <a:schemeClr val="tx1"/>
          </a:solidFill>
          <a:latin typeface="Segoe Sans Display (Body)"/>
          <a:ea typeface="+mn-ea"/>
          <a:cs typeface="+mn-cs"/>
        </a:defRPr>
      </a:lvl5pPr>
      <a:lvl6pPr marL="1358035" indent="-123458" algn="l" defTabSz="493831" rtl="0" eaLnBrk="1" latinLnBrk="0" hangingPunct="1">
        <a:spcBef>
          <a:spcPct val="20000"/>
        </a:spcBef>
        <a:buFont typeface="Arial" pitchFamily="34" charset="0"/>
        <a:buChar char="•"/>
        <a:defRPr sz="1059" kern="1200">
          <a:solidFill>
            <a:schemeClr val="tx1"/>
          </a:solidFill>
          <a:latin typeface="+mn-lt"/>
          <a:ea typeface="+mn-ea"/>
          <a:cs typeface="+mn-cs"/>
        </a:defRPr>
      </a:lvl6pPr>
      <a:lvl7pPr marL="1604951" indent="-123458" algn="l" defTabSz="493831" rtl="0" eaLnBrk="1" latinLnBrk="0" hangingPunct="1">
        <a:spcBef>
          <a:spcPct val="20000"/>
        </a:spcBef>
        <a:buFont typeface="Arial" pitchFamily="34" charset="0"/>
        <a:buChar char="•"/>
        <a:defRPr sz="1059" kern="1200">
          <a:solidFill>
            <a:schemeClr val="tx1"/>
          </a:solidFill>
          <a:latin typeface="+mn-lt"/>
          <a:ea typeface="+mn-ea"/>
          <a:cs typeface="+mn-cs"/>
        </a:defRPr>
      </a:lvl7pPr>
      <a:lvl8pPr marL="1851866" indent="-123458" algn="l" defTabSz="493831" rtl="0" eaLnBrk="1" latinLnBrk="0" hangingPunct="1">
        <a:spcBef>
          <a:spcPct val="20000"/>
        </a:spcBef>
        <a:buFont typeface="Arial" pitchFamily="34" charset="0"/>
        <a:buChar char="•"/>
        <a:defRPr sz="1059" kern="1200">
          <a:solidFill>
            <a:schemeClr val="tx1"/>
          </a:solidFill>
          <a:latin typeface="+mn-lt"/>
          <a:ea typeface="+mn-ea"/>
          <a:cs typeface="+mn-cs"/>
        </a:defRPr>
      </a:lvl8pPr>
      <a:lvl9pPr marL="2098782" indent="-123458" algn="l" defTabSz="493831" rtl="0" eaLnBrk="1" latinLnBrk="0" hangingPunct="1">
        <a:spcBef>
          <a:spcPct val="20000"/>
        </a:spcBef>
        <a:buFont typeface="Arial" pitchFamily="34" charset="0"/>
        <a:buChar char="•"/>
        <a:defRPr sz="105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93831" rtl="0" eaLnBrk="1" latinLnBrk="0" hangingPunct="1">
        <a:defRPr sz="953" kern="1200">
          <a:solidFill>
            <a:schemeClr val="tx1"/>
          </a:solidFill>
          <a:latin typeface="+mn-lt"/>
          <a:ea typeface="+mn-ea"/>
          <a:cs typeface="+mn-cs"/>
        </a:defRPr>
      </a:lvl1pPr>
      <a:lvl2pPr marL="246916" algn="l" defTabSz="493831" rtl="0" eaLnBrk="1" latinLnBrk="0" hangingPunct="1">
        <a:defRPr sz="953" kern="1200">
          <a:solidFill>
            <a:schemeClr val="tx1"/>
          </a:solidFill>
          <a:latin typeface="+mn-lt"/>
          <a:ea typeface="+mn-ea"/>
          <a:cs typeface="+mn-cs"/>
        </a:defRPr>
      </a:lvl2pPr>
      <a:lvl3pPr marL="493831" algn="l" defTabSz="493831" rtl="0" eaLnBrk="1" latinLnBrk="0" hangingPunct="1">
        <a:defRPr sz="953" kern="1200">
          <a:solidFill>
            <a:schemeClr val="tx1"/>
          </a:solidFill>
          <a:latin typeface="+mn-lt"/>
          <a:ea typeface="+mn-ea"/>
          <a:cs typeface="+mn-cs"/>
        </a:defRPr>
      </a:lvl3pPr>
      <a:lvl4pPr marL="740747" algn="l" defTabSz="493831" rtl="0" eaLnBrk="1" latinLnBrk="0" hangingPunct="1">
        <a:defRPr sz="953" kern="1200">
          <a:solidFill>
            <a:schemeClr val="tx1"/>
          </a:solidFill>
          <a:latin typeface="+mn-lt"/>
          <a:ea typeface="+mn-ea"/>
          <a:cs typeface="+mn-cs"/>
        </a:defRPr>
      </a:lvl4pPr>
      <a:lvl5pPr marL="987661" algn="l" defTabSz="493831" rtl="0" eaLnBrk="1" latinLnBrk="0" hangingPunct="1">
        <a:defRPr sz="953" kern="1200">
          <a:solidFill>
            <a:schemeClr val="tx1"/>
          </a:solidFill>
          <a:latin typeface="+mn-lt"/>
          <a:ea typeface="+mn-ea"/>
          <a:cs typeface="+mn-cs"/>
        </a:defRPr>
      </a:lvl5pPr>
      <a:lvl6pPr marL="1234578" algn="l" defTabSz="493831" rtl="0" eaLnBrk="1" latinLnBrk="0" hangingPunct="1">
        <a:defRPr sz="953" kern="1200">
          <a:solidFill>
            <a:schemeClr val="tx1"/>
          </a:solidFill>
          <a:latin typeface="+mn-lt"/>
          <a:ea typeface="+mn-ea"/>
          <a:cs typeface="+mn-cs"/>
        </a:defRPr>
      </a:lvl6pPr>
      <a:lvl7pPr marL="1481493" algn="l" defTabSz="493831" rtl="0" eaLnBrk="1" latinLnBrk="0" hangingPunct="1">
        <a:defRPr sz="953" kern="1200">
          <a:solidFill>
            <a:schemeClr val="tx1"/>
          </a:solidFill>
          <a:latin typeface="+mn-lt"/>
          <a:ea typeface="+mn-ea"/>
          <a:cs typeface="+mn-cs"/>
        </a:defRPr>
      </a:lvl7pPr>
      <a:lvl8pPr marL="1728408" algn="l" defTabSz="493831" rtl="0" eaLnBrk="1" latinLnBrk="0" hangingPunct="1">
        <a:defRPr sz="953" kern="1200">
          <a:solidFill>
            <a:schemeClr val="tx1"/>
          </a:solidFill>
          <a:latin typeface="+mn-lt"/>
          <a:ea typeface="+mn-ea"/>
          <a:cs typeface="+mn-cs"/>
        </a:defRPr>
      </a:lvl8pPr>
      <a:lvl9pPr marL="1975324" algn="l" defTabSz="493831" rtl="0" eaLnBrk="1" latinLnBrk="0" hangingPunct="1">
        <a:defRPr sz="95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6" pos="235">
          <p15:clr>
            <a:srgbClr val="C35EA4"/>
          </p15:clr>
        </p15:guide>
        <p15:guide id="17" pos="4662">
          <p15:clr>
            <a:srgbClr val="C35EA4"/>
          </p15:clr>
        </p15:guide>
        <p15:guide id="25" orient="horz" pos="684">
          <p15:clr>
            <a:srgbClr val="C35EA4"/>
          </p15:clr>
        </p15:guide>
        <p15:guide id="26" orient="horz" pos="5792">
          <p15:clr>
            <a:srgbClr val="C35EA4"/>
          </p15:clr>
        </p15:guide>
        <p15:guide id="27" orient="horz" pos="270">
          <p15:clr>
            <a:srgbClr val="A4A3A4"/>
          </p15:clr>
        </p15:guide>
        <p15:guide id="28" pos="118">
          <p15:clr>
            <a:srgbClr val="A4A3A4"/>
          </p15:clr>
        </p15:guide>
        <p15:guide id="29" orient="horz" pos="6065">
          <p15:clr>
            <a:srgbClr val="A4A3A4"/>
          </p15:clr>
        </p15:guide>
        <p15:guide id="30" pos="4778">
          <p15:clr>
            <a:srgbClr val="A4A3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2A_6A46B9F5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hyperlink" Target="https://media.one.nz/one-nz-arms-small-businesses-to-fight-cyber-attacks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query.prod.cms.rt.microsoft.com/cms/api/am/binary/RE4MbPc" TargetMode="Externa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TextBox 87">
            <a:extLst>
              <a:ext uri="{FF2B5EF4-FFF2-40B4-BE49-F238E27FC236}">
                <a16:creationId xmlns:a16="http://schemas.microsoft.com/office/drawing/2014/main" id="{42D4DDF5-6374-4EF1-A08D-0221383EB856}"/>
              </a:ext>
            </a:extLst>
          </p:cNvPr>
          <p:cNvSpPr txBox="1"/>
          <p:nvPr/>
        </p:nvSpPr>
        <p:spPr>
          <a:xfrm>
            <a:off x="3609001" y="3339410"/>
            <a:ext cx="2974679" cy="2646878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defTabSz="457200">
              <a:spcAft>
                <a:spcPts val="800"/>
              </a:spcAft>
              <a:defRPr/>
            </a:pPr>
            <a:r>
              <a:rPr lang="en-US" sz="1200" dirty="0">
                <a:latin typeface="+mj-lt"/>
              </a:rPr>
              <a:t>Key Strategies</a:t>
            </a:r>
          </a:p>
          <a:p>
            <a:pPr marL="266700" defTabSz="457200">
              <a:spcAft>
                <a:spcPts val="800"/>
              </a:spcAft>
              <a:buSzPct val="130000"/>
              <a:defRPr/>
            </a:pPr>
            <a:r>
              <a:rPr lang="en-US" sz="1000" dirty="0">
                <a:latin typeface="+mj-lt"/>
              </a:rPr>
              <a:t>Zero Trust Architecture: </a:t>
            </a:r>
            <a:r>
              <a:rPr lang="en-US" sz="1000" dirty="0"/>
              <a:t>Implement zero </a:t>
            </a:r>
            <a:br>
              <a:rPr lang="en-US" sz="1000" dirty="0"/>
            </a:br>
            <a:r>
              <a:rPr lang="en-US" sz="1000" dirty="0"/>
              <a:t>trust to ensure all users, whether inside or outside the network, are verified before accessing any data or systems, reducing risk </a:t>
            </a:r>
            <a:br>
              <a:rPr lang="en-US" sz="1000" dirty="0"/>
            </a:br>
            <a:r>
              <a:rPr lang="en-US" sz="1000" dirty="0"/>
              <a:t>of </a:t>
            </a:r>
            <a:r>
              <a:rPr lang="en-US" sz="1000" dirty="0" err="1"/>
              <a:t>unauthorised</a:t>
            </a:r>
            <a:r>
              <a:rPr lang="en-US" sz="1000" dirty="0"/>
              <a:t> access.</a:t>
            </a:r>
          </a:p>
          <a:p>
            <a:pPr marL="266700">
              <a:spcAft>
                <a:spcPts val="800"/>
              </a:spcAft>
              <a:buSzPct val="130000"/>
              <a:defRPr/>
            </a:pPr>
            <a:r>
              <a:rPr lang="en-US" sz="1000" dirty="0">
                <a:latin typeface="+mj-lt"/>
              </a:rPr>
              <a:t>Advanced Threat Protection (ATP): </a:t>
            </a:r>
            <a:r>
              <a:rPr lang="en-US" sz="1000" dirty="0" err="1"/>
              <a:t>Utilise</a:t>
            </a:r>
            <a:r>
              <a:rPr lang="en-US" sz="1000" dirty="0"/>
              <a:t> M365  E5 Security  ATP capabilities to detect, block and remediate advanced threats in real-time, securing against evolving cyber-attacks.</a:t>
            </a:r>
          </a:p>
          <a:p>
            <a:pPr marL="266700">
              <a:spcAft>
                <a:spcPts val="800"/>
              </a:spcAft>
              <a:buSzPct val="130000"/>
              <a:defRPr/>
            </a:pPr>
            <a:r>
              <a:rPr lang="en-US" sz="1000" dirty="0">
                <a:latin typeface="+mj-lt"/>
              </a:rPr>
              <a:t>Automated Incident Response: </a:t>
            </a:r>
            <a:r>
              <a:rPr lang="en-US" sz="1000" dirty="0"/>
              <a:t>Automate response protocols using M365 E5 security automation to quickly contain and resolve threats, reducing the time window for </a:t>
            </a:r>
            <a:br>
              <a:rPr lang="en-US" sz="1000" dirty="0"/>
            </a:br>
            <a:r>
              <a:rPr lang="en-US" sz="1000" dirty="0"/>
              <a:t>potential damage.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4E17CB32-A01F-4B85-A786-4B68F0CBC71D}"/>
              </a:ext>
            </a:extLst>
          </p:cNvPr>
          <p:cNvGrpSpPr/>
          <p:nvPr/>
        </p:nvGrpSpPr>
        <p:grpSpPr>
          <a:xfrm>
            <a:off x="3609001" y="3614928"/>
            <a:ext cx="180000" cy="180000"/>
            <a:chOff x="3548550" y="3624452"/>
            <a:chExt cx="180000" cy="180000"/>
          </a:xfrm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41B94149-D8DE-423A-9EB6-7A2328E6ADD8}"/>
                </a:ext>
              </a:extLst>
            </p:cNvPr>
            <p:cNvSpPr/>
            <p:nvPr/>
          </p:nvSpPr>
          <p:spPr>
            <a:xfrm>
              <a:off x="3548550" y="3624452"/>
              <a:ext cx="180000" cy="180000"/>
            </a:xfrm>
            <a:custGeom>
              <a:avLst/>
              <a:gdLst>
                <a:gd name="connsiteX0" fmla="*/ 923544 w 923543"/>
                <a:gd name="connsiteY0" fmla="*/ 461772 h 923543"/>
                <a:gd name="connsiteX1" fmla="*/ 461772 w 923543"/>
                <a:gd name="connsiteY1" fmla="*/ 923544 h 923543"/>
                <a:gd name="connsiteX2" fmla="*/ 0 w 923543"/>
                <a:gd name="connsiteY2" fmla="*/ 461772 h 923543"/>
                <a:gd name="connsiteX3" fmla="*/ 461772 w 923543"/>
                <a:gd name="connsiteY3" fmla="*/ 0 h 923543"/>
                <a:gd name="connsiteX4" fmla="*/ 923544 w 923543"/>
                <a:gd name="connsiteY4" fmla="*/ 461772 h 923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543" h="923543">
                  <a:moveTo>
                    <a:pt x="923544" y="461772"/>
                  </a:moveTo>
                  <a:cubicBezTo>
                    <a:pt x="923544" y="716802"/>
                    <a:pt x="716802" y="923544"/>
                    <a:pt x="461772" y="923544"/>
                  </a:cubicBezTo>
                  <a:cubicBezTo>
                    <a:pt x="206742" y="923544"/>
                    <a:pt x="0" y="716802"/>
                    <a:pt x="0" y="461772"/>
                  </a:cubicBezTo>
                  <a:cubicBezTo>
                    <a:pt x="0" y="206742"/>
                    <a:pt x="206742" y="0"/>
                    <a:pt x="461772" y="0"/>
                  </a:cubicBezTo>
                  <a:cubicBezTo>
                    <a:pt x="716802" y="0"/>
                    <a:pt x="923544" y="206742"/>
                    <a:pt x="923544" y="461772"/>
                  </a:cubicBezTo>
                  <a:close/>
                </a:path>
              </a:pathLst>
            </a:custGeom>
            <a:solidFill>
              <a:srgbClr val="DDDFE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84713F69-810C-46C5-A62C-4F44A051E6E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598510" y="3687452"/>
              <a:ext cx="80081" cy="54000"/>
            </a:xfrm>
            <a:custGeom>
              <a:avLst/>
              <a:gdLst>
                <a:gd name="connsiteX0" fmla="*/ 0 w 480821"/>
                <a:gd name="connsiteY0" fmla="*/ 167640 h 324230"/>
                <a:gd name="connsiteX1" fmla="*/ 156591 w 480821"/>
                <a:gd name="connsiteY1" fmla="*/ 324231 h 324230"/>
                <a:gd name="connsiteX2" fmla="*/ 480822 w 480821"/>
                <a:gd name="connsiteY2" fmla="*/ 0 h 324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80821" h="324230">
                  <a:moveTo>
                    <a:pt x="0" y="167640"/>
                  </a:moveTo>
                  <a:lnTo>
                    <a:pt x="156591" y="324231"/>
                  </a:lnTo>
                  <a:lnTo>
                    <a:pt x="480822" y="0"/>
                  </a:lnTo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BB0868E-8910-4CD0-AC39-1D6F4686235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28613" y="2910329"/>
            <a:ext cx="3309610" cy="107722"/>
          </a:xfrm>
        </p:spPr>
        <p:txBody>
          <a:bodyPr/>
          <a:lstStyle/>
          <a:p>
            <a:r>
              <a:rPr lang="en-US" sz="700" dirty="0">
                <a:solidFill>
                  <a:schemeClr val="tx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Media </a:t>
            </a:r>
            <a:r>
              <a:rPr lang="en-US" sz="700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One NZ</a:t>
            </a:r>
            <a:r>
              <a:rPr lang="en-US" sz="700" dirty="0">
                <a:solidFill>
                  <a:schemeClr val="tx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​​</a:t>
            </a:r>
            <a:endParaRPr lang="en-US" sz="700" dirty="0">
              <a:solidFill>
                <a:schemeClr val="tx1"/>
              </a:solidFill>
            </a:endParaRP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C8A55797-FE23-4631-9EE3-BB1E9F412022}"/>
              </a:ext>
            </a:extLst>
          </p:cNvPr>
          <p:cNvSpPr txBox="1"/>
          <p:nvPr/>
        </p:nvSpPr>
        <p:spPr>
          <a:xfrm>
            <a:off x="328613" y="3339410"/>
            <a:ext cx="2871787" cy="2185214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>
              <a:spcAft>
                <a:spcPts val="800"/>
              </a:spcAft>
              <a:defRPr/>
            </a:pPr>
            <a:r>
              <a:rPr lang="en-US" sz="1200" dirty="0">
                <a:latin typeface="+mj-lt"/>
              </a:rPr>
              <a:t>Level up Security with M365 E5 Security</a:t>
            </a:r>
          </a:p>
          <a:p>
            <a:pPr defTabSz="457200">
              <a:spcAft>
                <a:spcPts val="800"/>
              </a:spcAft>
              <a:defRPr/>
            </a:pPr>
            <a:r>
              <a:rPr lang="en-US" sz="1000" dirty="0">
                <a:latin typeface="+mj-lt"/>
              </a:rPr>
              <a:t>Growing Threat Landscape: </a:t>
            </a:r>
            <a:r>
              <a:rPr lang="en-US" sz="1000" dirty="0"/>
              <a:t>Cyber threats like ransomware, phishing and data breaches are evolving, putting sensitive business data at risk.</a:t>
            </a:r>
          </a:p>
          <a:p>
            <a:pPr defTabSz="457200">
              <a:spcAft>
                <a:spcPts val="800"/>
              </a:spcAft>
              <a:defRPr/>
            </a:pPr>
            <a:r>
              <a:rPr lang="en-US" sz="1000" dirty="0">
                <a:latin typeface="+mj-lt"/>
              </a:rPr>
              <a:t>Costly Consequences: </a:t>
            </a:r>
            <a:r>
              <a:rPr lang="en-US" sz="1000" dirty="0"/>
              <a:t>A breach can lead to severe financial repercussions, legal penalties and loss of customer trust, with long-term damage to </a:t>
            </a:r>
            <a:br>
              <a:rPr lang="en-US" sz="1000" dirty="0"/>
            </a:br>
            <a:r>
              <a:rPr lang="en-US" sz="1000" dirty="0"/>
              <a:t>your reputation.</a:t>
            </a:r>
          </a:p>
          <a:p>
            <a:pPr defTabSz="457200">
              <a:spcAft>
                <a:spcPts val="800"/>
              </a:spcAft>
              <a:defRPr/>
            </a:pPr>
            <a:r>
              <a:rPr lang="en-US" sz="1000" dirty="0">
                <a:latin typeface="+mj-lt"/>
              </a:rPr>
              <a:t>Regulatory Pressures: </a:t>
            </a:r>
            <a:r>
              <a:rPr lang="en-US" sz="1000" dirty="0"/>
              <a:t>Stricter regulations (e.g., E8, Privacy Act) are raising compliance risks. Non-compliance can result in significant fines and legal trouble for businesses.</a:t>
            </a:r>
          </a:p>
        </p:txBody>
      </p: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DCC782D3-DE04-42D5-A570-5EA1B6A4DBA2}"/>
              </a:ext>
            </a:extLst>
          </p:cNvPr>
          <p:cNvGrpSpPr/>
          <p:nvPr/>
        </p:nvGrpSpPr>
        <p:grpSpPr>
          <a:xfrm>
            <a:off x="3609001" y="5202123"/>
            <a:ext cx="180000" cy="180000"/>
            <a:chOff x="3548550" y="3624452"/>
            <a:chExt cx="180000" cy="180000"/>
          </a:xfrm>
        </p:grpSpPr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B49E47F0-1336-4D79-89AB-DE52996B708B}"/>
                </a:ext>
              </a:extLst>
            </p:cNvPr>
            <p:cNvSpPr/>
            <p:nvPr/>
          </p:nvSpPr>
          <p:spPr>
            <a:xfrm>
              <a:off x="3548550" y="3624452"/>
              <a:ext cx="180000" cy="180000"/>
            </a:xfrm>
            <a:custGeom>
              <a:avLst/>
              <a:gdLst>
                <a:gd name="connsiteX0" fmla="*/ 923544 w 923543"/>
                <a:gd name="connsiteY0" fmla="*/ 461772 h 923543"/>
                <a:gd name="connsiteX1" fmla="*/ 461772 w 923543"/>
                <a:gd name="connsiteY1" fmla="*/ 923544 h 923543"/>
                <a:gd name="connsiteX2" fmla="*/ 0 w 923543"/>
                <a:gd name="connsiteY2" fmla="*/ 461772 h 923543"/>
                <a:gd name="connsiteX3" fmla="*/ 461772 w 923543"/>
                <a:gd name="connsiteY3" fmla="*/ 0 h 923543"/>
                <a:gd name="connsiteX4" fmla="*/ 923544 w 923543"/>
                <a:gd name="connsiteY4" fmla="*/ 461772 h 923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543" h="923543">
                  <a:moveTo>
                    <a:pt x="923544" y="461772"/>
                  </a:moveTo>
                  <a:cubicBezTo>
                    <a:pt x="923544" y="716802"/>
                    <a:pt x="716802" y="923544"/>
                    <a:pt x="461772" y="923544"/>
                  </a:cubicBezTo>
                  <a:cubicBezTo>
                    <a:pt x="206742" y="923544"/>
                    <a:pt x="0" y="716802"/>
                    <a:pt x="0" y="461772"/>
                  </a:cubicBezTo>
                  <a:cubicBezTo>
                    <a:pt x="0" y="206742"/>
                    <a:pt x="206742" y="0"/>
                    <a:pt x="461772" y="0"/>
                  </a:cubicBezTo>
                  <a:cubicBezTo>
                    <a:pt x="716802" y="0"/>
                    <a:pt x="923544" y="206742"/>
                    <a:pt x="923544" y="461772"/>
                  </a:cubicBezTo>
                  <a:close/>
                </a:path>
              </a:pathLst>
            </a:custGeom>
            <a:solidFill>
              <a:srgbClr val="DDDFE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EFAD892B-389F-4C2B-9251-2D44F5D9CED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598510" y="3687452"/>
              <a:ext cx="80081" cy="54000"/>
            </a:xfrm>
            <a:custGeom>
              <a:avLst/>
              <a:gdLst>
                <a:gd name="connsiteX0" fmla="*/ 0 w 480821"/>
                <a:gd name="connsiteY0" fmla="*/ 167640 h 324230"/>
                <a:gd name="connsiteX1" fmla="*/ 156591 w 480821"/>
                <a:gd name="connsiteY1" fmla="*/ 324231 h 324230"/>
                <a:gd name="connsiteX2" fmla="*/ 480822 w 480821"/>
                <a:gd name="connsiteY2" fmla="*/ 0 h 324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80821" h="324230">
                  <a:moveTo>
                    <a:pt x="0" y="167640"/>
                  </a:moveTo>
                  <a:lnTo>
                    <a:pt x="156591" y="324231"/>
                  </a:lnTo>
                  <a:lnTo>
                    <a:pt x="480822" y="0"/>
                  </a:lnTo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BBA9E4DC-FCED-4E89-A49A-9648AB0999E2}"/>
              </a:ext>
            </a:extLst>
          </p:cNvPr>
          <p:cNvGrpSpPr/>
          <p:nvPr/>
        </p:nvGrpSpPr>
        <p:grpSpPr>
          <a:xfrm>
            <a:off x="3609001" y="4482849"/>
            <a:ext cx="180000" cy="180000"/>
            <a:chOff x="3548550" y="3624452"/>
            <a:chExt cx="180000" cy="180000"/>
          </a:xfrm>
        </p:grpSpPr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2CADE7EF-6CDF-4893-9D7A-FAD310CDA153}"/>
                </a:ext>
              </a:extLst>
            </p:cNvPr>
            <p:cNvSpPr/>
            <p:nvPr/>
          </p:nvSpPr>
          <p:spPr>
            <a:xfrm>
              <a:off x="3548550" y="3624452"/>
              <a:ext cx="180000" cy="180000"/>
            </a:xfrm>
            <a:custGeom>
              <a:avLst/>
              <a:gdLst>
                <a:gd name="connsiteX0" fmla="*/ 923544 w 923543"/>
                <a:gd name="connsiteY0" fmla="*/ 461772 h 923543"/>
                <a:gd name="connsiteX1" fmla="*/ 461772 w 923543"/>
                <a:gd name="connsiteY1" fmla="*/ 923544 h 923543"/>
                <a:gd name="connsiteX2" fmla="*/ 0 w 923543"/>
                <a:gd name="connsiteY2" fmla="*/ 461772 h 923543"/>
                <a:gd name="connsiteX3" fmla="*/ 461772 w 923543"/>
                <a:gd name="connsiteY3" fmla="*/ 0 h 923543"/>
                <a:gd name="connsiteX4" fmla="*/ 923544 w 923543"/>
                <a:gd name="connsiteY4" fmla="*/ 461772 h 923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543" h="923543">
                  <a:moveTo>
                    <a:pt x="923544" y="461772"/>
                  </a:moveTo>
                  <a:cubicBezTo>
                    <a:pt x="923544" y="716802"/>
                    <a:pt x="716802" y="923544"/>
                    <a:pt x="461772" y="923544"/>
                  </a:cubicBezTo>
                  <a:cubicBezTo>
                    <a:pt x="206742" y="923544"/>
                    <a:pt x="0" y="716802"/>
                    <a:pt x="0" y="461772"/>
                  </a:cubicBezTo>
                  <a:cubicBezTo>
                    <a:pt x="0" y="206742"/>
                    <a:pt x="206742" y="0"/>
                    <a:pt x="461772" y="0"/>
                  </a:cubicBezTo>
                  <a:cubicBezTo>
                    <a:pt x="716802" y="0"/>
                    <a:pt x="923544" y="206742"/>
                    <a:pt x="923544" y="461772"/>
                  </a:cubicBezTo>
                  <a:close/>
                </a:path>
              </a:pathLst>
            </a:custGeom>
            <a:solidFill>
              <a:srgbClr val="DDDFE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3F8AF9CE-8196-4B8B-8704-E1B1D69A8ED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598510" y="3687452"/>
              <a:ext cx="80081" cy="54000"/>
            </a:xfrm>
            <a:custGeom>
              <a:avLst/>
              <a:gdLst>
                <a:gd name="connsiteX0" fmla="*/ 0 w 480821"/>
                <a:gd name="connsiteY0" fmla="*/ 167640 h 324230"/>
                <a:gd name="connsiteX1" fmla="*/ 156591 w 480821"/>
                <a:gd name="connsiteY1" fmla="*/ 324231 h 324230"/>
                <a:gd name="connsiteX2" fmla="*/ 480822 w 480821"/>
                <a:gd name="connsiteY2" fmla="*/ 0 h 324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80821" h="324230">
                  <a:moveTo>
                    <a:pt x="0" y="167640"/>
                  </a:moveTo>
                  <a:lnTo>
                    <a:pt x="156591" y="324231"/>
                  </a:lnTo>
                  <a:lnTo>
                    <a:pt x="480822" y="0"/>
                  </a:lnTo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81402358-651D-4606-9264-89714FB03FF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sz="1600" dirty="0">
                <a:latin typeface="+mj-lt"/>
                <a:cs typeface="Segoe Sans Display Semilight"/>
              </a:rPr>
              <a:t>$173,000  is the estimated cost of a data breach for a SME</a:t>
            </a:r>
          </a:p>
        </p:txBody>
      </p:sp>
      <p:sp>
        <p:nvSpPr>
          <p:cNvPr id="190" name="TextBox 189">
            <a:extLst>
              <a:ext uri="{FF2B5EF4-FFF2-40B4-BE49-F238E27FC236}">
                <a16:creationId xmlns:a16="http://schemas.microsoft.com/office/drawing/2014/main" id="{3D9E415A-B5BC-49EB-939F-755050DACBF4}"/>
              </a:ext>
            </a:extLst>
          </p:cNvPr>
          <p:cNvSpPr txBox="1"/>
          <p:nvPr/>
        </p:nvSpPr>
        <p:spPr>
          <a:xfrm>
            <a:off x="328613" y="6396668"/>
            <a:ext cx="3880873" cy="492443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>
              <a:spcAft>
                <a:spcPts val="800"/>
              </a:spcAft>
              <a:defRPr/>
            </a:pPr>
            <a:r>
              <a:rPr lang="it-IT" sz="1600" dirty="0">
                <a:latin typeface="+mj-lt"/>
                <a:cs typeface="Segoe Sans Display Semilight"/>
              </a:rPr>
              <a:t>M365 E5 Security </a:t>
            </a:r>
            <a:br>
              <a:rPr lang="it-IT" sz="1600" dirty="0">
                <a:latin typeface="+mj-lt"/>
                <a:cs typeface="Segoe Sans Display Semilight" pitchFamily="2" charset="0"/>
              </a:rPr>
            </a:br>
            <a:r>
              <a:rPr lang="it-IT" sz="1600" dirty="0">
                <a:latin typeface="+mj-lt"/>
                <a:cs typeface="Segoe Sans Display Semilight"/>
              </a:rPr>
              <a:t>Mini Bundle</a:t>
            </a:r>
            <a:endParaRPr lang="en-US" sz="1600" dirty="0">
              <a:latin typeface="+mj-lt"/>
              <a:cs typeface="Segoe Sans Display Semilight"/>
            </a:endParaRPr>
          </a:p>
        </p:txBody>
      </p:sp>
      <p:sp>
        <p:nvSpPr>
          <p:cNvPr id="191" name="TextBox 190">
            <a:extLst>
              <a:ext uri="{FF2B5EF4-FFF2-40B4-BE49-F238E27FC236}">
                <a16:creationId xmlns:a16="http://schemas.microsoft.com/office/drawing/2014/main" id="{862FA7EC-35F1-4569-9319-C21FFC8F2380}"/>
              </a:ext>
            </a:extLst>
          </p:cNvPr>
          <p:cNvSpPr txBox="1">
            <a:spLocks/>
          </p:cNvSpPr>
          <p:nvPr/>
        </p:nvSpPr>
        <p:spPr>
          <a:xfrm>
            <a:off x="5029200" y="6581334"/>
            <a:ext cx="1500185" cy="307777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 defTabSz="806837">
              <a:spcAft>
                <a:spcPts val="529"/>
              </a:spcAft>
              <a:defRPr/>
            </a:pPr>
            <a:r>
              <a:rPr lang="en-US" sz="1000" kern="0" dirty="0">
                <a:latin typeface="+mj-lt"/>
              </a:rPr>
              <a:t>Upgrade protection at half the price</a:t>
            </a:r>
          </a:p>
        </p:txBody>
      </p:sp>
      <p:pic>
        <p:nvPicPr>
          <p:cNvPr id="264" name="Picture 263">
            <a:extLst>
              <a:ext uri="{FF2B5EF4-FFF2-40B4-BE49-F238E27FC236}">
                <a16:creationId xmlns:a16="http://schemas.microsoft.com/office/drawing/2014/main" id="{4540F628-7474-41AA-9887-A89E3187DC1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609" y="8555671"/>
            <a:ext cx="1169033" cy="379766"/>
          </a:xfrm>
          <a:prstGeom prst="rect">
            <a:avLst/>
          </a:prstGeom>
        </p:spPr>
      </p:pic>
      <p:pic>
        <p:nvPicPr>
          <p:cNvPr id="265" name="Picture 264">
            <a:extLst>
              <a:ext uri="{FF2B5EF4-FFF2-40B4-BE49-F238E27FC236}">
                <a16:creationId xmlns:a16="http://schemas.microsoft.com/office/drawing/2014/main" id="{195745CC-1258-401D-B796-D7439186166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6545" y="8555671"/>
            <a:ext cx="1169033" cy="379766"/>
          </a:xfrm>
          <a:prstGeom prst="rect">
            <a:avLst/>
          </a:prstGeom>
        </p:spPr>
      </p:pic>
      <p:pic>
        <p:nvPicPr>
          <p:cNvPr id="266" name="Picture 265">
            <a:extLst>
              <a:ext uri="{FF2B5EF4-FFF2-40B4-BE49-F238E27FC236}">
                <a16:creationId xmlns:a16="http://schemas.microsoft.com/office/drawing/2014/main" id="{40149169-F369-42C7-A4C6-465ADBA7024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4481" y="8555671"/>
            <a:ext cx="1169033" cy="379766"/>
          </a:xfrm>
          <a:prstGeom prst="rect">
            <a:avLst/>
          </a:prstGeom>
        </p:spPr>
      </p:pic>
      <p:pic>
        <p:nvPicPr>
          <p:cNvPr id="267" name="Picture 266">
            <a:extLst>
              <a:ext uri="{FF2B5EF4-FFF2-40B4-BE49-F238E27FC236}">
                <a16:creationId xmlns:a16="http://schemas.microsoft.com/office/drawing/2014/main" id="{9986E222-A70D-444E-AFC1-6A86528C56B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2417" y="8555671"/>
            <a:ext cx="1169033" cy="379766"/>
          </a:xfrm>
          <a:prstGeom prst="rect">
            <a:avLst/>
          </a:prstGeom>
        </p:spPr>
      </p:pic>
      <p:pic>
        <p:nvPicPr>
          <p:cNvPr id="268" name="Picture 267">
            <a:extLst>
              <a:ext uri="{FF2B5EF4-FFF2-40B4-BE49-F238E27FC236}">
                <a16:creationId xmlns:a16="http://schemas.microsoft.com/office/drawing/2014/main" id="{93C42384-10DC-477E-9A89-CFA0195EDCD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0352" y="8555671"/>
            <a:ext cx="1169033" cy="379766"/>
          </a:xfrm>
          <a:prstGeom prst="rect">
            <a:avLst/>
          </a:prstGeom>
        </p:spPr>
      </p:pic>
      <p:pic>
        <p:nvPicPr>
          <p:cNvPr id="274" name="Picture 273">
            <a:extLst>
              <a:ext uri="{FF2B5EF4-FFF2-40B4-BE49-F238E27FC236}">
                <a16:creationId xmlns:a16="http://schemas.microsoft.com/office/drawing/2014/main" id="{6C2D2DC9-BB81-4C55-B960-2AE23775D74B}"/>
              </a:ext>
            </a:extLst>
          </p:cNvPr>
          <p:cNvPicPr preferRelativeResize="0"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8609" y="9006394"/>
            <a:ext cx="1169033" cy="379766"/>
          </a:xfrm>
          <a:prstGeom prst="rect">
            <a:avLst/>
          </a:prstGeom>
        </p:spPr>
      </p:pic>
      <p:pic>
        <p:nvPicPr>
          <p:cNvPr id="275" name="Picture 274">
            <a:extLst>
              <a:ext uri="{FF2B5EF4-FFF2-40B4-BE49-F238E27FC236}">
                <a16:creationId xmlns:a16="http://schemas.microsoft.com/office/drawing/2014/main" id="{E7290201-9F59-4C82-92B7-33CB8B7B5874}"/>
              </a:ext>
            </a:extLst>
          </p:cNvPr>
          <p:cNvPicPr preferRelativeResize="0"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86545" y="9006394"/>
            <a:ext cx="1169033" cy="379766"/>
          </a:xfrm>
          <a:prstGeom prst="rect">
            <a:avLst/>
          </a:prstGeom>
        </p:spPr>
      </p:pic>
      <p:pic>
        <p:nvPicPr>
          <p:cNvPr id="276" name="Picture 275">
            <a:extLst>
              <a:ext uri="{FF2B5EF4-FFF2-40B4-BE49-F238E27FC236}">
                <a16:creationId xmlns:a16="http://schemas.microsoft.com/office/drawing/2014/main" id="{847BA8F7-82E0-4294-8749-E9D29A9737F1}"/>
              </a:ext>
            </a:extLst>
          </p:cNvPr>
          <p:cNvPicPr preferRelativeResize="0"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44481" y="9006394"/>
            <a:ext cx="1169033" cy="379766"/>
          </a:xfrm>
          <a:prstGeom prst="rect">
            <a:avLst/>
          </a:prstGeom>
        </p:spPr>
      </p:pic>
      <p:pic>
        <p:nvPicPr>
          <p:cNvPr id="277" name="Picture 276">
            <a:extLst>
              <a:ext uri="{FF2B5EF4-FFF2-40B4-BE49-F238E27FC236}">
                <a16:creationId xmlns:a16="http://schemas.microsoft.com/office/drawing/2014/main" id="{94865164-7F5C-4EC2-84EC-C90B05E79726}"/>
              </a:ext>
            </a:extLst>
          </p:cNvPr>
          <p:cNvPicPr preferRelativeResize="0"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02417" y="9006394"/>
            <a:ext cx="1169033" cy="379766"/>
          </a:xfrm>
          <a:prstGeom prst="rect">
            <a:avLst/>
          </a:prstGeom>
        </p:spPr>
      </p:pic>
      <p:pic>
        <p:nvPicPr>
          <p:cNvPr id="278" name="Picture 277">
            <a:extLst>
              <a:ext uri="{FF2B5EF4-FFF2-40B4-BE49-F238E27FC236}">
                <a16:creationId xmlns:a16="http://schemas.microsoft.com/office/drawing/2014/main" id="{18CCB565-531D-4192-A2AA-B595FCBABF49}"/>
              </a:ext>
            </a:extLst>
          </p:cNvPr>
          <p:cNvPicPr preferRelativeResize="0"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60352" y="9006394"/>
            <a:ext cx="1169033" cy="379766"/>
          </a:xfrm>
          <a:prstGeom prst="rect">
            <a:avLst/>
          </a:prstGeom>
        </p:spPr>
      </p:pic>
      <p:sp>
        <p:nvSpPr>
          <p:cNvPr id="183" name="Rectangle 182">
            <a:extLst>
              <a:ext uri="{FF2B5EF4-FFF2-40B4-BE49-F238E27FC236}">
                <a16:creationId xmlns:a16="http://schemas.microsoft.com/office/drawing/2014/main" id="{0ED563B3-8B03-402E-9677-F74DD66AA6ED}"/>
              </a:ext>
            </a:extLst>
          </p:cNvPr>
          <p:cNvSpPr/>
          <p:nvPr/>
        </p:nvSpPr>
        <p:spPr bwMode="auto">
          <a:xfrm>
            <a:off x="328609" y="9006394"/>
            <a:ext cx="1173765" cy="379516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83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367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550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734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918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101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284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469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82281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 dirty="0">
                <a:solidFill>
                  <a:srgbClr val="091F2C"/>
                </a:solidFill>
                <a:latin typeface="+mj-lt"/>
              </a:rPr>
              <a:t>Microsoft 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91F2C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Entra ID P2</a:t>
            </a:r>
          </a:p>
        </p:txBody>
      </p:sp>
      <p:sp>
        <p:nvSpPr>
          <p:cNvPr id="225" name="Rectangle 224">
            <a:extLst>
              <a:ext uri="{FF2B5EF4-FFF2-40B4-BE49-F238E27FC236}">
                <a16:creationId xmlns:a16="http://schemas.microsoft.com/office/drawing/2014/main" id="{0F13AC2E-27D5-48B7-B654-956BC731E01B}"/>
              </a:ext>
            </a:extLst>
          </p:cNvPr>
          <p:cNvSpPr/>
          <p:nvPr/>
        </p:nvSpPr>
        <p:spPr bwMode="auto">
          <a:xfrm>
            <a:off x="1581813" y="9006394"/>
            <a:ext cx="1173765" cy="379516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83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367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550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734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918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101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284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469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822813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91F2C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Defender for </a:t>
            </a:r>
            <a:b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91F2C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</a:b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91F2C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Office P2</a:t>
            </a:r>
          </a:p>
        </p:txBody>
      </p:sp>
      <p:sp>
        <p:nvSpPr>
          <p:cNvPr id="230" name="Rectangle 229">
            <a:extLst>
              <a:ext uri="{FF2B5EF4-FFF2-40B4-BE49-F238E27FC236}">
                <a16:creationId xmlns:a16="http://schemas.microsoft.com/office/drawing/2014/main" id="{CB3F6582-913B-4F7A-9962-242D46347354}"/>
              </a:ext>
            </a:extLst>
          </p:cNvPr>
          <p:cNvSpPr/>
          <p:nvPr/>
        </p:nvSpPr>
        <p:spPr bwMode="auto">
          <a:xfrm>
            <a:off x="2839749" y="9006394"/>
            <a:ext cx="1173765" cy="379516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83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367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550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734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918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101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284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469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822813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91F2C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Defender for </a:t>
            </a:r>
            <a:b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91F2C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</a:b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91F2C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Identity</a:t>
            </a:r>
          </a:p>
        </p:txBody>
      </p:sp>
      <p:sp>
        <p:nvSpPr>
          <p:cNvPr id="235" name="Rectangle 234">
            <a:extLst>
              <a:ext uri="{FF2B5EF4-FFF2-40B4-BE49-F238E27FC236}">
                <a16:creationId xmlns:a16="http://schemas.microsoft.com/office/drawing/2014/main" id="{5D184CE8-9931-40AD-B55D-47A04974F119}"/>
              </a:ext>
            </a:extLst>
          </p:cNvPr>
          <p:cNvSpPr/>
          <p:nvPr/>
        </p:nvSpPr>
        <p:spPr bwMode="auto">
          <a:xfrm>
            <a:off x="4097685" y="9006394"/>
            <a:ext cx="1173765" cy="379516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83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367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550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734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918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101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284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469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822813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91F2C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Defender for </a:t>
            </a:r>
            <a:b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91F2C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</a:b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91F2C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Cloud Apps</a:t>
            </a:r>
          </a:p>
        </p:txBody>
      </p:sp>
      <p:sp>
        <p:nvSpPr>
          <p:cNvPr id="240" name="Rectangle 239">
            <a:extLst>
              <a:ext uri="{FF2B5EF4-FFF2-40B4-BE49-F238E27FC236}">
                <a16:creationId xmlns:a16="http://schemas.microsoft.com/office/drawing/2014/main" id="{6AB8B7A5-1BC0-444D-996E-11A414AA5ECA}"/>
              </a:ext>
            </a:extLst>
          </p:cNvPr>
          <p:cNvSpPr/>
          <p:nvPr/>
        </p:nvSpPr>
        <p:spPr bwMode="auto">
          <a:xfrm>
            <a:off x="5355620" y="9006394"/>
            <a:ext cx="1173765" cy="379516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83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367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550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734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918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101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284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469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822813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91F2C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Defender for </a:t>
            </a:r>
            <a:b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91F2C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</a:b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91F2C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Endpoint P2</a:t>
            </a:r>
          </a:p>
        </p:txBody>
      </p:sp>
      <p:sp>
        <p:nvSpPr>
          <p:cNvPr id="224" name="Rectangle 223">
            <a:extLst>
              <a:ext uri="{FF2B5EF4-FFF2-40B4-BE49-F238E27FC236}">
                <a16:creationId xmlns:a16="http://schemas.microsoft.com/office/drawing/2014/main" id="{70EF9451-E81C-4540-B606-6C788881E2A3}"/>
              </a:ext>
            </a:extLst>
          </p:cNvPr>
          <p:cNvSpPr/>
          <p:nvPr/>
        </p:nvSpPr>
        <p:spPr bwMode="auto">
          <a:xfrm>
            <a:off x="328609" y="8555921"/>
            <a:ext cx="1173765" cy="379516"/>
          </a:xfrm>
          <a:prstGeom prst="rect">
            <a:avLst/>
          </a:prstGeom>
          <a:noFill/>
          <a:ln w="19050" cap="flat" cmpd="sng" algn="ctr">
            <a:noFill/>
            <a:prstDash val="dash"/>
            <a:headEnd type="none" w="med" len="med"/>
            <a:tailEnd type="none" w="med" len="med"/>
          </a:ln>
          <a:effectLst/>
        </p:spPr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83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367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550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734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918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101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284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469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822813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900" dirty="0">
                <a:solidFill>
                  <a:srgbClr val="282828"/>
                </a:solidFill>
              </a:rPr>
              <a:t>Risk-Based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282828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b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282828"/>
                </a:solidFill>
                <a:effectLst/>
                <a:uLnTx/>
                <a:uFillTx/>
                <a:ea typeface="+mn-ea"/>
                <a:cs typeface="+mn-cs"/>
              </a:rPr>
            </a:br>
            <a:r>
              <a:rPr lang="en-US" sz="900" dirty="0">
                <a:solidFill>
                  <a:srgbClr val="282828"/>
                </a:solidFill>
              </a:rPr>
              <a:t>Conditional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282828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lang="en-US" sz="900" dirty="0">
                <a:solidFill>
                  <a:srgbClr val="282828"/>
                </a:solidFill>
              </a:rPr>
              <a:t>Access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282828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229" name="Rectangle 228">
            <a:extLst>
              <a:ext uri="{FF2B5EF4-FFF2-40B4-BE49-F238E27FC236}">
                <a16:creationId xmlns:a16="http://schemas.microsoft.com/office/drawing/2014/main" id="{6080CB84-F822-42F9-A7B2-7AB24FDA5348}"/>
              </a:ext>
            </a:extLst>
          </p:cNvPr>
          <p:cNvSpPr/>
          <p:nvPr/>
        </p:nvSpPr>
        <p:spPr bwMode="auto">
          <a:xfrm>
            <a:off x="1581813" y="8555921"/>
            <a:ext cx="1173765" cy="379516"/>
          </a:xfrm>
          <a:prstGeom prst="rect">
            <a:avLst/>
          </a:prstGeom>
          <a:noFill/>
          <a:ln w="19050" cap="flat" cmpd="sng" algn="ctr">
            <a:noFill/>
            <a:prstDash val="dash"/>
            <a:headEnd type="none" w="med" len="med"/>
            <a:tailEnd type="none" w="med" len="med"/>
          </a:ln>
          <a:effectLst/>
        </p:spPr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83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367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550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734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918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101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284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469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822813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282828"/>
                </a:solidFill>
                <a:effectLst/>
                <a:uLnTx/>
                <a:uFillTx/>
                <a:ea typeface="+mn-ea"/>
                <a:cs typeface="+mn-cs"/>
              </a:rPr>
              <a:t>Safe Links &amp; Safe attachments</a:t>
            </a:r>
          </a:p>
        </p:txBody>
      </p:sp>
      <p:sp>
        <p:nvSpPr>
          <p:cNvPr id="234" name="Rectangle 233">
            <a:extLst>
              <a:ext uri="{FF2B5EF4-FFF2-40B4-BE49-F238E27FC236}">
                <a16:creationId xmlns:a16="http://schemas.microsoft.com/office/drawing/2014/main" id="{4EBD3725-EA49-4924-808C-7068F6F6949B}"/>
              </a:ext>
            </a:extLst>
          </p:cNvPr>
          <p:cNvSpPr/>
          <p:nvPr/>
        </p:nvSpPr>
        <p:spPr bwMode="auto">
          <a:xfrm>
            <a:off x="2839749" y="8555921"/>
            <a:ext cx="1173765" cy="379516"/>
          </a:xfrm>
          <a:prstGeom prst="rect">
            <a:avLst/>
          </a:prstGeom>
          <a:noFill/>
          <a:ln w="19050" cap="flat" cmpd="sng" algn="ctr">
            <a:noFill/>
            <a:prstDash val="dash"/>
            <a:headEnd type="none" w="med" len="med"/>
            <a:tailEnd type="none" w="med" len="med"/>
          </a:ln>
          <a:effectLst/>
        </p:spPr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83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367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550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734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918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101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284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469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822813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282828"/>
                </a:solidFill>
                <a:effectLst/>
                <a:uLnTx/>
                <a:uFillTx/>
                <a:ea typeface="+mn-ea"/>
                <a:cs typeface="+mn-cs"/>
              </a:rPr>
              <a:t>Identity Protection </a:t>
            </a:r>
            <a:r>
              <a:rPr lang="en-US" sz="900" dirty="0">
                <a:solidFill>
                  <a:srgbClr val="282828"/>
                </a:solidFill>
              </a:rPr>
              <a:t>Alerts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282828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239" name="Rectangle 238">
            <a:extLst>
              <a:ext uri="{FF2B5EF4-FFF2-40B4-BE49-F238E27FC236}">
                <a16:creationId xmlns:a16="http://schemas.microsoft.com/office/drawing/2014/main" id="{7A1400F1-BA08-4717-B23C-1AEE4C1153C1}"/>
              </a:ext>
            </a:extLst>
          </p:cNvPr>
          <p:cNvSpPr/>
          <p:nvPr/>
        </p:nvSpPr>
        <p:spPr bwMode="auto">
          <a:xfrm>
            <a:off x="4097685" y="8555921"/>
            <a:ext cx="1173765" cy="379516"/>
          </a:xfrm>
          <a:prstGeom prst="rect">
            <a:avLst/>
          </a:prstGeom>
          <a:noFill/>
          <a:ln w="19050" cap="flat" cmpd="sng" algn="ctr">
            <a:noFill/>
            <a:prstDash val="dash"/>
            <a:headEnd type="none" w="med" len="med"/>
            <a:tailEnd type="none" w="med" len="med"/>
          </a:ln>
          <a:effectLst/>
        </p:spPr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83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367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550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734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918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101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284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469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822813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282828"/>
                </a:solidFill>
                <a:effectLst/>
                <a:uLnTx/>
                <a:uFillTx/>
                <a:ea typeface="+mn-ea"/>
                <a:cs typeface="+mn-cs"/>
              </a:rPr>
              <a:t>Enable Cloud Discovery</a:t>
            </a:r>
          </a:p>
        </p:txBody>
      </p:sp>
      <p:sp>
        <p:nvSpPr>
          <p:cNvPr id="244" name="Rectangle 243">
            <a:extLst>
              <a:ext uri="{FF2B5EF4-FFF2-40B4-BE49-F238E27FC236}">
                <a16:creationId xmlns:a16="http://schemas.microsoft.com/office/drawing/2014/main" id="{2BFAA0D7-4048-4CF0-AA4F-626025E6AA04}"/>
              </a:ext>
            </a:extLst>
          </p:cNvPr>
          <p:cNvSpPr/>
          <p:nvPr/>
        </p:nvSpPr>
        <p:spPr bwMode="auto">
          <a:xfrm>
            <a:off x="5355620" y="8555921"/>
            <a:ext cx="1173765" cy="379516"/>
          </a:xfrm>
          <a:prstGeom prst="rect">
            <a:avLst/>
          </a:prstGeom>
          <a:noFill/>
          <a:ln w="19050" cap="flat" cmpd="sng" algn="ctr">
            <a:noFill/>
            <a:prstDash val="dash"/>
            <a:headEnd type="none" w="med" len="med"/>
            <a:tailEnd type="none" w="med" len="med"/>
          </a:ln>
          <a:effectLst/>
        </p:spPr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83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367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550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734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918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101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284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469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822813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282828"/>
                </a:solidFill>
                <a:effectLst/>
                <a:uLnTx/>
                <a:uFillTx/>
                <a:ea typeface="+mn-ea"/>
                <a:cs typeface="+mn-cs"/>
              </a:rPr>
              <a:t>Enable EDR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2597286-6C08-45A4-91B4-19DCCCF2ABA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609" y="7068685"/>
            <a:ext cx="1169033" cy="379766"/>
          </a:xfrm>
          <a:prstGeom prst="rect">
            <a:avLst/>
          </a:prstGeom>
        </p:spPr>
      </p:pic>
      <p:pic>
        <p:nvPicPr>
          <p:cNvPr id="245" name="Picture 244">
            <a:extLst>
              <a:ext uri="{FF2B5EF4-FFF2-40B4-BE49-F238E27FC236}">
                <a16:creationId xmlns:a16="http://schemas.microsoft.com/office/drawing/2014/main" id="{A477446B-56D5-4B34-B975-2F0576CC845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6545" y="7068685"/>
            <a:ext cx="1169033" cy="379766"/>
          </a:xfrm>
          <a:prstGeom prst="rect">
            <a:avLst/>
          </a:prstGeom>
        </p:spPr>
      </p:pic>
      <p:pic>
        <p:nvPicPr>
          <p:cNvPr id="246" name="Picture 245">
            <a:extLst>
              <a:ext uri="{FF2B5EF4-FFF2-40B4-BE49-F238E27FC236}">
                <a16:creationId xmlns:a16="http://schemas.microsoft.com/office/drawing/2014/main" id="{16DF8F45-5E1F-408B-850F-16D44AC59C4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4481" y="7068685"/>
            <a:ext cx="1169033" cy="379766"/>
          </a:xfrm>
          <a:prstGeom prst="rect">
            <a:avLst/>
          </a:prstGeom>
        </p:spPr>
      </p:pic>
      <p:pic>
        <p:nvPicPr>
          <p:cNvPr id="247" name="Picture 246">
            <a:extLst>
              <a:ext uri="{FF2B5EF4-FFF2-40B4-BE49-F238E27FC236}">
                <a16:creationId xmlns:a16="http://schemas.microsoft.com/office/drawing/2014/main" id="{F045E938-32B1-4A9C-B63A-2D7E8769ACD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2417" y="7068685"/>
            <a:ext cx="1169033" cy="379766"/>
          </a:xfrm>
          <a:prstGeom prst="rect">
            <a:avLst/>
          </a:prstGeom>
        </p:spPr>
      </p:pic>
      <p:pic>
        <p:nvPicPr>
          <p:cNvPr id="248" name="Picture 247">
            <a:extLst>
              <a:ext uri="{FF2B5EF4-FFF2-40B4-BE49-F238E27FC236}">
                <a16:creationId xmlns:a16="http://schemas.microsoft.com/office/drawing/2014/main" id="{8FF66424-6E7F-4DBC-8D56-790DE77F627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0352" y="7068685"/>
            <a:ext cx="1169033" cy="379766"/>
          </a:xfrm>
          <a:prstGeom prst="rect">
            <a:avLst/>
          </a:prstGeom>
        </p:spPr>
      </p:pic>
      <p:pic>
        <p:nvPicPr>
          <p:cNvPr id="254" name="Picture 253">
            <a:extLst>
              <a:ext uri="{FF2B5EF4-FFF2-40B4-BE49-F238E27FC236}">
                <a16:creationId xmlns:a16="http://schemas.microsoft.com/office/drawing/2014/main" id="{3FDB457B-4F29-4FB0-BEE4-5480B63FC9E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609" y="7564181"/>
            <a:ext cx="1169033" cy="379766"/>
          </a:xfrm>
          <a:prstGeom prst="rect">
            <a:avLst/>
          </a:prstGeom>
        </p:spPr>
      </p:pic>
      <p:pic>
        <p:nvPicPr>
          <p:cNvPr id="255" name="Picture 254">
            <a:extLst>
              <a:ext uri="{FF2B5EF4-FFF2-40B4-BE49-F238E27FC236}">
                <a16:creationId xmlns:a16="http://schemas.microsoft.com/office/drawing/2014/main" id="{97394D31-6B5C-43C6-8BB0-11F1A254574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6545" y="7564181"/>
            <a:ext cx="1169033" cy="379766"/>
          </a:xfrm>
          <a:prstGeom prst="rect">
            <a:avLst/>
          </a:prstGeom>
        </p:spPr>
      </p:pic>
      <p:pic>
        <p:nvPicPr>
          <p:cNvPr id="256" name="Picture 255">
            <a:extLst>
              <a:ext uri="{FF2B5EF4-FFF2-40B4-BE49-F238E27FC236}">
                <a16:creationId xmlns:a16="http://schemas.microsoft.com/office/drawing/2014/main" id="{2833F3E0-7B6F-4EF0-8D33-3BE10D8182B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4481" y="7564181"/>
            <a:ext cx="1169033" cy="379766"/>
          </a:xfrm>
          <a:prstGeom prst="rect">
            <a:avLst/>
          </a:prstGeom>
        </p:spPr>
      </p:pic>
      <p:pic>
        <p:nvPicPr>
          <p:cNvPr id="257" name="Picture 256">
            <a:extLst>
              <a:ext uri="{FF2B5EF4-FFF2-40B4-BE49-F238E27FC236}">
                <a16:creationId xmlns:a16="http://schemas.microsoft.com/office/drawing/2014/main" id="{E3D51142-12CE-4A5D-A020-02AF8D6E8B9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2417" y="7564181"/>
            <a:ext cx="1169033" cy="379766"/>
          </a:xfrm>
          <a:prstGeom prst="rect">
            <a:avLst/>
          </a:prstGeom>
        </p:spPr>
      </p:pic>
      <p:pic>
        <p:nvPicPr>
          <p:cNvPr id="258" name="Picture 257">
            <a:extLst>
              <a:ext uri="{FF2B5EF4-FFF2-40B4-BE49-F238E27FC236}">
                <a16:creationId xmlns:a16="http://schemas.microsoft.com/office/drawing/2014/main" id="{44A14ACD-60D5-4834-A449-5A9B67F101C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0352" y="7564181"/>
            <a:ext cx="1169033" cy="379766"/>
          </a:xfrm>
          <a:prstGeom prst="rect">
            <a:avLst/>
          </a:prstGeom>
        </p:spPr>
      </p:pic>
      <p:pic>
        <p:nvPicPr>
          <p:cNvPr id="259" name="Picture 258">
            <a:extLst>
              <a:ext uri="{FF2B5EF4-FFF2-40B4-BE49-F238E27FC236}">
                <a16:creationId xmlns:a16="http://schemas.microsoft.com/office/drawing/2014/main" id="{29AA906D-6FA2-4AB0-80E3-993A0BCE88E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609" y="8059926"/>
            <a:ext cx="1169033" cy="379766"/>
          </a:xfrm>
          <a:prstGeom prst="rect">
            <a:avLst/>
          </a:prstGeom>
        </p:spPr>
      </p:pic>
      <p:pic>
        <p:nvPicPr>
          <p:cNvPr id="260" name="Picture 259">
            <a:extLst>
              <a:ext uri="{FF2B5EF4-FFF2-40B4-BE49-F238E27FC236}">
                <a16:creationId xmlns:a16="http://schemas.microsoft.com/office/drawing/2014/main" id="{83FDFD69-D6C6-40BC-9A8E-7E6C6DDA328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6545" y="8059926"/>
            <a:ext cx="1169033" cy="379766"/>
          </a:xfrm>
          <a:prstGeom prst="rect">
            <a:avLst/>
          </a:prstGeom>
        </p:spPr>
      </p:pic>
      <p:pic>
        <p:nvPicPr>
          <p:cNvPr id="261" name="Picture 260">
            <a:extLst>
              <a:ext uri="{FF2B5EF4-FFF2-40B4-BE49-F238E27FC236}">
                <a16:creationId xmlns:a16="http://schemas.microsoft.com/office/drawing/2014/main" id="{49C647BD-4EFF-46F8-9B76-1F35CFFEA79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4481" y="8059926"/>
            <a:ext cx="1169033" cy="379766"/>
          </a:xfrm>
          <a:prstGeom prst="rect">
            <a:avLst/>
          </a:prstGeom>
        </p:spPr>
      </p:pic>
      <p:pic>
        <p:nvPicPr>
          <p:cNvPr id="262" name="Picture 261">
            <a:extLst>
              <a:ext uri="{FF2B5EF4-FFF2-40B4-BE49-F238E27FC236}">
                <a16:creationId xmlns:a16="http://schemas.microsoft.com/office/drawing/2014/main" id="{CD1E2BA8-B21F-494F-8130-F7A461799F7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2417" y="8059926"/>
            <a:ext cx="1169033" cy="379766"/>
          </a:xfrm>
          <a:prstGeom prst="rect">
            <a:avLst/>
          </a:prstGeom>
        </p:spPr>
      </p:pic>
      <p:pic>
        <p:nvPicPr>
          <p:cNvPr id="263" name="Picture 262">
            <a:extLst>
              <a:ext uri="{FF2B5EF4-FFF2-40B4-BE49-F238E27FC236}">
                <a16:creationId xmlns:a16="http://schemas.microsoft.com/office/drawing/2014/main" id="{1DBE9B66-EA7B-49E9-9502-9CA82A4EE07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0352" y="8059926"/>
            <a:ext cx="1169033" cy="379766"/>
          </a:xfrm>
          <a:prstGeom prst="rect">
            <a:avLst/>
          </a:prstGeom>
        </p:spPr>
      </p:pic>
      <p:sp>
        <p:nvSpPr>
          <p:cNvPr id="184" name="Rectangle 183">
            <a:extLst>
              <a:ext uri="{FF2B5EF4-FFF2-40B4-BE49-F238E27FC236}">
                <a16:creationId xmlns:a16="http://schemas.microsoft.com/office/drawing/2014/main" id="{554F5C16-113B-44A8-B364-43D96ABC9247}"/>
              </a:ext>
            </a:extLst>
          </p:cNvPr>
          <p:cNvSpPr/>
          <p:nvPr/>
        </p:nvSpPr>
        <p:spPr bwMode="auto">
          <a:xfrm>
            <a:off x="328609" y="7068685"/>
            <a:ext cx="1173765" cy="379516"/>
          </a:xfrm>
          <a:prstGeom prst="rect">
            <a:avLst/>
          </a:prstGeom>
          <a:noFill/>
          <a:ln w="19050" cap="flat" cmpd="sng" algn="ctr">
            <a:noFill/>
            <a:prstDash val="dash"/>
            <a:headEnd type="none" w="med" len="med"/>
            <a:tailEnd type="none" w="med" len="med"/>
          </a:ln>
          <a:effectLst/>
        </p:spPr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83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367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550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734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918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101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284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469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822813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282828"/>
                </a:solidFill>
                <a:effectLst/>
                <a:uLnTx/>
                <a:uFillTx/>
                <a:ea typeface="+mn-ea"/>
                <a:cs typeface="+mn-cs"/>
              </a:rPr>
              <a:t>Privileged Identity Management</a:t>
            </a:r>
          </a:p>
        </p:txBody>
      </p:sp>
      <p:sp>
        <p:nvSpPr>
          <p:cNvPr id="205" name="Rectangle 204">
            <a:extLst>
              <a:ext uri="{FF2B5EF4-FFF2-40B4-BE49-F238E27FC236}">
                <a16:creationId xmlns:a16="http://schemas.microsoft.com/office/drawing/2014/main" id="{7F9A8E17-7E03-43E3-A441-079791D62C24}"/>
              </a:ext>
            </a:extLst>
          </p:cNvPr>
          <p:cNvSpPr/>
          <p:nvPr/>
        </p:nvSpPr>
        <p:spPr bwMode="auto">
          <a:xfrm>
            <a:off x="328609" y="7564431"/>
            <a:ext cx="1173765" cy="379516"/>
          </a:xfrm>
          <a:prstGeom prst="rect">
            <a:avLst/>
          </a:prstGeom>
          <a:noFill/>
          <a:ln w="19050" cap="flat" cmpd="sng" algn="ctr">
            <a:noFill/>
            <a:prstDash val="dash"/>
            <a:headEnd type="none" w="med" len="med"/>
            <a:tailEnd type="none" w="med" len="med"/>
          </a:ln>
          <a:effectLst/>
        </p:spPr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83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367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550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734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918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101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284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469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822813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282828"/>
                </a:solidFill>
                <a:effectLst/>
                <a:uLnTx/>
                <a:uFillTx/>
                <a:ea typeface="+mn-ea"/>
                <a:cs typeface="+mn-cs"/>
              </a:rPr>
              <a:t>Entitlement Management</a:t>
            </a:r>
          </a:p>
        </p:txBody>
      </p:sp>
      <p:sp>
        <p:nvSpPr>
          <p:cNvPr id="223" name="Rectangle 222">
            <a:extLst>
              <a:ext uri="{FF2B5EF4-FFF2-40B4-BE49-F238E27FC236}">
                <a16:creationId xmlns:a16="http://schemas.microsoft.com/office/drawing/2014/main" id="{CDAA45FD-E3F3-4E5C-9B57-4F4C70DAE843}"/>
              </a:ext>
            </a:extLst>
          </p:cNvPr>
          <p:cNvSpPr/>
          <p:nvPr/>
        </p:nvSpPr>
        <p:spPr bwMode="auto">
          <a:xfrm>
            <a:off x="328609" y="8060176"/>
            <a:ext cx="1173765" cy="379516"/>
          </a:xfrm>
          <a:prstGeom prst="rect">
            <a:avLst/>
          </a:prstGeom>
          <a:noFill/>
          <a:ln w="19050" cap="flat" cmpd="sng" algn="ctr">
            <a:noFill/>
            <a:prstDash val="dash"/>
            <a:headEnd type="none" w="med" len="med"/>
            <a:tailEnd type="none" w="med" len="med"/>
          </a:ln>
          <a:effectLst/>
        </p:spPr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83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367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550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734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918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101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284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469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822813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282828"/>
                </a:solidFill>
                <a:effectLst/>
                <a:uLnTx/>
                <a:uFillTx/>
                <a:ea typeface="+mn-ea"/>
                <a:cs typeface="+mn-cs"/>
              </a:rPr>
              <a:t>Access Reviews</a:t>
            </a:r>
          </a:p>
        </p:txBody>
      </p:sp>
      <p:sp>
        <p:nvSpPr>
          <p:cNvPr id="226" name="Rectangle 225">
            <a:extLst>
              <a:ext uri="{FF2B5EF4-FFF2-40B4-BE49-F238E27FC236}">
                <a16:creationId xmlns:a16="http://schemas.microsoft.com/office/drawing/2014/main" id="{DAE37BF8-5E26-453A-B7B2-6AB6B63A6EA2}"/>
              </a:ext>
            </a:extLst>
          </p:cNvPr>
          <p:cNvSpPr/>
          <p:nvPr/>
        </p:nvSpPr>
        <p:spPr bwMode="auto">
          <a:xfrm>
            <a:off x="1581813" y="7068685"/>
            <a:ext cx="1173765" cy="379516"/>
          </a:xfrm>
          <a:prstGeom prst="rect">
            <a:avLst/>
          </a:prstGeom>
          <a:noFill/>
          <a:ln w="19050" cap="flat" cmpd="sng" algn="ctr">
            <a:noFill/>
            <a:prstDash val="dash"/>
            <a:headEnd type="none" w="med" len="med"/>
            <a:tailEnd type="none" w="med" len="med"/>
          </a:ln>
          <a:effectLst/>
        </p:spPr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83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367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550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734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918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101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284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469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822813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282828"/>
                </a:solidFill>
                <a:effectLst/>
                <a:uLnTx/>
                <a:uFillTx/>
                <a:ea typeface="+mn-ea"/>
                <a:cs typeface="+mn-cs"/>
              </a:rPr>
              <a:t>Monitor &amp; Report</a:t>
            </a:r>
          </a:p>
        </p:txBody>
      </p:sp>
      <p:sp>
        <p:nvSpPr>
          <p:cNvPr id="227" name="Rectangle 226">
            <a:extLst>
              <a:ext uri="{FF2B5EF4-FFF2-40B4-BE49-F238E27FC236}">
                <a16:creationId xmlns:a16="http://schemas.microsoft.com/office/drawing/2014/main" id="{F631731A-F006-4194-BD1B-95671E2B0FCA}"/>
              </a:ext>
            </a:extLst>
          </p:cNvPr>
          <p:cNvSpPr/>
          <p:nvPr/>
        </p:nvSpPr>
        <p:spPr bwMode="auto">
          <a:xfrm>
            <a:off x="1581813" y="7564431"/>
            <a:ext cx="1173765" cy="379516"/>
          </a:xfrm>
          <a:prstGeom prst="rect">
            <a:avLst/>
          </a:prstGeom>
          <a:noFill/>
          <a:ln w="19050" cap="flat" cmpd="sng" algn="ctr">
            <a:noFill/>
            <a:prstDash val="dash"/>
            <a:headEnd type="none" w="med" len="med"/>
            <a:tailEnd type="none" w="med" len="med"/>
          </a:ln>
          <a:effectLst/>
        </p:spPr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83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367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550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734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918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101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284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469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822813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282828"/>
                </a:solidFill>
                <a:effectLst/>
                <a:uLnTx/>
                <a:uFillTx/>
                <a:ea typeface="+mn-ea"/>
                <a:cs typeface="+mn-cs"/>
              </a:rPr>
              <a:t>Automatic Threat Remediation</a:t>
            </a:r>
          </a:p>
        </p:txBody>
      </p:sp>
      <p:sp>
        <p:nvSpPr>
          <p:cNvPr id="228" name="Rectangle 227">
            <a:extLst>
              <a:ext uri="{FF2B5EF4-FFF2-40B4-BE49-F238E27FC236}">
                <a16:creationId xmlns:a16="http://schemas.microsoft.com/office/drawing/2014/main" id="{03166EF6-5A90-414A-A03D-4A6659DF3C05}"/>
              </a:ext>
            </a:extLst>
          </p:cNvPr>
          <p:cNvSpPr/>
          <p:nvPr/>
        </p:nvSpPr>
        <p:spPr bwMode="auto">
          <a:xfrm>
            <a:off x="1581813" y="8060176"/>
            <a:ext cx="1173765" cy="379516"/>
          </a:xfrm>
          <a:prstGeom prst="rect">
            <a:avLst/>
          </a:prstGeom>
          <a:noFill/>
          <a:ln w="19050" cap="flat" cmpd="sng" algn="ctr">
            <a:noFill/>
            <a:prstDash val="dash"/>
            <a:headEnd type="none" w="med" len="med"/>
            <a:tailEnd type="none" w="med" len="med"/>
          </a:ln>
          <a:effectLst/>
        </p:spPr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83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367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550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734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918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101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284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469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822813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282828"/>
                </a:solidFill>
                <a:effectLst/>
                <a:uLnTx/>
                <a:uFillTx/>
                <a:ea typeface="+mn-ea"/>
                <a:cs typeface="+mn-cs"/>
              </a:rPr>
              <a:t>Advanced </a:t>
            </a:r>
            <a:b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282828"/>
                </a:solidFill>
                <a:effectLst/>
                <a:uLnTx/>
                <a:uFillTx/>
                <a:ea typeface="+mn-ea"/>
                <a:cs typeface="+mn-cs"/>
              </a:rPr>
            </a:br>
            <a:r>
              <a:rPr lang="en-US" sz="900" dirty="0">
                <a:solidFill>
                  <a:srgbClr val="282828"/>
                </a:solidFill>
              </a:rPr>
              <a:t>Anti-Phishing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282828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231" name="Rectangle 230">
            <a:extLst>
              <a:ext uri="{FF2B5EF4-FFF2-40B4-BE49-F238E27FC236}">
                <a16:creationId xmlns:a16="http://schemas.microsoft.com/office/drawing/2014/main" id="{3542F868-77F1-4BDE-A3C1-8BDF34B27B94}"/>
              </a:ext>
            </a:extLst>
          </p:cNvPr>
          <p:cNvSpPr/>
          <p:nvPr/>
        </p:nvSpPr>
        <p:spPr bwMode="auto">
          <a:xfrm>
            <a:off x="2839749" y="7068685"/>
            <a:ext cx="1173765" cy="379516"/>
          </a:xfrm>
          <a:prstGeom prst="rect">
            <a:avLst/>
          </a:prstGeom>
          <a:noFill/>
          <a:ln w="19050" cap="flat" cmpd="sng" algn="ctr">
            <a:noFill/>
            <a:prstDash val="dash"/>
            <a:headEnd type="none" w="med" len="med"/>
            <a:tailEnd type="none" w="med" len="med"/>
          </a:ln>
          <a:effectLst/>
        </p:spPr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83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367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550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734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918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101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284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469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822813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282828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232" name="Rectangle 231">
            <a:extLst>
              <a:ext uri="{FF2B5EF4-FFF2-40B4-BE49-F238E27FC236}">
                <a16:creationId xmlns:a16="http://schemas.microsoft.com/office/drawing/2014/main" id="{63983D1C-0AD3-47AC-B5ED-FCF79EA15F11}"/>
              </a:ext>
            </a:extLst>
          </p:cNvPr>
          <p:cNvSpPr/>
          <p:nvPr/>
        </p:nvSpPr>
        <p:spPr bwMode="auto">
          <a:xfrm>
            <a:off x="2839749" y="7564431"/>
            <a:ext cx="1173765" cy="379516"/>
          </a:xfrm>
          <a:prstGeom prst="rect">
            <a:avLst/>
          </a:prstGeom>
          <a:noFill/>
          <a:ln w="19050" cap="flat" cmpd="sng" algn="ctr">
            <a:noFill/>
            <a:prstDash val="dash"/>
            <a:headEnd type="none" w="med" len="med"/>
            <a:tailEnd type="none" w="med" len="med"/>
          </a:ln>
          <a:effectLst/>
        </p:spPr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83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367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550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734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918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101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284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469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822813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282828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233" name="Rectangle 232">
            <a:extLst>
              <a:ext uri="{FF2B5EF4-FFF2-40B4-BE49-F238E27FC236}">
                <a16:creationId xmlns:a16="http://schemas.microsoft.com/office/drawing/2014/main" id="{167C7C04-5C6F-47C2-91CB-782613C37DD2}"/>
              </a:ext>
            </a:extLst>
          </p:cNvPr>
          <p:cNvSpPr/>
          <p:nvPr/>
        </p:nvSpPr>
        <p:spPr bwMode="auto">
          <a:xfrm>
            <a:off x="2839749" y="8060176"/>
            <a:ext cx="1173765" cy="379516"/>
          </a:xfrm>
          <a:prstGeom prst="rect">
            <a:avLst/>
          </a:prstGeom>
          <a:noFill/>
          <a:ln w="19050" cap="flat" cmpd="sng" algn="ctr">
            <a:noFill/>
            <a:prstDash val="dash"/>
            <a:headEnd type="none" w="med" len="med"/>
            <a:tailEnd type="none" w="med" len="med"/>
          </a:ln>
          <a:effectLst/>
        </p:spPr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83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367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550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734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918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101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284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469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82281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 dirty="0">
                <a:solidFill>
                  <a:srgbClr val="282828"/>
                </a:solidFill>
              </a:rPr>
              <a:t>Behavioural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282828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br>
              <a:rPr lang="en-US" sz="900" dirty="0"/>
            </a:b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282828"/>
                </a:solidFill>
                <a:effectLst/>
                <a:uLnTx/>
                <a:uFillTx/>
                <a:ea typeface="+mn-ea"/>
                <a:cs typeface="+mn-cs"/>
              </a:rPr>
              <a:t>Analytics</a:t>
            </a:r>
          </a:p>
        </p:txBody>
      </p:sp>
      <p:sp>
        <p:nvSpPr>
          <p:cNvPr id="236" name="Rectangle 235">
            <a:extLst>
              <a:ext uri="{FF2B5EF4-FFF2-40B4-BE49-F238E27FC236}">
                <a16:creationId xmlns:a16="http://schemas.microsoft.com/office/drawing/2014/main" id="{BBCF754E-7DAB-472A-80B6-206A9898D638}"/>
              </a:ext>
            </a:extLst>
          </p:cNvPr>
          <p:cNvSpPr/>
          <p:nvPr/>
        </p:nvSpPr>
        <p:spPr bwMode="auto">
          <a:xfrm>
            <a:off x="4097685" y="7068685"/>
            <a:ext cx="1173765" cy="379516"/>
          </a:xfrm>
          <a:prstGeom prst="rect">
            <a:avLst/>
          </a:prstGeom>
          <a:noFill/>
          <a:ln w="19050" cap="flat" cmpd="sng" algn="ctr">
            <a:noFill/>
            <a:prstDash val="dash"/>
            <a:headEnd type="none" w="med" len="med"/>
            <a:tailEnd type="none" w="med" len="med"/>
          </a:ln>
          <a:effectLst/>
        </p:spPr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83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367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550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734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918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101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284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469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822813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282828"/>
                </a:solidFill>
                <a:effectLst/>
                <a:uLnTx/>
                <a:uFillTx/>
                <a:ea typeface="+mn-ea"/>
                <a:cs typeface="+mn-cs"/>
              </a:rPr>
              <a:t>Monitor session </a:t>
            </a:r>
            <a:r>
              <a:rPr lang="en-US" sz="900" dirty="0">
                <a:solidFill>
                  <a:srgbClr val="282828"/>
                </a:solidFill>
              </a:rPr>
              <a:t>Activities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282828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237" name="Rectangle 236">
            <a:extLst>
              <a:ext uri="{FF2B5EF4-FFF2-40B4-BE49-F238E27FC236}">
                <a16:creationId xmlns:a16="http://schemas.microsoft.com/office/drawing/2014/main" id="{363412E2-A33C-4695-B3EF-C0449019A3E0}"/>
              </a:ext>
            </a:extLst>
          </p:cNvPr>
          <p:cNvSpPr/>
          <p:nvPr/>
        </p:nvSpPr>
        <p:spPr bwMode="auto">
          <a:xfrm>
            <a:off x="4097685" y="7564431"/>
            <a:ext cx="1173765" cy="379516"/>
          </a:xfrm>
          <a:prstGeom prst="rect">
            <a:avLst/>
          </a:prstGeom>
          <a:noFill/>
          <a:ln w="19050" cap="flat" cmpd="sng" algn="ctr">
            <a:noFill/>
            <a:prstDash val="dash"/>
            <a:headEnd type="none" w="med" len="med"/>
            <a:tailEnd type="none" w="med" len="med"/>
          </a:ln>
          <a:effectLst/>
        </p:spPr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83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367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550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734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918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101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284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469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822813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282828"/>
                </a:solidFill>
                <a:effectLst/>
                <a:uLnTx/>
                <a:uFillTx/>
                <a:ea typeface="+mn-ea"/>
                <a:cs typeface="+mn-cs"/>
              </a:rPr>
              <a:t>DLP Policies</a:t>
            </a:r>
          </a:p>
        </p:txBody>
      </p:sp>
      <p:sp>
        <p:nvSpPr>
          <p:cNvPr id="238" name="Rectangle 237">
            <a:extLst>
              <a:ext uri="{FF2B5EF4-FFF2-40B4-BE49-F238E27FC236}">
                <a16:creationId xmlns:a16="http://schemas.microsoft.com/office/drawing/2014/main" id="{8F6D77C4-BFFA-4713-9B66-86C4F20869F1}"/>
              </a:ext>
            </a:extLst>
          </p:cNvPr>
          <p:cNvSpPr/>
          <p:nvPr/>
        </p:nvSpPr>
        <p:spPr bwMode="auto">
          <a:xfrm>
            <a:off x="4097685" y="8060176"/>
            <a:ext cx="1173765" cy="379516"/>
          </a:xfrm>
          <a:prstGeom prst="rect">
            <a:avLst/>
          </a:prstGeom>
          <a:noFill/>
          <a:ln w="19050" cap="flat" cmpd="sng" algn="ctr">
            <a:noFill/>
            <a:prstDash val="dash"/>
            <a:headEnd type="none" w="med" len="med"/>
            <a:tailEnd type="none" w="med" len="med"/>
          </a:ln>
          <a:effectLst/>
        </p:spPr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83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367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550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734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918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101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284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469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822813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282828"/>
                </a:solidFill>
                <a:effectLst/>
                <a:uLnTx/>
                <a:uFillTx/>
                <a:ea typeface="+mn-ea"/>
                <a:cs typeface="+mn-cs"/>
              </a:rPr>
              <a:t>Activity Policies</a:t>
            </a:r>
          </a:p>
        </p:txBody>
      </p:sp>
      <p:sp>
        <p:nvSpPr>
          <p:cNvPr id="241" name="Rectangle 240">
            <a:extLst>
              <a:ext uri="{FF2B5EF4-FFF2-40B4-BE49-F238E27FC236}">
                <a16:creationId xmlns:a16="http://schemas.microsoft.com/office/drawing/2014/main" id="{5B299BEB-5691-4042-BF42-F13806A700B9}"/>
              </a:ext>
            </a:extLst>
          </p:cNvPr>
          <p:cNvSpPr/>
          <p:nvPr/>
        </p:nvSpPr>
        <p:spPr bwMode="auto">
          <a:xfrm>
            <a:off x="5355620" y="7068685"/>
            <a:ext cx="1173765" cy="379516"/>
          </a:xfrm>
          <a:prstGeom prst="rect">
            <a:avLst/>
          </a:prstGeom>
          <a:noFill/>
          <a:ln w="19050" cap="flat" cmpd="sng" algn="ctr">
            <a:noFill/>
            <a:prstDash val="dash"/>
            <a:headEnd type="none" w="med" len="med"/>
            <a:tailEnd type="none" w="med" len="med"/>
          </a:ln>
          <a:effectLst/>
        </p:spPr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83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367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550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734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918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101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284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469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822813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282828"/>
                </a:solidFill>
                <a:effectLst/>
                <a:uLnTx/>
                <a:uFillTx/>
                <a:ea typeface="+mn-ea"/>
                <a:cs typeface="+mn-cs"/>
              </a:rPr>
              <a:t>Proactive Threat Hunting</a:t>
            </a:r>
          </a:p>
        </p:txBody>
      </p:sp>
      <p:sp>
        <p:nvSpPr>
          <p:cNvPr id="242" name="Rectangle 241">
            <a:extLst>
              <a:ext uri="{FF2B5EF4-FFF2-40B4-BE49-F238E27FC236}">
                <a16:creationId xmlns:a16="http://schemas.microsoft.com/office/drawing/2014/main" id="{F8120523-4910-48C0-802B-AFA1ABDA6CFF}"/>
              </a:ext>
            </a:extLst>
          </p:cNvPr>
          <p:cNvSpPr/>
          <p:nvPr/>
        </p:nvSpPr>
        <p:spPr bwMode="auto">
          <a:xfrm>
            <a:off x="5355620" y="7564431"/>
            <a:ext cx="1173765" cy="379516"/>
          </a:xfrm>
          <a:prstGeom prst="rect">
            <a:avLst/>
          </a:prstGeom>
          <a:noFill/>
          <a:ln w="19050" cap="flat" cmpd="sng" algn="ctr">
            <a:noFill/>
            <a:prstDash val="dash"/>
            <a:headEnd type="none" w="med" len="med"/>
            <a:tailEnd type="none" w="med" len="med"/>
          </a:ln>
          <a:effectLst/>
        </p:spPr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83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367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550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734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918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101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284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469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822813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282828"/>
                </a:solidFill>
                <a:effectLst/>
                <a:uLnTx/>
                <a:uFillTx/>
                <a:ea typeface="+mn-ea"/>
                <a:cs typeface="+mn-cs"/>
              </a:rPr>
              <a:t>Attack Surface Reduction Rules</a:t>
            </a:r>
          </a:p>
        </p:txBody>
      </p:sp>
      <p:sp>
        <p:nvSpPr>
          <p:cNvPr id="243" name="Rectangle 242">
            <a:extLst>
              <a:ext uri="{FF2B5EF4-FFF2-40B4-BE49-F238E27FC236}">
                <a16:creationId xmlns:a16="http://schemas.microsoft.com/office/drawing/2014/main" id="{D55EC446-4DB1-4861-B008-EBB8FB29283D}"/>
              </a:ext>
            </a:extLst>
          </p:cNvPr>
          <p:cNvSpPr/>
          <p:nvPr/>
        </p:nvSpPr>
        <p:spPr bwMode="auto">
          <a:xfrm>
            <a:off x="5355620" y="8060176"/>
            <a:ext cx="1173765" cy="379516"/>
          </a:xfrm>
          <a:prstGeom prst="rect">
            <a:avLst/>
          </a:prstGeom>
          <a:noFill/>
          <a:ln w="19050" cap="flat" cmpd="sng" algn="ctr">
            <a:noFill/>
            <a:prstDash val="dash"/>
            <a:headEnd type="none" w="med" len="med"/>
            <a:tailEnd type="none" w="med" len="med"/>
          </a:ln>
          <a:effectLst/>
        </p:spPr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83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367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550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734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918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101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284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469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822813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282828"/>
                </a:solidFill>
                <a:effectLst/>
                <a:uLnTx/>
                <a:uFillTx/>
                <a:ea typeface="+mn-ea"/>
                <a:cs typeface="+mn-cs"/>
              </a:rPr>
              <a:t>Automated Threat Remediation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EDD7861D-2049-4B34-98E2-593BEB6D2E7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F7E17EC-8340-241A-03E6-0DCB09914C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737" y="739814"/>
            <a:ext cx="3366500" cy="984885"/>
          </a:xfrm>
        </p:spPr>
        <p:txBody>
          <a:bodyPr/>
          <a:lstStyle/>
          <a:p>
            <a:r>
              <a:rPr lang="en-US" sz="1600" dirty="0">
                <a:solidFill>
                  <a:srgbClr val="77EAB3"/>
                </a:solidFill>
                <a:latin typeface="+mj-lt"/>
                <a:cs typeface="Segoe Sans Display Semilight"/>
              </a:rPr>
              <a:t>All-in-one Enterprise Security</a:t>
            </a:r>
            <a:br>
              <a:rPr lang="en-US" sz="1600" dirty="0">
                <a:latin typeface="+mj-lt"/>
              </a:rPr>
            </a:br>
            <a:r>
              <a:rPr lang="en-US" sz="1600" dirty="0">
                <a:latin typeface="+mj-lt"/>
                <a:cs typeface="Segoe Sans Display Semilight"/>
              </a:rPr>
              <a:t>M365 Business Premium + M365 E5 Security Mini Bundle (Advanced Threat Detection &amp; Response)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C157B784-2C3C-74EC-B7E3-9E32A5DA289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28611" y="1796539"/>
            <a:ext cx="3197691" cy="615553"/>
          </a:xfr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 sz="1000" dirty="0">
                <a:cs typeface="Segoe Sans Display Semilight"/>
              </a:rPr>
              <a:t>Add M365 E5 Security mini bundle to M365 Business Premium to enhance your security with extended threat detection and response (XDR), advanced threat analytics, and proactive </a:t>
            </a:r>
            <a:r>
              <a:rPr lang="en-US" sz="1000" dirty="0" err="1">
                <a:cs typeface="Segoe Sans Display Semilight"/>
              </a:rPr>
              <a:t>defence</a:t>
            </a:r>
            <a:r>
              <a:rPr lang="en-US" sz="1000" dirty="0">
                <a:cs typeface="Segoe Sans Display Semilight"/>
              </a:rPr>
              <a:t> against evolving cyber threats. </a:t>
            </a:r>
            <a:endParaRPr lang="en-US" dirty="0">
              <a:cs typeface="Segoe Sans Display Semilight"/>
            </a:endParaRPr>
          </a:p>
        </p:txBody>
      </p:sp>
    </p:spTree>
    <p:extLst>
      <p:ext uri="{BB962C8B-B14F-4D97-AF65-F5344CB8AC3E}">
        <p14:creationId xmlns:p14="http://schemas.microsoft.com/office/powerpoint/2010/main" val="1783020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6950BFC3-D8DA-4A85-94F7-54DA5524770B}">
      <p188:commentRel xmlns:p188="http://schemas.microsoft.com/office/powerpoint/2018/8/main" r:id="rId3"/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3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Picture 130">
            <a:extLst>
              <a:ext uri="{FF2B5EF4-FFF2-40B4-BE49-F238E27FC236}">
                <a16:creationId xmlns:a16="http://schemas.microsoft.com/office/drawing/2014/main" id="{1AF34B36-4A10-4CAB-BBA3-D03CB0EECD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372" y="4058212"/>
            <a:ext cx="6219015" cy="2761032"/>
          </a:xfrm>
          <a:prstGeom prst="rect">
            <a:avLst/>
          </a:prstGeom>
        </p:spPr>
      </p:pic>
      <p:cxnSp>
        <p:nvCxnSpPr>
          <p:cNvPr id="136" name="Straight Connector 135">
            <a:extLst>
              <a:ext uri="{FF2B5EF4-FFF2-40B4-BE49-F238E27FC236}">
                <a16:creationId xmlns:a16="http://schemas.microsoft.com/office/drawing/2014/main" id="{A821B49E-95F7-40CD-B3AD-9EE83DD0414E}"/>
              </a:ext>
            </a:extLst>
          </p:cNvPr>
          <p:cNvCxnSpPr>
            <a:cxnSpLocks/>
          </p:cNvCxnSpPr>
          <p:nvPr/>
        </p:nvCxnSpPr>
        <p:spPr>
          <a:xfrm>
            <a:off x="1865125" y="4168422"/>
            <a:ext cx="0" cy="2540612"/>
          </a:xfrm>
          <a:prstGeom prst="line">
            <a:avLst/>
          </a:prstGeom>
          <a:ln w="12700">
            <a:solidFill>
              <a:schemeClr val="bg1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Connector 136">
            <a:extLst>
              <a:ext uri="{FF2B5EF4-FFF2-40B4-BE49-F238E27FC236}">
                <a16:creationId xmlns:a16="http://schemas.microsoft.com/office/drawing/2014/main" id="{B206DA9F-1666-4110-836F-BE0873D26414}"/>
              </a:ext>
            </a:extLst>
          </p:cNvPr>
          <p:cNvCxnSpPr>
            <a:cxnSpLocks/>
          </p:cNvCxnSpPr>
          <p:nvPr/>
        </p:nvCxnSpPr>
        <p:spPr>
          <a:xfrm>
            <a:off x="3419878" y="4168422"/>
            <a:ext cx="0" cy="2540612"/>
          </a:xfrm>
          <a:prstGeom prst="line">
            <a:avLst/>
          </a:prstGeom>
          <a:ln w="12700">
            <a:solidFill>
              <a:schemeClr val="bg1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Connector 137">
            <a:extLst>
              <a:ext uri="{FF2B5EF4-FFF2-40B4-BE49-F238E27FC236}">
                <a16:creationId xmlns:a16="http://schemas.microsoft.com/office/drawing/2014/main" id="{9613FD1D-6690-49F3-8F36-33FD89BB046C}"/>
              </a:ext>
            </a:extLst>
          </p:cNvPr>
          <p:cNvCxnSpPr>
            <a:cxnSpLocks/>
          </p:cNvCxnSpPr>
          <p:nvPr/>
        </p:nvCxnSpPr>
        <p:spPr>
          <a:xfrm>
            <a:off x="5060005" y="4168422"/>
            <a:ext cx="0" cy="2540612"/>
          </a:xfrm>
          <a:prstGeom prst="line">
            <a:avLst/>
          </a:prstGeom>
          <a:ln w="12700">
            <a:solidFill>
              <a:schemeClr val="bg1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0" name="Picture 59">
            <a:extLst>
              <a:ext uri="{FF2B5EF4-FFF2-40B4-BE49-F238E27FC236}">
                <a16:creationId xmlns:a16="http://schemas.microsoft.com/office/drawing/2014/main" id="{75EA0F3C-EEE4-418D-A25F-59D028E0E7A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20758" y="1520848"/>
            <a:ext cx="1980952" cy="1749967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824AA3CC-4E7E-44D8-BE41-B5E484C849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30192" y="1520848"/>
            <a:ext cx="1980952" cy="174996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D79E714-E826-42A0-AEBB-CD76BC80E1D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0372" y="1520848"/>
            <a:ext cx="1980952" cy="1749967"/>
          </a:xfrm>
          <a:prstGeom prst="rect">
            <a:avLst/>
          </a:prstGeom>
        </p:spPr>
      </p:pic>
      <p:sp>
        <p:nvSpPr>
          <p:cNvPr id="61" name="Rectangle 60">
            <a:extLst>
              <a:ext uri="{FF2B5EF4-FFF2-40B4-BE49-F238E27FC236}">
                <a16:creationId xmlns:a16="http://schemas.microsoft.com/office/drawing/2014/main" id="{2C6275C2-AF94-42D6-9516-CAC2DC7BCD52}"/>
              </a:ext>
            </a:extLst>
          </p:cNvPr>
          <p:cNvSpPr/>
          <p:nvPr/>
        </p:nvSpPr>
        <p:spPr bwMode="auto">
          <a:xfrm>
            <a:off x="2420758" y="1520848"/>
            <a:ext cx="1980000" cy="1762279"/>
          </a:xfrm>
          <a:prstGeom prst="rect">
            <a:avLst/>
          </a:prstGeom>
          <a:noFill/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000" tIns="108000" rIns="108000" bIns="108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chemeClr val="tx1"/>
                </a:solidFill>
                <a:ea typeface="Segoe UI" pitchFamily="34" charset="0"/>
                <a:cs typeface="Segoe Sans Display Semilight" pitchFamily="2" charset="0"/>
              </a:rPr>
              <a:t>Identity </a:t>
            </a:r>
            <a:br>
              <a:rPr lang="en-US" sz="1200" dirty="0">
                <a:solidFill>
                  <a:schemeClr val="tx1"/>
                </a:solidFill>
                <a:ea typeface="Segoe UI" pitchFamily="34" charset="0"/>
                <a:cs typeface="Segoe Sans Display Semilight" pitchFamily="2" charset="0"/>
              </a:rPr>
            </a:br>
            <a:r>
              <a:rPr lang="en-US" sz="1200" dirty="0">
                <a:solidFill>
                  <a:schemeClr val="tx1"/>
                </a:solidFill>
                <a:ea typeface="Segoe UI" pitchFamily="34" charset="0"/>
                <a:cs typeface="Segoe Sans Display Semilight" pitchFamily="2" charset="0"/>
              </a:rPr>
              <a:t>Protection</a:t>
            </a:r>
          </a:p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1000" dirty="0">
              <a:solidFill>
                <a:schemeClr val="tx1"/>
              </a:solidFill>
              <a:ea typeface="Segoe UI" pitchFamily="34" charset="0"/>
              <a:cs typeface="Segoe UI" pitchFamily="34" charset="0"/>
            </a:endParaRPr>
          </a:p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solidFill>
                  <a:schemeClr val="tx1"/>
                </a:solidFill>
                <a:ea typeface="Segoe UI" pitchFamily="34" charset="0"/>
                <a:cs typeface="Segoe Sans Display Semilight" pitchFamily="2" charset="0"/>
              </a:rPr>
              <a:t>Implement advanced identity protection to detect and block identity-based attacks, ensuring only </a:t>
            </a:r>
            <a:r>
              <a:rPr lang="en-US" sz="900" dirty="0" err="1">
                <a:solidFill>
                  <a:schemeClr val="tx1"/>
                </a:solidFill>
                <a:ea typeface="Segoe UI" pitchFamily="34" charset="0"/>
                <a:cs typeface="Segoe Sans Display Semilight" pitchFamily="2" charset="0"/>
              </a:rPr>
              <a:t>authorised</a:t>
            </a:r>
            <a:r>
              <a:rPr lang="en-US" sz="900" dirty="0">
                <a:solidFill>
                  <a:schemeClr val="tx1"/>
                </a:solidFill>
                <a:ea typeface="Segoe UI" pitchFamily="34" charset="0"/>
                <a:cs typeface="Segoe Sans Display Semilight" pitchFamily="2" charset="0"/>
              </a:rPr>
              <a:t> users can </a:t>
            </a:r>
            <a:br>
              <a:rPr lang="en-US" sz="900" dirty="0">
                <a:solidFill>
                  <a:schemeClr val="tx1"/>
                </a:solidFill>
                <a:ea typeface="Segoe UI" pitchFamily="34" charset="0"/>
                <a:cs typeface="Segoe Sans Display Semilight" pitchFamily="2" charset="0"/>
              </a:rPr>
            </a:br>
            <a:r>
              <a:rPr lang="en-US" sz="900" dirty="0">
                <a:solidFill>
                  <a:schemeClr val="tx1"/>
                </a:solidFill>
                <a:ea typeface="Segoe UI" pitchFamily="34" charset="0"/>
                <a:cs typeface="Segoe Sans Display Semilight" pitchFamily="2" charset="0"/>
              </a:rPr>
              <a:t>access critical resources and sensitive data.</a:t>
            </a: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F7C4AACA-3537-4290-B660-8DA719552E8F}"/>
              </a:ext>
            </a:extLst>
          </p:cNvPr>
          <p:cNvSpPr/>
          <p:nvPr/>
        </p:nvSpPr>
        <p:spPr bwMode="auto">
          <a:xfrm>
            <a:off x="4530192" y="1520848"/>
            <a:ext cx="1980000" cy="1762279"/>
          </a:xfrm>
          <a:prstGeom prst="rect">
            <a:avLst/>
          </a:prstGeom>
          <a:noFill/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000" tIns="108000" rIns="108000" bIns="108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chemeClr val="tx1"/>
                </a:solidFill>
                <a:ea typeface="Segoe UI" pitchFamily="34" charset="0"/>
                <a:cs typeface="Segoe Sans Display Semilight" pitchFamily="2" charset="0"/>
              </a:rPr>
              <a:t>Advanced </a:t>
            </a:r>
            <a:br>
              <a:rPr lang="en-US" sz="1200" dirty="0">
                <a:solidFill>
                  <a:schemeClr val="tx1"/>
                </a:solidFill>
                <a:ea typeface="Segoe UI" pitchFamily="34" charset="0"/>
                <a:cs typeface="Segoe Sans Display Semilight" pitchFamily="2" charset="0"/>
              </a:rPr>
            </a:br>
            <a:r>
              <a:rPr lang="en-US" sz="1200" dirty="0">
                <a:solidFill>
                  <a:schemeClr val="tx1"/>
                </a:solidFill>
                <a:ea typeface="Segoe UI" pitchFamily="34" charset="0"/>
                <a:cs typeface="Segoe Sans Display Semilight" pitchFamily="2" charset="0"/>
              </a:rPr>
              <a:t>Analytics</a:t>
            </a:r>
          </a:p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1000" dirty="0">
              <a:solidFill>
                <a:schemeClr val="tx1"/>
              </a:solidFill>
              <a:ea typeface="Segoe UI" pitchFamily="34" charset="0"/>
              <a:cs typeface="Segoe UI" pitchFamily="34" charset="0"/>
            </a:endParaRPr>
          </a:p>
          <a:p>
            <a:pPr defTabSz="932472" fontAlgn="base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solidFill>
                  <a:schemeClr val="tx1"/>
                </a:solidFill>
                <a:ea typeface="Segoe UI" pitchFamily="34" charset="0"/>
                <a:cs typeface="Segoe Sans Display Semilight"/>
              </a:rPr>
              <a:t>Use deep analytics in M365 E5 Security to understand threat patterns and adapt security policies accordingly, reducing the risk of false positives and improving overall security posture.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2D71FC3-292A-43CA-8200-0C470FC88A4C}"/>
              </a:ext>
            </a:extLst>
          </p:cNvPr>
          <p:cNvSpPr/>
          <p:nvPr/>
        </p:nvSpPr>
        <p:spPr bwMode="auto">
          <a:xfrm>
            <a:off x="310372" y="1520848"/>
            <a:ext cx="1980000" cy="1762279"/>
          </a:xfrm>
          <a:prstGeom prst="rect">
            <a:avLst/>
          </a:prstGeom>
          <a:noFill/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000" tIns="108000" rIns="108000" bIns="108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chemeClr val="tx1"/>
                </a:solidFill>
                <a:ea typeface="Segoe UI" pitchFamily="34" charset="0"/>
                <a:cs typeface="Segoe Sans Display Semilight" pitchFamily="2" charset="0"/>
              </a:rPr>
              <a:t>Threat </a:t>
            </a:r>
            <a:br>
              <a:rPr lang="en-US" sz="1200" dirty="0">
                <a:solidFill>
                  <a:schemeClr val="tx1"/>
                </a:solidFill>
                <a:ea typeface="Segoe UI" pitchFamily="34" charset="0"/>
                <a:cs typeface="Segoe Sans Display Semilight" pitchFamily="2" charset="0"/>
              </a:rPr>
            </a:br>
            <a:r>
              <a:rPr lang="en-US" sz="1200" dirty="0">
                <a:solidFill>
                  <a:schemeClr val="tx1"/>
                </a:solidFill>
                <a:ea typeface="Segoe UI" pitchFamily="34" charset="0"/>
                <a:cs typeface="Segoe Sans Display Semilight" pitchFamily="2" charset="0"/>
              </a:rPr>
              <a:t>Intelligence Integration</a:t>
            </a:r>
          </a:p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1000" dirty="0">
              <a:solidFill>
                <a:schemeClr val="tx1"/>
              </a:solidFill>
              <a:ea typeface="Segoe UI" pitchFamily="34" charset="0"/>
              <a:cs typeface="Segoe UI" pitchFamily="34" charset="0"/>
            </a:endParaRPr>
          </a:p>
          <a:p>
            <a:pPr defTabSz="932472" fontAlgn="base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solidFill>
                  <a:schemeClr val="tx1"/>
                </a:solidFill>
                <a:ea typeface="Segoe UI" pitchFamily="34" charset="0"/>
                <a:cs typeface="Segoe Sans Display Semilight"/>
              </a:rPr>
              <a:t>Leverage advanced threat </a:t>
            </a:r>
            <a:r>
              <a:rPr lang="en-US" sz="900">
                <a:solidFill>
                  <a:schemeClr val="tx1"/>
                </a:solidFill>
                <a:ea typeface="Segoe UI" pitchFamily="34" charset="0"/>
                <a:cs typeface="Segoe Sans Display Semilight"/>
              </a:rPr>
              <a:t>intelligence in M365 E5 Security  to enhance </a:t>
            </a:r>
            <a:r>
              <a:rPr lang="en-US" sz="900" dirty="0">
                <a:solidFill>
                  <a:schemeClr val="tx1"/>
                </a:solidFill>
                <a:ea typeface="Segoe UI" pitchFamily="34" charset="0"/>
                <a:cs typeface="Segoe Sans Display Semilight"/>
              </a:rPr>
              <a:t>visibility into emerging security threats. This proactive monitoring helps businesses respond quickly to prevent breaches before </a:t>
            </a:r>
            <a:br>
              <a:rPr lang="en-US" sz="900" dirty="0">
                <a:ea typeface="Segoe UI" pitchFamily="34" charset="0"/>
                <a:cs typeface="Segoe Sans Display Semilight" pitchFamily="2" charset="0"/>
              </a:rPr>
            </a:br>
            <a:r>
              <a:rPr lang="en-US" sz="900" dirty="0">
                <a:solidFill>
                  <a:schemeClr val="tx1"/>
                </a:solidFill>
                <a:ea typeface="Segoe UI" pitchFamily="34" charset="0"/>
                <a:cs typeface="Segoe Sans Display Semilight"/>
              </a:rPr>
              <a:t>they occur.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37B7C0-4246-4CC7-BEB7-6D8029021D7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28613" y="352954"/>
            <a:ext cx="6200773" cy="984885"/>
          </a:xfr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 dirty="0">
                <a:cs typeface="Segoe Sans Display Semilight"/>
              </a:rPr>
              <a:t>M365 E5</a:t>
            </a:r>
            <a:r>
              <a:rPr lang="en-US" dirty="0">
                <a:latin typeface="+mj-lt"/>
                <a:cs typeface="Segoe Sans Display Semilight"/>
              </a:rPr>
              <a:t> Security adds advanced threat protection, automated incident response and zero trust capabilities to </a:t>
            </a:r>
            <a:r>
              <a:rPr lang="en-US" dirty="0">
                <a:cs typeface="Segoe Sans Display Semilight"/>
              </a:rPr>
              <a:t>M365 </a:t>
            </a:r>
            <a:r>
              <a:rPr lang="en-US" dirty="0">
                <a:latin typeface="+mj-lt"/>
                <a:cs typeface="Segoe Sans Display Semilight"/>
              </a:rPr>
              <a:t>Business Premium, strengthening defences against evolving cyber threats and ensuring compliance across all environments.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F3F5DB54-0A91-4800-BA28-C68640C4FD3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28613" y="7521903"/>
            <a:ext cx="2097087" cy="900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0F20FBB2-971B-4585-8251-C3D60E2B7BC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708626" y="7521903"/>
            <a:ext cx="2323397" cy="720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B1F52859-5BA7-42E2-A676-36E23CF2041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008247" y="8329234"/>
            <a:ext cx="2023776" cy="30469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7231C9C7-CC59-48BC-9011-B87FD3892CA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28613" y="8474403"/>
            <a:ext cx="2097087" cy="48348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183FB951-D33B-40F8-9C64-52611675578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314950" y="7521902"/>
            <a:ext cx="1543050" cy="1435981"/>
          </a:xfrm>
        </p:spPr>
        <p:txBody>
          <a:bodyPr/>
          <a:lstStyle/>
          <a:p>
            <a:endParaRPr lang="en-US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039D89C6-CE47-4FFC-87BD-8DEB8A23742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008003" y="8716143"/>
            <a:ext cx="2024372" cy="2417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68" name="Text Placeholder 167">
            <a:extLst>
              <a:ext uri="{FF2B5EF4-FFF2-40B4-BE49-F238E27FC236}">
                <a16:creationId xmlns:a16="http://schemas.microsoft.com/office/drawing/2014/main" id="{1D121A0E-D7ED-4EE5-9FBB-BB51DC1692E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28614" y="9248859"/>
            <a:ext cx="6200772" cy="236988"/>
          </a:xfrm>
        </p:spPr>
        <p:txBody>
          <a:bodyPr>
            <a:spAutoFit/>
          </a:bodyPr>
          <a:lstStyle/>
          <a:p>
            <a:r>
              <a:rPr lang="en-US" sz="700" dirty="0"/>
              <a:t>Don't become a target—reach out today to fortify your information protection and shield your business from costly data loss and security threats.</a:t>
            </a:r>
          </a:p>
          <a:p>
            <a:r>
              <a:rPr lang="en-US" sz="700" dirty="0"/>
              <a:t>Learn how Microsoft 365 can help you empower your team to work securely from anywhere, streamline costs and enhance data protection.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96DB38AF-65B6-45F2-AED9-0590DCF15C68}"/>
              </a:ext>
            </a:extLst>
          </p:cNvPr>
          <p:cNvSpPr txBox="1"/>
          <p:nvPr/>
        </p:nvSpPr>
        <p:spPr>
          <a:xfrm>
            <a:off x="328613" y="3633824"/>
            <a:ext cx="6183983" cy="246221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>
              <a:spcAft>
                <a:spcPts val="800"/>
              </a:spcAft>
              <a:defRPr/>
            </a:pPr>
            <a:r>
              <a:rPr lang="en-US" sz="1600">
                <a:latin typeface="+mj-lt"/>
                <a:cs typeface="Segoe Sans Display Semilight"/>
              </a:rPr>
              <a:t>M365 Business Premium + M365 E5 Security</a:t>
            </a:r>
          </a:p>
        </p:txBody>
      </p:sp>
      <p:sp>
        <p:nvSpPr>
          <p:cNvPr id="132" name="Rectangle 131">
            <a:extLst>
              <a:ext uri="{FF2B5EF4-FFF2-40B4-BE49-F238E27FC236}">
                <a16:creationId xmlns:a16="http://schemas.microsoft.com/office/drawing/2014/main" id="{14C81635-535E-4A82-819F-17A7EA7ADB8D}"/>
              </a:ext>
            </a:extLst>
          </p:cNvPr>
          <p:cNvSpPr>
            <a:spLocks/>
          </p:cNvSpPr>
          <p:nvPr/>
        </p:nvSpPr>
        <p:spPr bwMode="auto">
          <a:xfrm>
            <a:off x="1865125" y="4058212"/>
            <a:ext cx="1554753" cy="2459304"/>
          </a:xfrm>
          <a:prstGeom prst="rect">
            <a:avLst/>
          </a:prstGeom>
          <a:noFill/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000" tIns="108000" rIns="36000" bIns="72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 defTabSz="932472" fontAlgn="base">
              <a:spcBef>
                <a:spcPct val="0"/>
              </a:spcBef>
            </a:pPr>
            <a:r>
              <a:rPr lang="en-US" sz="900" dirty="0">
                <a:solidFill>
                  <a:schemeClr val="tx1"/>
                </a:solidFill>
                <a:latin typeface="+mj-lt"/>
                <a:ea typeface="Segoe UI" pitchFamily="34" charset="0"/>
                <a:cs typeface="Segoe Sans Display Semilight" pitchFamily="2" charset="0"/>
              </a:rPr>
              <a:t>Business Drivers </a:t>
            </a:r>
            <a:br>
              <a:rPr lang="en-US" sz="900" dirty="0">
                <a:solidFill>
                  <a:schemeClr val="tx1"/>
                </a:solidFill>
                <a:latin typeface="+mj-lt"/>
                <a:ea typeface="Segoe UI" pitchFamily="34" charset="0"/>
                <a:cs typeface="Segoe Sans Display Semilight" pitchFamily="2" charset="0"/>
              </a:rPr>
            </a:br>
            <a:r>
              <a:rPr lang="en-US" sz="900" dirty="0">
                <a:solidFill>
                  <a:schemeClr val="tx1"/>
                </a:solidFill>
                <a:latin typeface="+mj-lt"/>
                <a:ea typeface="Segoe UI" pitchFamily="34" charset="0"/>
                <a:cs typeface="Segoe Sans Display Semilight" pitchFamily="2" charset="0"/>
              </a:rPr>
              <a:t>&amp; Project Objectives</a:t>
            </a:r>
          </a:p>
          <a:p>
            <a:pPr algn="l" defTabSz="932472" fontAlgn="base">
              <a:spcBef>
                <a:spcPct val="0"/>
              </a:spcBef>
            </a:pPr>
            <a:endParaRPr lang="en-US" sz="800" dirty="0">
              <a:solidFill>
                <a:schemeClr val="tx1"/>
              </a:solidFill>
              <a:ea typeface="Segoe UI" pitchFamily="34" charset="0"/>
              <a:cs typeface="Segoe Sans Display Semilight" pitchFamily="2" charset="0"/>
            </a:endParaRPr>
          </a:p>
          <a:p>
            <a:pPr marL="122238" indent="-122238" algn="l" defTabSz="932472" fontAlgn="base">
              <a:spcBef>
                <a:spcPct val="0"/>
              </a:spcBef>
              <a:spcAft>
                <a:spcPts val="300"/>
              </a:spcAft>
              <a:buFont typeface="+mj-lt"/>
              <a:buAutoNum type="arabicPeriod"/>
            </a:pPr>
            <a:r>
              <a:rPr lang="en-US" sz="800" dirty="0">
                <a:solidFill>
                  <a:schemeClr val="tx1"/>
                </a:solidFill>
                <a:ea typeface="Segoe UI" pitchFamily="34" charset="0"/>
                <a:cs typeface="Segoe Sans Display Semilight" pitchFamily="2" charset="0"/>
              </a:rPr>
              <a:t>Increasing cyber threats – Ransomware &amp; credential attacks </a:t>
            </a:r>
          </a:p>
          <a:p>
            <a:pPr marL="122238" indent="-122238" algn="l" defTabSz="932472" fontAlgn="base">
              <a:spcBef>
                <a:spcPct val="0"/>
              </a:spcBef>
              <a:spcAft>
                <a:spcPts val="300"/>
              </a:spcAft>
              <a:buFont typeface="+mj-lt"/>
              <a:buAutoNum type="arabicPeriod"/>
            </a:pPr>
            <a:r>
              <a:rPr lang="en-US" sz="800" dirty="0">
                <a:solidFill>
                  <a:schemeClr val="tx1"/>
                </a:solidFill>
                <a:ea typeface="Segoe UI" pitchFamily="34" charset="0"/>
                <a:cs typeface="Segoe Sans Display Semilight" pitchFamily="2" charset="0"/>
              </a:rPr>
              <a:t>Hybrid work risks – Secure access across unmanaged devices &amp; networks</a:t>
            </a:r>
          </a:p>
          <a:p>
            <a:pPr marL="122238" indent="-122238" algn="l" defTabSz="932472" fontAlgn="base">
              <a:spcBef>
                <a:spcPct val="0"/>
              </a:spcBef>
              <a:spcAft>
                <a:spcPts val="300"/>
              </a:spcAft>
              <a:buFont typeface="+mj-lt"/>
              <a:buAutoNum type="arabicPeriod"/>
            </a:pPr>
            <a:r>
              <a:rPr lang="en-US" sz="800" dirty="0">
                <a:solidFill>
                  <a:schemeClr val="tx1"/>
                </a:solidFill>
                <a:ea typeface="Segoe UI" pitchFamily="34" charset="0"/>
                <a:cs typeface="Segoe Sans Display Semilight" pitchFamily="2" charset="0"/>
              </a:rPr>
              <a:t>Automated response – Faster incident containment with AI</a:t>
            </a:r>
          </a:p>
          <a:p>
            <a:pPr marL="122238" indent="-122238" algn="l" defTabSz="932472" fontAlgn="base">
              <a:spcBef>
                <a:spcPct val="0"/>
              </a:spcBef>
              <a:spcAft>
                <a:spcPts val="300"/>
              </a:spcAft>
              <a:buFont typeface="+mj-lt"/>
              <a:buAutoNum type="arabicPeriod"/>
            </a:pPr>
            <a:r>
              <a:rPr lang="en-US" sz="800" dirty="0">
                <a:solidFill>
                  <a:schemeClr val="tx1"/>
                </a:solidFill>
                <a:ea typeface="Segoe UI" pitchFamily="34" charset="0"/>
                <a:cs typeface="Segoe Sans Display Semilight" pitchFamily="2" charset="0"/>
              </a:rPr>
              <a:t>Regulatory pressure – Stronger security controls required</a:t>
            </a:r>
          </a:p>
          <a:p>
            <a:pPr marL="122238" indent="-122238" algn="l" defTabSz="932472" fontAlgn="base">
              <a:spcBef>
                <a:spcPct val="0"/>
              </a:spcBef>
              <a:spcAft>
                <a:spcPts val="300"/>
              </a:spcAft>
              <a:buFont typeface="+mj-lt"/>
              <a:buAutoNum type="arabicPeriod"/>
            </a:pPr>
            <a:r>
              <a:rPr lang="en-US" sz="800" dirty="0">
                <a:solidFill>
                  <a:schemeClr val="tx1"/>
                </a:solidFill>
                <a:ea typeface="Segoe UI" pitchFamily="34" charset="0"/>
                <a:cs typeface="Segoe Sans Display Semilight" pitchFamily="2" charset="0"/>
              </a:rPr>
              <a:t>Cost-effective Zero Trust security</a:t>
            </a:r>
          </a:p>
        </p:txBody>
      </p:sp>
      <p:sp>
        <p:nvSpPr>
          <p:cNvPr id="134" name="Rectangle 133">
            <a:extLst>
              <a:ext uri="{FF2B5EF4-FFF2-40B4-BE49-F238E27FC236}">
                <a16:creationId xmlns:a16="http://schemas.microsoft.com/office/drawing/2014/main" id="{E88DACA3-AC69-4F09-B6B8-E05B3207AE24}"/>
              </a:ext>
            </a:extLst>
          </p:cNvPr>
          <p:cNvSpPr>
            <a:spLocks/>
          </p:cNvSpPr>
          <p:nvPr/>
        </p:nvSpPr>
        <p:spPr bwMode="auto">
          <a:xfrm>
            <a:off x="310372" y="4058212"/>
            <a:ext cx="1554753" cy="2336194"/>
          </a:xfrm>
          <a:prstGeom prst="rect">
            <a:avLst/>
          </a:prstGeom>
          <a:noFill/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000" tIns="108000" rIns="36000" bIns="72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 defTabSz="932472" fontAlgn="base">
              <a:spcBef>
                <a:spcPct val="0"/>
              </a:spcBef>
            </a:pPr>
            <a:r>
              <a:rPr lang="en-US" sz="900" dirty="0">
                <a:solidFill>
                  <a:schemeClr val="tx1"/>
                </a:solidFill>
                <a:latin typeface="+mj-lt"/>
                <a:ea typeface="Segoe UI" pitchFamily="34" charset="0"/>
                <a:cs typeface="Segoe Sans Display Semilight" pitchFamily="2" charset="0"/>
              </a:rPr>
              <a:t>Current </a:t>
            </a:r>
            <a:br>
              <a:rPr lang="en-US" sz="900" dirty="0">
                <a:solidFill>
                  <a:schemeClr val="tx1"/>
                </a:solidFill>
                <a:latin typeface="+mj-lt"/>
                <a:ea typeface="Segoe UI" pitchFamily="34" charset="0"/>
                <a:cs typeface="Segoe Sans Display Semilight" pitchFamily="2" charset="0"/>
              </a:rPr>
            </a:br>
            <a:r>
              <a:rPr lang="en-US" sz="900" dirty="0">
                <a:solidFill>
                  <a:schemeClr val="tx1"/>
                </a:solidFill>
                <a:latin typeface="+mj-lt"/>
                <a:ea typeface="Segoe UI" pitchFamily="34" charset="0"/>
                <a:cs typeface="Segoe Sans Display Semilight" pitchFamily="2" charset="0"/>
              </a:rPr>
              <a:t>Challenges</a:t>
            </a:r>
          </a:p>
          <a:p>
            <a:pPr algn="l" defTabSz="932472" fontAlgn="base">
              <a:spcBef>
                <a:spcPct val="0"/>
              </a:spcBef>
            </a:pPr>
            <a:endParaRPr lang="en-US" sz="800" dirty="0">
              <a:solidFill>
                <a:schemeClr val="tx1"/>
              </a:solidFill>
              <a:ea typeface="Segoe UI" pitchFamily="34" charset="0"/>
              <a:cs typeface="Segoe Sans Display Semilight" pitchFamily="2" charset="0"/>
            </a:endParaRPr>
          </a:p>
          <a:p>
            <a:pPr marL="114300" indent="-114300" algn="l" defTabSz="932472" fontAlgn="base">
              <a:spcBef>
                <a:spcPct val="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800" dirty="0">
                <a:solidFill>
                  <a:schemeClr val="tx1"/>
                </a:solidFill>
                <a:ea typeface="Segoe UI" pitchFamily="34" charset="0"/>
                <a:cs typeface="Segoe Sans Display Semilight" pitchFamily="2" charset="0"/>
              </a:rPr>
              <a:t>Expanding attack surface – Phishing, ransomware, </a:t>
            </a:r>
            <a:br>
              <a:rPr lang="en-US" sz="800" dirty="0">
                <a:solidFill>
                  <a:schemeClr val="tx1"/>
                </a:solidFill>
                <a:ea typeface="Segoe UI" pitchFamily="34" charset="0"/>
                <a:cs typeface="Segoe Sans Display Semilight" pitchFamily="2" charset="0"/>
              </a:rPr>
            </a:br>
            <a:r>
              <a:rPr lang="en-US" sz="800" dirty="0">
                <a:solidFill>
                  <a:schemeClr val="tx1"/>
                </a:solidFill>
                <a:ea typeface="Segoe UI" pitchFamily="34" charset="0"/>
                <a:cs typeface="Segoe Sans Display Semilight" pitchFamily="2" charset="0"/>
              </a:rPr>
              <a:t>zero-day exploits</a:t>
            </a:r>
          </a:p>
          <a:p>
            <a:pPr marL="114300" indent="-114300" algn="l" defTabSz="932472" fontAlgn="base">
              <a:spcBef>
                <a:spcPct val="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800" dirty="0">
                <a:solidFill>
                  <a:schemeClr val="tx1"/>
                </a:solidFill>
                <a:ea typeface="Segoe UI" pitchFamily="34" charset="0"/>
                <a:cs typeface="Segoe Sans Display Semilight" pitchFamily="2" charset="0"/>
              </a:rPr>
              <a:t>Reactive security – </a:t>
            </a:r>
            <a:br>
              <a:rPr lang="en-US" sz="800" dirty="0">
                <a:solidFill>
                  <a:schemeClr val="tx1"/>
                </a:solidFill>
                <a:ea typeface="Segoe UI" pitchFamily="34" charset="0"/>
                <a:cs typeface="Segoe Sans Display Semilight" pitchFamily="2" charset="0"/>
              </a:rPr>
            </a:br>
            <a:r>
              <a:rPr lang="en-US" sz="800" dirty="0">
                <a:solidFill>
                  <a:schemeClr val="tx1"/>
                </a:solidFill>
                <a:ea typeface="Segoe UI" pitchFamily="34" charset="0"/>
                <a:cs typeface="Segoe Sans Display Semilight" pitchFamily="2" charset="0"/>
              </a:rPr>
              <a:t>Limited automation &amp; proactive defence</a:t>
            </a:r>
          </a:p>
          <a:p>
            <a:pPr marL="114300" indent="-114300" algn="l" defTabSz="932472" fontAlgn="base">
              <a:spcBef>
                <a:spcPct val="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800" dirty="0">
                <a:solidFill>
                  <a:schemeClr val="tx1"/>
                </a:solidFill>
                <a:ea typeface="Segoe UI" pitchFamily="34" charset="0"/>
                <a:cs typeface="Segoe Sans Display Semilight" pitchFamily="2" charset="0"/>
              </a:rPr>
              <a:t>Visibility gaps – </a:t>
            </a:r>
            <a:br>
              <a:rPr lang="en-US" sz="800" dirty="0">
                <a:solidFill>
                  <a:schemeClr val="tx1"/>
                </a:solidFill>
                <a:ea typeface="Segoe UI" pitchFamily="34" charset="0"/>
                <a:cs typeface="Segoe Sans Display Semilight" pitchFamily="2" charset="0"/>
              </a:rPr>
            </a:br>
            <a:r>
              <a:rPr lang="en-US" sz="800" dirty="0">
                <a:solidFill>
                  <a:schemeClr val="tx1"/>
                </a:solidFill>
                <a:ea typeface="Segoe UI" pitchFamily="34" charset="0"/>
                <a:cs typeface="Segoe Sans Display Semilight" pitchFamily="2" charset="0"/>
              </a:rPr>
              <a:t>Hard to detect identity-based threats</a:t>
            </a:r>
          </a:p>
          <a:p>
            <a:pPr marL="114300" indent="-114300" algn="l" defTabSz="932472" fontAlgn="base">
              <a:spcBef>
                <a:spcPct val="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800" dirty="0">
                <a:solidFill>
                  <a:schemeClr val="tx1"/>
                </a:solidFill>
                <a:ea typeface="Segoe UI" pitchFamily="34" charset="0"/>
                <a:cs typeface="Segoe Sans Display Semilight" pitchFamily="2" charset="0"/>
              </a:rPr>
              <a:t>Excessive admin access</a:t>
            </a:r>
          </a:p>
          <a:p>
            <a:pPr marL="114300" indent="-114300" algn="l" defTabSz="932472" fontAlgn="base">
              <a:spcBef>
                <a:spcPct val="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800" dirty="0">
                <a:solidFill>
                  <a:schemeClr val="tx1"/>
                </a:solidFill>
                <a:ea typeface="Segoe UI" pitchFamily="34" charset="0"/>
                <a:cs typeface="Segoe Sans Display Semilight" pitchFamily="2" charset="0"/>
              </a:rPr>
              <a:t>Manual security operations – Heavy IT reliance for incident response</a:t>
            </a:r>
          </a:p>
        </p:txBody>
      </p:sp>
      <p:sp>
        <p:nvSpPr>
          <p:cNvPr id="135" name="Rectangle 134">
            <a:extLst>
              <a:ext uri="{FF2B5EF4-FFF2-40B4-BE49-F238E27FC236}">
                <a16:creationId xmlns:a16="http://schemas.microsoft.com/office/drawing/2014/main" id="{B775A6C6-230D-4EE8-A352-6FD97FBF9172}"/>
              </a:ext>
            </a:extLst>
          </p:cNvPr>
          <p:cNvSpPr>
            <a:spLocks/>
          </p:cNvSpPr>
          <p:nvPr/>
        </p:nvSpPr>
        <p:spPr bwMode="auto">
          <a:xfrm>
            <a:off x="3419879" y="4058212"/>
            <a:ext cx="1515068" cy="2297722"/>
          </a:xfrm>
          <a:prstGeom prst="rect">
            <a:avLst/>
          </a:prstGeom>
          <a:noFill/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000" tIns="108000" rIns="36000" bIns="72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 defTabSz="932472" fontAlgn="base">
              <a:spcBef>
                <a:spcPct val="0"/>
              </a:spcBef>
            </a:pPr>
            <a:r>
              <a:rPr lang="en-US" sz="900" dirty="0">
                <a:solidFill>
                  <a:schemeClr val="tx1"/>
                </a:solidFill>
                <a:latin typeface="+mj-lt"/>
                <a:ea typeface="Segoe UI" pitchFamily="34" charset="0"/>
                <a:cs typeface="Segoe Sans Display Semilight" pitchFamily="2" charset="0"/>
              </a:rPr>
              <a:t>New </a:t>
            </a:r>
            <a:br>
              <a:rPr lang="en-US" sz="900" dirty="0">
                <a:solidFill>
                  <a:schemeClr val="tx1"/>
                </a:solidFill>
                <a:latin typeface="+mj-lt"/>
                <a:ea typeface="Segoe UI" pitchFamily="34" charset="0"/>
                <a:cs typeface="Segoe Sans Display Semilight" pitchFamily="2" charset="0"/>
              </a:rPr>
            </a:br>
            <a:r>
              <a:rPr lang="en-US" sz="900" dirty="0">
                <a:solidFill>
                  <a:schemeClr val="tx1"/>
                </a:solidFill>
                <a:latin typeface="+mj-lt"/>
                <a:ea typeface="Segoe UI" pitchFamily="34" charset="0"/>
                <a:cs typeface="Segoe Sans Display Semilight" pitchFamily="2" charset="0"/>
              </a:rPr>
              <a:t>Capabilities</a:t>
            </a:r>
          </a:p>
          <a:p>
            <a:pPr algn="l" defTabSz="932472" fontAlgn="base">
              <a:spcBef>
                <a:spcPct val="0"/>
              </a:spcBef>
            </a:pPr>
            <a:endParaRPr lang="en-US" sz="800" dirty="0">
              <a:solidFill>
                <a:schemeClr val="tx1"/>
              </a:solidFill>
              <a:ea typeface="Segoe UI" pitchFamily="34" charset="0"/>
              <a:cs typeface="Segoe Sans Display Semilight" pitchFamily="2" charset="0"/>
            </a:endParaRPr>
          </a:p>
          <a:p>
            <a:pPr algn="l" defTabSz="932472" fontAlgn="base">
              <a:spcBef>
                <a:spcPct val="0"/>
              </a:spcBef>
              <a:spcAft>
                <a:spcPts val="300"/>
              </a:spcAft>
            </a:pPr>
            <a:r>
              <a:rPr lang="en-US" sz="800" dirty="0">
                <a:solidFill>
                  <a:schemeClr val="tx1"/>
                </a:solidFill>
                <a:latin typeface="+mj-lt"/>
                <a:ea typeface="Segoe UI" pitchFamily="34" charset="0"/>
                <a:cs typeface="Segoe Sans Display Semilight" pitchFamily="2" charset="0"/>
              </a:rPr>
              <a:t>Defender XDR – </a:t>
            </a:r>
            <a:br>
              <a:rPr lang="en-US" sz="800" dirty="0">
                <a:solidFill>
                  <a:schemeClr val="tx1"/>
                </a:solidFill>
                <a:ea typeface="Segoe UI" pitchFamily="34" charset="0"/>
                <a:cs typeface="Segoe Sans Display Semilight" pitchFamily="2" charset="0"/>
              </a:rPr>
            </a:br>
            <a:r>
              <a:rPr lang="en-US" sz="800" dirty="0">
                <a:solidFill>
                  <a:schemeClr val="tx1"/>
                </a:solidFill>
                <a:ea typeface="Segoe UI" pitchFamily="34" charset="0"/>
                <a:cs typeface="Segoe Sans Display Semilight" pitchFamily="2" charset="0"/>
              </a:rPr>
              <a:t>Threat detection across endpoints, email, &amp; identities</a:t>
            </a:r>
          </a:p>
          <a:p>
            <a:pPr algn="l" defTabSz="932472" fontAlgn="base">
              <a:spcBef>
                <a:spcPct val="0"/>
              </a:spcBef>
              <a:spcAft>
                <a:spcPts val="300"/>
              </a:spcAft>
            </a:pPr>
            <a:r>
              <a:rPr lang="en-US" sz="800" dirty="0">
                <a:solidFill>
                  <a:schemeClr val="tx1"/>
                </a:solidFill>
                <a:latin typeface="+mj-lt"/>
                <a:ea typeface="Segoe UI" pitchFamily="34" charset="0"/>
                <a:cs typeface="Segoe Sans Display Semilight" pitchFamily="2" charset="0"/>
              </a:rPr>
              <a:t>Identity Protection &amp; PIM – </a:t>
            </a:r>
            <a:r>
              <a:rPr lang="en-US" sz="800" dirty="0">
                <a:solidFill>
                  <a:schemeClr val="tx1"/>
                </a:solidFill>
                <a:ea typeface="Segoe UI" pitchFamily="34" charset="0"/>
                <a:cs typeface="Segoe Sans Display Semilight" pitchFamily="2" charset="0"/>
              </a:rPr>
              <a:t>Secure admin access &amp; </a:t>
            </a:r>
            <a:br>
              <a:rPr lang="en-US" sz="800" dirty="0">
                <a:solidFill>
                  <a:schemeClr val="tx1"/>
                </a:solidFill>
                <a:ea typeface="Segoe UI" pitchFamily="34" charset="0"/>
                <a:cs typeface="Segoe Sans Display Semilight" pitchFamily="2" charset="0"/>
              </a:rPr>
            </a:br>
            <a:r>
              <a:rPr lang="en-US" sz="800" dirty="0">
                <a:solidFill>
                  <a:schemeClr val="tx1"/>
                </a:solidFill>
                <a:ea typeface="Segoe UI" pitchFamily="34" charset="0"/>
                <a:cs typeface="Segoe Sans Display Semilight" pitchFamily="2" charset="0"/>
              </a:rPr>
              <a:t>prevent lateral movement</a:t>
            </a:r>
          </a:p>
          <a:p>
            <a:pPr algn="l" defTabSz="932472" fontAlgn="base">
              <a:spcBef>
                <a:spcPct val="0"/>
              </a:spcBef>
              <a:spcAft>
                <a:spcPts val="300"/>
              </a:spcAft>
            </a:pPr>
            <a:r>
              <a:rPr lang="en-US" sz="800" dirty="0">
                <a:solidFill>
                  <a:schemeClr val="tx1"/>
                </a:solidFill>
                <a:latin typeface="+mj-lt"/>
                <a:ea typeface="Segoe UI" pitchFamily="34" charset="0"/>
                <a:cs typeface="Segoe Sans Display Semilight" pitchFamily="2" charset="0"/>
              </a:rPr>
              <a:t>Attack Surface Reduction – </a:t>
            </a:r>
            <a:r>
              <a:rPr lang="en-US" sz="800" dirty="0">
                <a:solidFill>
                  <a:schemeClr val="tx1"/>
                </a:solidFill>
                <a:ea typeface="Segoe UI" pitchFamily="34" charset="0"/>
                <a:cs typeface="Segoe Sans Display Semilight" pitchFamily="2" charset="0"/>
              </a:rPr>
              <a:t>Block high-risk activities </a:t>
            </a:r>
            <a:br>
              <a:rPr lang="en-US" sz="800" dirty="0">
                <a:solidFill>
                  <a:schemeClr val="tx1"/>
                </a:solidFill>
                <a:ea typeface="Segoe UI" pitchFamily="34" charset="0"/>
                <a:cs typeface="Segoe Sans Display Semilight" pitchFamily="2" charset="0"/>
              </a:rPr>
            </a:br>
            <a:r>
              <a:rPr lang="en-US" sz="800" dirty="0">
                <a:solidFill>
                  <a:schemeClr val="tx1"/>
                </a:solidFill>
                <a:ea typeface="Segoe UI" pitchFamily="34" charset="0"/>
                <a:cs typeface="Segoe Sans Display Semilight" pitchFamily="2" charset="0"/>
              </a:rPr>
              <a:t>before they become threats</a:t>
            </a:r>
          </a:p>
          <a:p>
            <a:pPr algn="l" defTabSz="932472" fontAlgn="base">
              <a:spcBef>
                <a:spcPct val="0"/>
              </a:spcBef>
              <a:spcAft>
                <a:spcPts val="300"/>
              </a:spcAft>
            </a:pPr>
            <a:r>
              <a:rPr lang="en-US" sz="800" dirty="0">
                <a:solidFill>
                  <a:schemeClr val="tx1"/>
                </a:solidFill>
                <a:latin typeface="+mj-lt"/>
                <a:ea typeface="Segoe UI" pitchFamily="34" charset="0"/>
                <a:cs typeface="Segoe Sans Display Semilight" pitchFamily="2" charset="0"/>
              </a:rPr>
              <a:t>Risk-Based </a:t>
            </a:r>
            <a:br>
              <a:rPr lang="en-US" sz="800" dirty="0">
                <a:solidFill>
                  <a:schemeClr val="tx1"/>
                </a:solidFill>
                <a:latin typeface="+mj-lt"/>
                <a:ea typeface="Segoe UI" pitchFamily="34" charset="0"/>
                <a:cs typeface="Segoe Sans Display Semilight" pitchFamily="2" charset="0"/>
              </a:rPr>
            </a:br>
            <a:r>
              <a:rPr lang="en-US" sz="800" dirty="0">
                <a:solidFill>
                  <a:schemeClr val="tx1"/>
                </a:solidFill>
                <a:latin typeface="+mj-lt"/>
                <a:ea typeface="Segoe UI" pitchFamily="34" charset="0"/>
                <a:cs typeface="Segoe Sans Display Semilight" pitchFamily="2" charset="0"/>
              </a:rPr>
              <a:t>Conditional Access – </a:t>
            </a:r>
            <a:br>
              <a:rPr lang="en-US" sz="800" dirty="0">
                <a:solidFill>
                  <a:schemeClr val="tx1"/>
                </a:solidFill>
                <a:latin typeface="+mj-lt"/>
                <a:ea typeface="Segoe UI" pitchFamily="34" charset="0"/>
                <a:cs typeface="Segoe Sans Display Semilight" pitchFamily="2" charset="0"/>
              </a:rPr>
            </a:br>
            <a:r>
              <a:rPr lang="en-US" sz="800" dirty="0">
                <a:solidFill>
                  <a:schemeClr val="tx1"/>
                </a:solidFill>
                <a:ea typeface="Segoe UI" pitchFamily="34" charset="0"/>
                <a:cs typeface="Segoe Sans Display Semilight" pitchFamily="2" charset="0"/>
              </a:rPr>
              <a:t>Block or challenge </a:t>
            </a:r>
            <a:br>
              <a:rPr lang="en-US" sz="800" dirty="0">
                <a:solidFill>
                  <a:schemeClr val="tx1"/>
                </a:solidFill>
                <a:ea typeface="Segoe UI" pitchFamily="34" charset="0"/>
                <a:cs typeface="Segoe Sans Display Semilight" pitchFamily="2" charset="0"/>
              </a:rPr>
            </a:br>
            <a:r>
              <a:rPr lang="en-US" sz="800" dirty="0">
                <a:solidFill>
                  <a:schemeClr val="tx1"/>
                </a:solidFill>
                <a:ea typeface="Segoe UI" pitchFamily="34" charset="0"/>
                <a:cs typeface="Segoe Sans Display Semilight" pitchFamily="2" charset="0"/>
              </a:rPr>
              <a:t>risky sign-ins</a:t>
            </a:r>
          </a:p>
        </p:txBody>
      </p:sp>
      <p:sp>
        <p:nvSpPr>
          <p:cNvPr id="133" name="Rectangle 132">
            <a:extLst>
              <a:ext uri="{FF2B5EF4-FFF2-40B4-BE49-F238E27FC236}">
                <a16:creationId xmlns:a16="http://schemas.microsoft.com/office/drawing/2014/main" id="{3FFC573C-9036-438B-9128-1FF138525855}"/>
              </a:ext>
            </a:extLst>
          </p:cNvPr>
          <p:cNvSpPr>
            <a:spLocks/>
          </p:cNvSpPr>
          <p:nvPr/>
        </p:nvSpPr>
        <p:spPr bwMode="auto">
          <a:xfrm>
            <a:off x="5100446" y="4058212"/>
            <a:ext cx="1228341" cy="2651665"/>
          </a:xfrm>
          <a:prstGeom prst="rect">
            <a:avLst/>
          </a:prstGeom>
          <a:noFill/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44000" tIns="108000" rIns="72000" bIns="72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 defTabSz="932472" fontAlgn="base">
              <a:spcBef>
                <a:spcPct val="0"/>
              </a:spcBef>
            </a:pPr>
            <a:r>
              <a:rPr lang="en-US" sz="900" dirty="0">
                <a:solidFill>
                  <a:schemeClr val="tx1"/>
                </a:solidFill>
                <a:latin typeface="+mj-lt"/>
                <a:ea typeface="Segoe UI" pitchFamily="34" charset="0"/>
                <a:cs typeface="Segoe Sans Display Semilight" pitchFamily="2" charset="0"/>
              </a:rPr>
              <a:t>Business </a:t>
            </a:r>
            <a:br>
              <a:rPr lang="en-US" sz="900" dirty="0">
                <a:solidFill>
                  <a:schemeClr val="tx1"/>
                </a:solidFill>
                <a:latin typeface="+mj-lt"/>
                <a:ea typeface="Segoe UI" pitchFamily="34" charset="0"/>
                <a:cs typeface="Segoe Sans Display Semilight" pitchFamily="2" charset="0"/>
              </a:rPr>
            </a:br>
            <a:r>
              <a:rPr lang="en-US" sz="900" dirty="0">
                <a:solidFill>
                  <a:schemeClr val="tx1"/>
                </a:solidFill>
                <a:latin typeface="+mj-lt"/>
                <a:ea typeface="Segoe UI" pitchFamily="34" charset="0"/>
                <a:cs typeface="Segoe Sans Display Semilight" pitchFamily="2" charset="0"/>
              </a:rPr>
              <a:t>Outcomes</a:t>
            </a:r>
          </a:p>
          <a:p>
            <a:pPr algn="l" defTabSz="932472" fontAlgn="base">
              <a:spcBef>
                <a:spcPct val="0"/>
              </a:spcBef>
            </a:pPr>
            <a:endParaRPr lang="en-US" sz="800" dirty="0">
              <a:solidFill>
                <a:schemeClr val="tx1"/>
              </a:solidFill>
              <a:ea typeface="Segoe UI" pitchFamily="34" charset="0"/>
              <a:cs typeface="Segoe Sans Display Semilight" pitchFamily="2" charset="0"/>
            </a:endParaRPr>
          </a:p>
          <a:p>
            <a:pPr algn="l" defTabSz="932472" fontAlgn="base">
              <a:spcBef>
                <a:spcPct val="0"/>
              </a:spcBef>
              <a:spcAft>
                <a:spcPts val="1200"/>
              </a:spcAft>
            </a:pPr>
            <a:r>
              <a:rPr lang="en-US" sz="800" dirty="0">
                <a:solidFill>
                  <a:schemeClr val="tx1"/>
                </a:solidFill>
                <a:ea typeface="Segoe UI" pitchFamily="34" charset="0"/>
                <a:cs typeface="Segoe Sans Display Semilight" pitchFamily="2" charset="0"/>
              </a:rPr>
              <a:t>Threat Protection</a:t>
            </a:r>
          </a:p>
          <a:p>
            <a:pPr algn="l" defTabSz="932472" fontAlgn="base">
              <a:spcBef>
                <a:spcPct val="0"/>
              </a:spcBef>
              <a:spcAft>
                <a:spcPts val="1200"/>
              </a:spcAft>
            </a:pPr>
            <a:r>
              <a:rPr lang="en-US" sz="800" dirty="0">
                <a:solidFill>
                  <a:schemeClr val="tx1"/>
                </a:solidFill>
                <a:ea typeface="Segoe UI" pitchFamily="34" charset="0"/>
                <a:cs typeface="Segoe Sans Display Semilight" pitchFamily="2" charset="0"/>
              </a:rPr>
              <a:t>Zero trust adoption</a:t>
            </a:r>
          </a:p>
          <a:p>
            <a:pPr algn="l" defTabSz="932472" fontAlgn="base">
              <a:spcBef>
                <a:spcPct val="0"/>
              </a:spcBef>
              <a:spcAft>
                <a:spcPts val="1200"/>
              </a:spcAft>
            </a:pPr>
            <a:r>
              <a:rPr lang="en-US" sz="800" dirty="0">
                <a:solidFill>
                  <a:schemeClr val="tx1"/>
                </a:solidFill>
                <a:ea typeface="Segoe UI" pitchFamily="34" charset="0"/>
                <a:cs typeface="Segoe Sans Display Semilight" pitchFamily="2" charset="0"/>
              </a:rPr>
              <a:t>Business continuity</a:t>
            </a:r>
          </a:p>
          <a:p>
            <a:pPr algn="l" defTabSz="932472" fontAlgn="base">
              <a:spcBef>
                <a:spcPct val="0"/>
              </a:spcBef>
              <a:spcAft>
                <a:spcPts val="1200"/>
              </a:spcAft>
            </a:pPr>
            <a:r>
              <a:rPr lang="en-US" sz="800" dirty="0">
                <a:solidFill>
                  <a:schemeClr val="tx1"/>
                </a:solidFill>
                <a:ea typeface="Segoe UI" pitchFamily="34" charset="0"/>
                <a:cs typeface="Segoe Sans Display Semilight" pitchFamily="2" charset="0"/>
              </a:rPr>
              <a:t>Customer trust</a:t>
            </a:r>
          </a:p>
          <a:p>
            <a:pPr algn="l" defTabSz="932472" fontAlgn="base">
              <a:spcBef>
                <a:spcPct val="0"/>
              </a:spcBef>
              <a:spcAft>
                <a:spcPts val="1200"/>
              </a:spcAft>
            </a:pPr>
            <a:r>
              <a:rPr lang="en-US" sz="800" dirty="0">
                <a:solidFill>
                  <a:schemeClr val="tx1"/>
                </a:solidFill>
                <a:ea typeface="Segoe UI" pitchFamily="34" charset="0"/>
                <a:cs typeface="Segoe Sans Display Semilight" pitchFamily="2" charset="0"/>
              </a:rPr>
              <a:t>Security incidents</a:t>
            </a:r>
          </a:p>
          <a:p>
            <a:pPr algn="l" defTabSz="932472" fontAlgn="base">
              <a:spcBef>
                <a:spcPct val="0"/>
              </a:spcBef>
              <a:spcAft>
                <a:spcPts val="1200"/>
              </a:spcAft>
            </a:pPr>
            <a:r>
              <a:rPr lang="en-US" sz="800" dirty="0">
                <a:solidFill>
                  <a:schemeClr val="tx1"/>
                </a:solidFill>
                <a:ea typeface="Segoe UI" pitchFamily="34" charset="0"/>
                <a:cs typeface="Segoe Sans Display Semilight" pitchFamily="2" charset="0"/>
              </a:rPr>
              <a:t>Compliance penalties</a:t>
            </a:r>
          </a:p>
          <a:p>
            <a:pPr algn="l" defTabSz="932472" fontAlgn="base">
              <a:spcBef>
                <a:spcPct val="0"/>
              </a:spcBef>
              <a:spcAft>
                <a:spcPts val="1200"/>
              </a:spcAft>
            </a:pPr>
            <a:r>
              <a:rPr lang="en-US" sz="800" dirty="0">
                <a:solidFill>
                  <a:schemeClr val="tx1"/>
                </a:solidFill>
                <a:ea typeface="Segoe UI" pitchFamily="34" charset="0"/>
                <a:cs typeface="Segoe Sans Display Semilight" pitchFamily="2" charset="0"/>
              </a:rPr>
              <a:t>Financial impact</a:t>
            </a:r>
          </a:p>
          <a:p>
            <a:pPr algn="l" defTabSz="932472" fontAlgn="base">
              <a:spcBef>
                <a:spcPct val="0"/>
              </a:spcBef>
              <a:spcAft>
                <a:spcPts val="1200"/>
              </a:spcAft>
            </a:pPr>
            <a:r>
              <a:rPr lang="en-US" sz="800" dirty="0">
                <a:solidFill>
                  <a:schemeClr val="tx1"/>
                </a:solidFill>
                <a:ea typeface="Segoe UI" pitchFamily="34" charset="0"/>
                <a:cs typeface="Segoe Sans Display Semilight" pitchFamily="2" charset="0"/>
              </a:rPr>
              <a:t>Security Management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531692D-6A5C-4CEE-928C-AFC974429FF4}"/>
              </a:ext>
            </a:extLst>
          </p:cNvPr>
          <p:cNvGrpSpPr/>
          <p:nvPr/>
        </p:nvGrpSpPr>
        <p:grpSpPr>
          <a:xfrm>
            <a:off x="6317255" y="5379811"/>
            <a:ext cx="146498" cy="146497"/>
            <a:chOff x="6239467" y="5727875"/>
            <a:chExt cx="179997" cy="179997"/>
          </a:xfrm>
        </p:grpSpPr>
        <p:sp>
          <p:nvSpPr>
            <p:cNvPr id="146" name="Freeform: Shape 145">
              <a:extLst>
                <a:ext uri="{FF2B5EF4-FFF2-40B4-BE49-F238E27FC236}">
                  <a16:creationId xmlns:a16="http://schemas.microsoft.com/office/drawing/2014/main" id="{FC733115-A7EB-4B75-8BDD-A31DB90267BA}"/>
                </a:ext>
              </a:extLst>
            </p:cNvPr>
            <p:cNvSpPr/>
            <p:nvPr/>
          </p:nvSpPr>
          <p:spPr>
            <a:xfrm>
              <a:off x="6239467" y="5727875"/>
              <a:ext cx="179997" cy="179997"/>
            </a:xfrm>
            <a:custGeom>
              <a:avLst/>
              <a:gdLst>
                <a:gd name="connsiteX0" fmla="*/ 126000 w 126000"/>
                <a:gd name="connsiteY0" fmla="*/ 63000 h 126000"/>
                <a:gd name="connsiteX1" fmla="*/ 63000 w 126000"/>
                <a:gd name="connsiteY1" fmla="*/ 126000 h 126000"/>
                <a:gd name="connsiteX2" fmla="*/ 0 w 126000"/>
                <a:gd name="connsiteY2" fmla="*/ 63000 h 126000"/>
                <a:gd name="connsiteX3" fmla="*/ 63000 w 126000"/>
                <a:gd name="connsiteY3" fmla="*/ 0 h 126000"/>
                <a:gd name="connsiteX4" fmla="*/ 126000 w 126000"/>
                <a:gd name="connsiteY4" fmla="*/ 63000 h 126000"/>
                <a:gd name="connsiteX5" fmla="*/ 126000 w 126000"/>
                <a:gd name="connsiteY5" fmla="*/ 63000 h 126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6000" h="126000">
                  <a:moveTo>
                    <a:pt x="126000" y="63000"/>
                  </a:moveTo>
                  <a:cubicBezTo>
                    <a:pt x="126000" y="97795"/>
                    <a:pt x="97795" y="126000"/>
                    <a:pt x="63000" y="126000"/>
                  </a:cubicBezTo>
                  <a:cubicBezTo>
                    <a:pt x="28205" y="126000"/>
                    <a:pt x="0" y="97795"/>
                    <a:pt x="0" y="63000"/>
                  </a:cubicBezTo>
                  <a:cubicBezTo>
                    <a:pt x="0" y="28205"/>
                    <a:pt x="28205" y="0"/>
                    <a:pt x="63000" y="0"/>
                  </a:cubicBezTo>
                  <a:cubicBezTo>
                    <a:pt x="97795" y="0"/>
                    <a:pt x="126000" y="28205"/>
                    <a:pt x="126000" y="63000"/>
                  </a:cubicBezTo>
                  <a:lnTo>
                    <a:pt x="126000" y="63000"/>
                  </a:lnTo>
                  <a:close/>
                </a:path>
              </a:pathLst>
            </a:custGeom>
            <a:solidFill>
              <a:srgbClr val="DDDFE1"/>
            </a:solidFill>
            <a:ln w="3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7" name="Freeform: Shape 146">
              <a:extLst>
                <a:ext uri="{FF2B5EF4-FFF2-40B4-BE49-F238E27FC236}">
                  <a16:creationId xmlns:a16="http://schemas.microsoft.com/office/drawing/2014/main" id="{B467FBAD-F180-4D86-85B2-4C664E51C0F8}"/>
                </a:ext>
              </a:extLst>
            </p:cNvPr>
            <p:cNvSpPr/>
            <p:nvPr/>
          </p:nvSpPr>
          <p:spPr>
            <a:xfrm>
              <a:off x="6329466" y="5783775"/>
              <a:ext cx="567" cy="74854"/>
            </a:xfrm>
            <a:custGeom>
              <a:avLst/>
              <a:gdLst>
                <a:gd name="connsiteX0" fmla="*/ 0 w 397"/>
                <a:gd name="connsiteY0" fmla="*/ 0 h 52399"/>
                <a:gd name="connsiteX1" fmla="*/ 0 w 397"/>
                <a:gd name="connsiteY1" fmla="*/ 52399 h 52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97" h="52399">
                  <a:moveTo>
                    <a:pt x="0" y="0"/>
                  </a:moveTo>
                  <a:lnTo>
                    <a:pt x="0" y="52399"/>
                  </a:lnTo>
                </a:path>
              </a:pathLst>
            </a:custGeom>
            <a:ln w="3810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8" name="Freeform: Shape 147">
              <a:extLst>
                <a:ext uri="{FF2B5EF4-FFF2-40B4-BE49-F238E27FC236}">
                  <a16:creationId xmlns:a16="http://schemas.microsoft.com/office/drawing/2014/main" id="{A1D01429-7AD9-44FA-9CC5-D2B44F0BE70F}"/>
                </a:ext>
              </a:extLst>
            </p:cNvPr>
            <p:cNvSpPr/>
            <p:nvPr/>
          </p:nvSpPr>
          <p:spPr>
            <a:xfrm>
              <a:off x="6292035" y="5821201"/>
              <a:ext cx="74860" cy="567"/>
            </a:xfrm>
            <a:custGeom>
              <a:avLst/>
              <a:gdLst>
                <a:gd name="connsiteX0" fmla="*/ 0 w 52403"/>
                <a:gd name="connsiteY0" fmla="*/ 0 h 397"/>
                <a:gd name="connsiteX1" fmla="*/ 52403 w 52403"/>
                <a:gd name="connsiteY1" fmla="*/ 0 h 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2403" h="397">
                  <a:moveTo>
                    <a:pt x="0" y="0"/>
                  </a:moveTo>
                  <a:lnTo>
                    <a:pt x="52403" y="0"/>
                  </a:lnTo>
                </a:path>
              </a:pathLst>
            </a:custGeom>
            <a:ln w="3810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6913C751-A88A-414D-99BC-5FE29DAAE40E}"/>
              </a:ext>
            </a:extLst>
          </p:cNvPr>
          <p:cNvGrpSpPr/>
          <p:nvPr/>
        </p:nvGrpSpPr>
        <p:grpSpPr>
          <a:xfrm>
            <a:off x="6317253" y="5653701"/>
            <a:ext cx="146498" cy="146497"/>
            <a:chOff x="6239464" y="5986511"/>
            <a:chExt cx="179997" cy="179997"/>
          </a:xfrm>
        </p:grpSpPr>
        <p:sp>
          <p:nvSpPr>
            <p:cNvPr id="150" name="Freeform: Shape 149">
              <a:extLst>
                <a:ext uri="{FF2B5EF4-FFF2-40B4-BE49-F238E27FC236}">
                  <a16:creationId xmlns:a16="http://schemas.microsoft.com/office/drawing/2014/main" id="{CEBE3033-B2A1-4C57-ABED-545F77669AD6}"/>
                </a:ext>
              </a:extLst>
            </p:cNvPr>
            <p:cNvSpPr/>
            <p:nvPr/>
          </p:nvSpPr>
          <p:spPr>
            <a:xfrm>
              <a:off x="6239464" y="5986511"/>
              <a:ext cx="179997" cy="179997"/>
            </a:xfrm>
            <a:custGeom>
              <a:avLst/>
              <a:gdLst>
                <a:gd name="connsiteX0" fmla="*/ 126000 w 126000"/>
                <a:gd name="connsiteY0" fmla="*/ 63000 h 126000"/>
                <a:gd name="connsiteX1" fmla="*/ 63000 w 126000"/>
                <a:gd name="connsiteY1" fmla="*/ 126000 h 126000"/>
                <a:gd name="connsiteX2" fmla="*/ 0 w 126000"/>
                <a:gd name="connsiteY2" fmla="*/ 63000 h 126000"/>
                <a:gd name="connsiteX3" fmla="*/ 63000 w 126000"/>
                <a:gd name="connsiteY3" fmla="*/ 0 h 126000"/>
                <a:gd name="connsiteX4" fmla="*/ 126000 w 126000"/>
                <a:gd name="connsiteY4" fmla="*/ 63000 h 126000"/>
                <a:gd name="connsiteX5" fmla="*/ 126000 w 126000"/>
                <a:gd name="connsiteY5" fmla="*/ 63000 h 126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6000" h="126000">
                  <a:moveTo>
                    <a:pt x="126000" y="63000"/>
                  </a:moveTo>
                  <a:cubicBezTo>
                    <a:pt x="126000" y="97795"/>
                    <a:pt x="97795" y="126000"/>
                    <a:pt x="63000" y="126000"/>
                  </a:cubicBezTo>
                  <a:cubicBezTo>
                    <a:pt x="28205" y="126000"/>
                    <a:pt x="0" y="97795"/>
                    <a:pt x="0" y="63000"/>
                  </a:cubicBezTo>
                  <a:cubicBezTo>
                    <a:pt x="0" y="28205"/>
                    <a:pt x="28205" y="0"/>
                    <a:pt x="63000" y="0"/>
                  </a:cubicBezTo>
                  <a:cubicBezTo>
                    <a:pt x="97795" y="0"/>
                    <a:pt x="126000" y="28205"/>
                    <a:pt x="126000" y="63000"/>
                  </a:cubicBezTo>
                  <a:lnTo>
                    <a:pt x="126000" y="63000"/>
                  </a:lnTo>
                  <a:close/>
                </a:path>
              </a:pathLst>
            </a:custGeom>
            <a:solidFill>
              <a:srgbClr val="DDDFE1"/>
            </a:solidFill>
            <a:ln w="3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51" name="Graphic 30">
              <a:extLst>
                <a:ext uri="{FF2B5EF4-FFF2-40B4-BE49-F238E27FC236}">
                  <a16:creationId xmlns:a16="http://schemas.microsoft.com/office/drawing/2014/main" id="{2305234C-9100-4455-93AB-8F4E0D2E002F}"/>
                </a:ext>
              </a:extLst>
            </p:cNvPr>
            <p:cNvGrpSpPr/>
            <p:nvPr/>
          </p:nvGrpSpPr>
          <p:grpSpPr>
            <a:xfrm>
              <a:off x="6289453" y="6039192"/>
              <a:ext cx="80016" cy="74633"/>
              <a:chOff x="3190705" y="4817436"/>
              <a:chExt cx="56012" cy="52244"/>
            </a:xfrm>
          </p:grpSpPr>
          <p:sp>
            <p:nvSpPr>
              <p:cNvPr id="152" name="Freeform: Shape 151">
                <a:extLst>
                  <a:ext uri="{FF2B5EF4-FFF2-40B4-BE49-F238E27FC236}">
                    <a16:creationId xmlns:a16="http://schemas.microsoft.com/office/drawing/2014/main" id="{8A2A0E54-D283-402A-B5D0-16E9BF9A1155}"/>
                  </a:ext>
                </a:extLst>
              </p:cNvPr>
              <p:cNvSpPr/>
              <p:nvPr/>
            </p:nvSpPr>
            <p:spPr>
              <a:xfrm>
                <a:off x="3218712" y="4817436"/>
                <a:ext cx="397" cy="52244"/>
              </a:xfrm>
              <a:custGeom>
                <a:avLst/>
                <a:gdLst>
                  <a:gd name="connsiteX0" fmla="*/ 0 w 397"/>
                  <a:gd name="connsiteY0" fmla="*/ 0 h 52244"/>
                  <a:gd name="connsiteX1" fmla="*/ 0 w 397"/>
                  <a:gd name="connsiteY1" fmla="*/ 52244 h 522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97" h="52244">
                    <a:moveTo>
                      <a:pt x="0" y="0"/>
                    </a:moveTo>
                    <a:lnTo>
                      <a:pt x="0" y="52244"/>
                    </a:lnTo>
                  </a:path>
                </a:pathLst>
              </a:custGeom>
              <a:ln w="3810" cap="rnd">
                <a:solidFill>
                  <a:srgbClr val="00000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3" name="Freeform: Shape 152">
                <a:extLst>
                  <a:ext uri="{FF2B5EF4-FFF2-40B4-BE49-F238E27FC236}">
                    <a16:creationId xmlns:a16="http://schemas.microsoft.com/office/drawing/2014/main" id="{EB427413-E8C2-462D-BD25-718641B6328A}"/>
                  </a:ext>
                </a:extLst>
              </p:cNvPr>
              <p:cNvSpPr/>
              <p:nvPr/>
            </p:nvSpPr>
            <p:spPr>
              <a:xfrm>
                <a:off x="3218712" y="4846377"/>
                <a:ext cx="28006" cy="23304"/>
              </a:xfrm>
              <a:custGeom>
                <a:avLst/>
                <a:gdLst>
                  <a:gd name="connsiteX0" fmla="*/ 28006 w 28006"/>
                  <a:gd name="connsiteY0" fmla="*/ 0 h 23304"/>
                  <a:gd name="connsiteX1" fmla="*/ 0 w 28006"/>
                  <a:gd name="connsiteY1" fmla="*/ 23304 h 233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006" h="23304">
                    <a:moveTo>
                      <a:pt x="28006" y="0"/>
                    </a:moveTo>
                    <a:lnTo>
                      <a:pt x="0" y="23304"/>
                    </a:lnTo>
                  </a:path>
                </a:pathLst>
              </a:custGeom>
              <a:ln w="3810" cap="rnd">
                <a:solidFill>
                  <a:srgbClr val="00000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4" name="Freeform: Shape 153">
                <a:extLst>
                  <a:ext uri="{FF2B5EF4-FFF2-40B4-BE49-F238E27FC236}">
                    <a16:creationId xmlns:a16="http://schemas.microsoft.com/office/drawing/2014/main" id="{6635A672-D02D-4D8A-9CFA-E844722D2B73}"/>
                  </a:ext>
                </a:extLst>
              </p:cNvPr>
              <p:cNvSpPr/>
              <p:nvPr/>
            </p:nvSpPr>
            <p:spPr>
              <a:xfrm>
                <a:off x="3190705" y="4846377"/>
                <a:ext cx="28006" cy="23304"/>
              </a:xfrm>
              <a:custGeom>
                <a:avLst/>
                <a:gdLst>
                  <a:gd name="connsiteX0" fmla="*/ 0 w 28006"/>
                  <a:gd name="connsiteY0" fmla="*/ 0 h 23304"/>
                  <a:gd name="connsiteX1" fmla="*/ 28006 w 28006"/>
                  <a:gd name="connsiteY1" fmla="*/ 23304 h 233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006" h="23304">
                    <a:moveTo>
                      <a:pt x="0" y="0"/>
                    </a:moveTo>
                    <a:lnTo>
                      <a:pt x="28006" y="23304"/>
                    </a:lnTo>
                  </a:path>
                </a:pathLst>
              </a:custGeom>
              <a:ln w="3810" cap="rnd">
                <a:solidFill>
                  <a:srgbClr val="00000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B5EA9229-3964-4C58-950B-A1D183A9B7B6}"/>
              </a:ext>
            </a:extLst>
          </p:cNvPr>
          <p:cNvGrpSpPr/>
          <p:nvPr/>
        </p:nvGrpSpPr>
        <p:grpSpPr>
          <a:xfrm>
            <a:off x="6317254" y="4832031"/>
            <a:ext cx="146498" cy="146497"/>
            <a:chOff x="6239465" y="5210603"/>
            <a:chExt cx="179997" cy="179997"/>
          </a:xfrm>
        </p:grpSpPr>
        <p:sp>
          <p:nvSpPr>
            <p:cNvPr id="156" name="Freeform: Shape 155">
              <a:extLst>
                <a:ext uri="{FF2B5EF4-FFF2-40B4-BE49-F238E27FC236}">
                  <a16:creationId xmlns:a16="http://schemas.microsoft.com/office/drawing/2014/main" id="{9057A561-99E7-4992-88AC-4C3E9385CCFF}"/>
                </a:ext>
              </a:extLst>
            </p:cNvPr>
            <p:cNvSpPr/>
            <p:nvPr/>
          </p:nvSpPr>
          <p:spPr>
            <a:xfrm>
              <a:off x="6239465" y="5210603"/>
              <a:ext cx="179997" cy="179997"/>
            </a:xfrm>
            <a:custGeom>
              <a:avLst/>
              <a:gdLst>
                <a:gd name="connsiteX0" fmla="*/ 0 w 126000"/>
                <a:gd name="connsiteY0" fmla="*/ 63000 h 126000"/>
                <a:gd name="connsiteX1" fmla="*/ 63000 w 126000"/>
                <a:gd name="connsiteY1" fmla="*/ 0 h 126000"/>
                <a:gd name="connsiteX2" fmla="*/ 126000 w 126000"/>
                <a:gd name="connsiteY2" fmla="*/ 63000 h 126000"/>
                <a:gd name="connsiteX3" fmla="*/ 63000 w 126000"/>
                <a:gd name="connsiteY3" fmla="*/ 126000 h 126000"/>
                <a:gd name="connsiteX4" fmla="*/ 0 w 126000"/>
                <a:gd name="connsiteY4" fmla="*/ 63000 h 126000"/>
                <a:gd name="connsiteX5" fmla="*/ 0 w 126000"/>
                <a:gd name="connsiteY5" fmla="*/ 63000 h 126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6000" h="126000">
                  <a:moveTo>
                    <a:pt x="0" y="63000"/>
                  </a:moveTo>
                  <a:cubicBezTo>
                    <a:pt x="0" y="28205"/>
                    <a:pt x="28205" y="0"/>
                    <a:pt x="63000" y="0"/>
                  </a:cubicBezTo>
                  <a:cubicBezTo>
                    <a:pt x="97795" y="0"/>
                    <a:pt x="126000" y="28205"/>
                    <a:pt x="126000" y="63000"/>
                  </a:cubicBezTo>
                  <a:cubicBezTo>
                    <a:pt x="126000" y="97795"/>
                    <a:pt x="97795" y="126000"/>
                    <a:pt x="63000" y="126000"/>
                  </a:cubicBezTo>
                  <a:cubicBezTo>
                    <a:pt x="28205" y="126000"/>
                    <a:pt x="0" y="97795"/>
                    <a:pt x="0" y="63000"/>
                  </a:cubicBezTo>
                  <a:lnTo>
                    <a:pt x="0" y="63000"/>
                  </a:lnTo>
                  <a:close/>
                </a:path>
              </a:pathLst>
            </a:custGeom>
            <a:solidFill>
              <a:srgbClr val="DDDFE1"/>
            </a:solidFill>
            <a:ln w="3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57" name="Graphic 32">
              <a:extLst>
                <a:ext uri="{FF2B5EF4-FFF2-40B4-BE49-F238E27FC236}">
                  <a16:creationId xmlns:a16="http://schemas.microsoft.com/office/drawing/2014/main" id="{592A8781-15B2-431C-A2EC-BF3E1DAC905D}"/>
                </a:ext>
              </a:extLst>
            </p:cNvPr>
            <p:cNvGrpSpPr/>
            <p:nvPr/>
          </p:nvGrpSpPr>
          <p:grpSpPr>
            <a:xfrm>
              <a:off x="6289454" y="5263284"/>
              <a:ext cx="80016" cy="74633"/>
              <a:chOff x="2996146" y="4819536"/>
              <a:chExt cx="56012" cy="52244"/>
            </a:xfrm>
          </p:grpSpPr>
          <p:sp>
            <p:nvSpPr>
              <p:cNvPr id="158" name="Freeform: Shape 157">
                <a:extLst>
                  <a:ext uri="{FF2B5EF4-FFF2-40B4-BE49-F238E27FC236}">
                    <a16:creationId xmlns:a16="http://schemas.microsoft.com/office/drawing/2014/main" id="{6017E29F-08F6-4664-81E8-BECF70154914}"/>
                  </a:ext>
                </a:extLst>
              </p:cNvPr>
              <p:cNvSpPr/>
              <p:nvPr/>
            </p:nvSpPr>
            <p:spPr>
              <a:xfrm>
                <a:off x="3024153" y="4819536"/>
                <a:ext cx="397" cy="52244"/>
              </a:xfrm>
              <a:custGeom>
                <a:avLst/>
                <a:gdLst>
                  <a:gd name="connsiteX0" fmla="*/ 0 w 397"/>
                  <a:gd name="connsiteY0" fmla="*/ 52244 h 52244"/>
                  <a:gd name="connsiteX1" fmla="*/ 0 w 397"/>
                  <a:gd name="connsiteY1" fmla="*/ 0 h 522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97" h="52244">
                    <a:moveTo>
                      <a:pt x="0" y="52244"/>
                    </a:moveTo>
                    <a:lnTo>
                      <a:pt x="0" y="0"/>
                    </a:lnTo>
                  </a:path>
                </a:pathLst>
              </a:custGeom>
              <a:ln w="3810" cap="rnd">
                <a:solidFill>
                  <a:srgbClr val="00000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9" name="Freeform: Shape 158">
                <a:extLst>
                  <a:ext uri="{FF2B5EF4-FFF2-40B4-BE49-F238E27FC236}">
                    <a16:creationId xmlns:a16="http://schemas.microsoft.com/office/drawing/2014/main" id="{B65E0938-AA0F-4833-919A-E3FE88ED0F5B}"/>
                  </a:ext>
                </a:extLst>
              </p:cNvPr>
              <p:cNvSpPr/>
              <p:nvPr/>
            </p:nvSpPr>
            <p:spPr>
              <a:xfrm>
                <a:off x="2996146" y="4819536"/>
                <a:ext cx="28006" cy="23304"/>
              </a:xfrm>
              <a:custGeom>
                <a:avLst/>
                <a:gdLst>
                  <a:gd name="connsiteX0" fmla="*/ 0 w 28006"/>
                  <a:gd name="connsiteY0" fmla="*/ 23304 h 23304"/>
                  <a:gd name="connsiteX1" fmla="*/ 28006 w 28006"/>
                  <a:gd name="connsiteY1" fmla="*/ 0 h 233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006" h="23304">
                    <a:moveTo>
                      <a:pt x="0" y="23304"/>
                    </a:moveTo>
                    <a:lnTo>
                      <a:pt x="28006" y="0"/>
                    </a:lnTo>
                  </a:path>
                </a:pathLst>
              </a:custGeom>
              <a:ln w="3810" cap="rnd">
                <a:solidFill>
                  <a:srgbClr val="00000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0" name="Freeform: Shape 159">
                <a:extLst>
                  <a:ext uri="{FF2B5EF4-FFF2-40B4-BE49-F238E27FC236}">
                    <a16:creationId xmlns:a16="http://schemas.microsoft.com/office/drawing/2014/main" id="{5E313736-7BFD-4E31-91D8-0F543B1DF23C}"/>
                  </a:ext>
                </a:extLst>
              </p:cNvPr>
              <p:cNvSpPr/>
              <p:nvPr/>
            </p:nvSpPr>
            <p:spPr>
              <a:xfrm>
                <a:off x="3024153" y="4819536"/>
                <a:ext cx="28006" cy="23304"/>
              </a:xfrm>
              <a:custGeom>
                <a:avLst/>
                <a:gdLst>
                  <a:gd name="connsiteX0" fmla="*/ 28006 w 28006"/>
                  <a:gd name="connsiteY0" fmla="*/ 23304 h 23304"/>
                  <a:gd name="connsiteX1" fmla="*/ 0 w 28006"/>
                  <a:gd name="connsiteY1" fmla="*/ 0 h 233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006" h="23304">
                    <a:moveTo>
                      <a:pt x="28006" y="23304"/>
                    </a:moveTo>
                    <a:lnTo>
                      <a:pt x="0" y="0"/>
                    </a:lnTo>
                  </a:path>
                </a:pathLst>
              </a:custGeom>
              <a:ln w="3810" cap="rnd">
                <a:solidFill>
                  <a:srgbClr val="00000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DA260735-1149-4C7E-B2AB-466EE9C18069}"/>
              </a:ext>
            </a:extLst>
          </p:cNvPr>
          <p:cNvGrpSpPr/>
          <p:nvPr/>
        </p:nvGrpSpPr>
        <p:grpSpPr>
          <a:xfrm>
            <a:off x="6317253" y="5927591"/>
            <a:ext cx="146498" cy="146497"/>
            <a:chOff x="6239464" y="6245147"/>
            <a:chExt cx="179997" cy="179997"/>
          </a:xfrm>
        </p:grpSpPr>
        <p:sp>
          <p:nvSpPr>
            <p:cNvPr id="162" name="Freeform: Shape 161">
              <a:extLst>
                <a:ext uri="{FF2B5EF4-FFF2-40B4-BE49-F238E27FC236}">
                  <a16:creationId xmlns:a16="http://schemas.microsoft.com/office/drawing/2014/main" id="{C4B92448-70D1-472F-805D-8D6BAB575328}"/>
                </a:ext>
              </a:extLst>
            </p:cNvPr>
            <p:cNvSpPr/>
            <p:nvPr/>
          </p:nvSpPr>
          <p:spPr>
            <a:xfrm>
              <a:off x="6239464" y="6245147"/>
              <a:ext cx="179997" cy="179997"/>
            </a:xfrm>
            <a:custGeom>
              <a:avLst/>
              <a:gdLst>
                <a:gd name="connsiteX0" fmla="*/ 126000 w 126000"/>
                <a:gd name="connsiteY0" fmla="*/ 63000 h 126000"/>
                <a:gd name="connsiteX1" fmla="*/ 63000 w 126000"/>
                <a:gd name="connsiteY1" fmla="*/ 126000 h 126000"/>
                <a:gd name="connsiteX2" fmla="*/ 0 w 126000"/>
                <a:gd name="connsiteY2" fmla="*/ 63000 h 126000"/>
                <a:gd name="connsiteX3" fmla="*/ 63000 w 126000"/>
                <a:gd name="connsiteY3" fmla="*/ 0 h 126000"/>
                <a:gd name="connsiteX4" fmla="*/ 126000 w 126000"/>
                <a:gd name="connsiteY4" fmla="*/ 63000 h 126000"/>
                <a:gd name="connsiteX5" fmla="*/ 126000 w 126000"/>
                <a:gd name="connsiteY5" fmla="*/ 63000 h 126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6000" h="126000">
                  <a:moveTo>
                    <a:pt x="126000" y="63000"/>
                  </a:moveTo>
                  <a:cubicBezTo>
                    <a:pt x="126000" y="97795"/>
                    <a:pt x="97795" y="126000"/>
                    <a:pt x="63000" y="126000"/>
                  </a:cubicBezTo>
                  <a:cubicBezTo>
                    <a:pt x="28205" y="126000"/>
                    <a:pt x="0" y="97795"/>
                    <a:pt x="0" y="63000"/>
                  </a:cubicBezTo>
                  <a:cubicBezTo>
                    <a:pt x="0" y="28205"/>
                    <a:pt x="28205" y="0"/>
                    <a:pt x="63000" y="0"/>
                  </a:cubicBezTo>
                  <a:cubicBezTo>
                    <a:pt x="97795" y="0"/>
                    <a:pt x="126000" y="28205"/>
                    <a:pt x="126000" y="63000"/>
                  </a:cubicBezTo>
                  <a:lnTo>
                    <a:pt x="126000" y="63000"/>
                  </a:lnTo>
                  <a:close/>
                </a:path>
              </a:pathLst>
            </a:custGeom>
            <a:solidFill>
              <a:srgbClr val="DDDFE1"/>
            </a:solidFill>
            <a:ln w="3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63" name="Graphic 30">
              <a:extLst>
                <a:ext uri="{FF2B5EF4-FFF2-40B4-BE49-F238E27FC236}">
                  <a16:creationId xmlns:a16="http://schemas.microsoft.com/office/drawing/2014/main" id="{FAA0FE60-5A4D-41B7-8591-34D40511151A}"/>
                </a:ext>
              </a:extLst>
            </p:cNvPr>
            <p:cNvGrpSpPr/>
            <p:nvPr/>
          </p:nvGrpSpPr>
          <p:grpSpPr>
            <a:xfrm>
              <a:off x="6289453" y="6297828"/>
              <a:ext cx="80016" cy="74633"/>
              <a:chOff x="3190705" y="4817436"/>
              <a:chExt cx="56012" cy="52244"/>
            </a:xfrm>
          </p:grpSpPr>
          <p:sp>
            <p:nvSpPr>
              <p:cNvPr id="164" name="Freeform: Shape 163">
                <a:extLst>
                  <a:ext uri="{FF2B5EF4-FFF2-40B4-BE49-F238E27FC236}">
                    <a16:creationId xmlns:a16="http://schemas.microsoft.com/office/drawing/2014/main" id="{008E0742-4AFA-46EA-87F5-E054E28A3CA5}"/>
                  </a:ext>
                </a:extLst>
              </p:cNvPr>
              <p:cNvSpPr/>
              <p:nvPr/>
            </p:nvSpPr>
            <p:spPr>
              <a:xfrm>
                <a:off x="3218712" y="4817436"/>
                <a:ext cx="397" cy="52244"/>
              </a:xfrm>
              <a:custGeom>
                <a:avLst/>
                <a:gdLst>
                  <a:gd name="connsiteX0" fmla="*/ 0 w 397"/>
                  <a:gd name="connsiteY0" fmla="*/ 0 h 52244"/>
                  <a:gd name="connsiteX1" fmla="*/ 0 w 397"/>
                  <a:gd name="connsiteY1" fmla="*/ 52244 h 522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97" h="52244">
                    <a:moveTo>
                      <a:pt x="0" y="0"/>
                    </a:moveTo>
                    <a:lnTo>
                      <a:pt x="0" y="52244"/>
                    </a:lnTo>
                  </a:path>
                </a:pathLst>
              </a:custGeom>
              <a:ln w="3810" cap="rnd">
                <a:solidFill>
                  <a:srgbClr val="00000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5" name="Freeform: Shape 164">
                <a:extLst>
                  <a:ext uri="{FF2B5EF4-FFF2-40B4-BE49-F238E27FC236}">
                    <a16:creationId xmlns:a16="http://schemas.microsoft.com/office/drawing/2014/main" id="{99CF3A4C-0DEE-4CBB-9086-942710F89AEB}"/>
                  </a:ext>
                </a:extLst>
              </p:cNvPr>
              <p:cNvSpPr/>
              <p:nvPr/>
            </p:nvSpPr>
            <p:spPr>
              <a:xfrm>
                <a:off x="3218712" y="4846377"/>
                <a:ext cx="28006" cy="23304"/>
              </a:xfrm>
              <a:custGeom>
                <a:avLst/>
                <a:gdLst>
                  <a:gd name="connsiteX0" fmla="*/ 28006 w 28006"/>
                  <a:gd name="connsiteY0" fmla="*/ 0 h 23304"/>
                  <a:gd name="connsiteX1" fmla="*/ 0 w 28006"/>
                  <a:gd name="connsiteY1" fmla="*/ 23304 h 233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006" h="23304">
                    <a:moveTo>
                      <a:pt x="28006" y="0"/>
                    </a:moveTo>
                    <a:lnTo>
                      <a:pt x="0" y="23304"/>
                    </a:lnTo>
                  </a:path>
                </a:pathLst>
              </a:custGeom>
              <a:ln w="3810" cap="rnd">
                <a:solidFill>
                  <a:srgbClr val="00000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6" name="Freeform: Shape 165">
                <a:extLst>
                  <a:ext uri="{FF2B5EF4-FFF2-40B4-BE49-F238E27FC236}">
                    <a16:creationId xmlns:a16="http://schemas.microsoft.com/office/drawing/2014/main" id="{07823F52-4173-4A99-9181-4B52737F195E}"/>
                  </a:ext>
                </a:extLst>
              </p:cNvPr>
              <p:cNvSpPr/>
              <p:nvPr/>
            </p:nvSpPr>
            <p:spPr>
              <a:xfrm>
                <a:off x="3190705" y="4846377"/>
                <a:ext cx="28006" cy="23304"/>
              </a:xfrm>
              <a:custGeom>
                <a:avLst/>
                <a:gdLst>
                  <a:gd name="connsiteX0" fmla="*/ 0 w 28006"/>
                  <a:gd name="connsiteY0" fmla="*/ 0 h 23304"/>
                  <a:gd name="connsiteX1" fmla="*/ 28006 w 28006"/>
                  <a:gd name="connsiteY1" fmla="*/ 23304 h 233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006" h="23304">
                    <a:moveTo>
                      <a:pt x="0" y="0"/>
                    </a:moveTo>
                    <a:lnTo>
                      <a:pt x="28006" y="23304"/>
                    </a:lnTo>
                  </a:path>
                </a:pathLst>
              </a:custGeom>
              <a:ln w="3810" cap="rnd">
                <a:solidFill>
                  <a:srgbClr val="00000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6A1D556C-4566-45FB-8C83-D2D07FFD029E}"/>
              </a:ext>
            </a:extLst>
          </p:cNvPr>
          <p:cNvGrpSpPr/>
          <p:nvPr/>
        </p:nvGrpSpPr>
        <p:grpSpPr>
          <a:xfrm>
            <a:off x="6317253" y="6201481"/>
            <a:ext cx="146498" cy="146497"/>
            <a:chOff x="6239464" y="6503783"/>
            <a:chExt cx="179997" cy="179997"/>
          </a:xfrm>
        </p:grpSpPr>
        <p:sp>
          <p:nvSpPr>
            <p:cNvPr id="169" name="Freeform: Shape 168">
              <a:extLst>
                <a:ext uri="{FF2B5EF4-FFF2-40B4-BE49-F238E27FC236}">
                  <a16:creationId xmlns:a16="http://schemas.microsoft.com/office/drawing/2014/main" id="{00E62C37-72E4-426C-8F20-6945DBD19CF2}"/>
                </a:ext>
              </a:extLst>
            </p:cNvPr>
            <p:cNvSpPr/>
            <p:nvPr/>
          </p:nvSpPr>
          <p:spPr>
            <a:xfrm>
              <a:off x="6239464" y="6503783"/>
              <a:ext cx="179997" cy="179997"/>
            </a:xfrm>
            <a:custGeom>
              <a:avLst/>
              <a:gdLst>
                <a:gd name="connsiteX0" fmla="*/ 126000 w 126000"/>
                <a:gd name="connsiteY0" fmla="*/ 63000 h 126000"/>
                <a:gd name="connsiteX1" fmla="*/ 63000 w 126000"/>
                <a:gd name="connsiteY1" fmla="*/ 126000 h 126000"/>
                <a:gd name="connsiteX2" fmla="*/ 0 w 126000"/>
                <a:gd name="connsiteY2" fmla="*/ 63000 h 126000"/>
                <a:gd name="connsiteX3" fmla="*/ 63000 w 126000"/>
                <a:gd name="connsiteY3" fmla="*/ 0 h 126000"/>
                <a:gd name="connsiteX4" fmla="*/ 126000 w 126000"/>
                <a:gd name="connsiteY4" fmla="*/ 63000 h 126000"/>
                <a:gd name="connsiteX5" fmla="*/ 126000 w 126000"/>
                <a:gd name="connsiteY5" fmla="*/ 63000 h 126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6000" h="126000">
                  <a:moveTo>
                    <a:pt x="126000" y="63000"/>
                  </a:moveTo>
                  <a:cubicBezTo>
                    <a:pt x="126000" y="97795"/>
                    <a:pt x="97795" y="126000"/>
                    <a:pt x="63000" y="126000"/>
                  </a:cubicBezTo>
                  <a:cubicBezTo>
                    <a:pt x="28205" y="126000"/>
                    <a:pt x="0" y="97795"/>
                    <a:pt x="0" y="63000"/>
                  </a:cubicBezTo>
                  <a:cubicBezTo>
                    <a:pt x="0" y="28205"/>
                    <a:pt x="28205" y="0"/>
                    <a:pt x="63000" y="0"/>
                  </a:cubicBezTo>
                  <a:cubicBezTo>
                    <a:pt x="97795" y="0"/>
                    <a:pt x="126000" y="28205"/>
                    <a:pt x="126000" y="63000"/>
                  </a:cubicBezTo>
                  <a:lnTo>
                    <a:pt x="126000" y="63000"/>
                  </a:lnTo>
                  <a:close/>
                </a:path>
              </a:pathLst>
            </a:custGeom>
            <a:solidFill>
              <a:srgbClr val="DDDFE1"/>
            </a:solidFill>
            <a:ln w="3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70" name="Graphic 30">
              <a:extLst>
                <a:ext uri="{FF2B5EF4-FFF2-40B4-BE49-F238E27FC236}">
                  <a16:creationId xmlns:a16="http://schemas.microsoft.com/office/drawing/2014/main" id="{5CACAB4D-B195-4610-BB45-D3F0E29987C3}"/>
                </a:ext>
              </a:extLst>
            </p:cNvPr>
            <p:cNvGrpSpPr/>
            <p:nvPr/>
          </p:nvGrpSpPr>
          <p:grpSpPr>
            <a:xfrm>
              <a:off x="6289453" y="6556464"/>
              <a:ext cx="80016" cy="74633"/>
              <a:chOff x="3190705" y="4817436"/>
              <a:chExt cx="56012" cy="52244"/>
            </a:xfrm>
          </p:grpSpPr>
          <p:sp>
            <p:nvSpPr>
              <p:cNvPr id="171" name="Freeform: Shape 170">
                <a:extLst>
                  <a:ext uri="{FF2B5EF4-FFF2-40B4-BE49-F238E27FC236}">
                    <a16:creationId xmlns:a16="http://schemas.microsoft.com/office/drawing/2014/main" id="{E16ABB88-728B-4128-9233-796EEFB909D0}"/>
                  </a:ext>
                </a:extLst>
              </p:cNvPr>
              <p:cNvSpPr/>
              <p:nvPr/>
            </p:nvSpPr>
            <p:spPr>
              <a:xfrm>
                <a:off x="3218712" y="4817436"/>
                <a:ext cx="397" cy="52244"/>
              </a:xfrm>
              <a:custGeom>
                <a:avLst/>
                <a:gdLst>
                  <a:gd name="connsiteX0" fmla="*/ 0 w 397"/>
                  <a:gd name="connsiteY0" fmla="*/ 0 h 52244"/>
                  <a:gd name="connsiteX1" fmla="*/ 0 w 397"/>
                  <a:gd name="connsiteY1" fmla="*/ 52244 h 522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97" h="52244">
                    <a:moveTo>
                      <a:pt x="0" y="0"/>
                    </a:moveTo>
                    <a:lnTo>
                      <a:pt x="0" y="52244"/>
                    </a:lnTo>
                  </a:path>
                </a:pathLst>
              </a:custGeom>
              <a:ln w="3810" cap="rnd">
                <a:solidFill>
                  <a:srgbClr val="00000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2" name="Freeform: Shape 171">
                <a:extLst>
                  <a:ext uri="{FF2B5EF4-FFF2-40B4-BE49-F238E27FC236}">
                    <a16:creationId xmlns:a16="http://schemas.microsoft.com/office/drawing/2014/main" id="{33E21E7D-3593-4E4F-B9EF-6E92312C8133}"/>
                  </a:ext>
                </a:extLst>
              </p:cNvPr>
              <p:cNvSpPr/>
              <p:nvPr/>
            </p:nvSpPr>
            <p:spPr>
              <a:xfrm>
                <a:off x="3218712" y="4846377"/>
                <a:ext cx="28006" cy="23304"/>
              </a:xfrm>
              <a:custGeom>
                <a:avLst/>
                <a:gdLst>
                  <a:gd name="connsiteX0" fmla="*/ 28006 w 28006"/>
                  <a:gd name="connsiteY0" fmla="*/ 0 h 23304"/>
                  <a:gd name="connsiteX1" fmla="*/ 0 w 28006"/>
                  <a:gd name="connsiteY1" fmla="*/ 23304 h 233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006" h="23304">
                    <a:moveTo>
                      <a:pt x="28006" y="0"/>
                    </a:moveTo>
                    <a:lnTo>
                      <a:pt x="0" y="23304"/>
                    </a:lnTo>
                  </a:path>
                </a:pathLst>
              </a:custGeom>
              <a:ln w="3810" cap="rnd">
                <a:solidFill>
                  <a:srgbClr val="00000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3" name="Freeform: Shape 172">
                <a:extLst>
                  <a:ext uri="{FF2B5EF4-FFF2-40B4-BE49-F238E27FC236}">
                    <a16:creationId xmlns:a16="http://schemas.microsoft.com/office/drawing/2014/main" id="{DBDBA02B-FB32-48A0-B102-4D32ABAAD193}"/>
                  </a:ext>
                </a:extLst>
              </p:cNvPr>
              <p:cNvSpPr/>
              <p:nvPr/>
            </p:nvSpPr>
            <p:spPr>
              <a:xfrm>
                <a:off x="3190705" y="4846377"/>
                <a:ext cx="28006" cy="23304"/>
              </a:xfrm>
              <a:custGeom>
                <a:avLst/>
                <a:gdLst>
                  <a:gd name="connsiteX0" fmla="*/ 0 w 28006"/>
                  <a:gd name="connsiteY0" fmla="*/ 0 h 23304"/>
                  <a:gd name="connsiteX1" fmla="*/ 28006 w 28006"/>
                  <a:gd name="connsiteY1" fmla="*/ 23304 h 233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006" h="23304">
                    <a:moveTo>
                      <a:pt x="0" y="0"/>
                    </a:moveTo>
                    <a:lnTo>
                      <a:pt x="28006" y="23304"/>
                    </a:lnTo>
                  </a:path>
                </a:pathLst>
              </a:custGeom>
              <a:ln w="3810" cap="rnd">
                <a:solidFill>
                  <a:srgbClr val="00000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D5BE6089-6EA9-459A-8248-1B9297798E10}"/>
              </a:ext>
            </a:extLst>
          </p:cNvPr>
          <p:cNvGrpSpPr/>
          <p:nvPr/>
        </p:nvGrpSpPr>
        <p:grpSpPr>
          <a:xfrm>
            <a:off x="6317254" y="5105921"/>
            <a:ext cx="146498" cy="146497"/>
            <a:chOff x="6239465" y="5469239"/>
            <a:chExt cx="179997" cy="179997"/>
          </a:xfrm>
        </p:grpSpPr>
        <p:sp>
          <p:nvSpPr>
            <p:cNvPr id="175" name="Freeform: Shape 174">
              <a:extLst>
                <a:ext uri="{FF2B5EF4-FFF2-40B4-BE49-F238E27FC236}">
                  <a16:creationId xmlns:a16="http://schemas.microsoft.com/office/drawing/2014/main" id="{E5E8D6C2-F72B-438B-84AE-7E3C39DB34AF}"/>
                </a:ext>
              </a:extLst>
            </p:cNvPr>
            <p:cNvSpPr/>
            <p:nvPr/>
          </p:nvSpPr>
          <p:spPr>
            <a:xfrm>
              <a:off x="6239465" y="5469239"/>
              <a:ext cx="179997" cy="179997"/>
            </a:xfrm>
            <a:custGeom>
              <a:avLst/>
              <a:gdLst>
                <a:gd name="connsiteX0" fmla="*/ 0 w 126000"/>
                <a:gd name="connsiteY0" fmla="*/ 63000 h 126000"/>
                <a:gd name="connsiteX1" fmla="*/ 63000 w 126000"/>
                <a:gd name="connsiteY1" fmla="*/ 0 h 126000"/>
                <a:gd name="connsiteX2" fmla="*/ 126000 w 126000"/>
                <a:gd name="connsiteY2" fmla="*/ 63000 h 126000"/>
                <a:gd name="connsiteX3" fmla="*/ 63000 w 126000"/>
                <a:gd name="connsiteY3" fmla="*/ 126000 h 126000"/>
                <a:gd name="connsiteX4" fmla="*/ 0 w 126000"/>
                <a:gd name="connsiteY4" fmla="*/ 63000 h 126000"/>
                <a:gd name="connsiteX5" fmla="*/ 0 w 126000"/>
                <a:gd name="connsiteY5" fmla="*/ 63000 h 126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6000" h="126000">
                  <a:moveTo>
                    <a:pt x="0" y="63000"/>
                  </a:moveTo>
                  <a:cubicBezTo>
                    <a:pt x="0" y="28205"/>
                    <a:pt x="28205" y="0"/>
                    <a:pt x="63000" y="0"/>
                  </a:cubicBezTo>
                  <a:cubicBezTo>
                    <a:pt x="97795" y="0"/>
                    <a:pt x="126000" y="28205"/>
                    <a:pt x="126000" y="63000"/>
                  </a:cubicBezTo>
                  <a:cubicBezTo>
                    <a:pt x="126000" y="97795"/>
                    <a:pt x="97795" y="126000"/>
                    <a:pt x="63000" y="126000"/>
                  </a:cubicBezTo>
                  <a:cubicBezTo>
                    <a:pt x="28205" y="126000"/>
                    <a:pt x="0" y="97795"/>
                    <a:pt x="0" y="63000"/>
                  </a:cubicBezTo>
                  <a:lnTo>
                    <a:pt x="0" y="63000"/>
                  </a:lnTo>
                  <a:close/>
                </a:path>
              </a:pathLst>
            </a:custGeom>
            <a:solidFill>
              <a:srgbClr val="DDDFE1"/>
            </a:solidFill>
            <a:ln w="3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76" name="Graphic 32">
              <a:extLst>
                <a:ext uri="{FF2B5EF4-FFF2-40B4-BE49-F238E27FC236}">
                  <a16:creationId xmlns:a16="http://schemas.microsoft.com/office/drawing/2014/main" id="{C632B0A9-D85B-46AA-B3DC-84E680123A2F}"/>
                </a:ext>
              </a:extLst>
            </p:cNvPr>
            <p:cNvGrpSpPr/>
            <p:nvPr/>
          </p:nvGrpSpPr>
          <p:grpSpPr>
            <a:xfrm>
              <a:off x="6289454" y="5521920"/>
              <a:ext cx="80016" cy="74633"/>
              <a:chOff x="2996146" y="4819536"/>
              <a:chExt cx="56012" cy="52244"/>
            </a:xfrm>
          </p:grpSpPr>
          <p:sp>
            <p:nvSpPr>
              <p:cNvPr id="177" name="Freeform: Shape 176">
                <a:extLst>
                  <a:ext uri="{FF2B5EF4-FFF2-40B4-BE49-F238E27FC236}">
                    <a16:creationId xmlns:a16="http://schemas.microsoft.com/office/drawing/2014/main" id="{479FCB8D-306B-432D-97A8-6BBD823F16C6}"/>
                  </a:ext>
                </a:extLst>
              </p:cNvPr>
              <p:cNvSpPr/>
              <p:nvPr/>
            </p:nvSpPr>
            <p:spPr>
              <a:xfrm>
                <a:off x="3024153" y="4819536"/>
                <a:ext cx="397" cy="52244"/>
              </a:xfrm>
              <a:custGeom>
                <a:avLst/>
                <a:gdLst>
                  <a:gd name="connsiteX0" fmla="*/ 0 w 397"/>
                  <a:gd name="connsiteY0" fmla="*/ 52244 h 52244"/>
                  <a:gd name="connsiteX1" fmla="*/ 0 w 397"/>
                  <a:gd name="connsiteY1" fmla="*/ 0 h 522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97" h="52244">
                    <a:moveTo>
                      <a:pt x="0" y="52244"/>
                    </a:moveTo>
                    <a:lnTo>
                      <a:pt x="0" y="0"/>
                    </a:lnTo>
                  </a:path>
                </a:pathLst>
              </a:custGeom>
              <a:ln w="3810" cap="rnd">
                <a:solidFill>
                  <a:srgbClr val="00000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8" name="Freeform: Shape 177">
                <a:extLst>
                  <a:ext uri="{FF2B5EF4-FFF2-40B4-BE49-F238E27FC236}">
                    <a16:creationId xmlns:a16="http://schemas.microsoft.com/office/drawing/2014/main" id="{40B84D74-ED32-4454-8EAE-0D86CB73A1D6}"/>
                  </a:ext>
                </a:extLst>
              </p:cNvPr>
              <p:cNvSpPr/>
              <p:nvPr/>
            </p:nvSpPr>
            <p:spPr>
              <a:xfrm>
                <a:off x="2996146" y="4819536"/>
                <a:ext cx="28006" cy="23304"/>
              </a:xfrm>
              <a:custGeom>
                <a:avLst/>
                <a:gdLst>
                  <a:gd name="connsiteX0" fmla="*/ 0 w 28006"/>
                  <a:gd name="connsiteY0" fmla="*/ 23304 h 23304"/>
                  <a:gd name="connsiteX1" fmla="*/ 28006 w 28006"/>
                  <a:gd name="connsiteY1" fmla="*/ 0 h 233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006" h="23304">
                    <a:moveTo>
                      <a:pt x="0" y="23304"/>
                    </a:moveTo>
                    <a:lnTo>
                      <a:pt x="28006" y="0"/>
                    </a:lnTo>
                  </a:path>
                </a:pathLst>
              </a:custGeom>
              <a:ln w="3810" cap="rnd">
                <a:solidFill>
                  <a:srgbClr val="00000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9" name="Freeform: Shape 178">
                <a:extLst>
                  <a:ext uri="{FF2B5EF4-FFF2-40B4-BE49-F238E27FC236}">
                    <a16:creationId xmlns:a16="http://schemas.microsoft.com/office/drawing/2014/main" id="{D51CEE76-D346-45C8-9DDF-3E1F85A579E5}"/>
                  </a:ext>
                </a:extLst>
              </p:cNvPr>
              <p:cNvSpPr/>
              <p:nvPr/>
            </p:nvSpPr>
            <p:spPr>
              <a:xfrm>
                <a:off x="3024153" y="4819536"/>
                <a:ext cx="28006" cy="23304"/>
              </a:xfrm>
              <a:custGeom>
                <a:avLst/>
                <a:gdLst>
                  <a:gd name="connsiteX0" fmla="*/ 28006 w 28006"/>
                  <a:gd name="connsiteY0" fmla="*/ 23304 h 23304"/>
                  <a:gd name="connsiteX1" fmla="*/ 0 w 28006"/>
                  <a:gd name="connsiteY1" fmla="*/ 0 h 233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006" h="23304">
                    <a:moveTo>
                      <a:pt x="28006" y="23304"/>
                    </a:moveTo>
                    <a:lnTo>
                      <a:pt x="0" y="0"/>
                    </a:lnTo>
                  </a:path>
                </a:pathLst>
              </a:custGeom>
              <a:ln w="3810" cap="rnd">
                <a:solidFill>
                  <a:srgbClr val="00000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7FCA5AEC-4B05-47E2-9A38-28F0143A47F8}"/>
              </a:ext>
            </a:extLst>
          </p:cNvPr>
          <p:cNvGrpSpPr/>
          <p:nvPr/>
        </p:nvGrpSpPr>
        <p:grpSpPr>
          <a:xfrm rot="5400000">
            <a:off x="4934947" y="5313671"/>
            <a:ext cx="250115" cy="250115"/>
            <a:chOff x="6239465" y="4951967"/>
            <a:chExt cx="179997" cy="179997"/>
          </a:xfrm>
        </p:grpSpPr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D5A2F808-F727-4C67-9F76-0E2308188CF2}"/>
                </a:ext>
              </a:extLst>
            </p:cNvPr>
            <p:cNvSpPr/>
            <p:nvPr/>
          </p:nvSpPr>
          <p:spPr>
            <a:xfrm>
              <a:off x="6239465" y="4951967"/>
              <a:ext cx="179997" cy="179997"/>
            </a:xfrm>
            <a:custGeom>
              <a:avLst/>
              <a:gdLst>
                <a:gd name="connsiteX0" fmla="*/ 0 w 126000"/>
                <a:gd name="connsiteY0" fmla="*/ 63000 h 126000"/>
                <a:gd name="connsiteX1" fmla="*/ 63000 w 126000"/>
                <a:gd name="connsiteY1" fmla="*/ 0 h 126000"/>
                <a:gd name="connsiteX2" fmla="*/ 126000 w 126000"/>
                <a:gd name="connsiteY2" fmla="*/ 63000 h 126000"/>
                <a:gd name="connsiteX3" fmla="*/ 63000 w 126000"/>
                <a:gd name="connsiteY3" fmla="*/ 126000 h 126000"/>
                <a:gd name="connsiteX4" fmla="*/ 0 w 126000"/>
                <a:gd name="connsiteY4" fmla="*/ 63000 h 126000"/>
                <a:gd name="connsiteX5" fmla="*/ 0 w 126000"/>
                <a:gd name="connsiteY5" fmla="*/ 63000 h 126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6000" h="126000">
                  <a:moveTo>
                    <a:pt x="0" y="63000"/>
                  </a:moveTo>
                  <a:cubicBezTo>
                    <a:pt x="0" y="28205"/>
                    <a:pt x="28205" y="0"/>
                    <a:pt x="63000" y="0"/>
                  </a:cubicBezTo>
                  <a:cubicBezTo>
                    <a:pt x="97795" y="0"/>
                    <a:pt x="126000" y="28205"/>
                    <a:pt x="126000" y="63000"/>
                  </a:cubicBezTo>
                  <a:cubicBezTo>
                    <a:pt x="126000" y="97795"/>
                    <a:pt x="97795" y="126000"/>
                    <a:pt x="63000" y="126000"/>
                  </a:cubicBezTo>
                  <a:cubicBezTo>
                    <a:pt x="28205" y="126000"/>
                    <a:pt x="0" y="97795"/>
                    <a:pt x="0" y="63000"/>
                  </a:cubicBezTo>
                  <a:lnTo>
                    <a:pt x="0" y="63000"/>
                  </a:lnTo>
                  <a:close/>
                </a:path>
              </a:pathLst>
            </a:custGeom>
            <a:solidFill>
              <a:schemeClr val="bg1"/>
            </a:solidFill>
            <a:ln w="3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86" name="Graphic 32">
              <a:extLst>
                <a:ext uri="{FF2B5EF4-FFF2-40B4-BE49-F238E27FC236}">
                  <a16:creationId xmlns:a16="http://schemas.microsoft.com/office/drawing/2014/main" id="{827E6A49-8E6C-4735-BAC3-CD33CAAF67E8}"/>
                </a:ext>
              </a:extLst>
            </p:cNvPr>
            <p:cNvGrpSpPr/>
            <p:nvPr/>
          </p:nvGrpSpPr>
          <p:grpSpPr>
            <a:xfrm>
              <a:off x="6289454" y="5004648"/>
              <a:ext cx="80016" cy="74633"/>
              <a:chOff x="2996146" y="4819536"/>
              <a:chExt cx="56012" cy="52244"/>
            </a:xfrm>
          </p:grpSpPr>
          <p:sp>
            <p:nvSpPr>
              <p:cNvPr id="87" name="Freeform: Shape 86">
                <a:extLst>
                  <a:ext uri="{FF2B5EF4-FFF2-40B4-BE49-F238E27FC236}">
                    <a16:creationId xmlns:a16="http://schemas.microsoft.com/office/drawing/2014/main" id="{944E15DB-7D77-45A0-A252-83DEB9E93306}"/>
                  </a:ext>
                </a:extLst>
              </p:cNvPr>
              <p:cNvSpPr/>
              <p:nvPr/>
            </p:nvSpPr>
            <p:spPr>
              <a:xfrm>
                <a:off x="3024153" y="4819536"/>
                <a:ext cx="397" cy="52244"/>
              </a:xfrm>
              <a:custGeom>
                <a:avLst/>
                <a:gdLst>
                  <a:gd name="connsiteX0" fmla="*/ 0 w 397"/>
                  <a:gd name="connsiteY0" fmla="*/ 52244 h 52244"/>
                  <a:gd name="connsiteX1" fmla="*/ 0 w 397"/>
                  <a:gd name="connsiteY1" fmla="*/ 0 h 522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97" h="52244">
                    <a:moveTo>
                      <a:pt x="0" y="52244"/>
                    </a:moveTo>
                    <a:lnTo>
                      <a:pt x="0" y="0"/>
                    </a:lnTo>
                  </a:path>
                </a:pathLst>
              </a:custGeom>
              <a:ln w="3810" cap="rnd">
                <a:solidFill>
                  <a:srgbClr val="00000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8" name="Freeform: Shape 87">
                <a:extLst>
                  <a:ext uri="{FF2B5EF4-FFF2-40B4-BE49-F238E27FC236}">
                    <a16:creationId xmlns:a16="http://schemas.microsoft.com/office/drawing/2014/main" id="{5B24AEA8-433D-4893-A2EF-C214B9445A1D}"/>
                  </a:ext>
                </a:extLst>
              </p:cNvPr>
              <p:cNvSpPr/>
              <p:nvPr/>
            </p:nvSpPr>
            <p:spPr>
              <a:xfrm>
                <a:off x="2996146" y="4819536"/>
                <a:ext cx="28006" cy="23304"/>
              </a:xfrm>
              <a:custGeom>
                <a:avLst/>
                <a:gdLst>
                  <a:gd name="connsiteX0" fmla="*/ 0 w 28006"/>
                  <a:gd name="connsiteY0" fmla="*/ 23304 h 23304"/>
                  <a:gd name="connsiteX1" fmla="*/ 28006 w 28006"/>
                  <a:gd name="connsiteY1" fmla="*/ 0 h 233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006" h="23304">
                    <a:moveTo>
                      <a:pt x="0" y="23304"/>
                    </a:moveTo>
                    <a:lnTo>
                      <a:pt x="28006" y="0"/>
                    </a:lnTo>
                  </a:path>
                </a:pathLst>
              </a:custGeom>
              <a:ln w="3810" cap="rnd">
                <a:solidFill>
                  <a:srgbClr val="00000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9" name="Freeform: Shape 88">
                <a:extLst>
                  <a:ext uri="{FF2B5EF4-FFF2-40B4-BE49-F238E27FC236}">
                    <a16:creationId xmlns:a16="http://schemas.microsoft.com/office/drawing/2014/main" id="{0761CE10-992A-44D7-84B7-4453E5CDEA56}"/>
                  </a:ext>
                </a:extLst>
              </p:cNvPr>
              <p:cNvSpPr/>
              <p:nvPr/>
            </p:nvSpPr>
            <p:spPr>
              <a:xfrm>
                <a:off x="3024153" y="4819536"/>
                <a:ext cx="28006" cy="23304"/>
              </a:xfrm>
              <a:custGeom>
                <a:avLst/>
                <a:gdLst>
                  <a:gd name="connsiteX0" fmla="*/ 28006 w 28006"/>
                  <a:gd name="connsiteY0" fmla="*/ 23304 h 23304"/>
                  <a:gd name="connsiteX1" fmla="*/ 0 w 28006"/>
                  <a:gd name="connsiteY1" fmla="*/ 0 h 233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006" h="23304">
                    <a:moveTo>
                      <a:pt x="28006" y="23304"/>
                    </a:moveTo>
                    <a:lnTo>
                      <a:pt x="0" y="0"/>
                    </a:lnTo>
                  </a:path>
                </a:pathLst>
              </a:custGeom>
              <a:ln w="3810" cap="rnd">
                <a:solidFill>
                  <a:srgbClr val="00000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3F792334-E2DF-593A-1FD7-FC2895D5C7BF}"/>
              </a:ext>
            </a:extLst>
          </p:cNvPr>
          <p:cNvSpPr txBox="1"/>
          <p:nvPr/>
        </p:nvSpPr>
        <p:spPr>
          <a:xfrm>
            <a:off x="328613" y="7141272"/>
            <a:ext cx="6183983" cy="24622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defTabSz="457200">
              <a:spcAft>
                <a:spcPts val="800"/>
              </a:spcAft>
              <a:defRPr/>
            </a:pPr>
            <a:r>
              <a:rPr lang="en-US" sz="1600" dirty="0">
                <a:latin typeface="+mj-lt"/>
                <a:cs typeface="Segoe Sans Display Semilight" pitchFamily="2" charset="0"/>
              </a:rPr>
              <a:t>Together, let’s supercharge your security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A95AA004-3CF6-4717-9562-3FED744D7CFF}"/>
              </a:ext>
            </a:extLst>
          </p:cNvPr>
          <p:cNvGrpSpPr/>
          <p:nvPr/>
        </p:nvGrpSpPr>
        <p:grpSpPr>
          <a:xfrm>
            <a:off x="6317253" y="6475372"/>
            <a:ext cx="146498" cy="146497"/>
            <a:chOff x="6239464" y="6762416"/>
            <a:chExt cx="179997" cy="179997"/>
          </a:xfrm>
        </p:grpSpPr>
        <p:sp>
          <p:nvSpPr>
            <p:cNvPr id="181" name="Freeform: Shape 180">
              <a:extLst>
                <a:ext uri="{FF2B5EF4-FFF2-40B4-BE49-F238E27FC236}">
                  <a16:creationId xmlns:a16="http://schemas.microsoft.com/office/drawing/2014/main" id="{CA385760-9B02-434F-9B07-95C89579246B}"/>
                </a:ext>
              </a:extLst>
            </p:cNvPr>
            <p:cNvSpPr/>
            <p:nvPr/>
          </p:nvSpPr>
          <p:spPr>
            <a:xfrm>
              <a:off x="6239464" y="6762416"/>
              <a:ext cx="179997" cy="179997"/>
            </a:xfrm>
            <a:custGeom>
              <a:avLst/>
              <a:gdLst>
                <a:gd name="connsiteX0" fmla="*/ 126000 w 126000"/>
                <a:gd name="connsiteY0" fmla="*/ 63000 h 126000"/>
                <a:gd name="connsiteX1" fmla="*/ 63000 w 126000"/>
                <a:gd name="connsiteY1" fmla="*/ 126000 h 126000"/>
                <a:gd name="connsiteX2" fmla="*/ 0 w 126000"/>
                <a:gd name="connsiteY2" fmla="*/ 63000 h 126000"/>
                <a:gd name="connsiteX3" fmla="*/ 63000 w 126000"/>
                <a:gd name="connsiteY3" fmla="*/ 0 h 126000"/>
                <a:gd name="connsiteX4" fmla="*/ 126000 w 126000"/>
                <a:gd name="connsiteY4" fmla="*/ 63000 h 126000"/>
                <a:gd name="connsiteX5" fmla="*/ 126000 w 126000"/>
                <a:gd name="connsiteY5" fmla="*/ 63000 h 126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6000" h="126000">
                  <a:moveTo>
                    <a:pt x="126000" y="63000"/>
                  </a:moveTo>
                  <a:cubicBezTo>
                    <a:pt x="126000" y="97795"/>
                    <a:pt x="97795" y="126000"/>
                    <a:pt x="63000" y="126000"/>
                  </a:cubicBezTo>
                  <a:cubicBezTo>
                    <a:pt x="28205" y="126000"/>
                    <a:pt x="0" y="97795"/>
                    <a:pt x="0" y="63000"/>
                  </a:cubicBezTo>
                  <a:cubicBezTo>
                    <a:pt x="0" y="28205"/>
                    <a:pt x="28205" y="0"/>
                    <a:pt x="63000" y="0"/>
                  </a:cubicBezTo>
                  <a:cubicBezTo>
                    <a:pt x="97795" y="0"/>
                    <a:pt x="126000" y="28205"/>
                    <a:pt x="126000" y="63000"/>
                  </a:cubicBezTo>
                  <a:lnTo>
                    <a:pt x="126000" y="63000"/>
                  </a:lnTo>
                  <a:close/>
                </a:path>
              </a:pathLst>
            </a:custGeom>
            <a:solidFill>
              <a:srgbClr val="DDDFE1"/>
            </a:solidFill>
            <a:ln w="3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grpSp>
          <p:nvGrpSpPr>
            <p:cNvPr id="182" name="Graphic 30">
              <a:extLst>
                <a:ext uri="{FF2B5EF4-FFF2-40B4-BE49-F238E27FC236}">
                  <a16:creationId xmlns:a16="http://schemas.microsoft.com/office/drawing/2014/main" id="{47306B6C-2E8A-4227-A1D3-D3BA80ED5397}"/>
                </a:ext>
              </a:extLst>
            </p:cNvPr>
            <p:cNvGrpSpPr/>
            <p:nvPr/>
          </p:nvGrpSpPr>
          <p:grpSpPr>
            <a:xfrm>
              <a:off x="6289453" y="6815097"/>
              <a:ext cx="80016" cy="74633"/>
              <a:chOff x="3190705" y="4817436"/>
              <a:chExt cx="56012" cy="52244"/>
            </a:xfrm>
          </p:grpSpPr>
          <p:sp>
            <p:nvSpPr>
              <p:cNvPr id="183" name="Freeform: Shape 182">
                <a:extLst>
                  <a:ext uri="{FF2B5EF4-FFF2-40B4-BE49-F238E27FC236}">
                    <a16:creationId xmlns:a16="http://schemas.microsoft.com/office/drawing/2014/main" id="{8F45BCDA-02A7-4C0E-9F43-20D6C0A50F9E}"/>
                  </a:ext>
                </a:extLst>
              </p:cNvPr>
              <p:cNvSpPr/>
              <p:nvPr/>
            </p:nvSpPr>
            <p:spPr>
              <a:xfrm>
                <a:off x="3218712" y="4817436"/>
                <a:ext cx="397" cy="52244"/>
              </a:xfrm>
              <a:custGeom>
                <a:avLst/>
                <a:gdLst>
                  <a:gd name="connsiteX0" fmla="*/ 0 w 397"/>
                  <a:gd name="connsiteY0" fmla="*/ 0 h 52244"/>
                  <a:gd name="connsiteX1" fmla="*/ 0 w 397"/>
                  <a:gd name="connsiteY1" fmla="*/ 52244 h 522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97" h="52244">
                    <a:moveTo>
                      <a:pt x="0" y="0"/>
                    </a:moveTo>
                    <a:lnTo>
                      <a:pt x="0" y="52244"/>
                    </a:lnTo>
                  </a:path>
                </a:pathLst>
              </a:custGeom>
              <a:ln w="3810" cap="rnd">
                <a:solidFill>
                  <a:srgbClr val="00000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5" name="Freeform: Shape 184">
                <a:extLst>
                  <a:ext uri="{FF2B5EF4-FFF2-40B4-BE49-F238E27FC236}">
                    <a16:creationId xmlns:a16="http://schemas.microsoft.com/office/drawing/2014/main" id="{28A5ED94-DEF7-4CA5-8A42-4D0BA615FBC5}"/>
                  </a:ext>
                </a:extLst>
              </p:cNvPr>
              <p:cNvSpPr/>
              <p:nvPr/>
            </p:nvSpPr>
            <p:spPr>
              <a:xfrm>
                <a:off x="3218712" y="4846377"/>
                <a:ext cx="28006" cy="23304"/>
              </a:xfrm>
              <a:custGeom>
                <a:avLst/>
                <a:gdLst>
                  <a:gd name="connsiteX0" fmla="*/ 28006 w 28006"/>
                  <a:gd name="connsiteY0" fmla="*/ 0 h 23304"/>
                  <a:gd name="connsiteX1" fmla="*/ 0 w 28006"/>
                  <a:gd name="connsiteY1" fmla="*/ 23304 h 233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006" h="23304">
                    <a:moveTo>
                      <a:pt x="28006" y="0"/>
                    </a:moveTo>
                    <a:lnTo>
                      <a:pt x="0" y="23304"/>
                    </a:lnTo>
                  </a:path>
                </a:pathLst>
              </a:custGeom>
              <a:ln w="3810" cap="rnd">
                <a:solidFill>
                  <a:srgbClr val="00000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6" name="Freeform: Shape 185">
                <a:extLst>
                  <a:ext uri="{FF2B5EF4-FFF2-40B4-BE49-F238E27FC236}">
                    <a16:creationId xmlns:a16="http://schemas.microsoft.com/office/drawing/2014/main" id="{B10B78C1-EB08-4558-817C-5396F944C109}"/>
                  </a:ext>
                </a:extLst>
              </p:cNvPr>
              <p:cNvSpPr/>
              <p:nvPr/>
            </p:nvSpPr>
            <p:spPr>
              <a:xfrm>
                <a:off x="3190705" y="4846377"/>
                <a:ext cx="28006" cy="23304"/>
              </a:xfrm>
              <a:custGeom>
                <a:avLst/>
                <a:gdLst>
                  <a:gd name="connsiteX0" fmla="*/ 0 w 28006"/>
                  <a:gd name="connsiteY0" fmla="*/ 0 h 23304"/>
                  <a:gd name="connsiteX1" fmla="*/ 28006 w 28006"/>
                  <a:gd name="connsiteY1" fmla="*/ 23304 h 233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006" h="23304">
                    <a:moveTo>
                      <a:pt x="0" y="0"/>
                    </a:moveTo>
                    <a:lnTo>
                      <a:pt x="28006" y="23304"/>
                    </a:lnTo>
                  </a:path>
                </a:pathLst>
              </a:custGeom>
              <a:ln w="3810" cap="rnd">
                <a:solidFill>
                  <a:srgbClr val="00000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3DA908D5-B007-4702-A13C-8D367DB5A518}"/>
              </a:ext>
            </a:extLst>
          </p:cNvPr>
          <p:cNvGrpSpPr/>
          <p:nvPr/>
        </p:nvGrpSpPr>
        <p:grpSpPr>
          <a:xfrm>
            <a:off x="6317254" y="4558141"/>
            <a:ext cx="146498" cy="146497"/>
            <a:chOff x="6239465" y="4951967"/>
            <a:chExt cx="179997" cy="179997"/>
          </a:xfrm>
        </p:grpSpPr>
        <p:sp>
          <p:nvSpPr>
            <p:cNvPr id="140" name="Freeform: Shape 139">
              <a:extLst>
                <a:ext uri="{FF2B5EF4-FFF2-40B4-BE49-F238E27FC236}">
                  <a16:creationId xmlns:a16="http://schemas.microsoft.com/office/drawing/2014/main" id="{CBD06271-B572-4727-B0D9-C64CAE87FF34}"/>
                </a:ext>
              </a:extLst>
            </p:cNvPr>
            <p:cNvSpPr/>
            <p:nvPr/>
          </p:nvSpPr>
          <p:spPr>
            <a:xfrm>
              <a:off x="6239465" y="4951967"/>
              <a:ext cx="179997" cy="179997"/>
            </a:xfrm>
            <a:custGeom>
              <a:avLst/>
              <a:gdLst>
                <a:gd name="connsiteX0" fmla="*/ 0 w 126000"/>
                <a:gd name="connsiteY0" fmla="*/ 63000 h 126000"/>
                <a:gd name="connsiteX1" fmla="*/ 63000 w 126000"/>
                <a:gd name="connsiteY1" fmla="*/ 0 h 126000"/>
                <a:gd name="connsiteX2" fmla="*/ 126000 w 126000"/>
                <a:gd name="connsiteY2" fmla="*/ 63000 h 126000"/>
                <a:gd name="connsiteX3" fmla="*/ 63000 w 126000"/>
                <a:gd name="connsiteY3" fmla="*/ 126000 h 126000"/>
                <a:gd name="connsiteX4" fmla="*/ 0 w 126000"/>
                <a:gd name="connsiteY4" fmla="*/ 63000 h 126000"/>
                <a:gd name="connsiteX5" fmla="*/ 0 w 126000"/>
                <a:gd name="connsiteY5" fmla="*/ 63000 h 126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6000" h="126000">
                  <a:moveTo>
                    <a:pt x="0" y="63000"/>
                  </a:moveTo>
                  <a:cubicBezTo>
                    <a:pt x="0" y="28205"/>
                    <a:pt x="28205" y="0"/>
                    <a:pt x="63000" y="0"/>
                  </a:cubicBezTo>
                  <a:cubicBezTo>
                    <a:pt x="97795" y="0"/>
                    <a:pt x="126000" y="28205"/>
                    <a:pt x="126000" y="63000"/>
                  </a:cubicBezTo>
                  <a:cubicBezTo>
                    <a:pt x="126000" y="97795"/>
                    <a:pt x="97795" y="126000"/>
                    <a:pt x="63000" y="126000"/>
                  </a:cubicBezTo>
                  <a:cubicBezTo>
                    <a:pt x="28205" y="126000"/>
                    <a:pt x="0" y="97795"/>
                    <a:pt x="0" y="63000"/>
                  </a:cubicBezTo>
                  <a:lnTo>
                    <a:pt x="0" y="63000"/>
                  </a:lnTo>
                  <a:close/>
                </a:path>
              </a:pathLst>
            </a:custGeom>
            <a:solidFill>
              <a:srgbClr val="DDDFE1"/>
            </a:solidFill>
            <a:ln w="3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41" name="Graphic 32">
              <a:extLst>
                <a:ext uri="{FF2B5EF4-FFF2-40B4-BE49-F238E27FC236}">
                  <a16:creationId xmlns:a16="http://schemas.microsoft.com/office/drawing/2014/main" id="{4BE4F8E3-9E4D-496A-8F7A-BDA60923B7E5}"/>
                </a:ext>
              </a:extLst>
            </p:cNvPr>
            <p:cNvGrpSpPr/>
            <p:nvPr/>
          </p:nvGrpSpPr>
          <p:grpSpPr>
            <a:xfrm>
              <a:off x="6289454" y="5004648"/>
              <a:ext cx="80016" cy="74633"/>
              <a:chOff x="2996146" y="4819536"/>
              <a:chExt cx="56012" cy="52244"/>
            </a:xfrm>
          </p:grpSpPr>
          <p:sp>
            <p:nvSpPr>
              <p:cNvPr id="142" name="Freeform: Shape 141">
                <a:extLst>
                  <a:ext uri="{FF2B5EF4-FFF2-40B4-BE49-F238E27FC236}">
                    <a16:creationId xmlns:a16="http://schemas.microsoft.com/office/drawing/2014/main" id="{90B0E1E8-AB24-4B83-BDD4-B2A17CF75318}"/>
                  </a:ext>
                </a:extLst>
              </p:cNvPr>
              <p:cNvSpPr/>
              <p:nvPr/>
            </p:nvSpPr>
            <p:spPr>
              <a:xfrm>
                <a:off x="3024153" y="4819536"/>
                <a:ext cx="397" cy="52244"/>
              </a:xfrm>
              <a:custGeom>
                <a:avLst/>
                <a:gdLst>
                  <a:gd name="connsiteX0" fmla="*/ 0 w 397"/>
                  <a:gd name="connsiteY0" fmla="*/ 52244 h 52244"/>
                  <a:gd name="connsiteX1" fmla="*/ 0 w 397"/>
                  <a:gd name="connsiteY1" fmla="*/ 0 h 522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97" h="52244">
                    <a:moveTo>
                      <a:pt x="0" y="52244"/>
                    </a:moveTo>
                    <a:lnTo>
                      <a:pt x="0" y="0"/>
                    </a:lnTo>
                  </a:path>
                </a:pathLst>
              </a:custGeom>
              <a:ln w="3810" cap="rnd">
                <a:solidFill>
                  <a:srgbClr val="00000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3" name="Freeform: Shape 142">
                <a:extLst>
                  <a:ext uri="{FF2B5EF4-FFF2-40B4-BE49-F238E27FC236}">
                    <a16:creationId xmlns:a16="http://schemas.microsoft.com/office/drawing/2014/main" id="{406F7348-0789-41D7-9902-845B45E05248}"/>
                  </a:ext>
                </a:extLst>
              </p:cNvPr>
              <p:cNvSpPr/>
              <p:nvPr/>
            </p:nvSpPr>
            <p:spPr>
              <a:xfrm>
                <a:off x="2996146" y="4819536"/>
                <a:ext cx="28006" cy="23304"/>
              </a:xfrm>
              <a:custGeom>
                <a:avLst/>
                <a:gdLst>
                  <a:gd name="connsiteX0" fmla="*/ 0 w 28006"/>
                  <a:gd name="connsiteY0" fmla="*/ 23304 h 23304"/>
                  <a:gd name="connsiteX1" fmla="*/ 28006 w 28006"/>
                  <a:gd name="connsiteY1" fmla="*/ 0 h 233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006" h="23304">
                    <a:moveTo>
                      <a:pt x="0" y="23304"/>
                    </a:moveTo>
                    <a:lnTo>
                      <a:pt x="28006" y="0"/>
                    </a:lnTo>
                  </a:path>
                </a:pathLst>
              </a:custGeom>
              <a:ln w="3810" cap="rnd">
                <a:solidFill>
                  <a:srgbClr val="00000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4" name="Freeform: Shape 143">
                <a:extLst>
                  <a:ext uri="{FF2B5EF4-FFF2-40B4-BE49-F238E27FC236}">
                    <a16:creationId xmlns:a16="http://schemas.microsoft.com/office/drawing/2014/main" id="{E3F66129-D15E-4702-9172-C759D17BD5C6}"/>
                  </a:ext>
                </a:extLst>
              </p:cNvPr>
              <p:cNvSpPr/>
              <p:nvPr/>
            </p:nvSpPr>
            <p:spPr>
              <a:xfrm>
                <a:off x="3024153" y="4819536"/>
                <a:ext cx="28006" cy="23304"/>
              </a:xfrm>
              <a:custGeom>
                <a:avLst/>
                <a:gdLst>
                  <a:gd name="connsiteX0" fmla="*/ 28006 w 28006"/>
                  <a:gd name="connsiteY0" fmla="*/ 23304 h 23304"/>
                  <a:gd name="connsiteX1" fmla="*/ 0 w 28006"/>
                  <a:gd name="connsiteY1" fmla="*/ 0 h 233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006" h="23304">
                    <a:moveTo>
                      <a:pt x="28006" y="23304"/>
                    </a:moveTo>
                    <a:lnTo>
                      <a:pt x="0" y="0"/>
                    </a:lnTo>
                  </a:path>
                </a:pathLst>
              </a:custGeom>
              <a:ln w="3810" cap="rnd">
                <a:solidFill>
                  <a:srgbClr val="00000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83" name="TextBox 82">
            <a:extLst>
              <a:ext uri="{FF2B5EF4-FFF2-40B4-BE49-F238E27FC236}">
                <a16:creationId xmlns:a16="http://schemas.microsoft.com/office/drawing/2014/main" id="{365736A3-84AD-4657-AFA5-CE9F8D6D6CFF}"/>
              </a:ext>
            </a:extLst>
          </p:cNvPr>
          <p:cNvSpPr txBox="1"/>
          <p:nvPr/>
        </p:nvSpPr>
        <p:spPr>
          <a:xfrm>
            <a:off x="328614" y="9608839"/>
            <a:ext cx="6087964" cy="153888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defTabSz="806867"/>
            <a:r>
              <a:rPr lang="en-US" sz="500" u="sng" dirty="0">
                <a:solidFill>
                  <a:schemeClr val="bg1"/>
                </a:solidFill>
                <a:ea typeface="Calibri"/>
                <a:cs typeface="Arial"/>
              </a:rPr>
              <a:t>ASBFEO Newsletter 2023 Report</a:t>
            </a:r>
            <a:r>
              <a:rPr lang="en-US" sz="500" dirty="0">
                <a:solidFill>
                  <a:schemeClr val="bg1"/>
                </a:solidFill>
                <a:ea typeface="Calibri"/>
                <a:cs typeface="Arial"/>
              </a:rPr>
              <a:t> </a:t>
            </a:r>
            <a:r>
              <a:rPr lang="en-US" sz="500" baseline="30000" dirty="0">
                <a:solidFill>
                  <a:schemeClr val="bg1"/>
                </a:solidFill>
                <a:ea typeface="Calibri"/>
                <a:cs typeface="Arial"/>
              </a:rPr>
              <a:t> </a:t>
            </a:r>
            <a:r>
              <a:rPr lang="en-US" sz="500" dirty="0">
                <a:solidFill>
                  <a:prstClr val="white"/>
                </a:solidFill>
                <a:ea typeface="Calibri"/>
                <a:cs typeface="Arial"/>
              </a:rPr>
              <a:t>The Total Economic Impact™ Of Microsoft 365 For Business (Microsoft 365 Business Basic, Microsoft 365 Business Standard, And Microsoft 365 M365 Business Premium)​; </a:t>
            </a:r>
            <a:br>
              <a:rPr lang="en-US" sz="500" dirty="0"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US" sz="500" dirty="0">
                <a:solidFill>
                  <a:prstClr val="white"/>
                </a:solidFill>
                <a:ea typeface="Calibri"/>
                <a:cs typeface="Arial"/>
              </a:rPr>
              <a:t>Commissioned by Microsoft, December 2020. Forrester Consulting. Full study </a:t>
            </a:r>
            <a:r>
              <a:rPr lang="en-US" sz="500" u="sng" dirty="0">
                <a:solidFill>
                  <a:schemeClr val="bg1"/>
                </a:solidFill>
                <a:ea typeface="Calibri"/>
                <a:cs typeface="Arial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HERE</a:t>
            </a:r>
            <a:endParaRPr lang="en-US" sz="500" dirty="0">
              <a:solidFill>
                <a:schemeClr val="bg1"/>
              </a:solidFill>
              <a:ea typeface="Calibr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88817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White Template">
  <a:themeElements>
    <a:clrScheme name="Gree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Custom 1">
      <a:majorFont>
        <a:latin typeface="Segoe Sans Display Semibold"/>
        <a:ea typeface=""/>
        <a:cs typeface=""/>
      </a:majorFont>
      <a:minorFont>
        <a:latin typeface="Segoe Sans Display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<a:prstTxWarp prst="textNoShape">
          <a:avLst/>
        </a:prstTxWarp>
        <a:noAutofit/>
      </a:bodyPr>
      <a:lstStyle>
        <a:defPPr algn="l" defTabSz="932472" fontAlgn="base">
          <a:spcBef>
            <a:spcPct val="0"/>
          </a:spcBef>
          <a:spcAft>
            <a:spcPct val="0"/>
          </a:spcAft>
          <a:defRPr sz="2000" dirty="0" err="1" smtClean="0">
            <a:solidFill>
              <a:srgbClr val="FFFFFF"/>
            </a:soli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 w="lg" len="med"/>
          <a:tailEnd type="none" w="lg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sz="20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emplate Starter Blue - February 2020_v6" id="{071E01FD-2079-42F8-8403-F72D98F421C4}" vid="{4AE5ECA4-1508-4F7F-B9BC-6CD0E5E51A6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8e5ee5f-cdc9-400e-abeb-489c00a90ce7" xsi:nil="true"/>
    <lcf76f155ced4ddcb4097134ff3c332f xmlns="097bb821-340d-4a6b-ab9d-4a4be84d8d64">
      <Terms xmlns="http://schemas.microsoft.com/office/infopath/2007/PartnerControls"/>
    </lcf76f155ced4ddcb4097134ff3c332f>
    <SharedWithUsers xmlns="c8e5ee5f-cdc9-400e-abeb-489c00a90ce7">
      <UserInfo>
        <DisplayName/>
        <AccountId xsi:nil="true"/>
        <AccountType/>
      </UserInfo>
    </SharedWithUsers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9CE9D3728B5814FB45CEFA044557808" ma:contentTypeVersion="18" ma:contentTypeDescription="Create a new document." ma:contentTypeScope="" ma:versionID="83d9e95c12dcad1ee09f99c488f38643">
  <xsd:schema xmlns:xsd="http://www.w3.org/2001/XMLSchema" xmlns:xs="http://www.w3.org/2001/XMLSchema" xmlns:p="http://schemas.microsoft.com/office/2006/metadata/properties" xmlns:ns2="097bb821-340d-4a6b-ab9d-4a4be84d8d64" xmlns:ns3="c8e5ee5f-cdc9-400e-abeb-489c00a90ce7" targetNamespace="http://schemas.microsoft.com/office/2006/metadata/properties" ma:root="true" ma:fieldsID="4d4de455e7227b351f96e30c21fec957" ns2:_="" ns3:_="">
    <xsd:import namespace="097bb821-340d-4a6b-ab9d-4a4be84d8d64"/>
    <xsd:import namespace="c8e5ee5f-cdc9-400e-abeb-489c00a90ce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SearchPropertie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97bb821-340d-4a6b-ab9d-4a4be84d8d6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internalName="MediaServiceAutoTags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428fa2c3-b102-4787-8df5-b23ef8e8fe5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5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8e5ee5f-cdc9-400e-abeb-489c00a90ce7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2d36cde7-d4b7-4e1e-aa86-3e0e18ed58bf}" ma:internalName="TaxCatchAll" ma:showField="CatchAllData" ma:web="c8e5ee5f-cdc9-400e-abeb-489c00a90ce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E83CB5F-CEF0-435F-B9FE-9E4510FBF462}">
  <ds:schemaRefs>
    <ds:schemaRef ds:uri="http://schemas.microsoft.com/office/2006/documentManagement/types"/>
    <ds:schemaRef ds:uri="http://purl.org/dc/terms/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6df301cc-813f-4ddb-94b8-ab5dfbf2201d"/>
    <ds:schemaRef ds:uri="4dd31aea-d8a2-4be3-9f39-1c1295f40056"/>
    <ds:schemaRef ds:uri="http://schemas.microsoft.com/office/2006/metadata/properties"/>
    <ds:schemaRef ds:uri="http://purl.org/dc/dcmitype/"/>
    <ds:schemaRef ds:uri="fdddb3d6-5bd7-4379-986a-b69d31005687"/>
    <ds:schemaRef ds:uri="912a965b-18ab-48f9-afa9-986d97207d9f"/>
  </ds:schemaRefs>
</ds:datastoreItem>
</file>

<file path=customXml/itemProps2.xml><?xml version="1.0" encoding="utf-8"?>
<ds:datastoreItem xmlns:ds="http://schemas.openxmlformats.org/officeDocument/2006/customXml" ds:itemID="{813A6614-E341-4F1B-8D1A-BE6100360534}"/>
</file>

<file path=customXml/itemProps3.xml><?xml version="1.0" encoding="utf-8"?>
<ds:datastoreItem xmlns:ds="http://schemas.openxmlformats.org/officeDocument/2006/customXml" ds:itemID="{3702BDF6-79E2-411B-8E9A-1D77D35BBAF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2223</TotalTime>
  <Words>744</Words>
  <Application>Microsoft Office PowerPoint</Application>
  <PresentationFormat>A4 Paper (210x297 mm)</PresentationFormat>
  <Paragraphs>84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11" baseType="lpstr">
      <vt:lpstr>Segoe Sans Display (Body)</vt:lpstr>
      <vt:lpstr>Aptos</vt:lpstr>
      <vt:lpstr>Arial</vt:lpstr>
      <vt:lpstr>Calibri</vt:lpstr>
      <vt:lpstr>Segoe Sans Display</vt:lpstr>
      <vt:lpstr>Segoe Sans Display Semilight</vt:lpstr>
      <vt:lpstr>Segoe UI</vt:lpstr>
      <vt:lpstr>Wingdings</vt:lpstr>
      <vt:lpstr>White Template</vt:lpstr>
      <vt:lpstr>All-in-one Enterprise Security M365 Business Premium + M365 E5 Security Mini Bundle (Advanced Threat Detection &amp; Response)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Matt George</dc:creator>
  <cp:keywords/>
  <dc:description/>
  <cp:lastModifiedBy>Lee-ann Dias</cp:lastModifiedBy>
  <cp:revision>418</cp:revision>
  <dcterms:created xsi:type="dcterms:W3CDTF">2025-01-16T21:55:48Z</dcterms:created>
  <dcterms:modified xsi:type="dcterms:W3CDTF">2025-03-31T13:02:11Z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0x01010089CE9D3728B5814FB45CEFA044557808</vt:lpwstr>
  </property>
  <property fmtid="{D5CDD505-2E9C-101B-9397-08002B2CF9AE}" pid="3" name="MediaServiceImageTags">
    <vt:lpwstr/>
  </property>
  <property fmtid="{D5CDD505-2E9C-101B-9397-08002B2CF9AE}" pid="4" name="Order">
    <vt:r8>356200</vt:r8>
  </property>
  <property fmtid="{D5CDD505-2E9C-101B-9397-08002B2CF9AE}" pid="5" name="_SourceUrl">
    <vt:lpwstr/>
  </property>
  <property fmtid="{D5CDD505-2E9C-101B-9397-08002B2CF9AE}" pid="6" name="_SharedFileIndex">
    <vt:lpwstr/>
  </property>
  <property fmtid="{D5CDD505-2E9C-101B-9397-08002B2CF9AE}" pid="7" name="ComplianceAssetId">
    <vt:lpwstr/>
  </property>
  <property fmtid="{D5CDD505-2E9C-101B-9397-08002B2CF9AE}" pid="8" name="_ExtendedDescription">
    <vt:lpwstr/>
  </property>
  <property fmtid="{D5CDD505-2E9C-101B-9397-08002B2CF9AE}" pid="9" name="TriggerFlowInfo">
    <vt:lpwstr/>
  </property>
</Properties>
</file>