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3"/>
  </p:notesMasterIdLst>
  <p:handoutMasterIdLst>
    <p:handoutMasterId r:id="rId24"/>
  </p:handoutMasterIdLst>
  <p:sldIdLst>
    <p:sldId id="2147479663" r:id="rId5"/>
    <p:sldId id="2147479664" r:id="rId6"/>
    <p:sldId id="2147479665" r:id="rId7"/>
    <p:sldId id="2147483645" r:id="rId8"/>
    <p:sldId id="2147483646" r:id="rId9"/>
    <p:sldId id="2147483647" r:id="rId10"/>
    <p:sldId id="2147482183" r:id="rId11"/>
    <p:sldId id="256" r:id="rId12"/>
    <p:sldId id="261" r:id="rId13"/>
    <p:sldId id="263" r:id="rId14"/>
    <p:sldId id="264" r:id="rId15"/>
    <p:sldId id="265" r:id="rId16"/>
    <p:sldId id="2147482188" r:id="rId17"/>
    <p:sldId id="257" r:id="rId18"/>
    <p:sldId id="258" r:id="rId19"/>
    <p:sldId id="2147479674" r:id="rId20"/>
    <p:sldId id="2147482179" r:id="rId21"/>
    <p:sldId id="2147479676"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147483645"/>
            <p14:sldId id="2147483646"/>
            <p14:sldId id="2147483647"/>
            <p14:sldId id="2147482183"/>
            <p14:sldId id="256"/>
            <p14:sldId id="261"/>
            <p14:sldId id="263"/>
            <p14:sldId id="264"/>
            <p14:sldId id="265"/>
            <p14:sldId id="2147482188"/>
            <p14:sldId id="257"/>
            <p14:sldId id="258"/>
            <p14:sldId id="2147479674"/>
            <p14:sldId id="2147482179"/>
            <p14:sldId id="2147479676"/>
          </p14:sldIdLst>
        </p14:section>
        <p14:section name="Appendix" id="{0D52C56D-9B04-42D0-B971-19ADC3D4C64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365354F-0D17-996E-5F59-40F38F4D4B28}" name="Lee-ann Dias" initials="LD" userId="S::leeann.dias@sasbri.com::58ed9d5e-673f-454c-b02f-3dd4a38a9910"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03E4B2D0-6617-521B-62F5-6B36B3A735D5}" name="Guest User" initials="GU" userId="S::urn:spo:anon#c9428ee70d272589fe7780252d55bb1475aa5d8c66ef1c024d8cbbc2ca73becb::" providerId="AD"/>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 id="{E7552EF7-7FEC-12B7-1653-F8381634E514}" name="Guest User" initials="GU" userId="S::urn:spo:anon#d17667585b4f09c2302f22c87e1f01cd71a4d072a38df34ebc9c0a2a0722ff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77EAB3"/>
    <a:srgbClr val="FEA38B"/>
    <a:srgbClr val="03159A"/>
    <a:srgbClr val="F3CCF6"/>
    <a:srgbClr val="FDA700"/>
    <a:srgbClr val="FADAFD"/>
    <a:srgbClr val="E8F4FA"/>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C26E0-B26B-6B5F-6D06-D04A71227F62}" v="55" dt="2025-03-31T23:32:46.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62"/>
    <p:restoredTop sz="94694"/>
  </p:normalViewPr>
  <p:slideViewPr>
    <p:cSldViewPr snapToGrid="0">
      <p:cViewPr varScale="1">
        <p:scale>
          <a:sx n="70" d="100"/>
          <a:sy n="70" d="100"/>
        </p:scale>
        <p:origin x="32" y="51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ann.dias@sasbri.com" userId="S::urn:spo:guest#leeann.dias@sasbri.com::" providerId="AD" clId="Web-{7C6C26E0-B26B-6B5F-6D06-D04A71227F62}"/>
    <pc:docChg chg="modSld">
      <pc:chgData name="leeann.dias@sasbri.com" userId="S::urn:spo:guest#leeann.dias@sasbri.com::" providerId="AD" clId="Web-{7C6C26E0-B26B-6B5F-6D06-D04A71227F62}" dt="2025-03-31T23:32:28.114" v="42" actId="20577"/>
      <pc:docMkLst>
        <pc:docMk/>
      </pc:docMkLst>
      <pc:sldChg chg="modSp">
        <pc:chgData name="leeann.dias@sasbri.com" userId="S::urn:spo:guest#leeann.dias@sasbri.com::" providerId="AD" clId="Web-{7C6C26E0-B26B-6B5F-6D06-D04A71227F62}" dt="2025-03-31T23:32:28.114" v="42" actId="20577"/>
        <pc:sldMkLst>
          <pc:docMk/>
          <pc:sldMk cId="2379720330" sldId="2147479674"/>
        </pc:sldMkLst>
        <pc:spChg chg="mod">
          <ac:chgData name="leeann.dias@sasbri.com" userId="S::urn:spo:guest#leeann.dias@sasbri.com::" providerId="AD" clId="Web-{7C6C26E0-B26B-6B5F-6D06-D04A71227F62}" dt="2025-03-31T23:32:02.051" v="31" actId="20577"/>
          <ac:spMkLst>
            <pc:docMk/>
            <pc:sldMk cId="2379720330" sldId="2147479674"/>
            <ac:spMk id="63" creationId="{DE908359-F650-4EFF-ACFB-7C98FD39932E}"/>
          </ac:spMkLst>
        </pc:spChg>
        <pc:spChg chg="mod">
          <ac:chgData name="leeann.dias@sasbri.com" userId="S::urn:spo:guest#leeann.dias@sasbri.com::" providerId="AD" clId="Web-{7C6C26E0-B26B-6B5F-6D06-D04A71227F62}" dt="2025-03-31T23:32:00.597" v="30" actId="20577"/>
          <ac:spMkLst>
            <pc:docMk/>
            <pc:sldMk cId="2379720330" sldId="2147479674"/>
            <ac:spMk id="66" creationId="{DE233A29-1F31-453C-9370-F33E6EF74FAF}"/>
          </ac:spMkLst>
        </pc:spChg>
        <pc:spChg chg="mod">
          <ac:chgData name="leeann.dias@sasbri.com" userId="S::urn:spo:guest#leeann.dias@sasbri.com::" providerId="AD" clId="Web-{7C6C26E0-B26B-6B5F-6D06-D04A71227F62}" dt="2025-03-31T23:32:06.269" v="32" actId="20577"/>
          <ac:spMkLst>
            <pc:docMk/>
            <pc:sldMk cId="2379720330" sldId="2147479674"/>
            <ac:spMk id="67" creationId="{5F76C3FB-81D3-4237-84CA-9867278C6A2E}"/>
          </ac:spMkLst>
        </pc:spChg>
        <pc:spChg chg="mod">
          <ac:chgData name="leeann.dias@sasbri.com" userId="S::urn:spo:guest#leeann.dias@sasbri.com::" providerId="AD" clId="Web-{7C6C26E0-B26B-6B5F-6D06-D04A71227F62}" dt="2025-03-31T23:32:13.895" v="34" actId="20577"/>
          <ac:spMkLst>
            <pc:docMk/>
            <pc:sldMk cId="2379720330" sldId="2147479674"/>
            <ac:spMk id="68" creationId="{BBB845DE-BE7B-4A80-AAAD-1D0CB8A579F2}"/>
          </ac:spMkLst>
        </pc:spChg>
        <pc:spChg chg="mod">
          <ac:chgData name="leeann.dias@sasbri.com" userId="S::urn:spo:guest#leeann.dias@sasbri.com::" providerId="AD" clId="Web-{7C6C26E0-B26B-6B5F-6D06-D04A71227F62}" dt="2025-03-31T23:32:21.285" v="39" actId="20577"/>
          <ac:spMkLst>
            <pc:docMk/>
            <pc:sldMk cId="2379720330" sldId="2147479674"/>
            <ac:spMk id="69" creationId="{25A17C5D-B9D7-4A62-BDF0-99808940F140}"/>
          </ac:spMkLst>
        </pc:spChg>
        <pc:spChg chg="mod">
          <ac:chgData name="leeann.dias@sasbri.com" userId="S::urn:spo:guest#leeann.dias@sasbri.com::" providerId="AD" clId="Web-{7C6C26E0-B26B-6B5F-6D06-D04A71227F62}" dt="2025-03-31T23:32:28.114" v="42" actId="20577"/>
          <ac:spMkLst>
            <pc:docMk/>
            <pc:sldMk cId="2379720330" sldId="2147479674"/>
            <ac:spMk id="70" creationId="{E895E37B-A6B0-4B18-AA45-957D3F165070}"/>
          </ac:spMkLst>
        </pc:spChg>
        <pc:spChg chg="mod">
          <ac:chgData name="leeann.dias@sasbri.com" userId="S::urn:spo:guest#leeann.dias@sasbri.com::" providerId="AD" clId="Web-{7C6C26E0-B26B-6B5F-6D06-D04A71227F62}" dt="2025-03-31T23:31:41.331" v="20" actId="20577"/>
          <ac:spMkLst>
            <pc:docMk/>
            <pc:sldMk cId="2379720330" sldId="2147479674"/>
            <ac:spMk id="173" creationId="{3E5C83A5-E86E-496C-AFD9-A4C4BEAC7F39}"/>
          </ac:spMkLst>
        </pc:spChg>
        <pc:spChg chg="mod">
          <ac:chgData name="leeann.dias@sasbri.com" userId="S::urn:spo:guest#leeann.dias@sasbri.com::" providerId="AD" clId="Web-{7C6C26E0-B26B-6B5F-6D06-D04A71227F62}" dt="2025-03-31T23:31:44.847" v="22" actId="20577"/>
          <ac:spMkLst>
            <pc:docMk/>
            <pc:sldMk cId="2379720330" sldId="2147479674"/>
            <ac:spMk id="174" creationId="{6F1840AA-28AE-4DB9-A526-C794B46555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3/31/2025 4:31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3/31/2025 4:31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37391" r="37390"/>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525198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437D8523-EEEC-4CDC-99AF-E426ED4281E0}"/>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DB834C7E-79F9-43E9-AECD-6C15DCFD12D7}"/>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6C17939-D101-4370-97C6-E6EFD9EFD683}"/>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5D58CED5-683E-4447-A6DD-1A091313A8A9}"/>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1098F151-4179-45DB-A393-5E4AB0F2AD3D}"/>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29F16F32-0B36-40DD-935B-F36DCAE7616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E2E23205-62DC-4015-8259-968B23E53539}"/>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57" r:id="rId28"/>
    <p:sldLayoutId id="2147485546" r:id="rId29"/>
    <p:sldLayoutId id="2147485453" r:id="rId30"/>
    <p:sldLayoutId id="2147485454" r:id="rId31"/>
    <p:sldLayoutId id="2147485455" r:id="rId32"/>
    <p:sldLayoutId id="2147485456" r:id="rId33"/>
    <p:sldLayoutId id="2147485457" r:id="rId34"/>
    <p:sldLayoutId id="2147485458" r:id="rId35"/>
    <p:sldLayoutId id="2147485459" r:id="rId36"/>
    <p:sldLayoutId id="2147485460" r:id="rId37"/>
    <p:sldLayoutId id="2147485461" r:id="rId38"/>
    <p:sldLayoutId id="2147485545" r:id="rId39"/>
    <p:sldLayoutId id="2147485548" r:id="rId40"/>
    <p:sldLayoutId id="2147485543" r:id="rId41"/>
    <p:sldLayoutId id="2147485555" r:id="rId42"/>
    <p:sldLayoutId id="2147485462" r:id="rId43"/>
    <p:sldLayoutId id="2147485463" r:id="rId44"/>
    <p:sldLayoutId id="2147485541" r:id="rId45"/>
    <p:sldLayoutId id="2147485533" r:id="rId46"/>
    <p:sldLayoutId id="2147485540" r:id="rId47"/>
    <p:sldLayoutId id="2147485536" r:id="rId48"/>
    <p:sldLayoutId id="2147485535" r:id="rId49"/>
    <p:sldLayoutId id="2147485539" r:id="rId50"/>
    <p:sldLayoutId id="2147485538" r:id="rId51"/>
    <p:sldLayoutId id="2147485464" r:id="rId52"/>
    <p:sldLayoutId id="2147485465" r:id="rId53"/>
    <p:sldLayoutId id="2147485466" r:id="rId54"/>
    <p:sldLayoutId id="2147485467" r:id="rId55"/>
    <p:sldLayoutId id="2147485468" r:id="rId56"/>
    <p:sldLayoutId id="2147485469" r:id="rId57"/>
    <p:sldLayoutId id="2147485470" r:id="rId58"/>
    <p:sldLayoutId id="2147485471" r:id="rId59"/>
    <p:sldLayoutId id="2147485472" r:id="rId60"/>
    <p:sldLayoutId id="2147485473" r:id="rId61"/>
    <p:sldLayoutId id="2147485474" r:id="rId62"/>
    <p:sldLayoutId id="2147485475" r:id="rId63"/>
    <p:sldLayoutId id="2147485476" r:id="rId64"/>
    <p:sldLayoutId id="2147485477" r:id="rId65"/>
    <p:sldLayoutId id="2147485478" r:id="rId66"/>
    <p:sldLayoutId id="2147485479" r:id="rId67"/>
    <p:sldLayoutId id="2147485480" r:id="rId68"/>
    <p:sldLayoutId id="2147485481" r:id="rId69"/>
    <p:sldLayoutId id="2147485482" r:id="rId70"/>
    <p:sldLayoutId id="2147485483" r:id="rId71"/>
    <p:sldLayoutId id="2147485484" r:id="rId72"/>
    <p:sldLayoutId id="2147485485" r:id="rId73"/>
    <p:sldLayoutId id="2147485486" r:id="rId74"/>
    <p:sldLayoutId id="2147485487" r:id="rId75"/>
    <p:sldLayoutId id="2147485488" r:id="rId76"/>
    <p:sldLayoutId id="2147485490" r:id="rId77"/>
    <p:sldLayoutId id="2147485489" r:id="rId78"/>
    <p:sldLayoutId id="2147485491" r:id="rId79"/>
    <p:sldLayoutId id="2147485520" r:id="rId80"/>
    <p:sldLayoutId id="2147485521" r:id="rId81"/>
    <p:sldLayoutId id="2147485522" r:id="rId82"/>
    <p:sldLayoutId id="2147485523" r:id="rId83"/>
    <p:sldLayoutId id="2147485524" r:id="rId84"/>
    <p:sldLayoutId id="2147485525" r:id="rId85"/>
    <p:sldLayoutId id="2147485526" r:id="rId86"/>
    <p:sldLayoutId id="2147485527" r:id="rId87"/>
    <p:sldLayoutId id="2147485528" r:id="rId88"/>
    <p:sldLayoutId id="2147485492" r:id="rId89"/>
    <p:sldLayoutId id="2147485519" r:id="rId90"/>
    <p:sldLayoutId id="2147485493" r:id="rId91"/>
    <p:sldLayoutId id="2147485494" r:id="rId92"/>
    <p:sldLayoutId id="2147485496" r:id="rId93"/>
    <p:sldLayoutId id="2147485495"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ibm.com/downloads/documents/us-en/107a02e94948f4ec" TargetMode="External"/><Relationship Id="rId3" Type="http://schemas.openxmlformats.org/officeDocument/2006/relationships/image" Target="../media/image76.png"/><Relationship Id="rId7" Type="http://schemas.openxmlformats.org/officeDocument/2006/relationships/hyperlink" Target="https://www.reseller.co.nz/article/1299886/thales-study-finds-dramatic-increase-in-cloud-data-breaches-in-nz.html" TargetMode="External"/><Relationship Id="rId2" Type="http://schemas.openxmlformats.org/officeDocument/2006/relationships/image" Target="../media/image75.png"/><Relationship Id="rId1" Type="http://schemas.openxmlformats.org/officeDocument/2006/relationships/slideLayout" Target="../slideLayouts/slideLayout43.xml"/><Relationship Id="rId6" Type="http://schemas.openxmlformats.org/officeDocument/2006/relationships/image" Target="../media/image79.png"/><Relationship Id="rId11" Type="http://schemas.openxmlformats.org/officeDocument/2006/relationships/hyperlink" Target="https://www.oaic.gov.au/privacy/notifiable-data-breaches/notifiable-data-breaches-publications/notifiable-data-breaches-report-january-to-june-2024" TargetMode="External"/><Relationship Id="rId5" Type="http://schemas.openxmlformats.org/officeDocument/2006/relationships/image" Target="../media/image78.png"/><Relationship Id="rId10" Type="http://schemas.openxmlformats.org/officeDocument/2006/relationships/hyperlink" Target="https://media.one.nz/one-nz-arms-small-businesses-to-fight-cyber-attacks" TargetMode="External"/><Relationship Id="rId4" Type="http://schemas.openxmlformats.org/officeDocument/2006/relationships/image" Target="../media/image77.png"/><Relationship Id="rId9" Type="http://schemas.openxmlformats.org/officeDocument/2006/relationships/hyperlink" Target="https://newsroom.ibm.com/2024-07-30-ibm-report-escalating-data-breach-disruption-pushes-costs-to-new-highs#:~:text=Some%20key%20findings%20in%20the,or%20no%20security%20staffing%20issu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5666858" cy="1969770"/>
          </a:xfrm>
        </p:spPr>
        <p:txBody>
          <a:bodyPr/>
          <a:lstStyle/>
          <a:p>
            <a:r>
              <a:rPr lang="en-US" sz="3200">
                <a:solidFill>
                  <a:srgbClr val="F3CCF6"/>
                </a:solidFill>
                <a:cs typeface="Segoe Sans Display"/>
              </a:rPr>
              <a:t>All-in-one Enterprise Security, Data Protection &amp; Governance</a:t>
            </a:r>
            <a:br>
              <a:rPr lang="en-US" sz="3200"/>
            </a:br>
            <a:r>
              <a:rPr lang="en-US" sz="3200">
                <a:cs typeface="Segoe Sans Display"/>
              </a:rPr>
              <a:t>Upgrade from M365 E3 </a:t>
            </a:r>
            <a:br>
              <a:rPr lang="en-US" sz="3200">
                <a:cs typeface="Segoe Sans Display"/>
              </a:rPr>
            </a:br>
            <a:r>
              <a:rPr lang="en-US" sz="3200">
                <a:cs typeface="Segoe Sans Display"/>
              </a:rPr>
              <a:t>to M365 E5 </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a:cs typeface="Segoe Sans Display"/>
              </a:rPr>
              <a:t>Upgrade from M365 E3 to M365 E5 to elevate your security with unified threat detection and response (XDR), compliance capabilities and advanced data management tools for a resilient and compliant business environment.</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1107996"/>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Information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Protection &amp; Governance</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45722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Data Protection &amp;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M365 E5 Information Protection &amp; Governance in M365 E5 enables organisations to automatically classify, label and protect data using machine learning, while streamlining lifecycle management through advanced retention and records management. These capabilities reduce human error and enhance compliance with data protection regulations.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Automatic Sensitivity Labels:</a:t>
            </a:r>
            <a:r>
              <a:rPr lang="en-US" sz="1200" kern="0">
                <a:solidFill>
                  <a:schemeClr val="tx1"/>
                </a:solidFill>
                <a:latin typeface="+mj-lt"/>
                <a:cs typeface="Segoe Sans Display"/>
              </a:rPr>
              <a:t> </a:t>
            </a:r>
            <a:r>
              <a:rPr lang="en-US" sz="1200" kern="0">
                <a:solidFill>
                  <a:schemeClr val="tx1"/>
                </a:solidFill>
                <a:cs typeface="Segoe Sans Display"/>
              </a:rPr>
              <a:t>Automatically encrypt files containing personal identification numbers when they are uploaded to cloud storage, email attachments or collaboration platforms, ensuring sensitive data is protected without manual intervention.</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Classifiers:</a:t>
            </a:r>
            <a:r>
              <a:rPr lang="en-US" sz="1200" kern="0">
                <a:solidFill>
                  <a:schemeClr val="tx1"/>
                </a:solidFill>
                <a:latin typeface="+mj-lt"/>
                <a:cs typeface="Segoe Sans Display"/>
              </a:rPr>
              <a:t> </a:t>
            </a:r>
            <a:r>
              <a:rPr lang="en-US" sz="1200" kern="0">
                <a:solidFill>
                  <a:schemeClr val="tx1"/>
                </a:solidFill>
                <a:cs typeface="Segoe Sans Display"/>
              </a:rPr>
              <a:t>Use AI to detect and label intellectual property like blueprints or confidential research documents.</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Records Management: </a:t>
            </a:r>
            <a:r>
              <a:rPr kumimoji="0" lang="en-US" sz="1200" b="0" i="0" u="none" strike="noStrike" kern="0" cap="none" spc="0" normalizeH="0" noProof="0">
                <a:ln>
                  <a:noFill/>
                </a:ln>
                <a:solidFill>
                  <a:schemeClr val="tx1"/>
                </a:solidFill>
                <a:effectLst/>
                <a:uLnTx/>
                <a:uFillTx/>
                <a:ea typeface="+mn-ea"/>
                <a:cs typeface="Segoe Sans Display"/>
              </a:rPr>
              <a:t>Create immutable records for financial statements to meet regulatory requirements.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83156"/>
            <a:ext cx="8657335" cy="238179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98856"/>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16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Proactive Insider Threat Detection and Mitigation</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M365 E5 Insider Risk Management in M365 E5 provides advanced analytics and machine learning to identify, investigate and mitigate risky behaviour by employees or contractors. It enables organisations to detect threats proactively and respond effectively to minimise internal risks.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Detection: </a:t>
            </a:r>
            <a:r>
              <a:rPr kumimoji="0" lang="en-US" sz="1200" b="0" i="0" u="none" strike="noStrike" kern="0" cap="none" spc="0" normalizeH="0" noProof="0">
                <a:ln>
                  <a:noFill/>
                </a:ln>
                <a:solidFill>
                  <a:schemeClr val="tx1"/>
                </a:solidFill>
                <a:effectLst/>
                <a:uLnTx/>
                <a:uFillTx/>
                <a:ea typeface="+mn-ea"/>
                <a:cs typeface="Segoe Sans Display"/>
              </a:rPr>
              <a:t>Identifies an employee downloading excessive files after submitting a resignation notice.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Policy Templates: </a:t>
            </a:r>
            <a:r>
              <a:rPr kumimoji="0" lang="en-US" sz="1200" b="0" i="0" u="none" strike="noStrike" kern="0" cap="none" spc="0" normalizeH="0" noProof="0">
                <a:ln>
                  <a:noFill/>
                </a:ln>
                <a:solidFill>
                  <a:schemeClr val="tx1"/>
                </a:solidFill>
                <a:effectLst/>
                <a:uLnTx/>
                <a:uFillTx/>
                <a:ea typeface="+mn-ea"/>
                <a:cs typeface="Segoe Sans Display"/>
              </a:rPr>
              <a:t>Quickly configure alerts for scenarios like data exfiltration or privilege abuse using predefined templates.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Activity Correlation: </a:t>
            </a:r>
            <a:r>
              <a:rPr kumimoji="0" lang="en-US" sz="1200" b="0" i="0" u="none" strike="noStrike" kern="0" cap="none" spc="0" normalizeH="0" noProof="0">
                <a:ln>
                  <a:noFill/>
                </a:ln>
                <a:solidFill>
                  <a:schemeClr val="tx1"/>
                </a:solidFill>
                <a:effectLst/>
                <a:uLnTx/>
                <a:uFillTx/>
                <a:ea typeface="+mn-ea"/>
                <a:cs typeface="Segoe Sans Display"/>
              </a:rPr>
              <a:t>Connects alerts from Microsoft Defender tools to understand a user's broader risk pattern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(e.g., failed login attempts followed by data downloads).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98770"/>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Insider Risk Management</a:t>
            </a:r>
          </a:p>
        </p:txBody>
      </p:sp>
    </p:spTree>
    <p:extLst>
      <p:ext uri="{BB962C8B-B14F-4D97-AF65-F5344CB8AC3E}">
        <p14:creationId xmlns:p14="http://schemas.microsoft.com/office/powerpoint/2010/main" val="27308572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eDiscovery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AI-Powered eDiscovery for Streamlined Legal Investigations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eDiscovery Premium in M365 E5 enhances legal and regulatory investigations with AI-powered tools, case management and data redaction capabilities. It streamlines processes and reduces manual effort compared to eDiscovery Basic.</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Case Management: </a:t>
            </a:r>
            <a:r>
              <a:rPr kumimoji="0" lang="en-US" sz="1200" b="0" i="0" u="none" strike="noStrike" kern="0" cap="none" spc="0" normalizeH="0" noProof="0">
                <a:ln>
                  <a:noFill/>
                </a:ln>
                <a:solidFill>
                  <a:schemeClr val="tx1"/>
                </a:solidFill>
                <a:effectLst/>
                <a:uLnTx/>
                <a:uFillTx/>
                <a:ea typeface="+mn-ea"/>
                <a:cs typeface="Segoe Sans Display"/>
              </a:rPr>
              <a:t>Organise a litigation case involving thousands of Teams messages and emails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for easy tracking.</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Predictive Coding: </a:t>
            </a:r>
            <a:r>
              <a:rPr kumimoji="0" lang="en-US" sz="1200" b="0" i="0" u="none" strike="noStrike" kern="0" cap="none" spc="0" normalizeH="0" noProof="0">
                <a:ln>
                  <a:noFill/>
                </a:ln>
                <a:solidFill>
                  <a:schemeClr val="tx1"/>
                </a:solidFill>
                <a:effectLst/>
                <a:uLnTx/>
                <a:uFillTx/>
                <a:ea typeface="+mn-ea"/>
                <a:cs typeface="Segoe Sans Display"/>
              </a:rPr>
              <a:t>Automatically prioritise relevant documents using machine learning to speed up document review.</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Redaction: </a:t>
            </a:r>
            <a:r>
              <a:rPr kumimoji="0" lang="en-US" sz="1200" b="0" i="0" u="none" strike="noStrike" kern="0" cap="none" spc="0" normalizeH="0" noProof="0">
                <a:ln>
                  <a:noFill/>
                </a:ln>
                <a:solidFill>
                  <a:schemeClr val="tx1"/>
                </a:solidFill>
                <a:effectLst/>
                <a:uLnTx/>
                <a:uFillTx/>
                <a:ea typeface="+mn-ea"/>
                <a:cs typeface="Segoe Sans Display"/>
              </a:rPr>
              <a:t>Redact sensitive personal information (e.g., employee addresses) from documents before sharing them with external legal teams.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07814"/>
            <a:ext cx="8657335" cy="2038986"/>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23514"/>
            <a:ext cx="8657336"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Extended Audit Capabilities for In-Depth User Activity Tracking and Compliance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Audit Premium in M365 E5 extends log retention and provides deeper insights with richer metadata for tracking user activity and critical events. It supports compliance with regulations requiring detailed audit trails.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Longer Log Retention: </a:t>
            </a:r>
            <a:r>
              <a:rPr kumimoji="0" lang="en-US" sz="1200" b="0" i="0" u="none" strike="noStrike" kern="0" cap="none" spc="0" normalizeH="0" noProof="0">
                <a:ln>
                  <a:noFill/>
                </a:ln>
                <a:solidFill>
                  <a:schemeClr val="tx1"/>
                </a:solidFill>
                <a:effectLst/>
                <a:uLnTx/>
                <a:uFillTx/>
                <a:ea typeface="+mn-ea"/>
                <a:cs typeface="Segoe Sans Display"/>
              </a:rPr>
              <a:t>Retain user activity logs for 10 years to meet regulatory requirements for industries like finance.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Critical Event Tracking: </a:t>
            </a:r>
            <a:r>
              <a:rPr kumimoji="0" lang="en-US" sz="1200" b="0" i="0" u="none" strike="noStrike" kern="0" cap="none" spc="0" normalizeH="0" noProof="0">
                <a:ln>
                  <a:noFill/>
                </a:ln>
                <a:solidFill>
                  <a:schemeClr val="tx1"/>
                </a:solidFill>
                <a:effectLst/>
                <a:uLnTx/>
                <a:uFillTx/>
                <a:ea typeface="+mn-ea"/>
                <a:cs typeface="Segoe Sans Display"/>
              </a:rPr>
              <a:t>Monitor and investigate anomalies, such as unusual administrator activities or privilege escalations.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Metadata: </a:t>
            </a:r>
            <a:r>
              <a:rPr kumimoji="0" lang="en-US" sz="1200" b="0" i="0" u="none" strike="noStrike" kern="0" cap="none" spc="0" normalizeH="0" noProof="0">
                <a:ln>
                  <a:noFill/>
                </a:ln>
                <a:solidFill>
                  <a:schemeClr val="tx1"/>
                </a:solidFill>
                <a:effectLst/>
                <a:uLnTx/>
                <a:uFillTx/>
                <a:ea typeface="+mn-ea"/>
                <a:cs typeface="Segoe Sans Display"/>
              </a:rPr>
              <a:t>Access detailed data for events like who accessed sensitive documents and when.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234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Audit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spTree>
    <p:extLst>
      <p:ext uri="{BB962C8B-B14F-4D97-AF65-F5344CB8AC3E}">
        <p14:creationId xmlns:p14="http://schemas.microsoft.com/office/powerpoint/2010/main" val="22047992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70816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Cloud App Security and Risk Mitigation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Identifies unauthorised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on unmanaged devices during a live user session.</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Tree>
    <p:extLst>
      <p:ext uri="{BB962C8B-B14F-4D97-AF65-F5344CB8AC3E}">
        <p14:creationId xmlns:p14="http://schemas.microsoft.com/office/powerpoint/2010/main" val="10274795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1604"/>
            <a:ext cx="2418949" cy="2623008"/>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strengthens identity security with intelligent, risk-based assessments, ensuring only trusted users access sensitive systems and data.</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applies multi-factor authentication (MFA) or password resets automatically when suspicious logins are detected, such as logins from multiple locations or unusual device activity.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Identity Security</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641604"/>
            <a:ext cx="2418949" cy="2807674"/>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provides proactive protection for endpoints, detecting and mitigating threats like malware and ransomware before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they spread.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If malware is detected, M365 E5 automatically isolates the affected endpoint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removes the malicious processes without manual intervention, reducing downtime and damage.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Real-Time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Endpoint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641604"/>
            <a:ext cx="2418949" cy="2623008"/>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ensures visibility and control over third-party cloud applications, securing sensitive data and user activities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Defender for Cloud Apps detects and prevents the upload of sensitive data, like credit card numbers, to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non-compliant cloud apps, ensuring data stays within secure systems.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Secure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Cloud Applications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641604"/>
            <a:ext cx="2418949" cy="2807674"/>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includes privileged identity management (PIM), offering detailed control over access to high-privilege accounts, reducing the risk of insider threats and unauthorised actions.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System administrators must request elevated permissions for critical tasks, which require approval and are time-limited, ensuring tight control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over access.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kumimoji="0" lang="en-US" sz="1400" i="0" u="none" strike="noStrike" kern="1200" cap="none" spc="0" normalizeH="0" baseline="0" noProof="0">
                <a:ln>
                  <a:noFill/>
                </a:ln>
                <a:solidFill>
                  <a:srgbClr val="091F2C"/>
                </a:solidFill>
                <a:effectLst/>
                <a:uLnTx/>
                <a:uFillTx/>
                <a:latin typeface="+mj-lt"/>
                <a:cs typeface="Segoe UI"/>
              </a:rPr>
              <a:t>Privileged </a:t>
            </a:r>
            <a:br>
              <a:rPr lang="en-US" sz="1400" i="0" u="none" strike="noStrike" kern="1200" cap="none" spc="0" normalizeH="0" baseline="0" noProof="0">
                <a:ln>
                  <a:noFill/>
                </a:ln>
                <a:effectLst/>
                <a:uLnTx/>
                <a:uFillTx/>
                <a:latin typeface="+mj-lt"/>
                <a:cs typeface="Segoe UI" panose="020B0502040204020203" pitchFamily="34" charset="0"/>
              </a:rPr>
            </a:br>
            <a:r>
              <a:rPr lang="en-US" sz="1400">
                <a:solidFill>
                  <a:srgbClr val="091F2C"/>
                </a:solidFill>
                <a:latin typeface="+mj-lt"/>
                <a:cs typeface="Segoe UI"/>
              </a:rPr>
              <a:t>Identity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2086429" y="1931050"/>
            <a:ext cx="2418949" cy="46348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7822863" y="1931050"/>
            <a:ext cx="2418949" cy="46348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4954646" y="1931050"/>
            <a:ext cx="2418949" cy="46348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2086429" y="2795492"/>
            <a:ext cx="2418949" cy="3438615"/>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strengthens compliance with advanced risk-based assessments and insider risk management tools. It monitors for suspicious behaviour and insider threats, automatically applying controls like multi-factor authentication (MFA) and encrypting sensitive data when necessary.</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Suspicious login activity triggers MFA or password resets, while risky employee behaviour is flagged and mitigated with real-time actions.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2086429"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Compliance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Insider Risk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4954646" y="2795492"/>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Automatically encrypts sensitive data and ensures it's properly governed to meet regulatory standards. Retention policies help maintain compliance by automatically managing how long data is stored and when it should be deleted.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shared outside of policy is immediately encrypted, and retention rules prevent data from being held beyond required periods.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4954646"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Governance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Encryption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7822863" y="2795492"/>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Uncovers unauthorised cloud applications (shadow IT) and ensures that sensitive data is not exposed to non-compliant services. Provides visibility and control over cloud applications to protect data across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detects and blocks uploads of sensitive data like credit card information to unsanctioned cloud apps.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7822863"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Shadow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IT Detection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Cloud App Control</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9175789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spAutoFit/>
          </a:bodyPr>
          <a:lstStyle/>
          <a:p>
            <a:r>
              <a:rPr lang="en-US">
                <a:solidFill>
                  <a:srgbClr val="091F2C"/>
                </a:solidFill>
              </a:rPr>
              <a:t>Strengthen Security &amp; Compliance Foundations </a:t>
            </a:r>
            <a:br>
              <a:rPr lang="en-US">
                <a:solidFill>
                  <a:srgbClr val="091F2C"/>
                </a:solidFill>
              </a:rPr>
            </a:br>
            <a:r>
              <a:rPr lang="en-US">
                <a:solidFill>
                  <a:srgbClr val="091F2C"/>
                </a:solidFill>
              </a:rPr>
              <a:t>with M365 E5</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automates data classification, encryption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retention, ensuring that sensitive information is always protected and compliant with regulations.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like financial records is automatically labelled and encrypted, ensuring it is protected from unauthorised access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data breaches.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Protection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and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integrates global threat intelligence, enabling real-time detection of emerging threats and providing insights for swift, informed responses.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M365 E5 leverages global threat data to proactively block new, sophisticated attacks, providing real-time protection from evolving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cyber threats.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Advanced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Intelligence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offers a layered defence against advanced threats like phishing, ransomware and zero-day attacks with AI-driven threat detection and automated response.</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ATP automatically detects and blocks AI-generated phishing attacks that might bypass basic security measures in M365 E3.</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641604"/>
            <a:ext cx="2418949" cy="269995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M365 E5 enables fast,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efficient eDiscovery for legal and compliance investigations, ensuring that data is easily accessible and properly retained for regulatory purposes.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Relevant data can be quickly retrieved for audits or legal cases, supporting compliance with data retention and regulatory policies.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eDiscovery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Legal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13160674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a:xfrm>
            <a:off x="588263" y="457200"/>
            <a:ext cx="11018520" cy="1107996"/>
          </a:xfrm>
        </p:spPr>
        <p:txBody>
          <a:bodyPr/>
          <a:lstStyle/>
          <a:p>
            <a:r>
              <a:rPr lang="en-US"/>
              <a:t>Advanced Security and Compliance for </a:t>
            </a:r>
            <a:br>
              <a:rPr lang="en-US"/>
            </a:br>
            <a:r>
              <a:rPr lang="en-US"/>
              <a:t>less than half the cost</a:t>
            </a:r>
          </a:p>
        </p:txBody>
      </p:sp>
      <p:sp>
        <p:nvSpPr>
          <p:cNvPr id="56" name="TextBox 55">
            <a:extLst>
              <a:ext uri="{FF2B5EF4-FFF2-40B4-BE49-F238E27FC236}">
                <a16:creationId xmlns:a16="http://schemas.microsoft.com/office/drawing/2014/main" id="{DD49E48C-7918-4293-83D0-A8B0D5415CFE}"/>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dirty="0">
                <a:solidFill>
                  <a:schemeClr val="bg1"/>
                </a:solidFill>
                <a:latin typeface="+mj-lt"/>
              </a:rPr>
              <a:t>NZ $88.60 per user/month (An additional $30.90 compared to M365 E3)</a:t>
            </a:r>
          </a:p>
        </p:txBody>
      </p:sp>
      <p:sp>
        <p:nvSpPr>
          <p:cNvPr id="57" name="TextBox 56">
            <a:extLst>
              <a:ext uri="{FF2B5EF4-FFF2-40B4-BE49-F238E27FC236}">
                <a16:creationId xmlns:a16="http://schemas.microsoft.com/office/drawing/2014/main" id="{20C6BD75-A922-4A95-88DC-1033CB2B8E94}"/>
              </a:ext>
            </a:extLst>
          </p:cNvPr>
          <p:cNvSpPr txBox="1"/>
          <p:nvPr/>
        </p:nvSpPr>
        <p:spPr>
          <a:xfrm>
            <a:off x="571500" y="6145104"/>
            <a:ext cx="11049000" cy="307777"/>
          </a:xfrm>
          <a:prstGeom prst="rect">
            <a:avLst/>
          </a:prstGeom>
          <a:noFill/>
        </p:spPr>
        <p:txBody>
          <a:bodyPr wrap="square" lIns="0" tIns="0" rIns="0" bIns="0" rtlCol="0" anchor="t">
            <a:spAutoFit/>
          </a:bodyPr>
          <a:lstStyle/>
          <a:p>
            <a:pPr algn="r"/>
            <a:r>
              <a:rPr lang="en-US" sz="2000">
                <a:solidFill>
                  <a:schemeClr val="bg1"/>
                </a:solidFill>
              </a:rPr>
              <a:t>M365 E5</a:t>
            </a:r>
          </a:p>
        </p:txBody>
      </p:sp>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524380"/>
            <a:ext cx="502906" cy="261721"/>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869600"/>
            <a:ext cx="502906" cy="261721"/>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452452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$14.6</a:t>
            </a:r>
          </a:p>
        </p:txBody>
      </p:sp>
      <p:pic>
        <p:nvPicPr>
          <p:cNvPr id="132" name="Picture 131">
            <a:extLst>
              <a:ext uri="{FF2B5EF4-FFF2-40B4-BE49-F238E27FC236}">
                <a16:creationId xmlns:a16="http://schemas.microsoft.com/office/drawing/2014/main" id="{52A7AE87-C1C6-4AE3-812D-417107766DD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136523"/>
            <a:ext cx="502906" cy="261721"/>
          </a:xfrm>
          <a:prstGeom prst="rect">
            <a:avLst/>
          </a:prstGeom>
        </p:spPr>
      </p:pic>
      <p:pic>
        <p:nvPicPr>
          <p:cNvPr id="133" name="Picture 132">
            <a:extLst>
              <a:ext uri="{FF2B5EF4-FFF2-40B4-BE49-F238E27FC236}">
                <a16:creationId xmlns:a16="http://schemas.microsoft.com/office/drawing/2014/main" id="{37A28BB0-1CBA-46A5-9152-F2565D3D84B8}"/>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496374"/>
            <a:ext cx="502906" cy="261721"/>
          </a:xfrm>
          <a:prstGeom prst="rect">
            <a:avLst/>
          </a:prstGeom>
        </p:spPr>
      </p:pic>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833437"/>
            <a:ext cx="502906" cy="261721"/>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189819"/>
            <a:ext cx="502906" cy="261721"/>
          </a:xfrm>
          <a:prstGeom prst="rect">
            <a:avLst/>
          </a:prstGeom>
        </p:spPr>
      </p:pic>
      <p:sp>
        <p:nvSpPr>
          <p:cNvPr id="63" name="TextBox 86">
            <a:extLst>
              <a:ext uri="{FF2B5EF4-FFF2-40B4-BE49-F238E27FC236}">
                <a16:creationId xmlns:a16="http://schemas.microsoft.com/office/drawing/2014/main" id="{DE908359-F650-4EFF-ACFB-7C98FD39932E}"/>
              </a:ext>
            </a:extLst>
          </p:cNvPr>
          <p:cNvSpPr txBox="1"/>
          <p:nvPr/>
        </p:nvSpPr>
        <p:spPr>
          <a:xfrm>
            <a:off x="2495180" y="3136663"/>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latin typeface="+mn-lt"/>
              </a:rPr>
              <a:t>$11.3</a:t>
            </a: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FF0000"/>
              </a:solidFill>
              <a:effectLst/>
              <a:uLnTx/>
              <a:uFillTx/>
              <a:latin typeface="+mn-lt"/>
              <a:cs typeface="Segoe Sans Display"/>
            </a:endParaRPr>
          </a:p>
        </p:txBody>
      </p:sp>
      <p:sp>
        <p:nvSpPr>
          <p:cNvPr id="66" name="TextBox 86">
            <a:extLst>
              <a:ext uri="{FF2B5EF4-FFF2-40B4-BE49-F238E27FC236}">
                <a16:creationId xmlns:a16="http://schemas.microsoft.com/office/drawing/2014/main" id="{DE233A29-1F31-453C-9370-F33E6EF74FAF}"/>
              </a:ext>
            </a:extLst>
          </p:cNvPr>
          <p:cNvSpPr txBox="1"/>
          <p:nvPr/>
        </p:nvSpPr>
        <p:spPr>
          <a:xfrm>
            <a:off x="2495180" y="3496514"/>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latin typeface="+mn-lt"/>
              </a:rPr>
              <a:t>$8.4</a:t>
            </a: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FF0000"/>
              </a:solidFill>
              <a:effectLst/>
              <a:uLnTx/>
              <a:uFillTx/>
              <a:latin typeface="+mn-lt"/>
              <a:cs typeface="Segoe Sans Display"/>
            </a:endParaRPr>
          </a:p>
        </p:txBody>
      </p:sp>
      <p:sp>
        <p:nvSpPr>
          <p:cNvPr id="67" name="TextBox 86">
            <a:extLst>
              <a:ext uri="{FF2B5EF4-FFF2-40B4-BE49-F238E27FC236}">
                <a16:creationId xmlns:a16="http://schemas.microsoft.com/office/drawing/2014/main" id="{5F76C3FB-81D3-4237-84CA-9867278C6A2E}"/>
              </a:ext>
            </a:extLst>
          </p:cNvPr>
          <p:cNvSpPr txBox="1"/>
          <p:nvPr/>
        </p:nvSpPr>
        <p:spPr>
          <a:xfrm>
            <a:off x="2495180" y="3833577"/>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$8.9</a:t>
            </a: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418995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$8.1</a:t>
            </a: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86960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b="1" dirty="0">
                <a:latin typeface="+mn-lt"/>
              </a:rPr>
              <a:t>$70.7</a:t>
            </a:r>
          </a:p>
        </p:txBody>
      </p:sp>
      <p:pic>
        <p:nvPicPr>
          <p:cNvPr id="6" name="Picture 5">
            <a:extLst>
              <a:ext uri="{FF2B5EF4-FFF2-40B4-BE49-F238E27FC236}">
                <a16:creationId xmlns:a16="http://schemas.microsoft.com/office/drawing/2014/main" id="{6FB2C57D-F24E-4A64-A7E4-9BD90433E0C4}"/>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136523"/>
            <a:ext cx="1843200" cy="261721"/>
          </a:xfrm>
          <a:prstGeom prst="rect">
            <a:avLst/>
          </a:prstGeom>
        </p:spPr>
      </p:pic>
      <p:pic>
        <p:nvPicPr>
          <p:cNvPr id="123" name="Picture 122">
            <a:extLst>
              <a:ext uri="{FF2B5EF4-FFF2-40B4-BE49-F238E27FC236}">
                <a16:creationId xmlns:a16="http://schemas.microsoft.com/office/drawing/2014/main" id="{5E0055F9-8380-42DF-A11F-831117C662B2}"/>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496374"/>
            <a:ext cx="1843200" cy="261721"/>
          </a:xfrm>
          <a:prstGeom prst="rect">
            <a:avLst/>
          </a:prstGeom>
        </p:spPr>
      </p:pic>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833437"/>
            <a:ext cx="1843200" cy="261721"/>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189819"/>
            <a:ext cx="1843200" cy="261721"/>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524380"/>
            <a:ext cx="1843200" cy="261721"/>
          </a:xfrm>
          <a:prstGeom prst="rect">
            <a:avLst/>
          </a:prstGeom>
        </p:spPr>
      </p:pic>
      <p:sp>
        <p:nvSpPr>
          <p:cNvPr id="59" name="Rectangle 58">
            <a:extLst>
              <a:ext uri="{FF2B5EF4-FFF2-40B4-BE49-F238E27FC236}">
                <a16:creationId xmlns:a16="http://schemas.microsoft.com/office/drawing/2014/main" id="{15D1B6EB-8347-4EA7-95D6-9F162BA4BF8D}"/>
              </a:ext>
            </a:extLst>
          </p:cNvPr>
          <p:cNvSpPr/>
          <p:nvPr/>
        </p:nvSpPr>
        <p:spPr bwMode="auto">
          <a:xfrm>
            <a:off x="585217" y="3496694"/>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kumimoji="0" lang="en-US" sz="800" b="0" i="0" u="none" strike="noStrike" kern="1200" cap="none" spc="0" normalizeH="0" baseline="0" noProof="0">
                <a:ln>
                  <a:noFill/>
                </a:ln>
                <a:solidFill>
                  <a:srgbClr val="282828"/>
                </a:solidFill>
                <a:effectLst/>
                <a:uLnTx/>
                <a:uFillTx/>
                <a:ea typeface="+mn-ea"/>
                <a:cs typeface="+mn-cs"/>
              </a:rPr>
              <a:t>Defender for </a:t>
            </a:r>
            <a:r>
              <a:rPr lang="en-US" sz="800">
                <a:solidFill>
                  <a:srgbClr val="282828"/>
                </a:solidFill>
              </a:rPr>
              <a:t>Endpoint P2</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60" name="Rectangle 59">
            <a:extLst>
              <a:ext uri="{FF2B5EF4-FFF2-40B4-BE49-F238E27FC236}">
                <a16:creationId xmlns:a16="http://schemas.microsoft.com/office/drawing/2014/main" id="{33052A99-973C-46A3-8EA0-B78A05874F34}"/>
              </a:ext>
            </a:extLst>
          </p:cNvPr>
          <p:cNvSpPr/>
          <p:nvPr/>
        </p:nvSpPr>
        <p:spPr bwMode="auto">
          <a:xfrm>
            <a:off x="585217" y="3833756"/>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Identity</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4190139"/>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Defender for Office P2</a:t>
            </a: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4524700"/>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rgbClr val="282828"/>
                </a:solidFill>
              </a:rPr>
              <a:t>Microsoft </a:t>
            </a:r>
            <a:r>
              <a:rPr kumimoji="0" lang="en-US" sz="800" b="0" i="0" u="none" strike="noStrike" kern="1200" cap="none" spc="0" normalizeH="0" baseline="0" noProof="0">
                <a:ln>
                  <a:noFill/>
                </a:ln>
                <a:solidFill>
                  <a:srgbClr val="282828"/>
                </a:solidFill>
                <a:effectLst/>
                <a:uLnTx/>
                <a:uFillTx/>
                <a:ea typeface="+mn-ea"/>
                <a:cs typeface="+mn-cs"/>
              </a:rPr>
              <a:t>Entra ID P2 </a:t>
            </a:r>
          </a:p>
        </p:txBody>
      </p:sp>
      <p:sp>
        <p:nvSpPr>
          <p:cNvPr id="64" name="Right Brace 63">
            <a:extLst>
              <a:ext uri="{FF2B5EF4-FFF2-40B4-BE49-F238E27FC236}">
                <a16:creationId xmlns:a16="http://schemas.microsoft.com/office/drawing/2014/main" id="{EE19A8F9-5A6E-4A92-B6A7-1464AAFD2510}"/>
              </a:ext>
              <a:ext uri="{C183D7F6-B498-43B3-948B-1728B52AA6E4}">
                <adec:decorative xmlns:adec="http://schemas.microsoft.com/office/drawing/2017/decorative" val="1"/>
              </a:ext>
            </a:extLst>
          </p:cNvPr>
          <p:cNvSpPr/>
          <p:nvPr/>
        </p:nvSpPr>
        <p:spPr>
          <a:xfrm>
            <a:off x="3000380" y="2439977"/>
            <a:ext cx="434970" cy="2345808"/>
          </a:xfrm>
          <a:prstGeom prst="rightBrace">
            <a:avLst>
              <a:gd name="adj1" fmla="val 0"/>
              <a:gd name="adj2" fmla="val 50000"/>
            </a:avLst>
          </a:prstGeom>
          <a:ln w="12700">
            <a:solidFill>
              <a:srgbClr val="56AEF9"/>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65" name="Rectangle 64">
            <a:extLst>
              <a:ext uri="{FF2B5EF4-FFF2-40B4-BE49-F238E27FC236}">
                <a16:creationId xmlns:a16="http://schemas.microsoft.com/office/drawing/2014/main" id="{5C12B1C0-96F3-4FFA-A46C-4DFBB447D8B9}"/>
              </a:ext>
            </a:extLst>
          </p:cNvPr>
          <p:cNvSpPr/>
          <p:nvPr/>
        </p:nvSpPr>
        <p:spPr bwMode="auto">
          <a:xfrm>
            <a:off x="585216" y="3136842"/>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Information Protection</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170" name="Picture 169">
            <a:extLst>
              <a:ext uri="{FF2B5EF4-FFF2-40B4-BE49-F238E27FC236}">
                <a16:creationId xmlns:a16="http://schemas.microsoft.com/office/drawing/2014/main" id="{71A472CB-EE75-46C2-B288-1595F4C0FD6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439289"/>
            <a:ext cx="502906" cy="261721"/>
          </a:xfrm>
          <a:prstGeom prst="rect">
            <a:avLst/>
          </a:prstGeom>
        </p:spPr>
      </p:pic>
      <p:pic>
        <p:nvPicPr>
          <p:cNvPr id="171" name="Picture 170">
            <a:extLst>
              <a:ext uri="{FF2B5EF4-FFF2-40B4-BE49-F238E27FC236}">
                <a16:creationId xmlns:a16="http://schemas.microsoft.com/office/drawing/2014/main" id="{FC7A2B3E-1942-4366-9AE7-B94B895DD75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776351"/>
            <a:ext cx="502906" cy="261721"/>
          </a:xfrm>
          <a:prstGeom prst="rect">
            <a:avLst/>
          </a:prstGeom>
        </p:spPr>
      </p:pic>
      <p:sp>
        <p:nvSpPr>
          <p:cNvPr id="173" name="TextBox 86">
            <a:extLst>
              <a:ext uri="{FF2B5EF4-FFF2-40B4-BE49-F238E27FC236}">
                <a16:creationId xmlns:a16="http://schemas.microsoft.com/office/drawing/2014/main" id="{3E5C83A5-E86E-496C-AFD9-A4C4BEAC7F39}"/>
              </a:ext>
            </a:extLst>
          </p:cNvPr>
          <p:cNvSpPr txBox="1"/>
          <p:nvPr/>
        </p:nvSpPr>
        <p:spPr>
          <a:xfrm>
            <a:off x="2495180" y="243942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latin typeface="+mn-lt"/>
              </a:rPr>
              <a:t>$9.7</a:t>
            </a:r>
          </a:p>
        </p:txBody>
      </p:sp>
      <p:sp>
        <p:nvSpPr>
          <p:cNvPr id="174" name="TextBox 86">
            <a:extLst>
              <a:ext uri="{FF2B5EF4-FFF2-40B4-BE49-F238E27FC236}">
                <a16:creationId xmlns:a16="http://schemas.microsoft.com/office/drawing/2014/main" id="{6F1840AA-28AE-4DB9-A526-C794B4655594}"/>
              </a:ext>
            </a:extLst>
          </p:cNvPr>
          <p:cNvSpPr txBox="1"/>
          <p:nvPr/>
        </p:nvSpPr>
        <p:spPr>
          <a:xfrm>
            <a:off x="2495180" y="2776491"/>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$9.7</a:t>
            </a:r>
          </a:p>
        </p:txBody>
      </p:sp>
      <p:pic>
        <p:nvPicPr>
          <p:cNvPr id="176" name="Picture 175">
            <a:extLst>
              <a:ext uri="{FF2B5EF4-FFF2-40B4-BE49-F238E27FC236}">
                <a16:creationId xmlns:a16="http://schemas.microsoft.com/office/drawing/2014/main" id="{C75FEB43-CD50-4C98-B40B-0026F3776567}"/>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439289"/>
            <a:ext cx="1843200" cy="261721"/>
          </a:xfrm>
          <a:prstGeom prst="rect">
            <a:avLst/>
          </a:prstGeom>
        </p:spPr>
      </p:pic>
      <p:pic>
        <p:nvPicPr>
          <p:cNvPr id="177" name="Picture 176">
            <a:extLst>
              <a:ext uri="{FF2B5EF4-FFF2-40B4-BE49-F238E27FC236}">
                <a16:creationId xmlns:a16="http://schemas.microsoft.com/office/drawing/2014/main" id="{B7DC1772-25FA-43C7-8D04-6AC5C5960B9A}"/>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776351"/>
            <a:ext cx="1843200" cy="261721"/>
          </a:xfrm>
          <a:prstGeom prst="rect">
            <a:avLst/>
          </a:prstGeom>
        </p:spPr>
      </p:pic>
      <p:sp>
        <p:nvSpPr>
          <p:cNvPr id="178" name="Rectangle 177">
            <a:extLst>
              <a:ext uri="{FF2B5EF4-FFF2-40B4-BE49-F238E27FC236}">
                <a16:creationId xmlns:a16="http://schemas.microsoft.com/office/drawing/2014/main" id="{8ECF10ED-473C-42A4-AEB1-15E973E708ED}"/>
              </a:ext>
            </a:extLst>
          </p:cNvPr>
          <p:cNvSpPr/>
          <p:nvPr/>
        </p:nvSpPr>
        <p:spPr bwMode="auto">
          <a:xfrm>
            <a:off x="585217" y="2439609"/>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eDiscovery &amp; Audit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179" name="Rectangle 178">
            <a:extLst>
              <a:ext uri="{FF2B5EF4-FFF2-40B4-BE49-F238E27FC236}">
                <a16:creationId xmlns:a16="http://schemas.microsoft.com/office/drawing/2014/main" id="{EE8FFE50-83D8-4AB1-A3B1-52112D81346A}"/>
              </a:ext>
            </a:extLst>
          </p:cNvPr>
          <p:cNvSpPr/>
          <p:nvPr/>
        </p:nvSpPr>
        <p:spPr bwMode="auto">
          <a:xfrm>
            <a:off x="585217" y="2776671"/>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a:solidFill>
                  <a:srgbClr val="282828"/>
                </a:solidFill>
              </a:rPr>
              <a:t>Insider Risk Management</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3439925" y="4631072"/>
            <a:ext cx="955569"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4468986" y="4631072"/>
            <a:ext cx="955569"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497097" y="4631072"/>
            <a:ext cx="955569"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6525209" y="4631072"/>
            <a:ext cx="955569" cy="500400"/>
          </a:xfrm>
          <a:prstGeom prst="rect">
            <a:avLst/>
          </a:prstGeom>
        </p:spPr>
      </p:pic>
      <p:pic>
        <p:nvPicPr>
          <p:cNvPr id="152" name="Picture 151">
            <a:extLst>
              <a:ext uri="{FF2B5EF4-FFF2-40B4-BE49-F238E27FC236}">
                <a16:creationId xmlns:a16="http://schemas.microsoft.com/office/drawing/2014/main" id="{154E51CE-CB74-4065-8432-99A46916E298}"/>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7557879" y="4631072"/>
            <a:ext cx="955569" cy="500400"/>
          </a:xfrm>
          <a:prstGeom prst="rect">
            <a:avLst/>
          </a:prstGeom>
        </p:spPr>
      </p:pic>
      <p:sp>
        <p:nvSpPr>
          <p:cNvPr id="10" name="Rectangle 9">
            <a:extLst>
              <a:ext uri="{FF2B5EF4-FFF2-40B4-BE49-F238E27FC236}">
                <a16:creationId xmlns:a16="http://schemas.microsoft.com/office/drawing/2014/main" id="{8A63C7B2-8AC7-4E29-8B39-0E6D68994A3D}"/>
              </a:ext>
            </a:extLst>
          </p:cNvPr>
          <p:cNvSpPr/>
          <p:nvPr/>
        </p:nvSpPr>
        <p:spPr bwMode="auto">
          <a:xfrm>
            <a:off x="4465118"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Office P2</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5493230"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Identity</a:t>
            </a: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652134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0874"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Microsoft </a:t>
            </a:r>
            <a:br>
              <a:rPr lang="en-US" sz="800">
                <a:solidFill>
                  <a:schemeClr val="tx2"/>
                </a:solidFill>
                <a:latin typeface="+mj-lt"/>
              </a:rPr>
            </a:br>
            <a:r>
              <a:rPr kumimoji="0" lang="en-US" sz="800" b="0" i="0" u="none" strike="noStrike" kern="1200" cap="none" spc="0" normalizeH="0" baseline="0" noProof="0">
                <a:ln>
                  <a:noFill/>
                </a:ln>
                <a:solidFill>
                  <a:schemeClr val="tx2"/>
                </a:solidFill>
                <a:effectLst/>
                <a:uLnTx/>
                <a:uFillTx/>
                <a:latin typeface="+mj-lt"/>
                <a:ea typeface="+mn-ea"/>
                <a:cs typeface="+mn-cs"/>
              </a:rPr>
              <a:t>Entra ID P2</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079437"/>
            <a:ext cx="955452"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4037864"/>
            <a:ext cx="955452"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4037864"/>
            <a:ext cx="955452"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4037864"/>
            <a:ext cx="955452"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4037864"/>
            <a:ext cx="955452"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0874"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Risk-Based</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Conditional</a:t>
            </a:r>
            <a:r>
              <a:rPr kumimoji="0" lang="en-US" sz="800" b="0" i="0" u="none" strike="noStrike" kern="1200" cap="none" spc="0" normalizeH="0" baseline="0" noProof="0">
                <a:ln>
                  <a:noFill/>
                </a:ln>
                <a:solidFill>
                  <a:srgbClr val="282828"/>
                </a:solidFill>
                <a:effectLst/>
                <a:uLnTx/>
                <a:uFillTx/>
                <a:ea typeface="+mn-ea"/>
                <a:cs typeface="+mn-cs"/>
              </a:rPr>
              <a:t> </a:t>
            </a:r>
            <a:r>
              <a:rPr lang="en-US" sz="800">
                <a:solidFill>
                  <a:srgbClr val="282828"/>
                </a:solidFill>
              </a:rPr>
              <a:t>Access</a:t>
            </a:r>
            <a:endParaRPr lang="en-US" sz="800">
              <a:ea typeface="+mn-ea"/>
              <a:cs typeface="+mn-cs"/>
            </a:endParaRP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4465118"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Safe Links &amp; Safe </a:t>
            </a:r>
            <a:r>
              <a:rPr lang="en-US" sz="800">
                <a:solidFill>
                  <a:srgbClr val="282828"/>
                </a:solidFill>
              </a:rPr>
              <a:t>Attachments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5493230"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Identity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Protection </a:t>
            </a:r>
            <a:r>
              <a:rPr lang="en-US" sz="800">
                <a:solidFill>
                  <a:srgbClr val="282828"/>
                </a:solidFill>
              </a:rPr>
              <a:t>Alerts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652134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079766"/>
            <a:ext cx="955452"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079766"/>
            <a:ext cx="955452"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079766"/>
            <a:ext cx="955452"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732247"/>
            <a:ext cx="955452"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732247"/>
            <a:ext cx="955452"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732247"/>
            <a:ext cx="955452"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732247"/>
            <a:ext cx="955452"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3385056"/>
            <a:ext cx="955452"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3385056"/>
            <a:ext cx="955452"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3385056"/>
            <a:ext cx="955452"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3385056"/>
            <a:ext cx="955452"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0874"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Privileged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Identity Management</a:t>
            </a: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0874"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Entitlement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Management</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0874"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Access Reviews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4465118"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&amp; Report</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4465118"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Threat Remediation</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4465118"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Advanced </a:t>
            </a:r>
            <a:r>
              <a:rPr lang="en-US" sz="800">
                <a:solidFill>
                  <a:srgbClr val="282828"/>
                </a:solidFill>
              </a:rPr>
              <a:t>Anti-Phishing</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5493230"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Behavioural</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Analytics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652134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Session</a:t>
            </a:r>
            <a:r>
              <a:rPr kumimoji="0" lang="en-US" sz="800" b="0" i="0" u="none" strike="noStrike" kern="1200" cap="none" spc="0" normalizeH="0" baseline="0" noProof="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652134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652134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39" name="Rectangle 138">
            <a:extLst>
              <a:ext uri="{FF2B5EF4-FFF2-40B4-BE49-F238E27FC236}">
                <a16:creationId xmlns:a16="http://schemas.microsoft.com/office/drawing/2014/main" id="{AFE20BF7-4726-4D3D-BF74-1894ECEF6CAD}"/>
              </a:ext>
            </a:extLst>
          </p:cNvPr>
          <p:cNvSpPr/>
          <p:nvPr/>
        </p:nvSpPr>
        <p:spPr bwMode="auto">
          <a:xfrm>
            <a:off x="755401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Endpoint P2</a:t>
            </a:r>
          </a:p>
        </p:txBody>
      </p:sp>
      <p:pic>
        <p:nvPicPr>
          <p:cNvPr id="140" name="Picture 139">
            <a:extLst>
              <a:ext uri="{FF2B5EF4-FFF2-40B4-BE49-F238E27FC236}">
                <a16:creationId xmlns:a16="http://schemas.microsoft.com/office/drawing/2014/main" id="{0130CD28-079A-4742-83C1-0BACDB6DB2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4037864"/>
            <a:ext cx="955452" cy="500085"/>
          </a:xfrm>
          <a:prstGeom prst="rect">
            <a:avLst/>
          </a:prstGeom>
        </p:spPr>
      </p:pic>
      <p:sp>
        <p:nvSpPr>
          <p:cNvPr id="141" name="Rectangle 140">
            <a:extLst>
              <a:ext uri="{FF2B5EF4-FFF2-40B4-BE49-F238E27FC236}">
                <a16:creationId xmlns:a16="http://schemas.microsoft.com/office/drawing/2014/main" id="{04DE1D5F-30C0-4A1E-AAE0-E91D75D4297B}"/>
              </a:ext>
            </a:extLst>
          </p:cNvPr>
          <p:cNvSpPr/>
          <p:nvPr/>
        </p:nvSpPr>
        <p:spPr bwMode="auto">
          <a:xfrm>
            <a:off x="755401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EDR</a:t>
            </a:r>
          </a:p>
        </p:txBody>
      </p:sp>
      <p:pic>
        <p:nvPicPr>
          <p:cNvPr id="142" name="Picture 141">
            <a:extLst>
              <a:ext uri="{FF2B5EF4-FFF2-40B4-BE49-F238E27FC236}">
                <a16:creationId xmlns:a16="http://schemas.microsoft.com/office/drawing/2014/main" id="{C215C431-38AD-488A-B16C-9A7BC76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079766"/>
            <a:ext cx="955452" cy="500085"/>
          </a:xfrm>
          <a:prstGeom prst="rect">
            <a:avLst/>
          </a:prstGeom>
        </p:spPr>
      </p:pic>
      <p:pic>
        <p:nvPicPr>
          <p:cNvPr id="143" name="Picture 142">
            <a:extLst>
              <a:ext uri="{FF2B5EF4-FFF2-40B4-BE49-F238E27FC236}">
                <a16:creationId xmlns:a16="http://schemas.microsoft.com/office/drawing/2014/main" id="{C5AA0C3C-2551-4BBA-BBE6-913343C81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732247"/>
            <a:ext cx="955452" cy="500085"/>
          </a:xfrm>
          <a:prstGeom prst="rect">
            <a:avLst/>
          </a:prstGeom>
        </p:spPr>
      </p:pic>
      <p:pic>
        <p:nvPicPr>
          <p:cNvPr id="144" name="Picture 143">
            <a:extLst>
              <a:ext uri="{FF2B5EF4-FFF2-40B4-BE49-F238E27FC236}">
                <a16:creationId xmlns:a16="http://schemas.microsoft.com/office/drawing/2014/main" id="{7751790B-337A-4A05-846A-D981E2FDE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3385056"/>
            <a:ext cx="955452" cy="500085"/>
          </a:xfrm>
          <a:prstGeom prst="rect">
            <a:avLst/>
          </a:prstGeom>
        </p:spPr>
      </p:pic>
      <p:sp>
        <p:nvSpPr>
          <p:cNvPr id="145" name="Rectangle 144">
            <a:extLst>
              <a:ext uri="{FF2B5EF4-FFF2-40B4-BE49-F238E27FC236}">
                <a16:creationId xmlns:a16="http://schemas.microsoft.com/office/drawing/2014/main" id="{62903162-9D2D-4BD3-A488-70F3A11C3186}"/>
              </a:ext>
            </a:extLst>
          </p:cNvPr>
          <p:cNvSpPr/>
          <p:nvPr/>
        </p:nvSpPr>
        <p:spPr bwMode="auto">
          <a:xfrm>
            <a:off x="755401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Proactive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Hunting</a:t>
            </a:r>
          </a:p>
        </p:txBody>
      </p:sp>
      <p:sp>
        <p:nvSpPr>
          <p:cNvPr id="146" name="Rectangle 145">
            <a:extLst>
              <a:ext uri="{FF2B5EF4-FFF2-40B4-BE49-F238E27FC236}">
                <a16:creationId xmlns:a16="http://schemas.microsoft.com/office/drawing/2014/main" id="{7D350B81-4959-40D6-BDBC-DD833C459535}"/>
              </a:ext>
            </a:extLst>
          </p:cNvPr>
          <p:cNvSpPr/>
          <p:nvPr/>
        </p:nvSpPr>
        <p:spPr bwMode="auto">
          <a:xfrm>
            <a:off x="755401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Attack Surface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Reduction Rules</a:t>
            </a:r>
          </a:p>
        </p:txBody>
      </p:sp>
      <p:sp>
        <p:nvSpPr>
          <p:cNvPr id="147" name="Rectangle 146">
            <a:extLst>
              <a:ext uri="{FF2B5EF4-FFF2-40B4-BE49-F238E27FC236}">
                <a16:creationId xmlns:a16="http://schemas.microsoft.com/office/drawing/2014/main" id="{4C3AF0ED-4CC5-4F04-BB9D-D5C49656E5AF}"/>
              </a:ext>
            </a:extLst>
          </p:cNvPr>
          <p:cNvSpPr/>
          <p:nvPr/>
        </p:nvSpPr>
        <p:spPr bwMode="auto">
          <a:xfrm>
            <a:off x="755401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Remediation</a:t>
            </a:r>
          </a:p>
        </p:txBody>
      </p:sp>
      <p:pic>
        <p:nvPicPr>
          <p:cNvPr id="181" name="Picture 180">
            <a:extLst>
              <a:ext uri="{FF2B5EF4-FFF2-40B4-BE49-F238E27FC236}">
                <a16:creationId xmlns:a16="http://schemas.microsoft.com/office/drawing/2014/main" id="{297616B6-1905-41CC-B2BD-C7E17A10FAA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8590432" y="4631072"/>
            <a:ext cx="955569" cy="500400"/>
          </a:xfrm>
          <a:prstGeom prst="rect">
            <a:avLst/>
          </a:prstGeom>
        </p:spPr>
      </p:pic>
      <p:pic>
        <p:nvPicPr>
          <p:cNvPr id="182" name="Picture 181">
            <a:extLst>
              <a:ext uri="{FF2B5EF4-FFF2-40B4-BE49-F238E27FC236}">
                <a16:creationId xmlns:a16="http://schemas.microsoft.com/office/drawing/2014/main" id="{6F743F41-8343-4931-9385-F56A5B7389E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9618544" y="4631072"/>
            <a:ext cx="955569" cy="500400"/>
          </a:xfrm>
          <a:prstGeom prst="rect">
            <a:avLst/>
          </a:prstGeom>
        </p:spPr>
      </p:pic>
      <p:pic>
        <p:nvPicPr>
          <p:cNvPr id="183" name="Picture 182">
            <a:extLst>
              <a:ext uri="{FF2B5EF4-FFF2-40B4-BE49-F238E27FC236}">
                <a16:creationId xmlns:a16="http://schemas.microsoft.com/office/drawing/2014/main" id="{54064BFE-8BFB-4740-94FC-19EA03387573}"/>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10651214" y="4631072"/>
            <a:ext cx="955569" cy="500400"/>
          </a:xfrm>
          <a:prstGeom prst="rect">
            <a:avLst/>
          </a:prstGeom>
        </p:spPr>
      </p:pic>
      <p:sp>
        <p:nvSpPr>
          <p:cNvPr id="184" name="Rectangle 183">
            <a:extLst>
              <a:ext uri="{FF2B5EF4-FFF2-40B4-BE49-F238E27FC236}">
                <a16:creationId xmlns:a16="http://schemas.microsoft.com/office/drawing/2014/main" id="{617176B2-8F18-40DE-960C-0A4930D2E3D9}"/>
              </a:ext>
            </a:extLst>
          </p:cNvPr>
          <p:cNvSpPr/>
          <p:nvPr/>
        </p:nvSpPr>
        <p:spPr bwMode="auto">
          <a:xfrm>
            <a:off x="8586565"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Information Protection </a:t>
            </a:r>
          </a:p>
        </p:txBody>
      </p:sp>
      <p:sp>
        <p:nvSpPr>
          <p:cNvPr id="185" name="Rectangle 184">
            <a:extLst>
              <a:ext uri="{FF2B5EF4-FFF2-40B4-BE49-F238E27FC236}">
                <a16:creationId xmlns:a16="http://schemas.microsoft.com/office/drawing/2014/main" id="{D067C914-021A-4E3D-949D-3333D1177C0D}"/>
              </a:ext>
            </a:extLst>
          </p:cNvPr>
          <p:cNvSpPr/>
          <p:nvPr/>
        </p:nvSpPr>
        <p:spPr bwMode="auto">
          <a:xfrm>
            <a:off x="9614676"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Insider Risk Management</a:t>
            </a:r>
          </a:p>
        </p:txBody>
      </p:sp>
      <p:pic>
        <p:nvPicPr>
          <p:cNvPr id="186" name="Picture 185">
            <a:extLst>
              <a:ext uri="{FF2B5EF4-FFF2-40B4-BE49-F238E27FC236}">
                <a16:creationId xmlns:a16="http://schemas.microsoft.com/office/drawing/2014/main" id="{CE803F03-B053-4C10-8F9F-7EFB8628C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079437"/>
            <a:ext cx="955452" cy="500085"/>
          </a:xfrm>
          <a:prstGeom prst="rect">
            <a:avLst/>
          </a:prstGeom>
        </p:spPr>
      </p:pic>
      <p:pic>
        <p:nvPicPr>
          <p:cNvPr id="187" name="Picture 186">
            <a:extLst>
              <a:ext uri="{FF2B5EF4-FFF2-40B4-BE49-F238E27FC236}">
                <a16:creationId xmlns:a16="http://schemas.microsoft.com/office/drawing/2014/main" id="{FEB7B898-0E03-4EAB-A460-B9E55E7E1A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4037864"/>
            <a:ext cx="955452" cy="500085"/>
          </a:xfrm>
          <a:prstGeom prst="rect">
            <a:avLst/>
          </a:prstGeom>
        </p:spPr>
      </p:pic>
      <p:pic>
        <p:nvPicPr>
          <p:cNvPr id="188" name="Picture 187">
            <a:extLst>
              <a:ext uri="{FF2B5EF4-FFF2-40B4-BE49-F238E27FC236}">
                <a16:creationId xmlns:a16="http://schemas.microsoft.com/office/drawing/2014/main" id="{3EB29DC0-2C68-4A3F-A6E6-A065E361D5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4037864"/>
            <a:ext cx="955452" cy="500085"/>
          </a:xfrm>
          <a:prstGeom prst="rect">
            <a:avLst/>
          </a:prstGeom>
        </p:spPr>
      </p:pic>
      <p:sp>
        <p:nvSpPr>
          <p:cNvPr id="189" name="Rectangle 188">
            <a:extLst>
              <a:ext uri="{FF2B5EF4-FFF2-40B4-BE49-F238E27FC236}">
                <a16:creationId xmlns:a16="http://schemas.microsoft.com/office/drawing/2014/main" id="{784B799C-F9C7-494C-8C01-7B6B2B686864}"/>
              </a:ext>
            </a:extLst>
          </p:cNvPr>
          <p:cNvSpPr/>
          <p:nvPr/>
        </p:nvSpPr>
        <p:spPr bwMode="auto">
          <a:xfrm>
            <a:off x="8586565"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Sensitivity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Labels</a:t>
            </a:r>
          </a:p>
        </p:txBody>
      </p:sp>
      <p:sp>
        <p:nvSpPr>
          <p:cNvPr id="190" name="Rectangle 189">
            <a:extLst>
              <a:ext uri="{FF2B5EF4-FFF2-40B4-BE49-F238E27FC236}">
                <a16:creationId xmlns:a16="http://schemas.microsoft.com/office/drawing/2014/main" id="{09D472B6-4C39-4E5D-882A-421A40445A43}"/>
              </a:ext>
            </a:extLst>
          </p:cNvPr>
          <p:cNvSpPr/>
          <p:nvPr/>
        </p:nvSpPr>
        <p:spPr bwMode="auto">
          <a:xfrm>
            <a:off x="9614676"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Insider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Risk Policies</a:t>
            </a:r>
          </a:p>
        </p:txBody>
      </p:sp>
      <p:pic>
        <p:nvPicPr>
          <p:cNvPr id="191" name="Picture 190">
            <a:extLst>
              <a:ext uri="{FF2B5EF4-FFF2-40B4-BE49-F238E27FC236}">
                <a16:creationId xmlns:a16="http://schemas.microsoft.com/office/drawing/2014/main" id="{58782935-0DF9-4CFC-9AE1-8E3FA88B9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079766"/>
            <a:ext cx="955452" cy="500085"/>
          </a:xfrm>
          <a:prstGeom prst="rect">
            <a:avLst/>
          </a:prstGeom>
        </p:spPr>
      </p:pic>
      <p:pic>
        <p:nvPicPr>
          <p:cNvPr id="192" name="Picture 191">
            <a:extLst>
              <a:ext uri="{FF2B5EF4-FFF2-40B4-BE49-F238E27FC236}">
                <a16:creationId xmlns:a16="http://schemas.microsoft.com/office/drawing/2014/main" id="{EA4B9F16-FA94-4775-9E08-C2EDF5429E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732247"/>
            <a:ext cx="955452" cy="500085"/>
          </a:xfrm>
          <a:prstGeom prst="rect">
            <a:avLst/>
          </a:prstGeom>
        </p:spPr>
      </p:pic>
      <p:pic>
        <p:nvPicPr>
          <p:cNvPr id="193" name="Picture 192">
            <a:extLst>
              <a:ext uri="{FF2B5EF4-FFF2-40B4-BE49-F238E27FC236}">
                <a16:creationId xmlns:a16="http://schemas.microsoft.com/office/drawing/2014/main" id="{943C720E-A566-4D8D-ADD9-4A23C92CEB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732247"/>
            <a:ext cx="955452" cy="500085"/>
          </a:xfrm>
          <a:prstGeom prst="rect">
            <a:avLst/>
          </a:prstGeom>
        </p:spPr>
      </p:pic>
      <p:pic>
        <p:nvPicPr>
          <p:cNvPr id="194" name="Picture 193">
            <a:extLst>
              <a:ext uri="{FF2B5EF4-FFF2-40B4-BE49-F238E27FC236}">
                <a16:creationId xmlns:a16="http://schemas.microsoft.com/office/drawing/2014/main" id="{CDBE1CEB-F403-4643-9C81-100B61232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3385056"/>
            <a:ext cx="955452" cy="500085"/>
          </a:xfrm>
          <a:prstGeom prst="rect">
            <a:avLst/>
          </a:prstGeom>
        </p:spPr>
      </p:pic>
      <p:pic>
        <p:nvPicPr>
          <p:cNvPr id="195" name="Picture 194">
            <a:extLst>
              <a:ext uri="{FF2B5EF4-FFF2-40B4-BE49-F238E27FC236}">
                <a16:creationId xmlns:a16="http://schemas.microsoft.com/office/drawing/2014/main" id="{182BB529-CF81-4903-86A9-533E018087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3385056"/>
            <a:ext cx="955452" cy="500085"/>
          </a:xfrm>
          <a:prstGeom prst="rect">
            <a:avLst/>
          </a:prstGeom>
        </p:spPr>
      </p:pic>
      <p:sp>
        <p:nvSpPr>
          <p:cNvPr id="196" name="Rectangle 195">
            <a:extLst>
              <a:ext uri="{FF2B5EF4-FFF2-40B4-BE49-F238E27FC236}">
                <a16:creationId xmlns:a16="http://schemas.microsoft.com/office/drawing/2014/main" id="{43C1A8AF-4727-426C-A75A-C0FDB41E4B56}"/>
              </a:ext>
            </a:extLst>
          </p:cNvPr>
          <p:cNvSpPr/>
          <p:nvPr/>
        </p:nvSpPr>
        <p:spPr bwMode="auto">
          <a:xfrm>
            <a:off x="8586565"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97" name="Rectangle 196">
            <a:extLst>
              <a:ext uri="{FF2B5EF4-FFF2-40B4-BE49-F238E27FC236}">
                <a16:creationId xmlns:a16="http://schemas.microsoft.com/office/drawing/2014/main" id="{202F6E52-E15F-4524-9454-BA41A11107F2}"/>
              </a:ext>
            </a:extLst>
          </p:cNvPr>
          <p:cNvSpPr/>
          <p:nvPr/>
        </p:nvSpPr>
        <p:spPr bwMode="auto">
          <a:xfrm>
            <a:off x="9614676"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 Remediation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Actions</a:t>
            </a:r>
          </a:p>
        </p:txBody>
      </p:sp>
      <p:sp>
        <p:nvSpPr>
          <p:cNvPr id="198" name="Rectangle 197">
            <a:extLst>
              <a:ext uri="{FF2B5EF4-FFF2-40B4-BE49-F238E27FC236}">
                <a16:creationId xmlns:a16="http://schemas.microsoft.com/office/drawing/2014/main" id="{117679AD-AA93-4FD4-9E13-02D963E3DC18}"/>
              </a:ext>
            </a:extLst>
          </p:cNvPr>
          <p:cNvSpPr/>
          <p:nvPr/>
        </p:nvSpPr>
        <p:spPr bwMode="auto">
          <a:xfrm>
            <a:off x="9614676"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Detection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Alerts</a:t>
            </a:r>
          </a:p>
        </p:txBody>
      </p:sp>
      <p:sp>
        <p:nvSpPr>
          <p:cNvPr id="199" name="Rectangle 198">
            <a:extLst>
              <a:ext uri="{FF2B5EF4-FFF2-40B4-BE49-F238E27FC236}">
                <a16:creationId xmlns:a16="http://schemas.microsoft.com/office/drawing/2014/main" id="{E1337328-F523-411F-BBCA-157557D5C06E}"/>
              </a:ext>
            </a:extLst>
          </p:cNvPr>
          <p:cNvSpPr/>
          <p:nvPr/>
        </p:nvSpPr>
        <p:spPr bwMode="auto">
          <a:xfrm>
            <a:off x="9614676"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Indicators</a:t>
            </a:r>
          </a:p>
        </p:txBody>
      </p:sp>
      <p:sp>
        <p:nvSpPr>
          <p:cNvPr id="200" name="Rectangle 199">
            <a:extLst>
              <a:ext uri="{FF2B5EF4-FFF2-40B4-BE49-F238E27FC236}">
                <a16:creationId xmlns:a16="http://schemas.microsoft.com/office/drawing/2014/main" id="{B54595E3-0DD8-4757-9599-6FDDE4D31A76}"/>
              </a:ext>
            </a:extLst>
          </p:cNvPr>
          <p:cNvSpPr/>
          <p:nvPr/>
        </p:nvSpPr>
        <p:spPr bwMode="auto">
          <a:xfrm>
            <a:off x="10647347"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eDiscovery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&amp; Audit</a:t>
            </a:r>
          </a:p>
        </p:txBody>
      </p:sp>
      <p:pic>
        <p:nvPicPr>
          <p:cNvPr id="201" name="Picture 200">
            <a:extLst>
              <a:ext uri="{FF2B5EF4-FFF2-40B4-BE49-F238E27FC236}">
                <a16:creationId xmlns:a16="http://schemas.microsoft.com/office/drawing/2014/main" id="{2BE358DC-A76F-4FD3-B929-EEE6C4C1E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4037864"/>
            <a:ext cx="955452" cy="500085"/>
          </a:xfrm>
          <a:prstGeom prst="rect">
            <a:avLst/>
          </a:prstGeom>
        </p:spPr>
      </p:pic>
      <p:sp>
        <p:nvSpPr>
          <p:cNvPr id="202" name="Rectangle 201">
            <a:extLst>
              <a:ext uri="{FF2B5EF4-FFF2-40B4-BE49-F238E27FC236}">
                <a16:creationId xmlns:a16="http://schemas.microsoft.com/office/drawing/2014/main" id="{2F3388C5-A213-4951-88F7-65861E4ED1B3}"/>
              </a:ext>
            </a:extLst>
          </p:cNvPr>
          <p:cNvSpPr/>
          <p:nvPr/>
        </p:nvSpPr>
        <p:spPr bwMode="auto">
          <a:xfrm>
            <a:off x="10647347"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Set Up eDiscovery Cases</a:t>
            </a:r>
          </a:p>
        </p:txBody>
      </p:sp>
      <p:pic>
        <p:nvPicPr>
          <p:cNvPr id="203" name="Picture 202">
            <a:extLst>
              <a:ext uri="{FF2B5EF4-FFF2-40B4-BE49-F238E27FC236}">
                <a16:creationId xmlns:a16="http://schemas.microsoft.com/office/drawing/2014/main" id="{B8202187-0B16-4465-968A-57A032C071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079766"/>
            <a:ext cx="955452" cy="500085"/>
          </a:xfrm>
          <a:prstGeom prst="rect">
            <a:avLst/>
          </a:prstGeom>
        </p:spPr>
      </p:pic>
      <p:pic>
        <p:nvPicPr>
          <p:cNvPr id="204" name="Picture 203">
            <a:extLst>
              <a:ext uri="{FF2B5EF4-FFF2-40B4-BE49-F238E27FC236}">
                <a16:creationId xmlns:a16="http://schemas.microsoft.com/office/drawing/2014/main" id="{3B42F1FF-3B0D-4382-81F5-7FAD256CAD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732247"/>
            <a:ext cx="955452" cy="500085"/>
          </a:xfrm>
          <a:prstGeom prst="rect">
            <a:avLst/>
          </a:prstGeom>
        </p:spPr>
      </p:pic>
      <p:pic>
        <p:nvPicPr>
          <p:cNvPr id="205" name="Picture 204">
            <a:extLst>
              <a:ext uri="{FF2B5EF4-FFF2-40B4-BE49-F238E27FC236}">
                <a16:creationId xmlns:a16="http://schemas.microsoft.com/office/drawing/2014/main" id="{539FE884-2EF9-449C-B64C-85ACB97EE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3385056"/>
            <a:ext cx="955452" cy="500085"/>
          </a:xfrm>
          <a:prstGeom prst="rect">
            <a:avLst/>
          </a:prstGeom>
        </p:spPr>
      </p:pic>
      <p:sp>
        <p:nvSpPr>
          <p:cNvPr id="206" name="Rectangle 205">
            <a:extLst>
              <a:ext uri="{FF2B5EF4-FFF2-40B4-BE49-F238E27FC236}">
                <a16:creationId xmlns:a16="http://schemas.microsoft.com/office/drawing/2014/main" id="{198BD6AC-B23B-4B3A-89E3-69A5A8387AF1}"/>
              </a:ext>
            </a:extLst>
          </p:cNvPr>
          <p:cNvSpPr/>
          <p:nvPr/>
        </p:nvSpPr>
        <p:spPr bwMode="auto">
          <a:xfrm>
            <a:off x="10647347"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Audit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Logging</a:t>
            </a:r>
          </a:p>
        </p:txBody>
      </p:sp>
      <p:sp>
        <p:nvSpPr>
          <p:cNvPr id="207" name="Rectangle 206">
            <a:extLst>
              <a:ext uri="{FF2B5EF4-FFF2-40B4-BE49-F238E27FC236}">
                <a16:creationId xmlns:a16="http://schemas.microsoft.com/office/drawing/2014/main" id="{8A2DD48B-064E-452C-8D63-0E136DF1DFE6}"/>
              </a:ext>
            </a:extLst>
          </p:cNvPr>
          <p:cNvSpPr/>
          <p:nvPr/>
        </p:nvSpPr>
        <p:spPr bwMode="auto">
          <a:xfrm>
            <a:off x="10647347"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Search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Queries</a:t>
            </a:r>
          </a:p>
        </p:txBody>
      </p:sp>
      <p:sp>
        <p:nvSpPr>
          <p:cNvPr id="208" name="Rectangle 207">
            <a:extLst>
              <a:ext uri="{FF2B5EF4-FFF2-40B4-BE49-F238E27FC236}">
                <a16:creationId xmlns:a16="http://schemas.microsoft.com/office/drawing/2014/main" id="{F2FAC8D1-2B97-4DE6-B59A-FD8D7FC61F1F}"/>
              </a:ext>
            </a:extLst>
          </p:cNvPr>
          <p:cNvSpPr/>
          <p:nvPr/>
        </p:nvSpPr>
        <p:spPr bwMode="auto">
          <a:xfrm>
            <a:off x="10647347"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Legal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Holds</a:t>
            </a:r>
          </a:p>
        </p:txBody>
      </p:sp>
      <p:sp>
        <p:nvSpPr>
          <p:cNvPr id="209" name="Rectangle 208">
            <a:extLst>
              <a:ext uri="{FF2B5EF4-FFF2-40B4-BE49-F238E27FC236}">
                <a16:creationId xmlns:a16="http://schemas.microsoft.com/office/drawing/2014/main" id="{E4978B71-5B9B-401A-A6F0-D07459B9A1D3}"/>
              </a:ext>
            </a:extLst>
          </p:cNvPr>
          <p:cNvSpPr/>
          <p:nvPr/>
        </p:nvSpPr>
        <p:spPr bwMode="auto">
          <a:xfrm>
            <a:off x="8586565"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Report</a:t>
            </a:r>
          </a:p>
        </p:txBody>
      </p:sp>
      <p:sp>
        <p:nvSpPr>
          <p:cNvPr id="210" name="Rectangle 209">
            <a:extLst>
              <a:ext uri="{FF2B5EF4-FFF2-40B4-BE49-F238E27FC236}">
                <a16:creationId xmlns:a16="http://schemas.microsoft.com/office/drawing/2014/main" id="{FAC92DFF-82F7-4263-80E4-8FA76F8D0FC2}"/>
              </a:ext>
            </a:extLst>
          </p:cNvPr>
          <p:cNvSpPr/>
          <p:nvPr/>
        </p:nvSpPr>
        <p:spPr bwMode="auto">
          <a:xfrm>
            <a:off x="8586565"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Labelling</a:t>
            </a:r>
          </a:p>
        </p:txBody>
      </p:sp>
      <p:sp>
        <p:nvSpPr>
          <p:cNvPr id="211" name="Rectangle 210">
            <a:extLst>
              <a:ext uri="{FF2B5EF4-FFF2-40B4-BE49-F238E27FC236}">
                <a16:creationId xmlns:a16="http://schemas.microsoft.com/office/drawing/2014/main" id="{599F383E-D992-4416-816E-D2DA9EA680D2}"/>
              </a:ext>
            </a:extLst>
          </p:cNvPr>
          <p:cNvSpPr/>
          <p:nvPr/>
        </p:nvSpPr>
        <p:spPr bwMode="auto">
          <a:xfrm>
            <a:off x="6521343" y="1824986"/>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j-lt"/>
                <a:ea typeface="+mn-ea"/>
                <a:cs typeface="+mn-cs"/>
              </a:rPr>
              <a:t>Advanced Security and Compliance for less than half the cost</a:t>
            </a:r>
          </a:p>
        </p:txBody>
      </p:sp>
    </p:spTree>
    <p:extLst>
      <p:ext uri="{BB962C8B-B14F-4D97-AF65-F5344CB8AC3E}">
        <p14:creationId xmlns:p14="http://schemas.microsoft.com/office/powerpoint/2010/main" val="23797203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969770"/>
          </a:xfrm>
        </p:spPr>
        <p:txBody>
          <a:bodyPr/>
          <a:lstStyle/>
          <a:p>
            <a:r>
              <a:rPr lang="en-GB" sz="3200"/>
              <a:t>Strengthen security &amp; compliance: Address evolving threats and compliance challenges</a:t>
            </a:r>
            <a:endParaRPr lang="en-US" sz="3200">
              <a:cs typeface="Segoe Sans Display"/>
            </a:endParaRP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1008610"/>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GB" sz="1200" dirty="0">
                <a:solidFill>
                  <a:srgbClr val="000000"/>
                </a:solidFill>
                <a:cs typeface="Segoe UI Semibold"/>
              </a:rPr>
              <a:t>70% of NZ organisations have more that 40% sensitive data stored in the cloud.</a:t>
            </a:r>
            <a:r>
              <a:rPr lang="en-US" sz="1200" baseline="30000" dirty="0">
                <a:solidFill>
                  <a:srgbClr val="000000"/>
                </a:solidFill>
                <a:cs typeface="Segoe UI Semibold"/>
              </a:rPr>
              <a:t>1</a:t>
            </a:r>
            <a:r>
              <a:rPr lang="en-US" sz="1200" dirty="0">
                <a:solidFill>
                  <a:srgbClr val="000000"/>
                </a:solidFill>
                <a:cs typeface="Segoe UI Semibold"/>
              </a:rPr>
              <a:t> Without strong identity protection and data loss prevention, businesses risk sophisticated cyber attacks targeting cloud environments.</a:t>
            </a:r>
            <a:endParaRPr kumimoji="0" lang="en-US" sz="1200" b="0" i="0" u="none" strike="noStrike" kern="1200" cap="none" spc="0" normalizeH="0" baseline="0" noProof="0" dirty="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458954"/>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GB" sz="1200" dirty="0">
                <a:solidFill>
                  <a:srgbClr val="000000"/>
                </a:solidFill>
                <a:cs typeface="Segoe UI Semibold"/>
              </a:rPr>
              <a:t>Human error accounts for 22% of cyber security incidents and breaches</a:t>
            </a:r>
            <a:r>
              <a:rPr lang="en-US" sz="1200" baseline="30000" dirty="0">
                <a:solidFill>
                  <a:srgbClr val="000000"/>
                </a:solidFill>
                <a:cs typeface="Segoe UI Semibold"/>
              </a:rPr>
              <a:t>2</a:t>
            </a:r>
            <a:r>
              <a:rPr lang="en-US" sz="1200" dirty="0">
                <a:solidFill>
                  <a:srgbClr val="000000"/>
                </a:solidFill>
                <a:cs typeface="Segoe UI Semibold"/>
              </a:rPr>
              <a:t>. Advanced user and identity </a:t>
            </a:r>
            <a:r>
              <a:rPr lang="en-US" sz="1200" dirty="0" err="1">
                <a:solidFill>
                  <a:srgbClr val="000000"/>
                </a:solidFill>
                <a:cs typeface="Segoe UI Semibold"/>
              </a:rPr>
              <a:t>behaviour</a:t>
            </a:r>
            <a:r>
              <a:rPr lang="en-US" sz="1200" dirty="0">
                <a:solidFill>
                  <a:srgbClr val="000000"/>
                </a:solidFill>
                <a:cs typeface="Segoe UI Semibold"/>
              </a:rPr>
              <a:t> analytics can detect unusual activity, reducing the risk of data theft and compliance violations.</a:t>
            </a:r>
            <a:endParaRPr kumimoji="0" lang="en-US" sz="1200" b="0" i="0" u="none" strike="noStrike" kern="1200" cap="none" spc="0" normalizeH="0" baseline="30000" noProof="0" dirty="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701956"/>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200">
                <a:solidFill>
                  <a:srgbClr val="000000"/>
                </a:solidFill>
                <a:cs typeface="Segoe UI Semibold"/>
              </a:rPr>
              <a:t>With Australia's Notifiable Data Breaches (NDB) scheme in place, businesses face fines up to $10 million</a:t>
            </a:r>
            <a:r>
              <a:rPr lang="en-US" sz="1200" baseline="30000">
                <a:solidFill>
                  <a:srgbClr val="000000"/>
                </a:solidFill>
                <a:cs typeface="Segoe UI Semibold"/>
              </a:rPr>
              <a:t>3</a:t>
            </a:r>
            <a:r>
              <a:rPr lang="en-US" sz="1200">
                <a:solidFill>
                  <a:srgbClr val="000000"/>
                </a:solidFill>
                <a:cs typeface="Segoe UI Semibold"/>
              </a:rPr>
              <a:t>. Enhanced security frameworks help ensure compliance and reduce the risk of penalties and reputational damage.</a:t>
            </a:r>
            <a:endParaRPr kumimoji="0" lang="en-US" sz="1200"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553998"/>
          </a:xfrm>
          <a:prstGeom prst="rect">
            <a:avLst/>
          </a:prstGeom>
          <a:noFill/>
        </p:spPr>
        <p:txBody>
          <a:bodyPr wrap="square" lIns="0" tIns="0" rIns="0" bIns="0" rtlCol="0" anchor="t">
            <a:spAutoFit/>
          </a:bodyPr>
          <a:lstStyle/>
          <a:p>
            <a:pPr>
              <a:defRPr/>
            </a:pPr>
            <a:r>
              <a:rPr lang="en-GB" sz="1200" dirty="0">
                <a:solidFill>
                  <a:srgbClr val="000000"/>
                </a:solidFill>
                <a:cs typeface="Segoe UI Semibold"/>
              </a:rPr>
              <a:t>The average cost of a data breach for a SME is $173K</a:t>
            </a:r>
            <a:r>
              <a:rPr lang="en-US" sz="1200" baseline="30000" dirty="0">
                <a:solidFill>
                  <a:srgbClr val="000000"/>
                </a:solidFill>
                <a:cs typeface="Segoe UI Semibold"/>
              </a:rPr>
              <a:t>4</a:t>
            </a:r>
            <a:r>
              <a:rPr lang="en-US" sz="1200" dirty="0">
                <a:solidFill>
                  <a:srgbClr val="000000"/>
                </a:solidFill>
                <a:cs typeface="Segoe UI Semibold"/>
              </a:rPr>
              <a:t>. Integrating AI and machine learning into security infrastructures can automate detection and reduce response times, </a:t>
            </a:r>
            <a:r>
              <a:rPr lang="en-US" sz="1200" dirty="0" err="1">
                <a:solidFill>
                  <a:srgbClr val="000000"/>
                </a:solidFill>
                <a:cs typeface="Segoe UI Semibold"/>
              </a:rPr>
              <a:t>minimising</a:t>
            </a:r>
            <a:r>
              <a:rPr lang="en-US" sz="1200" dirty="0">
                <a:solidFill>
                  <a:srgbClr val="000000"/>
                </a:solidFill>
                <a:cs typeface="Segoe UI Semibold"/>
              </a:rPr>
              <a:t> potential damage.</a:t>
            </a:r>
            <a:endParaRPr kumimoji="0" lang="en-US" sz="1200" b="0" i="0" u="none" strike="noStrike" kern="1200" cap="none" spc="0" normalizeH="0" baseline="30000" noProof="0" dirty="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026738"/>
            <a:ext cx="4555238" cy="651460"/>
          </a:xfrm>
          <a:prstGeom prst="rect">
            <a:avLst/>
          </a:prstGeom>
          <a:noFill/>
        </p:spPr>
        <p:txBody>
          <a:bodyPr wrap="square" lIns="0" tIns="0" rIns="0" bIns="0" rtlCol="0">
            <a:spAutoFit/>
          </a:bodyPr>
          <a:lstStyle/>
          <a:p>
            <a:pPr algn="l" rtl="0" fontAlgn="base">
              <a:lnSpc>
                <a:spcPts val="975"/>
              </a:lnSpc>
              <a:buFont typeface="+mj-lt"/>
              <a:buAutoNum type="arabicPeriod"/>
            </a:pPr>
            <a:r>
              <a:rPr lang="en-GB" sz="900" dirty="0">
                <a:solidFill>
                  <a:schemeClr val="tx2"/>
                </a:solidFill>
                <a:hlinkClick r:id="rId7">
                  <a:extLst>
                    <a:ext uri="{A12FA001-AC4F-418D-AE19-62706E023703}">
                      <ahyp:hlinkClr xmlns:ahyp="http://schemas.microsoft.com/office/drawing/2018/hyperlinkcolor" val="tx"/>
                    </a:ext>
                  </a:extLst>
                </a:hlinkClick>
              </a:rPr>
              <a:t>Reseller NZ - Thales study finds dramatic increase in cloud data breaches in NZ</a:t>
            </a:r>
            <a:r>
              <a:rPr lang="en-GB" sz="900" dirty="0">
                <a:solidFill>
                  <a:schemeClr val="tx2"/>
                </a:solidFill>
              </a:rPr>
              <a:t>​</a:t>
            </a:r>
          </a:p>
          <a:p>
            <a:pPr algn="l" rtl="0" fontAlgn="base">
              <a:lnSpc>
                <a:spcPts val="975"/>
              </a:lnSpc>
              <a:buFont typeface="+mj-lt"/>
              <a:buAutoNum type="arabicPeriod"/>
            </a:pPr>
            <a:r>
              <a:rPr lang="en-GB" sz="900" dirty="0">
                <a:solidFill>
                  <a:schemeClr val="tx2"/>
                </a:solidFill>
                <a:hlinkClick r:id="rId8">
                  <a:extLst>
                    <a:ext uri="{A12FA001-AC4F-418D-AE19-62706E023703}">
                      <ahyp:hlinkClr xmlns:ahyp="http://schemas.microsoft.com/office/drawing/2018/hyperlinkcolor" val="tx"/>
                    </a:ext>
                  </a:extLst>
                </a:hlinkClick>
              </a:rPr>
              <a:t>IBM - Cost of a Data Breach Report 2024</a:t>
            </a:r>
            <a:r>
              <a:rPr lang="en-GB" sz="900" dirty="0">
                <a:solidFill>
                  <a:schemeClr val="tx2"/>
                </a:solidFill>
              </a:rPr>
              <a:t>​</a:t>
            </a:r>
          </a:p>
          <a:p>
            <a:pPr algn="l" rtl="0" fontAlgn="base">
              <a:lnSpc>
                <a:spcPts val="975"/>
              </a:lnSpc>
              <a:buFont typeface="+mj-lt"/>
              <a:buAutoNum type="arabicPeriod"/>
            </a:pPr>
            <a:r>
              <a:rPr lang="en-GB" sz="900" dirty="0">
                <a:solidFill>
                  <a:schemeClr val="tx2"/>
                </a:solidFill>
                <a:hlinkClick r:id="rId9">
                  <a:extLst>
                    <a:ext uri="{A12FA001-AC4F-418D-AE19-62706E023703}">
                      <ahyp:hlinkClr xmlns:ahyp="http://schemas.microsoft.com/office/drawing/2018/hyperlinkcolor" val="tx"/>
                    </a:ext>
                  </a:extLst>
                </a:hlinkClick>
              </a:rPr>
              <a:t>IBM Report: Escalating Data Breach Disruption pushes costs to New Heights</a:t>
            </a:r>
            <a:r>
              <a:rPr lang="en-GB" sz="900" dirty="0">
                <a:solidFill>
                  <a:schemeClr val="tx2"/>
                </a:solidFill>
              </a:rPr>
              <a:t>​</a:t>
            </a:r>
          </a:p>
          <a:p>
            <a:pPr algn="l" rtl="0" fontAlgn="base">
              <a:lnSpc>
                <a:spcPts val="975"/>
              </a:lnSpc>
              <a:buFont typeface="+mj-lt"/>
              <a:buAutoNum type="arabicPeriod"/>
            </a:pPr>
            <a:r>
              <a:rPr lang="en-US" sz="900" dirty="0">
                <a:solidFill>
                  <a:schemeClr val="tx2"/>
                </a:solidFill>
                <a:hlinkClick r:id="rId10">
                  <a:extLst>
                    <a:ext uri="{A12FA001-AC4F-418D-AE19-62706E023703}">
                      <ahyp:hlinkClr xmlns:ahyp="http://schemas.microsoft.com/office/drawing/2018/hyperlinkcolor" val="tx"/>
                    </a:ext>
                  </a:extLst>
                </a:hlinkClick>
              </a:rPr>
              <a:t>Media One NZ</a:t>
            </a:r>
            <a:r>
              <a:rPr lang="en-US" sz="900" dirty="0">
                <a:solidFill>
                  <a:schemeClr val="tx2"/>
                </a:solidFill>
              </a:rPr>
              <a:t>​</a:t>
            </a:r>
            <a:endParaRPr lang="en-GB" sz="900" dirty="0">
              <a:solidFill>
                <a:schemeClr val="tx2"/>
              </a:solidFill>
            </a:endParaRP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endParaRPr kumimoji="0" lang="en-GB" sz="900" b="0" i="0" u="none" strike="noStrike" kern="1200" cap="none" spc="0" normalizeH="0" baseline="0" noProof="0" dirty="0">
              <a:ln>
                <a:noFill/>
              </a:ln>
              <a:solidFill>
                <a:schemeClr val="tx2"/>
              </a:solidFill>
              <a:effectLst/>
              <a:uLnTx/>
              <a:uFillTx/>
              <a:ea typeface="+mn-ea"/>
              <a:cs typeface="+mn-cs"/>
              <a:hlinkClick r:id="rId11">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5A3F933C-C7F9-438C-8965-FF06E42C6AA1}"/>
              </a:ext>
            </a:extLst>
          </p:cNvPr>
          <p:cNvGrpSpPr>
            <a:grpSpLocks noChangeAspect="1"/>
          </p:cNvGrpSpPr>
          <p:nvPr/>
        </p:nvGrpSpPr>
        <p:grpSpPr>
          <a:xfrm>
            <a:off x="7220201" y="1986590"/>
            <a:ext cx="576000" cy="576000"/>
            <a:chOff x="7055913" y="2381009"/>
            <a:chExt cx="900000" cy="900000"/>
          </a:xfrm>
        </p:grpSpPr>
        <p:pic>
          <p:nvPicPr>
            <p:cNvPr id="78" name="Picture 77">
              <a:extLst>
                <a:ext uri="{FF2B5EF4-FFF2-40B4-BE49-F238E27FC236}">
                  <a16:creationId xmlns:a16="http://schemas.microsoft.com/office/drawing/2014/main" id="{3380CB97-D98A-449E-B6C9-3CDDB676DA2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79" name="Graphic 78">
              <a:extLst>
                <a:ext uri="{FF2B5EF4-FFF2-40B4-BE49-F238E27FC236}">
                  <a16:creationId xmlns:a16="http://schemas.microsoft.com/office/drawing/2014/main" id="{C0807236-EF23-488A-BB90-B998AA3BA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0" name="Group 79">
            <a:extLst>
              <a:ext uri="{FF2B5EF4-FFF2-40B4-BE49-F238E27FC236}">
                <a16:creationId xmlns:a16="http://schemas.microsoft.com/office/drawing/2014/main" id="{5F21B703-8B05-41D3-85FE-0CA260AAF0DF}"/>
              </a:ext>
            </a:extLst>
          </p:cNvPr>
          <p:cNvGrpSpPr>
            <a:grpSpLocks noChangeAspect="1"/>
          </p:cNvGrpSpPr>
          <p:nvPr/>
        </p:nvGrpSpPr>
        <p:grpSpPr>
          <a:xfrm>
            <a:off x="10058057" y="1986590"/>
            <a:ext cx="576000" cy="576000"/>
            <a:chOff x="7055913" y="2381009"/>
            <a:chExt cx="900000" cy="900000"/>
          </a:xfrm>
        </p:grpSpPr>
        <p:pic>
          <p:nvPicPr>
            <p:cNvPr id="81" name="Picture 80">
              <a:extLst>
                <a:ext uri="{FF2B5EF4-FFF2-40B4-BE49-F238E27FC236}">
                  <a16:creationId xmlns:a16="http://schemas.microsoft.com/office/drawing/2014/main" id="{71A9A3A1-FAFB-4FE0-A379-874813CC78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2" name="Graphic 81">
              <a:extLst>
                <a:ext uri="{FF2B5EF4-FFF2-40B4-BE49-F238E27FC236}">
                  <a16:creationId xmlns:a16="http://schemas.microsoft.com/office/drawing/2014/main" id="{CF9D2E59-8890-4E7A-9456-AB30F3337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3" name="Group 82">
            <a:extLst>
              <a:ext uri="{FF2B5EF4-FFF2-40B4-BE49-F238E27FC236}">
                <a16:creationId xmlns:a16="http://schemas.microsoft.com/office/drawing/2014/main" id="{54A58590-5396-4820-AD52-A98CAEEB762C}"/>
              </a:ext>
            </a:extLst>
          </p:cNvPr>
          <p:cNvGrpSpPr>
            <a:grpSpLocks noChangeAspect="1"/>
          </p:cNvGrpSpPr>
          <p:nvPr/>
        </p:nvGrpSpPr>
        <p:grpSpPr>
          <a:xfrm>
            <a:off x="10058057" y="5054054"/>
            <a:ext cx="576000" cy="576000"/>
            <a:chOff x="7055913" y="2381009"/>
            <a:chExt cx="900000" cy="900000"/>
          </a:xfrm>
        </p:grpSpPr>
        <p:pic>
          <p:nvPicPr>
            <p:cNvPr id="84" name="Picture 83">
              <a:extLst>
                <a:ext uri="{FF2B5EF4-FFF2-40B4-BE49-F238E27FC236}">
                  <a16:creationId xmlns:a16="http://schemas.microsoft.com/office/drawing/2014/main" id="{54393009-ECDA-4494-A66A-AA7195D7142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5" name="Graphic 84">
              <a:extLst>
                <a:ext uri="{FF2B5EF4-FFF2-40B4-BE49-F238E27FC236}">
                  <a16:creationId xmlns:a16="http://schemas.microsoft.com/office/drawing/2014/main" id="{ED3972AC-FC43-48DD-ACA3-CA51FF155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71" name="Group 70">
            <a:extLst>
              <a:ext uri="{FF2B5EF4-FFF2-40B4-BE49-F238E27FC236}">
                <a16:creationId xmlns:a16="http://schemas.microsoft.com/office/drawing/2014/main" id="{EFBD2D4D-A063-4BE7-A8B8-EBB6E4C66CC1}"/>
              </a:ext>
            </a:extLst>
          </p:cNvPr>
          <p:cNvGrpSpPr>
            <a:grpSpLocks noChangeAspect="1"/>
          </p:cNvGrpSpPr>
          <p:nvPr/>
        </p:nvGrpSpPr>
        <p:grpSpPr>
          <a:xfrm>
            <a:off x="7219448" y="5054054"/>
            <a:ext cx="576000" cy="576000"/>
            <a:chOff x="5646000" y="2381009"/>
            <a:chExt cx="900000" cy="900000"/>
          </a:xfrm>
        </p:grpSpPr>
        <p:pic>
          <p:nvPicPr>
            <p:cNvPr id="72" name="Picture 71">
              <a:extLst>
                <a:ext uri="{FF2B5EF4-FFF2-40B4-BE49-F238E27FC236}">
                  <a16:creationId xmlns:a16="http://schemas.microsoft.com/office/drawing/2014/main" id="{7449B2E3-8DCA-40DA-B9BA-B60FC94216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6000" y="2381009"/>
              <a:ext cx="900000" cy="900000"/>
            </a:xfrm>
            <a:prstGeom prst="rect">
              <a:avLst/>
            </a:prstGeom>
          </p:spPr>
        </p:pic>
        <p:grpSp>
          <p:nvGrpSpPr>
            <p:cNvPr id="73" name="Group 72">
              <a:extLst>
                <a:ext uri="{FF2B5EF4-FFF2-40B4-BE49-F238E27FC236}">
                  <a16:creationId xmlns:a16="http://schemas.microsoft.com/office/drawing/2014/main" id="{13A8BD05-BD08-4C1A-AA81-7F531373CACB}"/>
                </a:ext>
              </a:extLst>
            </p:cNvPr>
            <p:cNvGrpSpPr/>
            <p:nvPr/>
          </p:nvGrpSpPr>
          <p:grpSpPr>
            <a:xfrm>
              <a:off x="5918115" y="2641381"/>
              <a:ext cx="355771" cy="379256"/>
              <a:chOff x="3109451" y="3184263"/>
              <a:chExt cx="375752" cy="400560"/>
            </a:xfrm>
            <a:noFill/>
          </p:grpSpPr>
          <p:sp>
            <p:nvSpPr>
              <p:cNvPr id="74" name="Freeform: Shape 186">
                <a:extLst>
                  <a:ext uri="{FF2B5EF4-FFF2-40B4-BE49-F238E27FC236}">
                    <a16:creationId xmlns:a16="http://schemas.microsoft.com/office/drawing/2014/main" id="{5BBAE0C1-5A2E-4526-9FFF-6573B87BFD2C}"/>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75" name="Straight Connector 74">
                <a:extLst>
                  <a:ext uri="{FF2B5EF4-FFF2-40B4-BE49-F238E27FC236}">
                    <a16:creationId xmlns:a16="http://schemas.microsoft.com/office/drawing/2014/main" id="{527D3494-9E8E-4F60-A0A0-017BB19F30C6}"/>
                  </a:ext>
                </a:extLst>
              </p:cNvPr>
              <p:cNvCxnSpPr>
                <a:cxnSpLocks/>
                <a:endCxn id="74" idx="7"/>
              </p:cNvCxnSpPr>
              <p:nvPr/>
            </p:nvCxnSpPr>
            <p:spPr>
              <a:xfrm>
                <a:off x="3298548" y="3184263"/>
                <a:ext cx="174" cy="400560"/>
              </a:xfrm>
              <a:prstGeom prst="line">
                <a:avLst/>
              </a:prstGeom>
              <a:grpFill/>
              <a:ln w="6350" cap="flat">
                <a:solidFill>
                  <a:schemeClr val="tx1"/>
                </a:solidFill>
                <a:prstDash val="solid"/>
                <a:miter/>
              </a:ln>
            </p:spPr>
          </p:cxnSp>
          <p:cxnSp>
            <p:nvCxnSpPr>
              <p:cNvPr id="76" name="Straight Connector 75">
                <a:extLst>
                  <a:ext uri="{FF2B5EF4-FFF2-40B4-BE49-F238E27FC236}">
                    <a16:creationId xmlns:a16="http://schemas.microsoft.com/office/drawing/2014/main" id="{1BA26643-8B67-47D4-BCC4-B7BC41BC7F4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560987" y="1986590"/>
            <a:ext cx="575247" cy="575247"/>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389" name="Group 388">
            <a:extLst>
              <a:ext uri="{FF2B5EF4-FFF2-40B4-BE49-F238E27FC236}">
                <a16:creationId xmlns:a16="http://schemas.microsoft.com/office/drawing/2014/main" id="{FD4C6520-B943-4A83-9AD5-F619701151FA}"/>
              </a:ext>
            </a:extLst>
          </p:cNvPr>
          <p:cNvGrpSpPr/>
          <p:nvPr/>
        </p:nvGrpSpPr>
        <p:grpSpPr>
          <a:xfrm>
            <a:off x="4375468" y="1986590"/>
            <a:ext cx="575247" cy="575247"/>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286" name="TextBox 285">
            <a:extLst>
              <a:ext uri="{FF2B5EF4-FFF2-40B4-BE49-F238E27FC236}">
                <a16:creationId xmlns:a16="http://schemas.microsoft.com/office/drawing/2014/main" id="{6A9FAAEF-0327-46BD-92B9-A5417863AF2D}"/>
              </a:ext>
            </a:extLst>
          </p:cNvPr>
          <p:cNvSpPr txBox="1"/>
          <p:nvPr/>
        </p:nvSpPr>
        <p:spPr>
          <a:xfrm>
            <a:off x="1240784" y="1315673"/>
            <a:ext cx="1215654"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Hybrid </a:t>
            </a:r>
            <a:br>
              <a:rPr lang="en-US" sz="1200">
                <a:latin typeface="+mj-lt"/>
                <a:cs typeface="Segoe UI Semibold" panose="020B0702040204020203" pitchFamily="34" charset="0"/>
              </a:rPr>
            </a:br>
            <a:r>
              <a:rPr lang="en-US" sz="1200">
                <a:latin typeface="+mj-lt"/>
                <a:cs typeface="Segoe UI Semibold" panose="020B0702040204020203" pitchFamily="34" charset="0"/>
              </a:rPr>
              <a:t>Work Complexity</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2" y="1778425"/>
            <a:ext cx="2520696"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78610"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While foundational protections are in place, hybrid work environments introduce advanced threats that require deeper visibility and adaptive controls to secure users, devices and access points.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3613401"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Sophisticated </a:t>
            </a:r>
            <a:br>
              <a:rPr lang="en-US" sz="1200">
                <a:latin typeface="+mj-lt"/>
                <a:cs typeface="Segoe UI Semibold" panose="020B0702040204020203" pitchFamily="34" charset="0"/>
              </a:rPr>
            </a:br>
            <a:r>
              <a:rPr lang="en-US" sz="1200">
                <a:latin typeface="+mj-lt"/>
                <a:cs typeface="Segoe UI Semibold" panose="020B0702040204020203" pitchFamily="34" charset="0"/>
              </a:rPr>
              <a:t>Cyber Threats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2743" y="1778425"/>
            <a:ext cx="2520696"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93091"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Cybercriminals are deploying advanced tactics like AI-driven phishing, ransomware-as-a-service and deepfake technology. Elevated security adds proactive threat hunting and automated responses to detect and neutralise these attacks in real-time.</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9471" y="1320993"/>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Insufficient </a:t>
            </a:r>
            <a:br>
              <a:rPr lang="en-US" sz="1200">
                <a:latin typeface="+mj-lt"/>
                <a:cs typeface="Segoe UI Semibold" panose="020B0702040204020203" pitchFamily="34" charset="0"/>
              </a:rPr>
            </a:br>
            <a:r>
              <a:rPr lang="en-US" sz="1200">
                <a:latin typeface="+mj-lt"/>
                <a:cs typeface="Segoe UI Semibold" panose="020B0702040204020203" pitchFamily="34" charset="0"/>
              </a:rPr>
              <a:t>Endpoint Coverage</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7477" y="1778425"/>
            <a:ext cx="2520695" cy="0"/>
          </a:xfrm>
          <a:prstGeom prst="line">
            <a:avLst/>
          </a:prstGeom>
          <a:noFill/>
          <a:ln w="15875" cap="flat" cmpd="sng" algn="ctr">
            <a:solidFill>
              <a:srgbClr val="FEA38B"/>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337824"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Basic endpoint protection addresses common vulnerabilities but lacks advanced detection and response capabilities needed to mitigate targeted attacks or zero-day threats.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96743"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Growing </a:t>
            </a:r>
            <a:br>
              <a:rPr lang="en-US" sz="1200">
                <a:latin typeface="+mj-lt"/>
                <a:cs typeface="Segoe UI Semibold" panose="020B0702040204020203" pitchFamily="34" charset="0"/>
              </a:rPr>
            </a:br>
            <a:r>
              <a:rPr lang="en-US" sz="1200">
                <a:latin typeface="+mj-lt"/>
                <a:cs typeface="Segoe UI Semibold" panose="020B0702040204020203" pitchFamily="34" charset="0"/>
              </a:rPr>
              <a:t>Shadow IT</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6085" y="1778425"/>
            <a:ext cx="2520696"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176433"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With employees increasingly using unsanctioned cloud apps, foundational security tools may fail to detect or control risky activities, leaving data exposed to breaches and </a:t>
            </a:r>
            <a:br>
              <a:rPr lang="en-US" sz="1000"/>
            </a:br>
            <a:r>
              <a:rPr lang="en-US" sz="1000"/>
              <a:t>compliance violations.</a:t>
            </a:r>
          </a:p>
        </p:txBody>
      </p:sp>
      <p:grpSp>
        <p:nvGrpSpPr>
          <p:cNvPr id="39" name="Group 38">
            <a:extLst>
              <a:ext uri="{FF2B5EF4-FFF2-40B4-BE49-F238E27FC236}">
                <a16:creationId xmlns:a16="http://schemas.microsoft.com/office/drawing/2014/main" id="{D8D1FD8A-74DB-4C06-8994-F38D72EDE601}"/>
              </a:ext>
            </a:extLst>
          </p:cNvPr>
          <p:cNvGrpSpPr/>
          <p:nvPr/>
        </p:nvGrpSpPr>
        <p:grpSpPr>
          <a:xfrm>
            <a:off x="1560987" y="5054807"/>
            <a:ext cx="575247" cy="575247"/>
            <a:chOff x="1392142" y="2134986"/>
            <a:chExt cx="900000" cy="900000"/>
          </a:xfrm>
        </p:grpSpPr>
        <p:pic>
          <p:nvPicPr>
            <p:cNvPr id="40" name="Picture 39">
              <a:extLst>
                <a:ext uri="{FF2B5EF4-FFF2-40B4-BE49-F238E27FC236}">
                  <a16:creationId xmlns:a16="http://schemas.microsoft.com/office/drawing/2014/main" id="{1D0D5084-6958-45B2-BB9C-227292923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41" name="Group 40">
              <a:extLst>
                <a:ext uri="{FF2B5EF4-FFF2-40B4-BE49-F238E27FC236}">
                  <a16:creationId xmlns:a16="http://schemas.microsoft.com/office/drawing/2014/main" id="{1AA97036-6166-41BE-A518-8401CC5F7526}"/>
                </a:ext>
              </a:extLst>
            </p:cNvPr>
            <p:cNvGrpSpPr>
              <a:grpSpLocks noChangeAspect="1"/>
            </p:cNvGrpSpPr>
            <p:nvPr/>
          </p:nvGrpSpPr>
          <p:grpSpPr>
            <a:xfrm>
              <a:off x="1714385" y="2368986"/>
              <a:ext cx="255514" cy="432000"/>
              <a:chOff x="1910713" y="-2337373"/>
              <a:chExt cx="184048" cy="311172"/>
            </a:xfrm>
          </p:grpSpPr>
          <p:sp>
            <p:nvSpPr>
              <p:cNvPr id="42" name="location_5">
                <a:extLst>
                  <a:ext uri="{FF2B5EF4-FFF2-40B4-BE49-F238E27FC236}">
                    <a16:creationId xmlns:a16="http://schemas.microsoft.com/office/drawing/2014/main" id="{2A456B51-6980-4DD3-A7A6-7DC2959D50C4}"/>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43" name="location_5">
                <a:extLst>
                  <a:ext uri="{FF2B5EF4-FFF2-40B4-BE49-F238E27FC236}">
                    <a16:creationId xmlns:a16="http://schemas.microsoft.com/office/drawing/2014/main" id="{49D12AEE-F4A2-43E4-B576-549CF04E9D13}"/>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44" name="Group 43">
            <a:extLst>
              <a:ext uri="{FF2B5EF4-FFF2-40B4-BE49-F238E27FC236}">
                <a16:creationId xmlns:a16="http://schemas.microsoft.com/office/drawing/2014/main" id="{93312584-D911-4D74-A11B-D3C364484CB2}"/>
              </a:ext>
            </a:extLst>
          </p:cNvPr>
          <p:cNvGrpSpPr/>
          <p:nvPr/>
        </p:nvGrpSpPr>
        <p:grpSpPr>
          <a:xfrm>
            <a:off x="4375468" y="5054807"/>
            <a:ext cx="575247" cy="575247"/>
            <a:chOff x="4223967" y="2134986"/>
            <a:chExt cx="900000" cy="900000"/>
          </a:xfrm>
        </p:grpSpPr>
        <p:pic>
          <p:nvPicPr>
            <p:cNvPr id="45" name="Picture 44">
              <a:extLst>
                <a:ext uri="{FF2B5EF4-FFF2-40B4-BE49-F238E27FC236}">
                  <a16:creationId xmlns:a16="http://schemas.microsoft.com/office/drawing/2014/main" id="{1297A8F5-2238-4779-9374-DDBF08B52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46" name="CellPhone_E8EA">
              <a:extLst>
                <a:ext uri="{FF2B5EF4-FFF2-40B4-BE49-F238E27FC236}">
                  <a16:creationId xmlns:a16="http://schemas.microsoft.com/office/drawing/2014/main" id="{CA577CC0-3E03-40AB-B09A-403E951320CD}"/>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48" name="TextBox 47">
            <a:extLst>
              <a:ext uri="{FF2B5EF4-FFF2-40B4-BE49-F238E27FC236}">
                <a16:creationId xmlns:a16="http://schemas.microsoft.com/office/drawing/2014/main" id="{31C653C4-1C7C-465F-B96C-C54EEEBC79BC}"/>
              </a:ext>
            </a:extLst>
          </p:cNvPr>
          <p:cNvSpPr txBox="1"/>
          <p:nvPr/>
        </p:nvSpPr>
        <p:spPr>
          <a:xfrm>
            <a:off x="1129728" y="4383891"/>
            <a:ext cx="1437766"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Regulatory Pressure </a:t>
            </a:r>
            <a:br>
              <a:rPr lang="en-US" sz="1200">
                <a:latin typeface="+mj-lt"/>
                <a:cs typeface="Segoe UI Semibold" panose="020B0702040204020203" pitchFamily="34" charset="0"/>
              </a:rPr>
            </a:br>
            <a:r>
              <a:rPr lang="en-US" sz="1200">
                <a:latin typeface="+mj-lt"/>
                <a:cs typeface="Segoe UI Semibold" panose="020B0702040204020203" pitchFamily="34" charset="0"/>
              </a:rPr>
              <a:t>and Data Growth</a:t>
            </a:r>
          </a:p>
        </p:txBody>
      </p:sp>
      <p:cxnSp>
        <p:nvCxnSpPr>
          <p:cNvPr id="49" name="Straight Connector 48">
            <a:extLst>
              <a:ext uri="{FF2B5EF4-FFF2-40B4-BE49-F238E27FC236}">
                <a16:creationId xmlns:a16="http://schemas.microsoft.com/office/drawing/2014/main" id="{66A9FEF5-D680-4D0A-9E6B-75F62938744F}"/>
              </a:ext>
              <a:ext uri="{C183D7F6-B498-43B3-948B-1728B52AA6E4}">
                <adec:decorative xmlns:adec="http://schemas.microsoft.com/office/drawing/2017/decorative" val="1"/>
              </a:ext>
            </a:extLst>
          </p:cNvPr>
          <p:cNvCxnSpPr>
            <a:cxnSpLocks/>
          </p:cNvCxnSpPr>
          <p:nvPr/>
        </p:nvCxnSpPr>
        <p:spPr>
          <a:xfrm>
            <a:off x="588262" y="4846643"/>
            <a:ext cx="2520696" cy="0"/>
          </a:xfrm>
          <a:prstGeom prst="line">
            <a:avLst/>
          </a:prstGeom>
          <a:noFill/>
          <a:ln w="15875" cap="flat" cmpd="sng" algn="ctr">
            <a:solidFill>
              <a:srgbClr val="8DC8E8"/>
            </a:solidFill>
            <a:prstDash val="solid"/>
            <a:headEnd type="none" w="lg" len="med"/>
            <a:tailEnd type="none" w="lg" len="med"/>
          </a:ln>
          <a:effectLst/>
        </p:spPr>
      </p:cxnSp>
      <p:sp>
        <p:nvSpPr>
          <p:cNvPr id="50" name="TextBox 49">
            <a:extLst>
              <a:ext uri="{FF2B5EF4-FFF2-40B4-BE49-F238E27FC236}">
                <a16:creationId xmlns:a16="http://schemas.microsoft.com/office/drawing/2014/main" id="{9763B51F-4A65-482D-A37E-E64E2AE861C6}"/>
              </a:ext>
            </a:extLst>
          </p:cNvPr>
          <p:cNvSpPr txBox="1"/>
          <p:nvPr/>
        </p:nvSpPr>
        <p:spPr>
          <a:xfrm>
            <a:off x="678610" y="5808356"/>
            <a:ext cx="2340000" cy="615553"/>
          </a:xfrm>
          <a:prstGeom prst="rect">
            <a:avLst/>
          </a:prstGeom>
          <a:noFill/>
        </p:spPr>
        <p:txBody>
          <a:bodyPr wrap="square" lIns="0" tIns="0" rIns="0" bIns="0">
            <a:spAutoFit/>
          </a:bodyPr>
          <a:lstStyle/>
          <a:p>
            <a:pPr algn="ctr" defTabSz="432238">
              <a:spcBef>
                <a:spcPts val="283"/>
              </a:spcBef>
              <a:spcAft>
                <a:spcPts val="800"/>
              </a:spcAft>
              <a:defRPr/>
            </a:pPr>
            <a:r>
              <a:rPr lang="en-US" sz="1000"/>
              <a:t>With increasing regulations like Essential 8 and Australia's Privacy Act, scaling protection across massive data volumes is a challenge. </a:t>
            </a:r>
          </a:p>
        </p:txBody>
      </p:sp>
      <p:sp>
        <p:nvSpPr>
          <p:cNvPr id="52" name="TextBox 51">
            <a:extLst>
              <a:ext uri="{FF2B5EF4-FFF2-40B4-BE49-F238E27FC236}">
                <a16:creationId xmlns:a16="http://schemas.microsoft.com/office/drawing/2014/main" id="{E00E36A8-063D-4AE0-80EA-8BB262061FC8}"/>
              </a:ext>
            </a:extLst>
          </p:cNvPr>
          <p:cNvSpPr txBox="1"/>
          <p:nvPr/>
        </p:nvSpPr>
        <p:spPr>
          <a:xfrm>
            <a:off x="3331252" y="4383891"/>
            <a:ext cx="2663679"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Insider Risk and </a:t>
            </a:r>
            <a:br>
              <a:rPr lang="en-US" sz="1200">
                <a:latin typeface="+mj-lt"/>
                <a:cs typeface="Segoe UI Semibold" panose="020B0702040204020203" pitchFamily="34" charset="0"/>
              </a:rPr>
            </a:br>
            <a:r>
              <a:rPr lang="en-US" sz="1200">
                <a:latin typeface="+mj-lt"/>
                <a:cs typeface="Segoe UI Semibold" panose="020B0702040204020203" pitchFamily="34" charset="0"/>
              </a:rPr>
              <a:t>Unintentional Data Exposure</a:t>
            </a:r>
          </a:p>
        </p:txBody>
      </p:sp>
      <p:cxnSp>
        <p:nvCxnSpPr>
          <p:cNvPr id="53" name="Straight Connector 52">
            <a:extLst>
              <a:ext uri="{FF2B5EF4-FFF2-40B4-BE49-F238E27FC236}">
                <a16:creationId xmlns:a16="http://schemas.microsoft.com/office/drawing/2014/main" id="{5315B045-7DB4-431A-8BC2-EDF76087FBE0}"/>
              </a:ext>
              <a:ext uri="{C183D7F6-B498-43B3-948B-1728B52AA6E4}">
                <adec:decorative xmlns:adec="http://schemas.microsoft.com/office/drawing/2017/decorative" val="1"/>
              </a:ext>
            </a:extLst>
          </p:cNvPr>
          <p:cNvCxnSpPr>
            <a:cxnSpLocks/>
          </p:cNvCxnSpPr>
          <p:nvPr/>
        </p:nvCxnSpPr>
        <p:spPr>
          <a:xfrm>
            <a:off x="3402743" y="4846643"/>
            <a:ext cx="2520696" cy="0"/>
          </a:xfrm>
          <a:prstGeom prst="line">
            <a:avLst/>
          </a:prstGeom>
          <a:noFill/>
          <a:ln w="15875" cap="flat" cmpd="sng" algn="ctr">
            <a:solidFill>
              <a:srgbClr val="C5B4E3"/>
            </a:solidFill>
            <a:prstDash val="solid"/>
            <a:headEnd type="none" w="lg" len="med"/>
            <a:tailEnd type="none" w="lg" len="med"/>
          </a:ln>
          <a:effectLst/>
        </p:spPr>
      </p:cxnSp>
      <p:sp>
        <p:nvSpPr>
          <p:cNvPr id="54" name="TextBox 53">
            <a:extLst>
              <a:ext uri="{FF2B5EF4-FFF2-40B4-BE49-F238E27FC236}">
                <a16:creationId xmlns:a16="http://schemas.microsoft.com/office/drawing/2014/main" id="{3E1F512D-54E0-4473-80A9-C0C705EAACA6}"/>
              </a:ext>
            </a:extLst>
          </p:cNvPr>
          <p:cNvSpPr txBox="1"/>
          <p:nvPr/>
        </p:nvSpPr>
        <p:spPr>
          <a:xfrm>
            <a:off x="3493091"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Employees unintentionally or maliciously exposing sensitive data necessitate need to monitor and mitigate risks.</a:t>
            </a:r>
          </a:p>
        </p:txBody>
      </p:sp>
      <p:sp>
        <p:nvSpPr>
          <p:cNvPr id="56" name="TextBox 55">
            <a:extLst>
              <a:ext uri="{FF2B5EF4-FFF2-40B4-BE49-F238E27FC236}">
                <a16:creationId xmlns:a16="http://schemas.microsoft.com/office/drawing/2014/main" id="{9B8F6C0E-9F1F-4D7C-BBDD-BFE07A636EBB}"/>
              </a:ext>
            </a:extLst>
          </p:cNvPr>
          <p:cNvSpPr txBox="1"/>
          <p:nvPr/>
        </p:nvSpPr>
        <p:spPr>
          <a:xfrm>
            <a:off x="6229471" y="4389211"/>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Complex Data </a:t>
            </a:r>
            <a:br>
              <a:rPr lang="en-US" sz="1200">
                <a:latin typeface="+mj-lt"/>
                <a:cs typeface="Segoe UI Semibold" panose="020B0702040204020203" pitchFamily="34" charset="0"/>
              </a:rPr>
            </a:br>
            <a:r>
              <a:rPr lang="en-US" sz="1200">
                <a:latin typeface="+mj-lt"/>
                <a:cs typeface="Segoe UI Semibold" panose="020B0702040204020203" pitchFamily="34" charset="0"/>
              </a:rPr>
              <a:t>Lifecycle Management</a:t>
            </a:r>
          </a:p>
        </p:txBody>
      </p:sp>
      <p:cxnSp>
        <p:nvCxnSpPr>
          <p:cNvPr id="57" name="Straight Connector 56">
            <a:extLst>
              <a:ext uri="{FF2B5EF4-FFF2-40B4-BE49-F238E27FC236}">
                <a16:creationId xmlns:a16="http://schemas.microsoft.com/office/drawing/2014/main" id="{032430C7-C65A-4805-A14F-38A69D6AA1CE}"/>
              </a:ext>
              <a:ext uri="{C183D7F6-B498-43B3-948B-1728B52AA6E4}">
                <adec:decorative xmlns:adec="http://schemas.microsoft.com/office/drawing/2017/decorative" val="1"/>
              </a:ext>
            </a:extLst>
          </p:cNvPr>
          <p:cNvCxnSpPr>
            <a:cxnSpLocks/>
          </p:cNvCxnSpPr>
          <p:nvPr/>
        </p:nvCxnSpPr>
        <p:spPr>
          <a:xfrm>
            <a:off x="6247477" y="4846643"/>
            <a:ext cx="2520695"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804AB9B5-43B7-4FCC-9DDC-EAD8E422C1A7}"/>
              </a:ext>
            </a:extLst>
          </p:cNvPr>
          <p:cNvSpPr txBox="1"/>
          <p:nvPr/>
        </p:nvSpPr>
        <p:spPr>
          <a:xfrm>
            <a:off x="6337824"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Organisations face challenges in tracking, retaining and managing sensitive data across its lifecycle. </a:t>
            </a:r>
          </a:p>
        </p:txBody>
      </p:sp>
      <p:sp>
        <p:nvSpPr>
          <p:cNvPr id="60" name="TextBox 59">
            <a:extLst>
              <a:ext uri="{FF2B5EF4-FFF2-40B4-BE49-F238E27FC236}">
                <a16:creationId xmlns:a16="http://schemas.microsoft.com/office/drawing/2014/main" id="{EE47786C-92DE-49E2-95A6-4A70A632D74A}"/>
              </a:ext>
            </a:extLst>
          </p:cNvPr>
          <p:cNvSpPr txBox="1"/>
          <p:nvPr/>
        </p:nvSpPr>
        <p:spPr>
          <a:xfrm>
            <a:off x="9296743" y="4383891"/>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Communication </a:t>
            </a:r>
            <a:br>
              <a:rPr lang="en-US" sz="1200">
                <a:latin typeface="+mj-lt"/>
                <a:cs typeface="Segoe UI Semibold" panose="020B0702040204020203" pitchFamily="34" charset="0"/>
              </a:rPr>
            </a:br>
            <a:r>
              <a:rPr lang="en-US" sz="1200">
                <a:latin typeface="+mj-lt"/>
                <a:cs typeface="Segoe UI Semibold" panose="020B0702040204020203" pitchFamily="34" charset="0"/>
              </a:rPr>
              <a:t>Security</a:t>
            </a:r>
          </a:p>
        </p:txBody>
      </p:sp>
      <p:cxnSp>
        <p:nvCxnSpPr>
          <p:cNvPr id="61" name="Straight Connector 60">
            <a:extLst>
              <a:ext uri="{FF2B5EF4-FFF2-40B4-BE49-F238E27FC236}">
                <a16:creationId xmlns:a16="http://schemas.microsoft.com/office/drawing/2014/main" id="{BB40CA87-39B9-474A-AA44-EF08C8893DF0}"/>
              </a:ext>
              <a:ext uri="{C183D7F6-B498-43B3-948B-1728B52AA6E4}">
                <adec:decorative xmlns:adec="http://schemas.microsoft.com/office/drawing/2017/decorative" val="1"/>
              </a:ext>
            </a:extLst>
          </p:cNvPr>
          <p:cNvCxnSpPr>
            <a:cxnSpLocks/>
          </p:cNvCxnSpPr>
          <p:nvPr/>
        </p:nvCxnSpPr>
        <p:spPr>
          <a:xfrm>
            <a:off x="9086085" y="4846643"/>
            <a:ext cx="2520696" cy="0"/>
          </a:xfrm>
          <a:prstGeom prst="line">
            <a:avLst/>
          </a:prstGeom>
          <a:noFill/>
          <a:ln w="15875" cap="flat" cmpd="sng" algn="ctr">
            <a:solidFill>
              <a:srgbClr val="FEA38B"/>
            </a:solidFill>
            <a:prstDash val="solid"/>
            <a:headEnd type="none" w="lg" len="med"/>
            <a:tailEnd type="none" w="lg" len="med"/>
          </a:ln>
          <a:effectLst/>
        </p:spPr>
      </p:cxnSp>
      <p:sp>
        <p:nvSpPr>
          <p:cNvPr id="62" name="TextBox 61">
            <a:extLst>
              <a:ext uri="{FF2B5EF4-FFF2-40B4-BE49-F238E27FC236}">
                <a16:creationId xmlns:a16="http://schemas.microsoft.com/office/drawing/2014/main" id="{DBFF2A75-CF41-47A9-9AB1-DC24B3149EAB}"/>
              </a:ext>
            </a:extLst>
          </p:cNvPr>
          <p:cNvSpPr txBox="1"/>
          <p:nvPr/>
        </p:nvSpPr>
        <p:spPr>
          <a:xfrm>
            <a:off x="9176433" y="5808356"/>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Advanced message encryption and automatic sensitivity labelling ensure that sensitive communications remain secure and compliant, even in distributed and hybrid work environments.</a:t>
            </a:r>
          </a:p>
        </p:txBody>
      </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3035920"/>
            <a:ext cx="11018838" cy="33773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676435"/>
            <a:ext cx="11018838" cy="2736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Data Protection: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Secure sensitive data with Azure Information Protection P2 and machine learning-based retention policies.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Enhanced Insider Risk Management: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Monitor and mitigate insider threats with detailed analytics and automated workflows.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Robust eDiscovery and Audit Tools: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Streamline investigations with enhanced eDiscovery and Audit features.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Identity Protection: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Use risk-based access controls and real-time threat detection with Microsoft Entra ID P2.</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Comprehensive Endpoint Security: </a:t>
            </a:r>
            <a:br>
              <a:rPr kumimoji="0" lang="en-US" sz="1400" b="0" i="0" u="none" strike="noStrike" kern="1200" cap="none" spc="0" normalizeH="0" noProof="0">
                <a:ln>
                  <a:noFill/>
                </a:ln>
                <a:solidFill>
                  <a:srgbClr val="000000"/>
                </a:solidFill>
                <a:effectLst/>
                <a:uLnTx/>
                <a:uFillTx/>
                <a:cs typeface="Segoe UI"/>
              </a:rPr>
            </a:br>
            <a:r>
              <a:rPr kumimoji="0" lang="en-US" sz="1400" b="0" i="0" u="none" strike="noStrike" kern="1200" cap="none" spc="0" normalizeH="0" noProof="0">
                <a:ln>
                  <a:noFill/>
                </a:ln>
                <a:solidFill>
                  <a:srgbClr val="000000"/>
                </a:solidFill>
                <a:effectLst/>
                <a:uLnTx/>
                <a:uFillTx/>
                <a:cs typeface="Segoe UI"/>
              </a:rPr>
              <a:t>Enable proactive threat hunting and automated remediation with Defender for Endpoint.</a:t>
            </a:r>
            <a:endParaRPr kumimoji="0"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1107996"/>
          </a:xfrm>
        </p:spPr>
        <p:txBody>
          <a:bodyPr/>
          <a:lstStyle/>
          <a:p>
            <a:r>
              <a:rPr lang="en-US">
                <a:solidFill>
                  <a:srgbClr val="091F2C"/>
                </a:solidFill>
                <a:cs typeface="Segoe Sans Display"/>
              </a:rPr>
              <a:t>M365 E3: </a:t>
            </a:r>
            <a:br>
              <a:rPr lang="en-US"/>
            </a:br>
            <a:r>
              <a:rPr lang="en-US">
                <a:solidFill>
                  <a:srgbClr val="091F2C"/>
                </a:solidFill>
                <a:cs typeface="Segoe Sans Display"/>
              </a:rPr>
              <a:t>Foundational Security and Compliance Protection</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931226"/>
            <a:ext cx="11018838" cy="738664"/>
          </a:xfrm>
        </p:spPr>
        <p:txBody>
          <a:bodyPr vert="horz" wrap="square" lIns="0" tIns="0" rIns="0" bIns="0" rtlCol="0" anchor="t">
            <a:spAutoFit/>
          </a:bodyPr>
          <a:lstStyle/>
          <a:p>
            <a:r>
              <a:rPr lang="en-US">
                <a:cs typeface="Segoe UI"/>
              </a:rPr>
              <a:t>M365 E3 provides core protection, governance and compliance capabilities with features like multifactor authentication, threat detection, data governance, retention and device management. Yet, evolving threats and insider risks call for more advanced security solutions.</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3035920"/>
            <a:ext cx="11018838" cy="640515"/>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rPr>
              <a:t>Ways to elevate Compliance and Security Beyond M365 E3</a:t>
            </a:r>
            <a:endParaRPr kumimoji="0" lang="en-GB" sz="18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40738152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2"/>
          <a:stretch>
            <a:fillRect/>
          </a:stretch>
        </p:blipFill>
        <p:spPr>
          <a:xfrm>
            <a:off x="584200" y="2520665"/>
            <a:ext cx="5221200" cy="3880135"/>
          </a:xfrm>
          <a:prstGeom prst="rect">
            <a:avLst/>
          </a:prstGeom>
        </p:spPr>
      </p:pic>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2"/>
          <a:stretch>
            <a:fillRect/>
          </a:stretch>
        </p:blipFill>
        <p:spPr>
          <a:xfrm>
            <a:off x="6381838" y="2520665"/>
            <a:ext cx="5221200" cy="3880135"/>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099625"/>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Cost-Effective Solutions: </a:t>
            </a:r>
            <a:r>
              <a:rPr kumimoji="0" lang="en-US" sz="1200" b="0" i="0" u="none" strike="noStrike" kern="1200" cap="none" spc="0" normalizeH="0" noProof="0">
                <a:ln>
                  <a:noFill/>
                </a:ln>
                <a:solidFill>
                  <a:srgbClr val="000000"/>
                </a:solidFill>
                <a:effectLst/>
                <a:uLnTx/>
                <a:uFillTx/>
                <a:cs typeface="Segoe UI"/>
              </a:rPr>
              <a:t>Bundle compliance and security tools to streamline management and reduce complexity.</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a:t>
            </a:r>
            <a:r>
              <a:rPr lang="en-US" sz="1200">
                <a:solidFill>
                  <a:srgbClr val="000000"/>
                </a:solidFill>
                <a:latin typeface="+mj-lt"/>
                <a:cs typeface="Segoe UI"/>
              </a:rPr>
              <a:t>ion &amp; Risk Management: </a:t>
            </a:r>
            <a:r>
              <a:rPr kumimoji="0" lang="en-US" sz="1200" b="0" i="0" u="none" strike="noStrike" kern="1200" cap="none" spc="0" normalizeH="0" noProof="0">
                <a:ln>
                  <a:noFill/>
                </a:ln>
                <a:solidFill>
                  <a:srgbClr val="000000"/>
                </a:solidFill>
                <a:effectLst/>
                <a:uLnTx/>
                <a:uFillTx/>
                <a:cs typeface="Segoe UI"/>
              </a:rPr>
              <a:t>Safeguard sensitive data and mitigate insider threats with automated tools and behavioural analytics.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Proactive Threat Detection &amp; Response: </a:t>
            </a:r>
            <a:r>
              <a:rPr kumimoji="0" lang="en-US" sz="1200" b="0" i="0" u="none" strike="noStrike" kern="1200" cap="none" spc="0" normalizeH="0" noProof="0">
                <a:ln>
                  <a:noFill/>
                </a:ln>
                <a:solidFill>
                  <a:srgbClr val="000000"/>
                </a:solidFill>
                <a:effectLst/>
                <a:uLnTx/>
                <a:uFillTx/>
                <a:cs typeface="Segoe UI"/>
              </a:rPr>
              <a:t>Detect and neutralise cyber threats in real-time with advanced security capabilities like identity protection, endpoint security and cloud app monitoring.</a:t>
            </a:r>
            <a:endParaRPr kumimoji="0" lang="en-GB" sz="1200" b="0" i="0" u="none" strike="noStrike" kern="1200" cap="none" spc="0" normalizeH="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a:solidFill>
                  <a:srgbClr val="091F2C"/>
                </a:solidFill>
              </a:rPr>
              <a:t>Introducing M365 E5: Unified Compliance and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775597"/>
          </a:xfrm>
        </p:spPr>
        <p:txBody>
          <a:bodyPr>
            <a:spAutoFit/>
          </a:bodyPr>
          <a:lstStyle/>
          <a:p>
            <a:r>
              <a:rPr lang="en-US" sz="1200">
                <a:cs typeface="Segoe UI"/>
              </a:rPr>
              <a:t>M365 E5 combines compliance and security into one solution, helping businesses manage sensitive data and defend against threats. It offers automated retention, data classification, insider risk management, eDiscovery, encryption and endpoint protection to simplify compliance and reduce costs.</a:t>
            </a:r>
          </a:p>
          <a:p>
            <a:r>
              <a:rPr lang="en-US" sz="1200">
                <a:cs typeface="Segoe UI"/>
              </a:rPr>
              <a:t>M365 E5 also provides advanced identity protection, proactive threat detection and response across users, devices and data. By bundling these features, M365 E5 enhances security while </a:t>
            </a:r>
            <a:r>
              <a:rPr lang="en-US" sz="1200" err="1">
                <a:cs typeface="Segoe UI"/>
              </a:rPr>
              <a:t>minimising</a:t>
            </a:r>
            <a:r>
              <a:rPr lang="en-US" sz="1200">
                <a:cs typeface="Segoe UI"/>
              </a:rPr>
              <a:t> complexity, offering a comprehensive and cost-effective solution.</a:t>
            </a:r>
            <a:endParaRPr lang="en-GB" sz="1200"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520666"/>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Key Benefits of M365 E5</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6381838" y="3099625"/>
            <a:ext cx="5221200" cy="3179986"/>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Protection: </a:t>
            </a:r>
            <a:r>
              <a:rPr kumimoji="0" lang="en-US" sz="1200" b="0" i="0" u="none" strike="noStrike" kern="1200" cap="none" spc="0" normalizeH="0" noProof="0">
                <a:ln>
                  <a:noFill/>
                </a:ln>
                <a:solidFill>
                  <a:srgbClr val="000000"/>
                </a:solidFill>
                <a:effectLst/>
                <a:uLnTx/>
                <a:uFillTx/>
                <a:cs typeface="Segoe UI"/>
              </a:rPr>
              <a:t>Encrypts and classifies sensitive data for secure handling and storage.</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Insider Risk Management: </a:t>
            </a:r>
            <a:r>
              <a:rPr kumimoji="0" lang="en-US" sz="1200" b="0" i="0" u="none" strike="noStrike" kern="1200" cap="none" spc="0" normalizeH="0" noProof="0">
                <a:ln>
                  <a:noFill/>
                </a:ln>
                <a:solidFill>
                  <a:srgbClr val="000000"/>
                </a:solidFill>
                <a:effectLst/>
                <a:uLnTx/>
                <a:uFillTx/>
                <a:cs typeface="Segoe UI"/>
              </a:rPr>
              <a:t>Identifies potential insider threats through behavioural analytics and risk scoring.</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eDiscovery and Audit Tools: </a:t>
            </a:r>
            <a:r>
              <a:rPr kumimoji="0" lang="en-US" sz="1200" b="0" i="0" u="none" strike="noStrike" kern="1200" cap="none" spc="0" normalizeH="0" noProof="0">
                <a:ln>
                  <a:noFill/>
                </a:ln>
                <a:solidFill>
                  <a:srgbClr val="000000"/>
                </a:solidFill>
                <a:effectLst/>
                <a:uLnTx/>
                <a:uFillTx/>
                <a:cs typeface="Segoe UI"/>
              </a:rPr>
              <a:t>Simplifies data searches for legal and compliance investigations.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Identity Protection: </a:t>
            </a:r>
            <a:r>
              <a:rPr kumimoji="0" lang="en-US" sz="1200" b="0" i="0" u="none" strike="noStrike" kern="1200" cap="none" spc="0" normalizeH="0" noProof="0">
                <a:ln>
                  <a:noFill/>
                </a:ln>
                <a:solidFill>
                  <a:srgbClr val="000000"/>
                </a:solidFill>
                <a:effectLst/>
                <a:uLnTx/>
                <a:uFillTx/>
                <a:cs typeface="Segoe UI"/>
              </a:rPr>
              <a:t>Uses risk-based policies to block unauthorised access.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Enhanced Threat Protection: </a:t>
            </a:r>
            <a:r>
              <a:rPr kumimoji="0" lang="en-US" sz="1200" b="0" i="0" u="none" strike="noStrike" kern="1200" cap="none" spc="0" normalizeH="0" noProof="0">
                <a:ln>
                  <a:noFill/>
                </a:ln>
                <a:solidFill>
                  <a:srgbClr val="000000"/>
                </a:solidFill>
                <a:effectLst/>
                <a:uLnTx/>
                <a:uFillTx/>
                <a:cs typeface="Segoe UI"/>
              </a:rPr>
              <a:t>Detects phishing, malware and BEC threats in emails and collaboration tools.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Endpoint Security:</a:t>
            </a:r>
            <a:r>
              <a:rPr kumimoji="0" lang="en-US" sz="1200" b="0" i="0" u="none" strike="noStrike" kern="1200" cap="none" spc="0" normalizeH="0" noProof="0">
                <a:ln>
                  <a:noFill/>
                </a:ln>
                <a:solidFill>
                  <a:srgbClr val="000000"/>
                </a:solidFill>
                <a:effectLst/>
                <a:uLnTx/>
                <a:uFillTx/>
                <a:cs typeface="Segoe UI"/>
              </a:rPr>
              <a:t> Identifies and neutralises threats on devices, ensuring real-time protection.</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Cloud App Security: </a:t>
            </a:r>
            <a:r>
              <a:rPr kumimoji="0" lang="en-US" sz="1200" b="0" i="0" u="none" strike="noStrike" kern="1200" cap="none" spc="0" normalizeH="0" noProof="0">
                <a:ln>
                  <a:noFill/>
                </a:ln>
                <a:solidFill>
                  <a:srgbClr val="000000"/>
                </a:solidFill>
                <a:effectLst/>
                <a:uLnTx/>
                <a:uFillTx/>
                <a:cs typeface="Segoe UI"/>
              </a:rPr>
              <a:t>Monitors and secures app usage, enforcing policies to reduce risks.</a:t>
            </a:r>
            <a:endParaRPr kumimoji="0" lang="en-GB" sz="1200" b="0" i="0" u="none" strike="noStrike" kern="1200" cap="none" spc="0" normalizeH="0" noProof="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6381838" y="2520666"/>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M365 E5 Capabilities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7345443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335B-68AD-4D1B-A707-2767D9BE3425}"/>
              </a:ext>
            </a:extLst>
          </p:cNvPr>
          <p:cNvSpPr>
            <a:spLocks noGrp="1"/>
          </p:cNvSpPr>
          <p:nvPr>
            <p:ph type="title"/>
          </p:nvPr>
        </p:nvSpPr>
        <p:spPr>
          <a:xfrm>
            <a:off x="588263" y="457200"/>
            <a:ext cx="11018520" cy="553998"/>
          </a:xfrm>
        </p:spPr>
        <p:txBody>
          <a:bodyPr/>
          <a:lstStyle/>
          <a:p>
            <a:r>
              <a:rPr lang="en-US">
                <a:cs typeface="Segoe Sans Display"/>
              </a:rPr>
              <a:t>Additional capabilities with M365 E5</a:t>
            </a:r>
            <a:endParaRPr lang="en-US"/>
          </a:p>
        </p:txBody>
      </p:sp>
      <p:graphicFrame>
        <p:nvGraphicFramePr>
          <p:cNvPr id="5" name="Table 61">
            <a:extLst>
              <a:ext uri="{FF2B5EF4-FFF2-40B4-BE49-F238E27FC236}">
                <a16:creationId xmlns:a16="http://schemas.microsoft.com/office/drawing/2014/main" id="{F57B09F9-A70B-7C6D-47E8-F2D9E59708BF}"/>
              </a:ext>
            </a:extLst>
          </p:cNvPr>
          <p:cNvGraphicFramePr>
            <a:graphicFrameLocks/>
          </p:cNvGraphicFramePr>
          <p:nvPr>
            <p:extLst>
              <p:ext uri="{D42A27DB-BD31-4B8C-83A1-F6EECF244321}">
                <p14:modId xmlns:p14="http://schemas.microsoft.com/office/powerpoint/2010/main" val="4101539458"/>
              </p:ext>
            </p:extLst>
          </p:nvPr>
        </p:nvGraphicFramePr>
        <p:xfrm>
          <a:off x="584199" y="1377948"/>
          <a:ext cx="11018522" cy="5129282"/>
        </p:xfrm>
        <a:graphic>
          <a:graphicData uri="http://schemas.openxmlformats.org/drawingml/2006/table">
            <a:tbl>
              <a:tblPr firstRow="1" bandRow="1">
                <a:tableStyleId>{5C22544A-7EE6-4342-B048-85BDC9FD1C3A}</a:tableStyleId>
              </a:tblPr>
              <a:tblGrid>
                <a:gridCol w="918210">
                  <a:extLst>
                    <a:ext uri="{9D8B030D-6E8A-4147-A177-3AD203B41FA5}">
                      <a16:colId xmlns:a16="http://schemas.microsoft.com/office/drawing/2014/main" val="3121818772"/>
                    </a:ext>
                  </a:extLst>
                </a:gridCol>
                <a:gridCol w="918210">
                  <a:extLst>
                    <a:ext uri="{9D8B030D-6E8A-4147-A177-3AD203B41FA5}">
                      <a16:colId xmlns:a16="http://schemas.microsoft.com/office/drawing/2014/main" val="1296416564"/>
                    </a:ext>
                  </a:extLst>
                </a:gridCol>
                <a:gridCol w="918210">
                  <a:extLst>
                    <a:ext uri="{9D8B030D-6E8A-4147-A177-3AD203B41FA5}">
                      <a16:colId xmlns:a16="http://schemas.microsoft.com/office/drawing/2014/main" val="2393658609"/>
                    </a:ext>
                  </a:extLst>
                </a:gridCol>
                <a:gridCol w="918210">
                  <a:extLst>
                    <a:ext uri="{9D8B030D-6E8A-4147-A177-3AD203B41FA5}">
                      <a16:colId xmlns:a16="http://schemas.microsoft.com/office/drawing/2014/main" val="1745321153"/>
                    </a:ext>
                  </a:extLst>
                </a:gridCol>
                <a:gridCol w="918210">
                  <a:extLst>
                    <a:ext uri="{9D8B030D-6E8A-4147-A177-3AD203B41FA5}">
                      <a16:colId xmlns:a16="http://schemas.microsoft.com/office/drawing/2014/main" val="3755043428"/>
                    </a:ext>
                  </a:extLst>
                </a:gridCol>
                <a:gridCol w="918210">
                  <a:extLst>
                    <a:ext uri="{9D8B030D-6E8A-4147-A177-3AD203B41FA5}">
                      <a16:colId xmlns:a16="http://schemas.microsoft.com/office/drawing/2014/main" val="2832687987"/>
                    </a:ext>
                  </a:extLst>
                </a:gridCol>
                <a:gridCol w="918210">
                  <a:extLst>
                    <a:ext uri="{9D8B030D-6E8A-4147-A177-3AD203B41FA5}">
                      <a16:colId xmlns:a16="http://schemas.microsoft.com/office/drawing/2014/main" val="1829770829"/>
                    </a:ext>
                  </a:extLst>
                </a:gridCol>
                <a:gridCol w="1147763">
                  <a:extLst>
                    <a:ext uri="{9D8B030D-6E8A-4147-A177-3AD203B41FA5}">
                      <a16:colId xmlns:a16="http://schemas.microsoft.com/office/drawing/2014/main" val="2421111318"/>
                    </a:ext>
                  </a:extLst>
                </a:gridCol>
                <a:gridCol w="1147763">
                  <a:extLst>
                    <a:ext uri="{9D8B030D-6E8A-4147-A177-3AD203B41FA5}">
                      <a16:colId xmlns:a16="http://schemas.microsoft.com/office/drawing/2014/main" val="2975530824"/>
                    </a:ext>
                  </a:extLst>
                </a:gridCol>
                <a:gridCol w="1147763">
                  <a:extLst>
                    <a:ext uri="{9D8B030D-6E8A-4147-A177-3AD203B41FA5}">
                      <a16:colId xmlns:a16="http://schemas.microsoft.com/office/drawing/2014/main" val="387438669"/>
                    </a:ext>
                  </a:extLst>
                </a:gridCol>
                <a:gridCol w="1147763">
                  <a:extLst>
                    <a:ext uri="{9D8B030D-6E8A-4147-A177-3AD203B41FA5}">
                      <a16:colId xmlns:a16="http://schemas.microsoft.com/office/drawing/2014/main" val="1062922803"/>
                    </a:ext>
                  </a:extLst>
                </a:gridCol>
              </a:tblGrid>
              <a:tr h="283971">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Endpoint</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Microsoft Entra ID</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Microsoft Intune</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Office</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770694268"/>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Centralised 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Next-gen Protection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Attack Surface Reduction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Administrative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Units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Adv Security Reports &amp; Alerts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 Proxy, Including </a:t>
                      </a:r>
                      <a:r>
                        <a:rPr kumimoji="0" lang="en-US" sz="800" b="0" i="0" u="none" strike="noStrike" kern="0" cap="none" spc="0" normalizeH="0" baseline="0" noProof="0" dirty="0" err="1">
                          <a:ln>
                            <a:noFill/>
                          </a:ln>
                          <a:solidFill>
                            <a:srgbClr val="091F2C"/>
                          </a:solidFill>
                          <a:effectLst/>
                          <a:uLnTx/>
                          <a:uFillTx/>
                          <a:latin typeface="+mn-lt"/>
                          <a:ea typeface="+mn-ea"/>
                          <a:cs typeface="Segoe Sans Display"/>
                        </a:rPr>
                        <a:t>PingAccess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Cloud App Discovery</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Application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Device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Advanced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Anti-Phishing</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Exchange Online 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1111183594"/>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Cross-platform Support </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for Cloud App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Automated Investigations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Conditional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Access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Custom Security Attributes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Dynamic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Groups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Enterprise State Roaming</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Analytics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Config Manager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Real-Time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Reports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Safe Attachments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&amp; Links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421758585"/>
                  </a:ext>
                </a:extLst>
              </a:tr>
              <a:tr h="168475">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Analytics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Vulnerability Management (core)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Detection &amp; Response</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a:lnSpc>
                          <a:spcPct val="100000"/>
                        </a:lnSpc>
                        <a:spcBef>
                          <a:spcPts val="0"/>
                        </a:spcBef>
                        <a:spcAft>
                          <a:spcPts val="0"/>
                        </a:spcAft>
                        <a:buNone/>
                      </a:pPr>
                      <a:r>
                        <a:rPr lang="en-US" sz="800" b="0" i="0" u="none" strike="noStrike" kern="0" cap="none" spc="0" normalizeH="0" baseline="0" noProof="0" dirty="0">
                          <a:ln>
                            <a:noFill/>
                          </a:ln>
                          <a:solidFill>
                            <a:srgbClr val="091F2C"/>
                          </a:solidFill>
                          <a:effectLst/>
                          <a:uLnTx/>
                          <a:uFillTx/>
                          <a:latin typeface="+mn-lt"/>
                          <a:ea typeface="+mn-ea"/>
                          <a:cs typeface="Segoe Sans Display"/>
                        </a:rPr>
                        <a:t>Entra ID Connect Health</a:t>
                      </a:r>
                      <a:endParaRPr kumimoji="0" lang="en-US" dirty="0"/>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External ID</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M365 Identity Manager</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Password 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Attack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Simulation Training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Automated Investigation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&amp; Response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832497293"/>
                  </a:ext>
                </a:extLst>
              </a:tr>
              <a:tr h="2827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mj-lt"/>
                          <a:ea typeface="+mn-ea"/>
                          <a:cs typeface="Segoe Sans Display"/>
                        </a:rPr>
                        <a:t>Defender for Cloud Apps </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extLst>
                  <a:ext uri="{0D108BD9-81ED-4DB2-BD59-A6C34878D82A}">
                    <a16:rowId xmlns:a16="http://schemas.microsoft.com/office/drawing/2014/main" val="2114357032"/>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Automatic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Attack Disruption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Advanced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Hunting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Endpoint Attack Notifications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Self-Service Group Management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Self-Service Password Reset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In AD</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Service Level Agreement</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Shared Account Password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Roll-over</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Cloud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App Discovery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App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Governance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Campaign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Compromised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User Detection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903979971"/>
                  </a:ext>
                </a:extLst>
              </a:tr>
              <a:tr h="43200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Evaluation Lab</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MIP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6-Month Searchable Data</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Single Sign-On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to Other Saas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SMS Sign-In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Temporary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Access Pass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Terms Of Use</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Office 365 Cloud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App Security</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Explorer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Trackers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4058143657"/>
                  </a:ext>
                </a:extLst>
              </a:tr>
              <a:tr h="177045">
                <a:tc rowSpan="3"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rowSpan="3"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Verified Id</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Windows Autopilot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3</a:t>
                      </a:r>
                      <a:r>
                        <a:rPr kumimoji="0" lang="en-GB" sz="800" b="0" i="0" u="none" strike="noStrike" kern="0" cap="none" spc="0" normalizeH="0" baseline="30000" noProof="0" dirty="0">
                          <a:ln>
                            <a:noFill/>
                          </a:ln>
                          <a:solidFill>
                            <a:srgbClr val="091F2C"/>
                          </a:solidFill>
                          <a:effectLst/>
                          <a:uLnTx/>
                          <a:uFillTx/>
                          <a:latin typeface="+mn-lt"/>
                          <a:ea typeface="+mn-ea"/>
                          <a:cs typeface="Segoe Sans Display"/>
                        </a:rPr>
                        <a:t>rd</a:t>
                      </a:r>
                      <a:r>
                        <a:rPr kumimoji="0" lang="en-GB" sz="800" b="0" i="0" u="none" strike="noStrike" kern="0" cap="none" spc="0" normalizeH="0" baseline="0" noProof="0" dirty="0">
                          <a:ln>
                            <a:noFill/>
                          </a:ln>
                          <a:solidFill>
                            <a:srgbClr val="091F2C"/>
                          </a:solidFill>
                          <a:effectLst/>
                          <a:uLnTx/>
                          <a:uFillTx/>
                          <a:latin typeface="+mn-lt"/>
                          <a:ea typeface="+mn-ea"/>
                          <a:cs typeface="Segoe Sans Display"/>
                        </a:rPr>
                        <a:t> Party MFA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Access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3658884526"/>
                  </a:ext>
                </a:extLst>
              </a:tr>
              <a:tr h="28397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Defender for </a:t>
                      </a:r>
                      <a:r>
                        <a:rPr kumimoji="0" lang="en-GB" sz="900" b="0" i="0" u="none" strike="noStrike" kern="0" cap="none" spc="0" normalizeH="0" baseline="0" noProof="0" dirty="0" err="1">
                          <a:ln>
                            <a:noFill/>
                          </a:ln>
                          <a:solidFill>
                            <a:schemeClr val="bg1"/>
                          </a:solidFill>
                          <a:effectLst/>
                          <a:uLnTx/>
                          <a:uFillTx/>
                          <a:latin typeface="+mj-lt"/>
                          <a:ea typeface="+mn-ea"/>
                          <a:cs typeface="Segoe Sans Display"/>
                        </a:rPr>
                        <a:t>iOT</a:t>
                      </a:r>
                      <a:endParaRPr kumimoji="0" lang="en-GB" sz="900" b="0" i="0" u="none" strike="noStrike" kern="0" cap="none" spc="0" normalizeH="0" baseline="0" noProof="0" dirty="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Insider Risk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40160528"/>
                  </a:ext>
                </a:extLst>
              </a:tr>
              <a:tr h="63292">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Entitlement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a:lnSpc>
                          <a:spcPct val="100000"/>
                        </a:lnSpc>
                        <a:spcBef>
                          <a:spcPts val="0"/>
                        </a:spcBef>
                        <a:spcAft>
                          <a:spcPts val="0"/>
                        </a:spcAft>
                        <a:buNone/>
                      </a:pPr>
                      <a:r>
                        <a:rPr lang="en-GB" sz="800" b="0" i="0" u="none" strike="noStrike" kern="0" cap="none" spc="0" normalizeH="0" baseline="0" noProof="0" dirty="0">
                          <a:ln>
                            <a:noFill/>
                          </a:ln>
                          <a:solidFill>
                            <a:srgbClr val="091F2C"/>
                          </a:solidFill>
                          <a:effectLst/>
                          <a:uLnTx/>
                          <a:uFillTx/>
                          <a:latin typeface="+mn-lt"/>
                          <a:ea typeface="+mn-ea"/>
                          <a:cs typeface="Segoe Sans Display"/>
                        </a:rPr>
                        <a:t>Entra ID </a:t>
                      </a:r>
                      <a:br>
                        <a:rPr lang="en-GB" sz="800" b="0" i="0" u="none" strike="noStrike" kern="0" cap="none" spc="0" normalizeH="0" baseline="0" noProof="0" dirty="0">
                          <a:ln>
                            <a:noFill/>
                          </a:ln>
                          <a:solidFill>
                            <a:srgbClr val="091F2C"/>
                          </a:solidFill>
                          <a:effectLst/>
                          <a:uLnTx/>
                          <a:uFillTx/>
                          <a:latin typeface="+mn-lt"/>
                          <a:ea typeface="+mn-ea"/>
                          <a:cs typeface="Segoe Sans Display"/>
                        </a:rPr>
                      </a:br>
                      <a:r>
                        <a:rPr lang="en-GB" sz="800" b="0" i="0" u="none" strike="noStrike" kern="0" cap="none" spc="0" normalizeH="0" baseline="0" noProof="0" dirty="0">
                          <a:ln>
                            <a:noFill/>
                          </a:ln>
                          <a:solidFill>
                            <a:srgbClr val="091F2C"/>
                          </a:solidFill>
                          <a:effectLst/>
                          <a:uLnTx/>
                          <a:uFillTx/>
                          <a:latin typeface="+mn-lt"/>
                          <a:ea typeface="+mn-ea"/>
                          <a:cs typeface="Segoe Sans Display"/>
                        </a:rPr>
                        <a:t>Protection</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MFA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Registration Policy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Privileged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Identity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 &amp;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Vulnerability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Device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Monitoring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Information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Barriers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Privileged Access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955466476"/>
                  </a:ext>
                </a:extLst>
              </a:tr>
              <a:tr h="162332">
                <a:tc row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35935101"/>
                  </a:ext>
                </a:extLst>
              </a:tr>
              <a:tr h="283971">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Defender for Identity</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6AEF9">
                        <a:alpha val="2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73709290"/>
                  </a:ext>
                </a:extLst>
              </a:tr>
              <a:tr h="45124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for Identity Sensors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Defender For Identity Cloud Service</a:t>
                      </a: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Risk-based Conditional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Access</a:t>
                      </a: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Lockbox</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Communication Compliance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143876475"/>
                  </a:ext>
                </a:extLst>
              </a:tr>
              <a:tr h="283971">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bg1"/>
                          </a:solidFill>
                          <a:effectLst/>
                          <a:uLnTx/>
                          <a:uFillTx/>
                          <a:latin typeface="+mj-lt"/>
                          <a:ea typeface="+mn-ea"/>
                          <a:cs typeface="Segoe Sans Display"/>
                        </a:rPr>
                        <a:t>eDiscovery &amp; Audit</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Insider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Risk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6466336"/>
                  </a:ext>
                </a:extLst>
              </a:tr>
              <a:tr h="10996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Key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Data Lifecycle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Double Key Encryption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Exact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Data Match</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Message Encryption (Advanced)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Endpoint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DLP</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Audit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eDiscovery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86740243"/>
                  </a:ext>
                </a:extLst>
              </a:tr>
              <a:tr h="341280">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59087510"/>
                  </a:ext>
                </a:extLst>
              </a:tr>
              <a:tr h="63292">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Records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Rules-Based Classification (O365)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Teams Data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Loss Prevention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91F2C"/>
                          </a:solidFill>
                          <a:effectLst/>
                          <a:uLnTx/>
                          <a:uFillTx/>
                          <a:latin typeface="+mn-lt"/>
                          <a:ea typeface="+mn-ea"/>
                          <a:cs typeface="Segoe Sans Display"/>
                        </a:rPr>
                        <a:t>Teams DLP &amp; Export </a:t>
                      </a:r>
                      <a:br>
                        <a:rPr kumimoji="0" lang="en-US" sz="800" b="0" i="0" u="none" strike="noStrike" kern="0" cap="none" spc="0" normalizeH="0" baseline="0" noProof="0" dirty="0">
                          <a:ln>
                            <a:noFill/>
                          </a:ln>
                          <a:solidFill>
                            <a:srgbClr val="091F2C"/>
                          </a:solidFill>
                          <a:effectLst/>
                          <a:uLnTx/>
                          <a:uFillTx/>
                          <a:latin typeface="+mn-lt"/>
                          <a:ea typeface="+mn-ea"/>
                          <a:cs typeface="Segoe Sans Display"/>
                        </a:rPr>
                      </a:br>
                      <a:r>
                        <a:rPr kumimoji="0" lang="en-US" sz="800" b="0" i="0" u="none" strike="noStrike" kern="0" cap="none" spc="0" normalizeH="0" baseline="0" noProof="0" dirty="0">
                          <a:ln>
                            <a:noFill/>
                          </a:ln>
                          <a:solidFill>
                            <a:srgbClr val="091F2C"/>
                          </a:solidFill>
                          <a:effectLst/>
                          <a:uLnTx/>
                          <a:uFillTx/>
                          <a:latin typeface="+mn-lt"/>
                          <a:ea typeface="+mn-ea"/>
                          <a:cs typeface="Segoe Sans Display"/>
                        </a:rPr>
                        <a:t>Graph API</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Trainable </a:t>
                      </a:r>
                      <a:br>
                        <a:rPr kumimoji="0" lang="en-GB" sz="800" b="0" i="0" u="none" strike="noStrike" kern="0" cap="none" spc="0" normalizeH="0" baseline="0" noProof="0" dirty="0">
                          <a:ln>
                            <a:noFill/>
                          </a:ln>
                          <a:solidFill>
                            <a:srgbClr val="091F2C"/>
                          </a:solidFill>
                          <a:effectLst/>
                          <a:uLnTx/>
                          <a:uFillTx/>
                          <a:latin typeface="+mn-lt"/>
                          <a:ea typeface="+mn-ea"/>
                          <a:cs typeface="Segoe Sans Display"/>
                        </a:rPr>
                      </a:br>
                      <a:r>
                        <a:rPr kumimoji="0" lang="en-GB" sz="800" b="0" i="0" u="none" strike="noStrike" kern="0" cap="none" spc="0" normalizeH="0" baseline="0" noProof="0" dirty="0">
                          <a:ln>
                            <a:noFill/>
                          </a:ln>
                          <a:solidFill>
                            <a:srgbClr val="091F2C"/>
                          </a:solidFill>
                          <a:effectLst/>
                          <a:uLnTx/>
                          <a:uFillTx/>
                          <a:latin typeface="+mn-lt"/>
                          <a:ea typeface="+mn-ea"/>
                          <a:cs typeface="Segoe Sans Display"/>
                        </a:rPr>
                        <a:t>Classifiers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rgbClr val="091F2C"/>
                          </a:solidFill>
                          <a:effectLst/>
                          <a:uLnTx/>
                          <a:uFillTx/>
                          <a:latin typeface="+mn-lt"/>
                          <a:ea typeface="+mn-ea"/>
                          <a:cs typeface="Segoe Sans Display"/>
                        </a:rPr>
                        <a:t>3 Prem/Custom Compliance </a:t>
                      </a:r>
                      <a:br>
                        <a:rPr kumimoji="0" lang="pt-BR" sz="800" b="0" i="0" u="none" strike="noStrike" kern="0" cap="none" spc="0" normalizeH="0" baseline="0" noProof="0" dirty="0">
                          <a:ln>
                            <a:noFill/>
                          </a:ln>
                          <a:solidFill>
                            <a:srgbClr val="091F2C"/>
                          </a:solidFill>
                          <a:effectLst/>
                          <a:uLnTx/>
                          <a:uFillTx/>
                          <a:latin typeface="+mn-lt"/>
                          <a:ea typeface="+mn-ea"/>
                          <a:cs typeface="Segoe Sans Display"/>
                        </a:rPr>
                      </a:br>
                      <a:r>
                        <a:rPr kumimoji="0" lang="pt-BR" sz="800" b="0" i="0" u="none" strike="noStrike" kern="0" cap="none" spc="0" normalizeH="0" baseline="0" noProof="0" dirty="0">
                          <a:ln>
                            <a:noFill/>
                          </a:ln>
                          <a:solidFill>
                            <a:srgbClr val="091F2C"/>
                          </a:solidFill>
                          <a:effectLst/>
                          <a:uLnTx/>
                          <a:uFillTx/>
                          <a:latin typeface="+mn-lt"/>
                          <a:ea typeface="+mn-ea"/>
                          <a:cs typeface="Segoe Sans Display"/>
                        </a:rPr>
                        <a:t>Templates</a:t>
                      </a: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7855531"/>
                  </a:ext>
                </a:extLst>
              </a:tr>
              <a:tr h="3879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E3</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91F2C"/>
                          </a:solidFill>
                          <a:effectLst/>
                          <a:uLnTx/>
                          <a:uFillTx/>
                          <a:latin typeface="+mn-lt"/>
                          <a:ea typeface="+mn-ea"/>
                          <a:cs typeface="Segoe Sans Display"/>
                        </a:rPr>
                        <a:t>E5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525734399"/>
                  </a:ext>
                </a:extLst>
              </a:tr>
            </a:tbl>
          </a:graphicData>
        </a:graphic>
      </p:graphicFrame>
    </p:spTree>
    <p:extLst>
      <p:ext uri="{BB962C8B-B14F-4D97-AF65-F5344CB8AC3E}">
        <p14:creationId xmlns:p14="http://schemas.microsoft.com/office/powerpoint/2010/main" val="33047239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64421B-2746-4422-A684-2CA59D76DBE6}"/>
              </a:ext>
            </a:extLst>
          </p:cNvPr>
          <p:cNvPicPr>
            <a:picLocks noChangeAspect="1"/>
          </p:cNvPicPr>
          <p:nvPr/>
        </p:nvPicPr>
        <p:blipFill>
          <a:blip r:embed="rId2"/>
          <a:srcRect/>
          <a:stretch/>
        </p:blipFill>
        <p:spPr>
          <a:xfrm>
            <a:off x="2946401" y="4387832"/>
            <a:ext cx="8657338" cy="2381799"/>
          </a:xfrm>
          <a:prstGeom prst="rect">
            <a:avLst/>
          </a:prstGeom>
        </p:spPr>
      </p:pic>
      <p:pic>
        <p:nvPicPr>
          <p:cNvPr id="9" name="Picture 8">
            <a:extLst>
              <a:ext uri="{FF2B5EF4-FFF2-40B4-BE49-F238E27FC236}">
                <a16:creationId xmlns:a16="http://schemas.microsoft.com/office/drawing/2014/main" id="{0D75D79C-825C-4A02-962B-92D2BF40525C}"/>
              </a:ext>
            </a:extLst>
          </p:cNvPr>
          <p:cNvPicPr>
            <a:picLocks noChangeAspect="1"/>
          </p:cNvPicPr>
          <p:nvPr/>
        </p:nvPicPr>
        <p:blipFill>
          <a:blip r:embed="rId2"/>
          <a:srcRect/>
          <a:stretch/>
        </p:blipFill>
        <p:spPr>
          <a:xfrm>
            <a:off x="2946401" y="1377314"/>
            <a:ext cx="8657338" cy="2662124"/>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361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Entra ID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361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Maximising Identity Security with Advanced Risk Management and Access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Microsoft Entra ID P2 strengthens identity management with risk-based conditional access, real-time sign-in assessments, token protection and advanced entitlement management. It enables automated access reviews, ensures precise control over privileged accounts through privileged identity management (PIM) and enhances governance to mitigate risks effectively.</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Risk Management: </a:t>
            </a:r>
            <a:r>
              <a:rPr kumimoji="0" lang="en-US" sz="1200" b="0" i="0" u="none" strike="noStrike" kern="0" cap="none" spc="0" normalizeH="0" noProof="0">
                <a:ln>
                  <a:noFill/>
                </a:ln>
                <a:solidFill>
                  <a:schemeClr val="tx1"/>
                </a:solidFill>
                <a:effectLst/>
                <a:uLnTx/>
                <a:uFillTx/>
                <a:ea typeface="+mn-ea"/>
                <a:cs typeface="Segoe Sans Display"/>
              </a:rPr>
              <a:t>If a user account shows suspicious login attempts from multiple locations,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automatically flags the account, applies conditional access policies (e.g., MFA) and sends alerts for immediate action.</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Access Reviews: </a:t>
            </a:r>
            <a:r>
              <a:rPr lang="en-US" sz="1200" kern="0">
                <a:solidFill>
                  <a:schemeClr val="tx1"/>
                </a:solidFill>
                <a:cs typeface="Segoe Sans Display"/>
              </a:rPr>
              <a:t>Microsoft</a:t>
            </a:r>
            <a:r>
              <a:rPr lang="en-US" sz="1200" kern="0">
                <a:solidFill>
                  <a:schemeClr val="tx1"/>
                </a:solidFill>
                <a:latin typeface="Segoe Sans Display Semibold"/>
                <a:cs typeface="Segoe Sans Display"/>
              </a:rPr>
              <a:t> </a:t>
            </a:r>
            <a:r>
              <a:rPr lang="en-US" sz="1200" kern="0">
                <a:solidFill>
                  <a:schemeClr val="tx1"/>
                </a:solidFill>
                <a:cs typeface="Segoe Sans Display"/>
              </a:rPr>
              <a:t>Entra ID </a:t>
            </a:r>
            <a:r>
              <a:rPr kumimoji="0" lang="en-US" sz="1200" b="0" i="0" u="none" strike="noStrike" kern="0" cap="none" spc="0" normalizeH="0" noProof="0">
                <a:ln>
                  <a:noFill/>
                </a:ln>
                <a:solidFill>
                  <a:schemeClr val="tx1"/>
                </a:solidFill>
                <a:effectLst/>
                <a:uLnTx/>
                <a:uFillTx/>
                <a:ea typeface="+mn-ea"/>
                <a:cs typeface="Segoe Sans Display"/>
              </a:rPr>
              <a:t>Plan 2 ensures users have their access reviewed periodically and automatically removes it if no longer needed, reducing unnecessary access risks.</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Privileged Identity Management: </a:t>
            </a:r>
            <a:r>
              <a:rPr kumimoji="0" lang="en-US" sz="1200" b="0" i="0" u="none" strike="noStrike" kern="0" cap="none" spc="0" normalizeH="0" noProof="0">
                <a:ln>
                  <a:noFill/>
                </a:ln>
                <a:solidFill>
                  <a:schemeClr val="tx1"/>
                </a:solidFill>
                <a:effectLst/>
                <a:uLnTx/>
                <a:uFillTx/>
                <a:ea typeface="+mn-ea"/>
                <a:cs typeface="Segoe Sans Display"/>
              </a:rPr>
              <a:t>A system administrator can request elevated permissions for critical tasks, but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requires approval through a workflow, limits access duration and logs all activities for compliance purposes.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604222"/>
            <a:ext cx="8657334"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Securing Hybrid Environments: Real-Time Threat Detection and Prevention </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Identity enhances hybrid identity protection by monitoring both on-premises Active Directory and cloud environments for suspicious activities, such as credential theft, lateral movement and privilege escalation. It provides real-time detection and actionable insights to identify and mitigate potential security breaches across hybrid infrastructures.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Compromised Identity Detection: </a:t>
            </a:r>
            <a:r>
              <a:rPr kumimoji="0" lang="en-US" sz="1200" b="0" i="0" u="none" strike="noStrike" kern="0" cap="none" spc="0" normalizeH="0" noProof="0">
                <a:ln>
                  <a:noFill/>
                </a:ln>
                <a:solidFill>
                  <a:schemeClr val="tx1"/>
                </a:solidFill>
                <a:effectLst/>
                <a:uLnTx/>
                <a:uFillTx/>
                <a:ea typeface="+mn-ea"/>
                <a:cs typeface="Segoe Sans Display"/>
              </a:rPr>
              <a:t>If a user account is suspected of being involved in credential-based attacks, like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using stolen passwords, Defender for Identity flags the behaviour and integrates with SIEM tools for immediate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incident response.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Lateral Movement Detection: </a:t>
            </a:r>
            <a:r>
              <a:rPr kumimoji="0" lang="en-US" sz="1200" b="0" i="0" u="none" strike="noStrike" kern="0" cap="none" spc="0" normalizeH="0" noProof="0">
                <a:ln>
                  <a:noFill/>
                </a:ln>
                <a:solidFill>
                  <a:schemeClr val="tx1"/>
                </a:solidFill>
                <a:effectLst/>
                <a:uLnTx/>
                <a:uFillTx/>
                <a:ea typeface="+mn-ea"/>
                <a:cs typeface="Segoe Sans Display"/>
              </a:rPr>
              <a:t>Should an attacker attempt to escalate privileges from a low-level account, the system alerts security teams and highlights the attack path.</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0413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Identity</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Office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3"/>
            <a:ext cx="8657338" cy="270118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9292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Protection Against Email and Collaboration Threats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Office Plan 2 elevates email and collaboration security by offering comprehensive anti-phishing, anti-malware and real-time threat protection across Microsoft 365 apps. </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Links Protection: </a:t>
            </a:r>
            <a:r>
              <a:rPr kumimoji="0" lang="en-US" sz="1200" b="0" i="0" u="none" strike="noStrike" kern="0" cap="none" spc="0" normalizeH="0" noProof="0">
                <a:ln>
                  <a:noFill/>
                </a:ln>
                <a:solidFill>
                  <a:schemeClr val="tx1"/>
                </a:solidFill>
                <a:effectLst/>
                <a:uLnTx/>
                <a:uFillTx/>
                <a:ea typeface="+mn-ea"/>
                <a:cs typeface="Segoe Sans Display"/>
              </a:rPr>
              <a:t>In M365 E3, a suspicious link in an email is checked only when clicked. In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every click is dynamically </a:t>
            </a:r>
            <a:r>
              <a:rPr kumimoji="0" lang="en-US" sz="1200" b="0" i="0" u="none" strike="noStrike" kern="0" cap="none" spc="0" normalizeH="0" noProof="0" err="1">
                <a:ln>
                  <a:noFill/>
                </a:ln>
                <a:solidFill>
                  <a:schemeClr val="tx1"/>
                </a:solidFill>
                <a:effectLst/>
                <a:uLnTx/>
                <a:uFillTx/>
                <a:ea typeface="+mn-ea"/>
                <a:cs typeface="Segoe Sans Display"/>
              </a:rPr>
              <a:t>analysed</a:t>
            </a:r>
            <a:r>
              <a:rPr kumimoji="0" lang="en-US" sz="1200" b="0" i="0" u="none" strike="noStrike" kern="0" cap="none" spc="0" normalizeH="0" noProof="0">
                <a:ln>
                  <a:noFill/>
                </a:ln>
                <a:solidFill>
                  <a:schemeClr val="tx1"/>
                </a:solidFill>
                <a:effectLst/>
                <a:uLnTx/>
                <a:uFillTx/>
                <a:ea typeface="+mn-ea"/>
                <a:cs typeface="Segoe Sans Display"/>
              </a:rPr>
              <a:t> in real-time, even in Teams messages or SharePoint files, preventing users from accessing malicious content.</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Attachments: </a:t>
            </a:r>
            <a:r>
              <a:rPr kumimoji="0" lang="en-US" sz="1200" b="0" i="0" u="none" strike="noStrike" kern="0" cap="none" spc="0" normalizeH="0" noProof="0">
                <a:ln>
                  <a:noFill/>
                </a:ln>
                <a:solidFill>
                  <a:schemeClr val="tx1"/>
                </a:solidFill>
                <a:effectLst/>
                <a:uLnTx/>
                <a:uFillTx/>
                <a:ea typeface="+mn-ea"/>
                <a:cs typeface="Segoe Sans Display"/>
              </a:rPr>
              <a:t>A </a:t>
            </a:r>
            <a:r>
              <a:rPr lang="en-US" sz="1200" kern="0">
                <a:solidFill>
                  <a:schemeClr val="tx1"/>
                </a:solidFill>
                <a:cs typeface="Segoe Sans Display"/>
              </a:rPr>
              <a:t>Defender for Office </a:t>
            </a:r>
            <a:r>
              <a:rPr kumimoji="0" lang="en-US" sz="1200" b="0" i="0" u="none" strike="noStrike" kern="0" cap="none" spc="0" normalizeH="0" noProof="0">
                <a:ln>
                  <a:noFill/>
                </a:ln>
                <a:solidFill>
                  <a:schemeClr val="tx1"/>
                </a:solidFill>
                <a:effectLst/>
                <a:uLnTx/>
                <a:uFillTx/>
                <a:ea typeface="+mn-ea"/>
                <a:cs typeface="Segoe Sans Display"/>
              </a:rPr>
              <a:t>Plan 2 sandbox tests email attachments for hidden malware before delivery, ensuring a safe experience.</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Anti-Phishing Policies: </a:t>
            </a:r>
            <a:r>
              <a:rPr kumimoji="0" lang="en-US" sz="1200" b="0" i="0" u="none" strike="noStrike" kern="0" cap="none" spc="0" normalizeH="0" noProof="0">
                <a:ln>
                  <a:noFill/>
                </a:ln>
                <a:solidFill>
                  <a:schemeClr val="tx1"/>
                </a:solidFill>
                <a:effectLst/>
                <a:uLnTx/>
                <a:uFillTx/>
                <a:ea typeface="+mn-ea"/>
                <a:cs typeface="Segoe Sans Display"/>
              </a:rPr>
              <a:t>If an executive's email is spoofed,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uses AI to detect the impersonation and blocks the attempt automatically.</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425744"/>
            <a:ext cx="8657338" cy="15816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641443"/>
            <a:ext cx="8657334" cy="1107996"/>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Safeguarding Your Devices from Malicious Office Files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This feature isolates untrusted Office files in a secure, containerised environment, preventing potential attacks from affecting the host system.</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File Isolation: </a:t>
            </a:r>
            <a:r>
              <a:rPr kumimoji="0" lang="en-US" sz="1200" b="0" i="0" u="none" strike="noStrike" kern="0" cap="none" spc="0" normalizeH="0" noProof="0">
                <a:ln>
                  <a:noFill/>
                </a:ln>
                <a:solidFill>
                  <a:schemeClr val="tx1"/>
                </a:solidFill>
                <a:effectLst/>
                <a:uLnTx/>
                <a:uFillTx/>
                <a:ea typeface="+mn-ea"/>
                <a:cs typeface="Segoe Sans Display"/>
              </a:rPr>
              <a:t>Opening an external Word document automatically runs it in a sandbox, protecting the device from malicious macros or exploits within the file.</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41357"/>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Application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Guard for Office</a:t>
            </a:r>
          </a:p>
        </p:txBody>
      </p:sp>
    </p:spTree>
    <p:extLst>
      <p:ext uri="{BB962C8B-B14F-4D97-AF65-F5344CB8AC3E}">
        <p14:creationId xmlns:p14="http://schemas.microsoft.com/office/powerpoint/2010/main" val="35166541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2A3751-9D12-492B-90BD-E04397F46521}"/>
              </a:ext>
            </a:extLst>
          </p:cNvPr>
          <p:cNvPicPr>
            <a:picLocks noChangeAspect="1"/>
          </p:cNvPicPr>
          <p:nvPr/>
        </p:nvPicPr>
        <p:blipFill>
          <a:blip r:embed="rId2"/>
          <a:srcRect/>
          <a:stretch/>
        </p:blipFill>
        <p:spPr>
          <a:xfrm>
            <a:off x="2946401" y="1377314"/>
            <a:ext cx="8657338" cy="2076857"/>
          </a:xfrm>
          <a:prstGeom prst="rect">
            <a:avLst/>
          </a:prstGeom>
        </p:spPr>
      </p:pic>
      <p:pic>
        <p:nvPicPr>
          <p:cNvPr id="10" name="Picture 9">
            <a:extLst>
              <a:ext uri="{FF2B5EF4-FFF2-40B4-BE49-F238E27FC236}">
                <a16:creationId xmlns:a16="http://schemas.microsoft.com/office/drawing/2014/main" id="{E4BC40AD-A20A-4B4F-B1DD-51C35B3606AE}"/>
              </a:ext>
            </a:extLst>
          </p:cNvPr>
          <p:cNvPicPr>
            <a:picLocks noChangeAspect="1"/>
          </p:cNvPicPr>
          <p:nvPr/>
        </p:nvPicPr>
        <p:blipFill>
          <a:blip r:embed="rId2"/>
          <a:srcRect/>
          <a:stretch/>
        </p:blipFill>
        <p:spPr>
          <a:xfrm>
            <a:off x="2946401" y="3795031"/>
            <a:ext cx="8657338" cy="2076856"/>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3" y="1592928"/>
            <a:ext cx="2136463"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for Endpoint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2928"/>
            <a:ext cx="8657334"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End-to-End Protection with Defender for Endpoint: From Prevention to Automated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Endpoint Plan 2 extends endpoint protection with advanced detection, investigation and response capabilities. While Plan 1 focuses on attack prevention, Plan 2 provides automated threat hunting and incident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Investigation: </a:t>
            </a:r>
            <a:r>
              <a:rPr kumimoji="0" lang="en-US" sz="1200" b="0" i="0" u="none" strike="noStrike" kern="0" cap="none" spc="0" normalizeH="0" noProof="0">
                <a:ln>
                  <a:noFill/>
                </a:ln>
                <a:solidFill>
                  <a:schemeClr val="tx1"/>
                </a:solidFill>
                <a:effectLst/>
                <a:uLnTx/>
                <a:uFillTx/>
                <a:ea typeface="+mn-ea"/>
                <a:cs typeface="Segoe Sans Display"/>
              </a:rPr>
              <a:t>If malware is detected on a device, Plan 2 automatically isolates the endpoint, identifies the malicious process and removes it without manual intervention.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Proactive Threat Hunting: </a:t>
            </a:r>
            <a:r>
              <a:rPr kumimoji="0" lang="en-US" sz="1200" b="0" i="0" u="none" strike="noStrike" kern="0" cap="none" spc="0" normalizeH="0" noProof="0">
                <a:ln>
                  <a:noFill/>
                </a:ln>
                <a:solidFill>
                  <a:schemeClr val="tx1"/>
                </a:solidFill>
                <a:effectLst/>
                <a:uLnTx/>
                <a:uFillTx/>
                <a:ea typeface="+mn-ea"/>
                <a:cs typeface="Segoe Sans Display"/>
              </a:rPr>
              <a:t>Security teams can search for potential vulnerabilities and indicators of compromise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across all endpoints.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010730"/>
            <a:ext cx="8657334"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Protection Across All Cloud Environments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Detects unauthorised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in unmanaged devices during a live user session.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64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spTree>
    <p:extLst>
      <p:ext uri="{BB962C8B-B14F-4D97-AF65-F5344CB8AC3E}">
        <p14:creationId xmlns:p14="http://schemas.microsoft.com/office/powerpoint/2010/main" val="185377285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Props1.xml><?xml version="1.0" encoding="utf-8"?>
<ds:datastoreItem xmlns:ds="http://schemas.openxmlformats.org/officeDocument/2006/customXml" ds:itemID="{9A075826-7AF8-4CFB-A28E-CEEEF80EBF33}"/>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Microsoft-Security-PowerPoint-Template-Light</Template>
  <TotalTime>12</TotalTime>
  <Words>3594</Words>
  <Application>Microsoft Office PowerPoint</Application>
  <PresentationFormat>Widescreen</PresentationFormat>
  <Paragraphs>330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Microsoft Security Light</vt:lpstr>
      <vt:lpstr>All-in-one Enterprise Security, Data Protection &amp; Governance Upgrade from M365 E3  to M365 E5 </vt:lpstr>
      <vt:lpstr>Strengthen security &amp; compliance: Address evolving threats and compliance challenges</vt:lpstr>
      <vt:lpstr>Current state of business</vt:lpstr>
      <vt:lpstr>M365 E3:  Foundational Security and Compliance Protection</vt:lpstr>
      <vt:lpstr>Introducing M365 E5: Unified Compliance and Security</vt:lpstr>
      <vt:lpstr>Additional capabilities with M365 E5</vt:lpstr>
      <vt:lpstr>Added value of M365 E5</vt:lpstr>
      <vt:lpstr>Added value of M365 E5</vt:lpstr>
      <vt:lpstr>Added value of M365 E5</vt:lpstr>
      <vt:lpstr>Added value of M365 E5</vt:lpstr>
      <vt:lpstr>Added value of M365 E5</vt:lpstr>
      <vt:lpstr>Added value of M365 E5</vt:lpstr>
      <vt:lpstr>Strengthen Security &amp; Compliance Foundations  with M365 E5</vt:lpstr>
      <vt:lpstr>Strengthen Security &amp; Compliance Foundations  with M365 E5</vt:lpstr>
      <vt:lpstr>Strengthen Security &amp; Compliance Foundations  with M365 E5</vt:lpstr>
      <vt:lpstr>Advanced Security and Compliance for  less than half the cost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Lee-ann Dias</cp:lastModifiedBy>
  <cp:revision>19</cp:revision>
  <cp:lastPrinted>2023-02-15T20:48:24Z</cp:lastPrinted>
  <dcterms:created xsi:type="dcterms:W3CDTF">2025-02-17T11:56:26Z</dcterms:created>
  <dcterms:modified xsi:type="dcterms:W3CDTF">2025-03-31T23:32:49Z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_SourceUrl">
    <vt:lpwstr/>
  </property>
  <property fmtid="{D5CDD505-2E9C-101B-9397-08002B2CF9AE}" pid="27" name="_SharedFileIndex">
    <vt:lpwstr/>
  </property>
  <property fmtid="{D5CDD505-2E9C-101B-9397-08002B2CF9AE}" pid="28" name="ComplianceAssetId">
    <vt:lpwstr/>
  </property>
  <property fmtid="{D5CDD505-2E9C-101B-9397-08002B2CF9AE}" pid="29" name="_ExtendedDescription">
    <vt:lpwstr/>
  </property>
  <property fmtid="{D5CDD505-2E9C-101B-9397-08002B2CF9AE}" pid="30" name="TriggerFlowInfo">
    <vt:lpwstr/>
  </property>
</Properties>
</file>