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0"/>
  </p:notesMasterIdLst>
  <p:handoutMasterIdLst>
    <p:handoutMasterId r:id="rId21"/>
  </p:handoutMasterIdLst>
  <p:sldIdLst>
    <p:sldId id="258" r:id="rId5"/>
    <p:sldId id="2147479664" r:id="rId6"/>
    <p:sldId id="2147479665" r:id="rId7"/>
    <p:sldId id="2147479666" r:id="rId8"/>
    <p:sldId id="2147483645" r:id="rId9"/>
    <p:sldId id="257" r:id="rId10"/>
    <p:sldId id="2147483646" r:id="rId11"/>
    <p:sldId id="2147482183" r:id="rId12"/>
    <p:sldId id="2147483647" r:id="rId13"/>
    <p:sldId id="2147482188" r:id="rId14"/>
    <p:sldId id="256" r:id="rId15"/>
    <p:sldId id="2147479674" r:id="rId16"/>
    <p:sldId id="270" r:id="rId17"/>
    <p:sldId id="271" r:id="rId18"/>
    <p:sldId id="272" r:id="rId1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E5 Security" id="{2D14F3FA-6DBA-4AC1-8BF7-E54B4ADAF583}">
          <p14:sldIdLst>
            <p14:sldId id="258"/>
            <p14:sldId id="2147479664"/>
            <p14:sldId id="2147479665"/>
            <p14:sldId id="2147479666"/>
            <p14:sldId id="2147483645"/>
            <p14:sldId id="257"/>
            <p14:sldId id="2147483646"/>
            <p14:sldId id="2147482183"/>
            <p14:sldId id="2147483647"/>
            <p14:sldId id="2147482188"/>
            <p14:sldId id="256"/>
            <p14:sldId id="2147479674"/>
            <p14:sldId id="270"/>
            <p14:sldId id="271"/>
            <p14:sldId id="272"/>
          </p14:sldIdLst>
        </p14:section>
        <p14:section name="Appendix" id="{0D52C56D-9B04-42D0-B971-19ADC3D4C64A}">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A250B-6872-2B73-77AF-8B1C92FC9E9D}" name="Guest User" initials="GU" userId="S::urn:spo:anon#929640787f6a1a4522399f470408ea8944df2c398e113bc46fe6e56bab257731::" providerId="AD"/>
  <p188:author id="{1111A418-C264-2BA5-E1E9-CD9F1ED7D694}" name="Guest User" initials="GU" userId="S::urn:spo:anon#499d14404e521be4f302c5533b228bb2830588ddde1f828577b175b84c8543a4::" providerId="AD"/>
  <p188:author id="{A10D854A-17A0-F11B-E910-E35E4619BD8C}" name="Tiffany Lau" initials="TL" userId="S::tiffany@rocketscience.com.au::7ce2420a-bcb4-4b1a-b80a-35fdcf6def48" providerId="AD"/>
  <p188:author id="{F365354F-0D17-996E-5F59-40F38F4D4B28}" name="Lee-ann Dias" initials="LD" userId="S::leeann.dias@sasbri.com::58ed9d5e-673f-454c-b02f-3dd4a38a9910"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6B28"/>
    <a:srgbClr val="77EAB3"/>
    <a:srgbClr val="D59ED7"/>
    <a:srgbClr val="FFB3BB"/>
    <a:srgbClr val="D7E5F6"/>
    <a:srgbClr val="56AEF9"/>
    <a:srgbClr val="C2F1C8"/>
    <a:srgbClr val="F3CCF6"/>
    <a:srgbClr val="FEA38B"/>
    <a:srgbClr val="0315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895D5-4BA2-0179-1AFC-8A0D64002DC2}" v="8" dt="2025-03-31T12:59:26.319"/>
    <p1510:client id="{A97C904D-D647-0774-0FB3-4DE87E30123A}" v="35" dt="2025-03-31T23:22:38.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38"/>
    <p:restoredTop sz="94660"/>
  </p:normalViewPr>
  <p:slideViewPr>
    <p:cSldViewPr snapToGrid="0">
      <p:cViewPr varScale="1">
        <p:scale>
          <a:sx n="88" d="100"/>
          <a:sy n="88" d="100"/>
        </p:scale>
        <p:origin x="44" y="2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ann.dias@sasbri.com" userId="S::urn:spo:guest#leeann.dias@sasbri.com::" providerId="AD" clId="Web-{A97C904D-D647-0774-0FB3-4DE87E30123A}"/>
    <pc:docChg chg="modSld">
      <pc:chgData name="leeann.dias@sasbri.com" userId="S::urn:spo:guest#leeann.dias@sasbri.com::" providerId="AD" clId="Web-{A97C904D-D647-0774-0FB3-4DE87E30123A}" dt="2025-03-31T23:22:35.910" v="29" actId="20577"/>
      <pc:docMkLst>
        <pc:docMk/>
      </pc:docMkLst>
      <pc:sldChg chg="modSp">
        <pc:chgData name="leeann.dias@sasbri.com" userId="S::urn:spo:guest#leeann.dias@sasbri.com::" providerId="AD" clId="Web-{A97C904D-D647-0774-0FB3-4DE87E30123A}" dt="2025-03-31T23:22:35.910" v="29" actId="20577"/>
        <pc:sldMkLst>
          <pc:docMk/>
          <pc:sldMk cId="2379720330" sldId="2147479674"/>
        </pc:sldMkLst>
        <pc:spChg chg="mod">
          <ac:chgData name="leeann.dias@sasbri.com" userId="S::urn:spo:guest#leeann.dias@sasbri.com::" providerId="AD" clId="Web-{A97C904D-D647-0774-0FB3-4DE87E30123A}" dt="2025-03-31T23:22:16.284" v="21"/>
          <ac:spMkLst>
            <pc:docMk/>
            <pc:sldMk cId="2379720330" sldId="2147479674"/>
            <ac:spMk id="63" creationId="{DE908359-F650-4EFF-ACFB-7C98FD39932E}"/>
          </ac:spMkLst>
        </pc:spChg>
        <pc:spChg chg="mod">
          <ac:chgData name="leeann.dias@sasbri.com" userId="S::urn:spo:guest#leeann.dias@sasbri.com::" providerId="AD" clId="Web-{A97C904D-D647-0774-0FB3-4DE87E30123A}" dt="2025-03-31T23:22:24.644" v="24"/>
          <ac:spMkLst>
            <pc:docMk/>
            <pc:sldMk cId="2379720330" sldId="2147479674"/>
            <ac:spMk id="66" creationId="{DE233A29-1F31-453C-9370-F33E6EF74FAF}"/>
          </ac:spMkLst>
        </pc:spChg>
        <pc:spChg chg="mod">
          <ac:chgData name="leeann.dias@sasbri.com" userId="S::urn:spo:guest#leeann.dias@sasbri.com::" providerId="AD" clId="Web-{A97C904D-D647-0774-0FB3-4DE87E30123A}" dt="2025-03-31T23:22:24.987" v="25"/>
          <ac:spMkLst>
            <pc:docMk/>
            <pc:sldMk cId="2379720330" sldId="2147479674"/>
            <ac:spMk id="67" creationId="{5F76C3FB-81D3-4237-84CA-9867278C6A2E}"/>
          </ac:spMkLst>
        </pc:spChg>
        <pc:spChg chg="mod">
          <ac:chgData name="leeann.dias@sasbri.com" userId="S::urn:spo:guest#leeann.dias@sasbri.com::" providerId="AD" clId="Web-{A97C904D-D647-0774-0FB3-4DE87E30123A}" dt="2025-03-31T23:22:26.925" v="26"/>
          <ac:spMkLst>
            <pc:docMk/>
            <pc:sldMk cId="2379720330" sldId="2147479674"/>
            <ac:spMk id="68" creationId="{BBB845DE-BE7B-4A80-AAAD-1D0CB8A579F2}"/>
          </ac:spMkLst>
        </pc:spChg>
        <pc:spChg chg="mod">
          <ac:chgData name="leeann.dias@sasbri.com" userId="S::urn:spo:guest#leeann.dias@sasbri.com::" providerId="AD" clId="Web-{A97C904D-D647-0774-0FB3-4DE87E30123A}" dt="2025-03-31T23:22:28.566" v="27"/>
          <ac:spMkLst>
            <pc:docMk/>
            <pc:sldMk cId="2379720330" sldId="2147479674"/>
            <ac:spMk id="69" creationId="{25A17C5D-B9D7-4A62-BDF0-99808940F140}"/>
          </ac:spMkLst>
        </pc:spChg>
        <pc:spChg chg="mod">
          <ac:chgData name="leeann.dias@sasbri.com" userId="S::urn:spo:guest#leeann.dias@sasbri.com::" providerId="AD" clId="Web-{A97C904D-D647-0774-0FB3-4DE87E30123A}" dt="2025-03-31T23:22:35.910" v="29" actId="20577"/>
          <ac:spMkLst>
            <pc:docMk/>
            <pc:sldMk cId="2379720330" sldId="2147479674"/>
            <ac:spMk id="70" creationId="{E895E37B-A6B0-4B18-AA45-957D3F165070}"/>
          </ac:spMkLst>
        </pc:spChg>
      </pc:sldChg>
    </pc:docChg>
  </pc:docChgLst>
  <pc:docChgLst>
    <pc:chgData name="leeann.dias@sasbri.com" userId="S::urn:spo:guest#leeann.dias@sasbri.com::" providerId="AD" clId="Web-{167895D5-4BA2-0179-1AFC-8A0D64002DC2}"/>
    <pc:docChg chg="modSld">
      <pc:chgData name="leeann.dias@sasbri.com" userId="S::urn:spo:guest#leeann.dias@sasbri.com::" providerId="AD" clId="Web-{167895D5-4BA2-0179-1AFC-8A0D64002DC2}" dt="2025-03-31T12:59:26.319" v="3" actId="20577"/>
      <pc:docMkLst>
        <pc:docMk/>
      </pc:docMkLst>
      <pc:sldChg chg="modSp">
        <pc:chgData name="leeann.dias@sasbri.com" userId="S::urn:spo:guest#leeann.dias@sasbri.com::" providerId="AD" clId="Web-{167895D5-4BA2-0179-1AFC-8A0D64002DC2}" dt="2025-03-31T12:59:26.319" v="3" actId="20577"/>
        <pc:sldMkLst>
          <pc:docMk/>
          <pc:sldMk cId="1244466634" sldId="2147479664"/>
        </pc:sldMkLst>
        <pc:spChg chg="mod">
          <ac:chgData name="leeann.dias@sasbri.com" userId="S::urn:spo:guest#leeann.dias@sasbri.com::" providerId="AD" clId="Web-{167895D5-4BA2-0179-1AFC-8A0D64002DC2}" dt="2025-03-31T12:59:26.319" v="3" actId="20577"/>
          <ac:spMkLst>
            <pc:docMk/>
            <pc:sldMk cId="1244466634" sldId="2147479664"/>
            <ac:spMk id="12" creationId="{7CD847CA-B8F5-43A8-9CD1-FF6E992292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3/31/2025 4:21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3/31/2025 4:20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9.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4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t="22799" r="2279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12119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441" t="1441" r="27352" b="27352"/>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575075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a:srcRect l="28125" r="28125"/>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Half Photo 1">
    <p:bg>
      <p:bgPr>
        <a:solidFill>
          <a:srgbClr val="091F2C"/>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88783" y="583123"/>
            <a:ext cx="2272000" cy="288000"/>
          </a:xfrm>
          <a:prstGeom prst="rect">
            <a:avLst/>
          </a:prstGeom>
        </p:spPr>
      </p:pic>
      <p:pic>
        <p:nvPicPr>
          <p:cNvPr id="9" name="Picture 8">
            <a:extLst>
              <a:ext uri="{FF2B5EF4-FFF2-40B4-BE49-F238E27FC236}">
                <a16:creationId xmlns:a16="http://schemas.microsoft.com/office/drawing/2014/main" id="{A4017F8F-7CF8-4DAC-8E48-1515EF99364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Tree>
    <p:extLst>
      <p:ext uri="{BB962C8B-B14F-4D97-AF65-F5344CB8AC3E}">
        <p14:creationId xmlns:p14="http://schemas.microsoft.com/office/powerpoint/2010/main" val="167288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36817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dirty="0"/>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9">
            <a:extLst>
              <a:ext uri="{96DAC541-7B7A-43D3-8B79-37D633B846F1}">
                <asvg:svgBlip xmlns:asvg="http://schemas.microsoft.com/office/drawing/2016/SVG/main" r:embed="rId100"/>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67E16394-7300-4454-99A5-46D5186419EC}"/>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15B838FF-9A73-49C5-A224-12991A7116ED}"/>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A85C5D1B-BA26-430A-BA00-30264B521D83}"/>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805D4B75-8224-4865-A6E8-434E8E5FE906}"/>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FD85751E-1C6C-4F89-956E-156A663918AC}"/>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dirty="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dirty="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dirty="0">
                <a:solidFill>
                  <a:schemeClr val="tx1"/>
                </a:solidFill>
                <a:latin typeface="+mn-lt"/>
                <a:ea typeface="Segoe UI" pitchFamily="34" charset="0"/>
                <a:cs typeface="Segoe UI" pitchFamily="34" charset="0"/>
              </a:rPr>
              <a:t>40%</a:t>
            </a:r>
          </a:p>
        </p:txBody>
      </p:sp>
      <p:sp>
        <p:nvSpPr>
          <p:cNvPr id="67" name="Rectangle 66">
            <a:extLst>
              <a:ext uri="{FF2B5EF4-FFF2-40B4-BE49-F238E27FC236}">
                <a16:creationId xmlns:a16="http://schemas.microsoft.com/office/drawing/2014/main" id="{9ECFD9FB-385D-4707-922B-0CAE9E9E7358}"/>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8" name="Rectangle 67">
            <a:extLst>
              <a:ext uri="{FF2B5EF4-FFF2-40B4-BE49-F238E27FC236}">
                <a16:creationId xmlns:a16="http://schemas.microsoft.com/office/drawing/2014/main" id="{D7FE2B12-4BD2-47B0-BA77-40F8B68898FA}"/>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60" r:id="rId5"/>
    <p:sldLayoutId id="2147485558" r:id="rId6"/>
    <p:sldLayoutId id="2147485549" r:id="rId7"/>
    <p:sldLayoutId id="2147485552" r:id="rId8"/>
    <p:sldLayoutId id="2147485553" r:id="rId9"/>
    <p:sldLayoutId id="2147485554" r:id="rId10"/>
    <p:sldLayoutId id="2147485550" r:id="rId11"/>
    <p:sldLayoutId id="2147485449" r:id="rId12"/>
    <p:sldLayoutId id="2147485505" r:id="rId13"/>
    <p:sldLayoutId id="2147485512" r:id="rId14"/>
    <p:sldLayoutId id="2147485513" r:id="rId15"/>
    <p:sldLayoutId id="2147485514" r:id="rId16"/>
    <p:sldLayoutId id="2147485515" r:id="rId17"/>
    <p:sldLayoutId id="2147485516" r:id="rId18"/>
    <p:sldLayoutId id="2147485506" r:id="rId19"/>
    <p:sldLayoutId id="2147485507" r:id="rId20"/>
    <p:sldLayoutId id="2147485508" r:id="rId21"/>
    <p:sldLayoutId id="2147485509" r:id="rId22"/>
    <p:sldLayoutId id="2147485510" r:id="rId23"/>
    <p:sldLayoutId id="2147485529" r:id="rId24"/>
    <p:sldLayoutId id="2147485501" r:id="rId25"/>
    <p:sldLayoutId id="2147485537" r:id="rId26"/>
    <p:sldLayoutId id="2147485452" r:id="rId27"/>
    <p:sldLayoutId id="2147485544" r:id="rId28"/>
    <p:sldLayoutId id="2147485547" r:id="rId29"/>
    <p:sldLayoutId id="2147485559" r:id="rId30"/>
    <p:sldLayoutId id="2147485557" r:id="rId31"/>
    <p:sldLayoutId id="2147485546" r:id="rId32"/>
    <p:sldLayoutId id="2147485453" r:id="rId33"/>
    <p:sldLayoutId id="2147485454" r:id="rId34"/>
    <p:sldLayoutId id="2147485455" r:id="rId35"/>
    <p:sldLayoutId id="2147485456" r:id="rId36"/>
    <p:sldLayoutId id="2147485457" r:id="rId37"/>
    <p:sldLayoutId id="2147485458" r:id="rId38"/>
    <p:sldLayoutId id="2147485459" r:id="rId39"/>
    <p:sldLayoutId id="2147485460" r:id="rId40"/>
    <p:sldLayoutId id="2147485461" r:id="rId41"/>
    <p:sldLayoutId id="2147485545" r:id="rId42"/>
    <p:sldLayoutId id="2147485548" r:id="rId43"/>
    <p:sldLayoutId id="2147485543" r:id="rId44"/>
    <p:sldLayoutId id="2147485555" r:id="rId45"/>
    <p:sldLayoutId id="2147485462" r:id="rId46"/>
    <p:sldLayoutId id="2147485463" r:id="rId47"/>
    <p:sldLayoutId id="2147485541" r:id="rId48"/>
    <p:sldLayoutId id="2147485533" r:id="rId49"/>
    <p:sldLayoutId id="2147485540" r:id="rId50"/>
    <p:sldLayoutId id="2147485536" r:id="rId51"/>
    <p:sldLayoutId id="2147485535" r:id="rId52"/>
    <p:sldLayoutId id="2147485539" r:id="rId53"/>
    <p:sldLayoutId id="2147485538" r:id="rId54"/>
    <p:sldLayoutId id="2147485464" r:id="rId55"/>
    <p:sldLayoutId id="2147485465" r:id="rId56"/>
    <p:sldLayoutId id="2147485466" r:id="rId57"/>
    <p:sldLayoutId id="2147485467" r:id="rId58"/>
    <p:sldLayoutId id="2147485468" r:id="rId59"/>
    <p:sldLayoutId id="2147485469" r:id="rId60"/>
    <p:sldLayoutId id="2147485470" r:id="rId61"/>
    <p:sldLayoutId id="2147485471" r:id="rId62"/>
    <p:sldLayoutId id="2147485472" r:id="rId63"/>
    <p:sldLayoutId id="2147485473" r:id="rId64"/>
    <p:sldLayoutId id="2147485474" r:id="rId65"/>
    <p:sldLayoutId id="2147485475" r:id="rId66"/>
    <p:sldLayoutId id="2147485476" r:id="rId67"/>
    <p:sldLayoutId id="2147485477" r:id="rId68"/>
    <p:sldLayoutId id="2147485478" r:id="rId69"/>
    <p:sldLayoutId id="2147485479" r:id="rId70"/>
    <p:sldLayoutId id="2147485480" r:id="rId71"/>
    <p:sldLayoutId id="2147485481" r:id="rId72"/>
    <p:sldLayoutId id="2147485482" r:id="rId73"/>
    <p:sldLayoutId id="2147485483" r:id="rId74"/>
    <p:sldLayoutId id="2147485484" r:id="rId75"/>
    <p:sldLayoutId id="2147485485" r:id="rId76"/>
    <p:sldLayoutId id="2147485486" r:id="rId77"/>
    <p:sldLayoutId id="2147485487" r:id="rId78"/>
    <p:sldLayoutId id="2147485488" r:id="rId79"/>
    <p:sldLayoutId id="2147485490" r:id="rId80"/>
    <p:sldLayoutId id="2147485489" r:id="rId81"/>
    <p:sldLayoutId id="2147485491" r:id="rId82"/>
    <p:sldLayoutId id="2147485520" r:id="rId83"/>
    <p:sldLayoutId id="2147485521" r:id="rId84"/>
    <p:sldLayoutId id="2147485522" r:id="rId85"/>
    <p:sldLayoutId id="2147485523" r:id="rId86"/>
    <p:sldLayoutId id="2147485524" r:id="rId87"/>
    <p:sldLayoutId id="2147485525" r:id="rId88"/>
    <p:sldLayoutId id="2147485526" r:id="rId89"/>
    <p:sldLayoutId id="2147485527" r:id="rId90"/>
    <p:sldLayoutId id="2147485528" r:id="rId91"/>
    <p:sldLayoutId id="2147485492" r:id="rId92"/>
    <p:sldLayoutId id="2147485519" r:id="rId93"/>
    <p:sldLayoutId id="2147485493" r:id="rId94"/>
    <p:sldLayoutId id="2147485494" r:id="rId95"/>
    <p:sldLayoutId id="2147485496" r:id="rId96"/>
    <p:sldLayoutId id="2147485495" r:id="rId9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3.xml"/><Relationship Id="rId5" Type="http://schemas.openxmlformats.org/officeDocument/2006/relationships/image" Target="../media/image91.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hyperlink" Target="https://media.one.nz/one-nz-arms-small-businesses-to-fight-cyber-attacks" TargetMode="External"/><Relationship Id="rId3" Type="http://schemas.openxmlformats.org/officeDocument/2006/relationships/image" Target="../media/image78.png"/><Relationship Id="rId7" Type="http://schemas.openxmlformats.org/officeDocument/2006/relationships/hyperlink" Target="https://www.verizon.com/business/resources/Tafb/reports/2024-dbir-data-breach-investigations-report.pdf" TargetMode="External"/><Relationship Id="rId2" Type="http://schemas.openxmlformats.org/officeDocument/2006/relationships/image" Target="../media/image77.png"/><Relationship Id="rId1" Type="http://schemas.openxmlformats.org/officeDocument/2006/relationships/slideLayout" Target="../slideLayouts/slideLayout4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45.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83.svg"/></Relationships>
</file>

<file path=ppt/slides/_rels/slide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E7F021-831A-450B-8F60-718A259ABAC8}"/>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88263" y="2092365"/>
            <a:ext cx="6137300" cy="2092881"/>
          </a:xfrm>
        </p:spPr>
        <p:txBody>
          <a:bodyPr/>
          <a:lstStyle/>
          <a:p>
            <a:r>
              <a:rPr lang="en-US" dirty="0">
                <a:solidFill>
                  <a:srgbClr val="F3CCF6"/>
                </a:solidFill>
                <a:cs typeface="Segoe Sans Display"/>
              </a:rPr>
              <a:t>Threat Protection</a:t>
            </a:r>
            <a:br>
              <a:rPr lang="en-US" dirty="0"/>
            </a:br>
            <a:r>
              <a:rPr lang="en-US" dirty="0">
                <a:cs typeface="Segoe Sans Display"/>
              </a:rPr>
              <a:t>M365 E3 + M365 E5 Security Mini Bundle </a:t>
            </a:r>
            <a:br>
              <a:rPr lang="en-US" dirty="0">
                <a:cs typeface="Segoe Sans Display"/>
              </a:rPr>
            </a:br>
            <a:r>
              <a:rPr lang="en-US" sz="2600" dirty="0">
                <a:cs typeface="Segoe Sans Display"/>
              </a:rPr>
              <a:t>(Advanced Threat Detection &amp; Response)</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041" y="4792027"/>
            <a:ext cx="5628259" cy="1231106"/>
          </a:xfrm>
        </p:spPr>
        <p:txBody>
          <a:bodyPr vert="horz" wrap="square" lIns="0" tIns="0" rIns="0" bIns="0" rtlCol="0" anchor="t">
            <a:spAutoFit/>
          </a:bodyPr>
          <a:lstStyle/>
          <a:p>
            <a:r>
              <a:rPr lang="en-US" dirty="0">
                <a:cs typeface="Segoe Sans Display"/>
              </a:rPr>
              <a:t>Add the M365 E5 Security mini bundle (Advanced Threat Detection and Response) to M365 E3 to enhance your security with layered protection, intelligent threat detection and response, and threat signal correlation to defend against evolving cyber threats.</a:t>
            </a:r>
          </a:p>
        </p:txBody>
      </p:sp>
    </p:spTree>
    <p:extLst>
      <p:ext uri="{BB962C8B-B14F-4D97-AF65-F5344CB8AC3E}">
        <p14:creationId xmlns:p14="http://schemas.microsoft.com/office/powerpoint/2010/main" val="39896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49"/>
            <a:ext cx="3028549" cy="4768717"/>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8693720" y="1931049"/>
            <a:ext cx="3028549" cy="4768717"/>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4508331" y="1931049"/>
            <a:ext cx="3028549" cy="4768717"/>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159237" cy="1107996"/>
          </a:xfrm>
        </p:spPr>
        <p:txBody>
          <a:bodyPr>
            <a:spAutoFit/>
          </a:bodyPr>
          <a:lstStyle/>
          <a:p>
            <a:r>
              <a:rPr lang="en-US" dirty="0">
                <a:solidFill>
                  <a:srgbClr val="091F2C"/>
                </a:solidFill>
              </a:rPr>
              <a:t>Strengthen security foundations with </a:t>
            </a:r>
            <a:br>
              <a:rPr lang="en-US" dirty="0">
                <a:solidFill>
                  <a:srgbClr val="091F2C"/>
                </a:solidFill>
              </a:rPr>
            </a:br>
            <a:r>
              <a:rPr lang="en-US" dirty="0">
                <a:solidFill>
                  <a:srgbClr val="091F2C"/>
                </a:solidFill>
              </a:rPr>
              <a:t>M365 E5 Security, building on M365 E3</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1604"/>
            <a:ext cx="3028549" cy="3027358"/>
          </a:xfrm>
          <a:prstGeom prst="rect">
            <a:avLst/>
          </a:prstGeom>
        </p:spPr>
        <p:txBody>
          <a:bodyPr wrap="square" lIns="180000" tIns="72000" rIns="108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cs typeface="Segoe UI"/>
              </a:rPr>
              <a:t>M365 E5 Security strengthens identity security with intelligent, risk-based assessments, ensuring only trusted users access sensitive systems and data.</a:t>
            </a:r>
          </a:p>
          <a:p>
            <a:pPr indent="0">
              <a:spcAft>
                <a:spcPts val="600"/>
              </a:spcAft>
              <a:buClr>
                <a:srgbClr val="F61B71"/>
              </a:buClr>
              <a:buNone/>
              <a:defRPr/>
            </a:pPr>
            <a:r>
              <a:rPr kumimoji="0" lang="en-US" sz="1400" b="0" i="0" u="none" strike="noStrike" kern="1200" cap="none" spc="0" normalizeH="0" noProof="0" dirty="0">
                <a:ln>
                  <a:noFill/>
                </a:ln>
                <a:solidFill>
                  <a:srgbClr val="000000"/>
                </a:solidFill>
                <a:effectLst/>
                <a:uLnTx/>
                <a:uFillTx/>
                <a:latin typeface="+mj-lt"/>
                <a:cs typeface="Segoe UI"/>
              </a:rPr>
              <a:t>Example: </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M365 E5 Security applies multi-factor authentication (MFA) or password resets automatically when suspicious logins are detected, such as logins from multiple locations or unusual device activity.</a:t>
            </a:r>
            <a:endParaRPr kumimoji="0" lang="en-GB" sz="1400" b="0" i="0" u="none" strike="noStrike" kern="1200" cap="none" spc="0" normalizeH="0" baseline="0" noProof="0" dirty="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3028549"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Enhanced </a:t>
            </a:r>
            <a:b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Identity Security</a:t>
            </a:r>
            <a:endParaRPr kumimoji="0" lang="en-GB" sz="16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4508331" y="2641604"/>
            <a:ext cx="3028549" cy="2811915"/>
          </a:xfrm>
          <a:prstGeom prst="rect">
            <a:avLst/>
          </a:prstGeom>
        </p:spPr>
        <p:txBody>
          <a:bodyPr wrap="square" lIns="180000" tIns="72000" rIns="108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cs typeface="Segoe UI"/>
              </a:rPr>
              <a:t>M365 E5 Security provides proactive protection for endpoints, detecting and mitigating threats like malware and ransomware before they spread.</a:t>
            </a:r>
          </a:p>
          <a:p>
            <a:pPr indent="0">
              <a:spcAft>
                <a:spcPts val="600"/>
              </a:spcAft>
              <a:buClr>
                <a:srgbClr val="F61B71"/>
              </a:buClr>
              <a:buNone/>
              <a:defRPr/>
            </a:pPr>
            <a:r>
              <a:rPr kumimoji="0" lang="en-US" sz="1400" b="0" i="0" u="none" strike="noStrike" kern="1200" cap="none" spc="0" normalizeH="0" noProof="0" dirty="0">
                <a:ln>
                  <a:noFill/>
                </a:ln>
                <a:solidFill>
                  <a:srgbClr val="000000"/>
                </a:solidFill>
                <a:effectLst/>
                <a:uLnTx/>
                <a:uFillTx/>
                <a:latin typeface="+mj-lt"/>
                <a:cs typeface="Segoe UI"/>
              </a:rPr>
              <a:t>Example:</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If malware is detected, M365 E5 Security automatically isolates the affected endpoint and removes the malicious processes without manual intervention, reducing downtime and damage.</a:t>
            </a:r>
            <a:endParaRPr kumimoji="0" lang="en-GB" sz="1400" b="0" i="0" u="none" strike="noStrike" kern="1200" cap="none" spc="0" normalizeH="0" baseline="0" noProof="0" dirty="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4508331" y="1931052"/>
            <a:ext cx="2418949"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Real-Time </a:t>
            </a:r>
            <a:b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Endpoint Protection</a:t>
            </a:r>
            <a:endParaRPr kumimoji="0" lang="en-GB" sz="16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8693720" y="2641604"/>
            <a:ext cx="3028549" cy="3465940"/>
          </a:xfrm>
          <a:prstGeom prst="rect">
            <a:avLst/>
          </a:prstGeom>
        </p:spPr>
        <p:txBody>
          <a:bodyPr wrap="square" lIns="180000" tIns="72000" rIns="108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buNone/>
              <a:defRPr/>
            </a:pPr>
            <a:r>
              <a:rPr kumimoji="0" lang="en-US" sz="1400" b="0" i="0" u="none" strike="noStrike" kern="1200" cap="none" spc="0" normalizeH="0" baseline="0" noProof="0" dirty="0">
                <a:ln>
                  <a:noFill/>
                </a:ln>
                <a:solidFill>
                  <a:srgbClr val="000000"/>
                </a:solidFill>
                <a:effectLst/>
                <a:uLnTx/>
                <a:uFillTx/>
                <a:cs typeface="Segoe Sans Display"/>
              </a:rPr>
              <a:t>M365 E5 Security </a:t>
            </a:r>
            <a:r>
              <a:rPr lang="en-US" sz="1400" dirty="0">
                <a:solidFill>
                  <a:srgbClr val="000000"/>
                </a:solidFill>
                <a:cs typeface="Segoe Sans Display"/>
              </a:rPr>
              <a:t>includes privileged identity management (PIM), offering detailed </a:t>
            </a:r>
            <a:r>
              <a:rPr kumimoji="0" lang="en-US" sz="1400" b="0" i="0" u="none" strike="noStrike" kern="1200" cap="none" spc="0" normalizeH="0" baseline="0" noProof="0" dirty="0">
                <a:ln>
                  <a:noFill/>
                </a:ln>
                <a:solidFill>
                  <a:srgbClr val="000000"/>
                </a:solidFill>
                <a:effectLst/>
                <a:uLnTx/>
                <a:uFillTx/>
                <a:cs typeface="Segoe Sans Display"/>
              </a:rPr>
              <a:t>control over </a:t>
            </a:r>
            <a:r>
              <a:rPr lang="en-US" sz="1400" dirty="0">
                <a:solidFill>
                  <a:srgbClr val="000000"/>
                </a:solidFill>
                <a:cs typeface="Segoe Sans Display"/>
              </a:rPr>
              <a:t>access to high-privilege accounts</a:t>
            </a:r>
            <a:r>
              <a:rPr kumimoji="0" lang="en-US" sz="1400" b="0" i="0" u="none" strike="noStrike" kern="1200" cap="none" spc="0" normalizeH="0" baseline="0" noProof="0" dirty="0">
                <a:ln>
                  <a:noFill/>
                </a:ln>
                <a:solidFill>
                  <a:srgbClr val="000000"/>
                </a:solidFill>
                <a:effectLst/>
                <a:uLnTx/>
                <a:uFillTx/>
                <a:cs typeface="Segoe Sans Display"/>
              </a:rPr>
              <a:t>, </a:t>
            </a:r>
            <a:r>
              <a:rPr lang="en-US" sz="1400" dirty="0">
                <a:solidFill>
                  <a:srgbClr val="000000"/>
                </a:solidFill>
                <a:cs typeface="Segoe Sans Display"/>
              </a:rPr>
              <a:t>reducing the risk of insider threats </a:t>
            </a:r>
            <a:r>
              <a:rPr kumimoji="0" lang="en-US" sz="1400" b="0" i="0" u="none" strike="noStrike" kern="1200" cap="none" spc="0" normalizeH="0" baseline="0" noProof="0" dirty="0">
                <a:ln>
                  <a:noFill/>
                </a:ln>
                <a:solidFill>
                  <a:srgbClr val="000000"/>
                </a:solidFill>
                <a:effectLst/>
                <a:uLnTx/>
                <a:uFillTx/>
                <a:cs typeface="Segoe Sans Display"/>
              </a:rPr>
              <a:t>and </a:t>
            </a:r>
            <a:r>
              <a:rPr lang="en-US" sz="1400" dirty="0" err="1">
                <a:solidFill>
                  <a:srgbClr val="000000"/>
                </a:solidFill>
                <a:cs typeface="Segoe Sans Display"/>
              </a:rPr>
              <a:t>unauthorised</a:t>
            </a:r>
            <a:r>
              <a:rPr lang="en-US" sz="1400" dirty="0">
                <a:solidFill>
                  <a:srgbClr val="000000"/>
                </a:solidFill>
                <a:cs typeface="Segoe Sans Display"/>
              </a:rPr>
              <a:t> actions</a:t>
            </a:r>
            <a:r>
              <a:rPr kumimoji="0" lang="en-US" sz="1400" b="0" i="0" u="none" strike="noStrike" kern="1200" cap="none" spc="0" normalizeH="0" baseline="0" noProof="0" dirty="0">
                <a:ln>
                  <a:noFill/>
                </a:ln>
                <a:solidFill>
                  <a:srgbClr val="000000"/>
                </a:solidFill>
                <a:effectLst/>
                <a:uLnTx/>
                <a:uFillTx/>
                <a:cs typeface="Segoe Sans Display"/>
              </a:rPr>
              <a:t>.</a:t>
            </a:r>
            <a:endParaRPr lang="en-US" dirty="0">
              <a:cs typeface="Segoe Sans Display"/>
            </a:endParaRPr>
          </a:p>
          <a:p>
            <a:pPr indent="-179705">
              <a:buNone/>
              <a:defRPr/>
            </a:pPr>
            <a:endParaRPr lang="en-US" sz="1050" dirty="0">
              <a:solidFill>
                <a:srgbClr val="000000"/>
              </a:solidFill>
              <a:latin typeface="Segoe Sans Display"/>
              <a:cs typeface="Segoe Sans Display"/>
            </a:endParaRPr>
          </a:p>
          <a:p>
            <a:pPr indent="0">
              <a:spcAft>
                <a:spcPts val="1200"/>
              </a:spcAft>
              <a:buClr>
                <a:srgbClr val="F61B71"/>
              </a:buClr>
              <a:buNone/>
              <a:defRPr/>
            </a:pPr>
            <a:r>
              <a:rPr kumimoji="0" lang="en-US" sz="1400" b="0" i="0" u="none" strike="noStrike" kern="1200" cap="none" spc="0" normalizeH="0" noProof="0" dirty="0">
                <a:ln>
                  <a:noFill/>
                </a:ln>
                <a:solidFill>
                  <a:srgbClr val="000000"/>
                </a:solidFill>
                <a:effectLst/>
                <a:uLnTx/>
                <a:uFillTx/>
                <a:latin typeface="+mj-lt"/>
                <a:cs typeface="Segoe UI"/>
              </a:rPr>
              <a:t>Example: </a:t>
            </a:r>
            <a:br>
              <a:rPr kumimoji="0" lang="en-US" sz="1400" b="0" i="0" u="none" strike="noStrike" kern="1200" cap="none" spc="0" normalizeH="0" baseline="0" noProof="0" dirty="0">
                <a:ln>
                  <a:noFill/>
                </a:ln>
                <a:solidFill>
                  <a:srgbClr val="000000"/>
                </a:solidFill>
                <a:effectLst/>
                <a:uLnTx/>
                <a:uFillTx/>
                <a:cs typeface="Segoe UI"/>
              </a:rPr>
            </a:br>
            <a:r>
              <a:rPr lang="en-US" sz="1400" dirty="0">
                <a:solidFill>
                  <a:srgbClr val="000000"/>
                </a:solidFill>
                <a:cs typeface="Segoe Sans Display"/>
              </a:rPr>
              <a:t>M365 E5 Security applies multi-factor authentication (MFA) or password resets automatically when suspicious logins are detected</a:t>
            </a:r>
            <a:r>
              <a:rPr kumimoji="0" lang="en-US" sz="1400" b="0" i="0" u="none" strike="noStrike" kern="1200" cap="none" spc="0" normalizeH="0" baseline="0" noProof="0" dirty="0">
                <a:ln>
                  <a:noFill/>
                </a:ln>
                <a:solidFill>
                  <a:srgbClr val="000000"/>
                </a:solidFill>
                <a:effectLst/>
                <a:uLnTx/>
                <a:uFillTx/>
                <a:cs typeface="Segoe Sans Display"/>
              </a:rPr>
              <a:t>, </a:t>
            </a:r>
            <a:r>
              <a:rPr lang="en-US" sz="1400" dirty="0">
                <a:solidFill>
                  <a:srgbClr val="000000"/>
                </a:solidFill>
                <a:cs typeface="Segoe Sans Display"/>
              </a:rPr>
              <a:t>such as logins from multiple locations or unusual device activity</a:t>
            </a:r>
            <a:r>
              <a:rPr kumimoji="0" lang="en-US" sz="1400" b="0" i="0" u="none" strike="noStrike" kern="1200" cap="none" spc="0" normalizeH="0" baseline="0" noProof="0" dirty="0">
                <a:ln>
                  <a:noFill/>
                </a:ln>
                <a:solidFill>
                  <a:srgbClr val="000000"/>
                </a:solidFill>
                <a:effectLst/>
                <a:uLnTx/>
                <a:uFillTx/>
                <a:cs typeface="Segoe Sans Display"/>
              </a:rPr>
              <a:t>.</a:t>
            </a:r>
            <a:endParaRPr kumimoji="0" lang="en-GB" sz="1400" b="0" i="0" u="none" strike="noStrike" kern="1200" cap="none" spc="0" normalizeH="0" baseline="0" noProof="0" dirty="0">
              <a:ln>
                <a:noFill/>
              </a:ln>
              <a:solidFill>
                <a:srgbClr val="000000"/>
              </a:solidFill>
              <a:effectLst/>
              <a:uLnTx/>
              <a:uFillTx/>
              <a:cs typeface="Segoe Sans Display"/>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8693720" y="1931052"/>
            <a:ext cx="2418949"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buNone/>
              <a:defRPr/>
            </a:pPr>
            <a:r>
              <a:rPr lang="en-US" sz="1600" dirty="0">
                <a:solidFill>
                  <a:srgbClr val="091F2C"/>
                </a:solidFill>
                <a:latin typeface="+mj-lt"/>
                <a:cs typeface="Segoe Sans Display Semibold"/>
              </a:rPr>
              <a:t>Privileged </a:t>
            </a:r>
            <a:br>
              <a:rPr lang="en-US" sz="1600" dirty="0">
                <a:solidFill>
                  <a:srgbClr val="091F2C"/>
                </a:solidFill>
                <a:latin typeface="+mj-lt"/>
                <a:cs typeface="Segoe Sans Display Semibold"/>
              </a:rPr>
            </a:br>
            <a:r>
              <a:rPr lang="en-US" sz="1600" dirty="0">
                <a:solidFill>
                  <a:srgbClr val="091F2C"/>
                </a:solidFill>
                <a:latin typeface="+mj-lt"/>
                <a:cs typeface="Segoe Sans Display Semibold"/>
              </a:rPr>
              <a:t>Access Management</a:t>
            </a:r>
            <a:endParaRPr lang="en-US" sz="1600" dirty="0">
              <a:solidFill>
                <a:srgbClr val="000000"/>
              </a:solidFill>
              <a:latin typeface="+mj-lt"/>
              <a:cs typeface="Segoe Sans Display Semibold"/>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dirty="0">
                <a:solidFill>
                  <a:srgbClr val="091F2C"/>
                </a:solidFill>
              </a:rPr>
              <a:t>Strengthen security foundations with </a:t>
            </a:r>
            <a:br>
              <a:rPr lang="en-US" dirty="0">
                <a:solidFill>
                  <a:srgbClr val="091F2C"/>
                </a:solidFill>
              </a:rPr>
            </a:br>
            <a:r>
              <a:rPr lang="en-US" dirty="0">
                <a:solidFill>
                  <a:srgbClr val="091F2C"/>
                </a:solidFill>
              </a:rPr>
              <a:t>M365 E5 Security, building on M365 E3</a:t>
            </a:r>
          </a:p>
        </p:txBody>
      </p:sp>
      <p:pic>
        <p:nvPicPr>
          <p:cNvPr id="22" name="Picture 21">
            <a:extLst>
              <a:ext uri="{FF2B5EF4-FFF2-40B4-BE49-F238E27FC236}">
                <a16:creationId xmlns:a16="http://schemas.microsoft.com/office/drawing/2014/main" id="{5BA31C52-1563-4239-A368-47C7C7912EDE}"/>
              </a:ext>
            </a:extLst>
          </p:cNvPr>
          <p:cNvPicPr>
            <a:picLocks noChangeAspect="1"/>
          </p:cNvPicPr>
          <p:nvPr/>
        </p:nvPicPr>
        <p:blipFill>
          <a:blip r:embed="rId2"/>
          <a:stretch>
            <a:fillRect/>
          </a:stretch>
        </p:blipFill>
        <p:spPr>
          <a:xfrm>
            <a:off x="6536873" y="1931050"/>
            <a:ext cx="3111500" cy="4223137"/>
          </a:xfrm>
          <a:prstGeom prst="rect">
            <a:avLst/>
          </a:prstGeom>
        </p:spPr>
      </p:pic>
      <p:sp>
        <p:nvSpPr>
          <p:cNvPr id="23" name="Text Placeholder 5">
            <a:extLst>
              <a:ext uri="{FF2B5EF4-FFF2-40B4-BE49-F238E27FC236}">
                <a16:creationId xmlns:a16="http://schemas.microsoft.com/office/drawing/2014/main" id="{46C210C3-DF14-4193-99DC-9EE8BB35FA46}"/>
              </a:ext>
            </a:extLst>
          </p:cNvPr>
          <p:cNvSpPr txBox="1">
            <a:spLocks/>
          </p:cNvSpPr>
          <p:nvPr/>
        </p:nvSpPr>
        <p:spPr>
          <a:xfrm>
            <a:off x="6536873" y="2641604"/>
            <a:ext cx="3111500" cy="2453730"/>
          </a:xfrm>
          <a:prstGeom prst="rect">
            <a:avLst/>
          </a:prstGeom>
        </p:spPr>
        <p:txBody>
          <a:bodyPr wrap="square" lIns="180000" tIns="72000" rIns="108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cs typeface="Segoe UI"/>
              </a:rPr>
              <a:t>M365 E5 Security offers a layered defence against advanced threats like phishing, ransomware and zero-day attacks with AI-driven threat detection and automated response.</a:t>
            </a:r>
          </a:p>
          <a:p>
            <a:pPr indent="0">
              <a:spcAft>
                <a:spcPts val="1200"/>
              </a:spcAft>
              <a:buClr>
                <a:srgbClr val="F61B71"/>
              </a:buClr>
              <a:buNone/>
              <a:defRPr/>
            </a:pPr>
            <a:r>
              <a:rPr kumimoji="0" lang="en-US" sz="1400" b="0" i="0" u="none" strike="noStrike" kern="1200" cap="none" spc="0" normalizeH="0" noProof="0" dirty="0">
                <a:ln>
                  <a:noFill/>
                </a:ln>
                <a:solidFill>
                  <a:srgbClr val="000000"/>
                </a:solidFill>
                <a:effectLst/>
                <a:uLnTx/>
                <a:uFillTx/>
                <a:latin typeface="+mj-lt"/>
                <a:cs typeface="Segoe UI"/>
              </a:rPr>
              <a:t>Example: </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ATP automatically detects and blocks AI-generated phishing attacks that might bypass basic security measures in M365 E3.</a:t>
            </a:r>
            <a:endParaRPr kumimoji="0" lang="en-GB" sz="1400" b="0" i="0" u="none" strike="noStrike" kern="1200" cap="none" spc="0" normalizeH="0" baseline="0" noProof="0" dirty="0">
              <a:ln>
                <a:noFill/>
              </a:ln>
              <a:solidFill>
                <a:srgbClr val="000000"/>
              </a:solidFill>
              <a:effectLst/>
              <a:uLnTx/>
              <a:uFillTx/>
              <a:cs typeface="Segoe UI"/>
            </a:endParaRPr>
          </a:p>
        </p:txBody>
      </p:sp>
      <p:sp>
        <p:nvSpPr>
          <p:cNvPr id="24" name="Text Placeholder 5">
            <a:extLst>
              <a:ext uri="{FF2B5EF4-FFF2-40B4-BE49-F238E27FC236}">
                <a16:creationId xmlns:a16="http://schemas.microsoft.com/office/drawing/2014/main" id="{86A92E29-EF5D-4DBD-B436-51815782AD64}"/>
              </a:ext>
            </a:extLst>
          </p:cNvPr>
          <p:cNvSpPr txBox="1">
            <a:spLocks/>
          </p:cNvSpPr>
          <p:nvPr/>
        </p:nvSpPr>
        <p:spPr>
          <a:xfrm>
            <a:off x="6536873" y="1931052"/>
            <a:ext cx="3111500"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Comprehensive </a:t>
            </a:r>
            <a:b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Threat Protection</a:t>
            </a:r>
            <a:endParaRPr kumimoji="0" lang="en-GB" sz="16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pic>
        <p:nvPicPr>
          <p:cNvPr id="27" name="Picture 26">
            <a:extLst>
              <a:ext uri="{FF2B5EF4-FFF2-40B4-BE49-F238E27FC236}">
                <a16:creationId xmlns:a16="http://schemas.microsoft.com/office/drawing/2014/main" id="{9CA6E2C7-6D95-4F80-9067-5AAE126BCDE3}"/>
              </a:ext>
            </a:extLst>
          </p:cNvPr>
          <p:cNvPicPr>
            <a:picLocks noChangeAspect="1"/>
          </p:cNvPicPr>
          <p:nvPr/>
        </p:nvPicPr>
        <p:blipFill>
          <a:blip r:embed="rId2"/>
          <a:stretch>
            <a:fillRect/>
          </a:stretch>
        </p:blipFill>
        <p:spPr>
          <a:xfrm>
            <a:off x="2580822" y="1931050"/>
            <a:ext cx="3111500" cy="4223137"/>
          </a:xfrm>
          <a:prstGeom prst="rect">
            <a:avLst/>
          </a:prstGeom>
        </p:spPr>
      </p:pic>
      <p:sp>
        <p:nvSpPr>
          <p:cNvPr id="28" name="Text Placeholder 5">
            <a:extLst>
              <a:ext uri="{FF2B5EF4-FFF2-40B4-BE49-F238E27FC236}">
                <a16:creationId xmlns:a16="http://schemas.microsoft.com/office/drawing/2014/main" id="{2EAE1D4D-6499-4B6B-A893-727BE70E0603}"/>
              </a:ext>
            </a:extLst>
          </p:cNvPr>
          <p:cNvSpPr txBox="1">
            <a:spLocks/>
          </p:cNvSpPr>
          <p:nvPr/>
        </p:nvSpPr>
        <p:spPr>
          <a:xfrm>
            <a:off x="2580822" y="2641604"/>
            <a:ext cx="3111500" cy="2669174"/>
          </a:xfrm>
          <a:prstGeom prst="rect">
            <a:avLst/>
          </a:prstGeom>
        </p:spPr>
        <p:txBody>
          <a:bodyPr wrap="square" lIns="180000" tIns="72000" rIns="108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cs typeface="Segoe UI"/>
              </a:rPr>
              <a:t>M365 E5 Security integrates global threat intelligence, enabling real-time detection of emerging threats and providing insights for swift, informed responses.</a:t>
            </a:r>
          </a:p>
          <a:p>
            <a:pPr indent="0">
              <a:spcAft>
                <a:spcPts val="1200"/>
              </a:spcAft>
              <a:buClr>
                <a:srgbClr val="F61B71"/>
              </a:buClr>
              <a:buNone/>
              <a:defRPr/>
            </a:pPr>
            <a:r>
              <a:rPr kumimoji="0" lang="en-US" sz="1400" b="0" i="0" u="none" strike="noStrike" kern="1200" cap="none" spc="0" normalizeH="0" noProof="0" dirty="0">
                <a:ln>
                  <a:noFill/>
                </a:ln>
                <a:solidFill>
                  <a:srgbClr val="000000"/>
                </a:solidFill>
                <a:effectLst/>
                <a:uLnTx/>
                <a:uFillTx/>
                <a:latin typeface="+mj-lt"/>
                <a:cs typeface="Segoe UI"/>
              </a:rPr>
              <a:t>Example: </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M365 E5 Security leverages global threat data to proactively block new, sophisticated attacks, providing real-time protection from evolving cyber threats.</a:t>
            </a:r>
            <a:endParaRPr kumimoji="0" lang="en-GB" sz="1400" b="0" i="0" u="none" strike="noStrike" kern="1200" cap="none" spc="0" normalizeH="0" baseline="0" noProof="0" dirty="0">
              <a:ln>
                <a:noFill/>
              </a:ln>
              <a:solidFill>
                <a:srgbClr val="000000"/>
              </a:solidFill>
              <a:effectLst/>
              <a:uLnTx/>
              <a:uFillTx/>
              <a:cs typeface="Segoe UI"/>
            </a:endParaRPr>
          </a:p>
        </p:txBody>
      </p:sp>
      <p:sp>
        <p:nvSpPr>
          <p:cNvPr id="31" name="Text Placeholder 5">
            <a:extLst>
              <a:ext uri="{FF2B5EF4-FFF2-40B4-BE49-F238E27FC236}">
                <a16:creationId xmlns:a16="http://schemas.microsoft.com/office/drawing/2014/main" id="{5C851C92-6A18-4F68-80F8-60DB774FEA8D}"/>
              </a:ext>
            </a:extLst>
          </p:cNvPr>
          <p:cNvSpPr txBox="1">
            <a:spLocks/>
          </p:cNvSpPr>
          <p:nvPr/>
        </p:nvSpPr>
        <p:spPr>
          <a:xfrm>
            <a:off x="2580822" y="1931052"/>
            <a:ext cx="3111500"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Advanced </a:t>
            </a:r>
            <a:b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Threat Intelligence</a:t>
            </a:r>
            <a:endParaRPr kumimoji="0" lang="en-GB" sz="16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6191238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94022-23B1-43CF-92A9-5C8F5D0EB1B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3439925" y="4342034"/>
            <a:ext cx="1540800" cy="500400"/>
          </a:xfrm>
          <a:prstGeom prst="rect">
            <a:avLst/>
          </a:prstGeom>
        </p:spPr>
      </p:pic>
      <p:pic>
        <p:nvPicPr>
          <p:cNvPr id="149" name="Picture 148">
            <a:extLst>
              <a:ext uri="{FF2B5EF4-FFF2-40B4-BE49-F238E27FC236}">
                <a16:creationId xmlns:a16="http://schemas.microsoft.com/office/drawing/2014/main" id="{0D569DF1-89C2-4108-A0F7-DAD2563E0667}"/>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5099226" y="4342034"/>
            <a:ext cx="1540800" cy="500400"/>
          </a:xfrm>
          <a:prstGeom prst="rect">
            <a:avLst/>
          </a:prstGeom>
        </p:spPr>
      </p:pic>
      <p:pic>
        <p:nvPicPr>
          <p:cNvPr id="150" name="Picture 149">
            <a:extLst>
              <a:ext uri="{FF2B5EF4-FFF2-40B4-BE49-F238E27FC236}">
                <a16:creationId xmlns:a16="http://schemas.microsoft.com/office/drawing/2014/main" id="{A6805E6F-C631-40F9-9FAE-EE2083A6A3CD}"/>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6756997" y="4342034"/>
            <a:ext cx="1540800" cy="500400"/>
          </a:xfrm>
          <a:prstGeom prst="rect">
            <a:avLst/>
          </a:prstGeom>
        </p:spPr>
      </p:pic>
      <p:pic>
        <p:nvPicPr>
          <p:cNvPr id="151" name="Picture 150">
            <a:extLst>
              <a:ext uri="{FF2B5EF4-FFF2-40B4-BE49-F238E27FC236}">
                <a16:creationId xmlns:a16="http://schemas.microsoft.com/office/drawing/2014/main" id="{C10C4AF0-F4E7-4656-8058-FBDCF3B4E99C}"/>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8414768" y="4342034"/>
            <a:ext cx="1540800" cy="500400"/>
          </a:xfrm>
          <a:prstGeom prst="rect">
            <a:avLst/>
          </a:prstGeom>
        </p:spPr>
      </p:pic>
      <p:pic>
        <p:nvPicPr>
          <p:cNvPr id="152" name="Picture 151">
            <a:extLst>
              <a:ext uri="{FF2B5EF4-FFF2-40B4-BE49-F238E27FC236}">
                <a16:creationId xmlns:a16="http://schemas.microsoft.com/office/drawing/2014/main" id="{154E51CE-CB74-4065-8432-99A46916E298}"/>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10079889" y="4342034"/>
            <a:ext cx="1540800" cy="500400"/>
          </a:xfrm>
          <a:prstGeom prst="rect">
            <a:avLst/>
          </a:prstGeom>
        </p:spPr>
      </p:pic>
      <p:pic>
        <p:nvPicPr>
          <p:cNvPr id="136" name="Picture 135">
            <a:extLst>
              <a:ext uri="{FF2B5EF4-FFF2-40B4-BE49-F238E27FC236}">
                <a16:creationId xmlns:a16="http://schemas.microsoft.com/office/drawing/2014/main" id="{DA771343-4DC4-48FB-B5D5-1A7E8914F726}"/>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4065868"/>
            <a:ext cx="502906" cy="334800"/>
          </a:xfrm>
          <a:prstGeom prst="rect">
            <a:avLst/>
          </a:prstGeom>
        </p:spPr>
      </p:pic>
      <p:pic>
        <p:nvPicPr>
          <p:cNvPr id="137" name="Picture 136">
            <a:extLst>
              <a:ext uri="{FF2B5EF4-FFF2-40B4-BE49-F238E27FC236}">
                <a16:creationId xmlns:a16="http://schemas.microsoft.com/office/drawing/2014/main" id="{B7F12AFD-E1A9-4AB9-B0F1-40622DD8AD83}"/>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4507483"/>
            <a:ext cx="502906" cy="334800"/>
          </a:xfrm>
          <a:prstGeom prst="rect">
            <a:avLst/>
          </a:prstGeom>
        </p:spPr>
      </p:pic>
      <p:sp>
        <p:nvSpPr>
          <p:cNvPr id="69" name="TextBox 86">
            <a:extLst>
              <a:ext uri="{FF2B5EF4-FFF2-40B4-BE49-F238E27FC236}">
                <a16:creationId xmlns:a16="http://schemas.microsoft.com/office/drawing/2014/main" id="{25A17C5D-B9D7-4A62-BDF0-99808940F140}"/>
              </a:ext>
            </a:extLst>
          </p:cNvPr>
          <p:cNvSpPr txBox="1"/>
          <p:nvPr/>
        </p:nvSpPr>
        <p:spPr>
          <a:xfrm>
            <a:off x="2495180" y="4066047"/>
            <a:ext cx="502906" cy="3346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1000" dirty="0">
                <a:latin typeface="+mn-lt"/>
              </a:rPr>
              <a:t>$14.6</a:t>
            </a:r>
          </a:p>
        </p:txBody>
      </p:sp>
      <p:pic>
        <p:nvPicPr>
          <p:cNvPr id="132" name="Picture 131">
            <a:extLst>
              <a:ext uri="{FF2B5EF4-FFF2-40B4-BE49-F238E27FC236}">
                <a16:creationId xmlns:a16="http://schemas.microsoft.com/office/drawing/2014/main" id="{52A7AE87-C1C6-4AE3-812D-417107766DD9}"/>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2290484"/>
            <a:ext cx="502906" cy="334800"/>
          </a:xfrm>
          <a:prstGeom prst="rect">
            <a:avLst/>
          </a:prstGeom>
        </p:spPr>
      </p:pic>
      <p:pic>
        <p:nvPicPr>
          <p:cNvPr id="133" name="Picture 132">
            <a:extLst>
              <a:ext uri="{FF2B5EF4-FFF2-40B4-BE49-F238E27FC236}">
                <a16:creationId xmlns:a16="http://schemas.microsoft.com/office/drawing/2014/main" id="{37A28BB0-1CBA-46A5-9152-F2565D3D84B8}"/>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2750816"/>
            <a:ext cx="502906" cy="334800"/>
          </a:xfrm>
          <a:prstGeom prst="rect">
            <a:avLst/>
          </a:prstGeom>
        </p:spPr>
      </p:pic>
      <p:pic>
        <p:nvPicPr>
          <p:cNvPr id="134" name="Picture 133">
            <a:extLst>
              <a:ext uri="{FF2B5EF4-FFF2-40B4-BE49-F238E27FC236}">
                <a16:creationId xmlns:a16="http://schemas.microsoft.com/office/drawing/2014/main" id="{9A70D707-E7DA-400E-9C3D-DA05A3DDA396}"/>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3181995"/>
            <a:ext cx="502906" cy="334800"/>
          </a:xfrm>
          <a:prstGeom prst="rect">
            <a:avLst/>
          </a:prstGeom>
        </p:spPr>
      </p:pic>
      <p:pic>
        <p:nvPicPr>
          <p:cNvPr id="135" name="Picture 134">
            <a:extLst>
              <a:ext uri="{FF2B5EF4-FFF2-40B4-BE49-F238E27FC236}">
                <a16:creationId xmlns:a16="http://schemas.microsoft.com/office/drawing/2014/main" id="{65E2FB95-C333-4D71-ACF6-C0A2D35992E9}"/>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3637889"/>
            <a:ext cx="502906" cy="334800"/>
          </a:xfrm>
          <a:prstGeom prst="rect">
            <a:avLst/>
          </a:prstGeom>
        </p:spPr>
      </p:pic>
      <p:sp>
        <p:nvSpPr>
          <p:cNvPr id="63" name="TextBox 86">
            <a:extLst>
              <a:ext uri="{FF2B5EF4-FFF2-40B4-BE49-F238E27FC236}">
                <a16:creationId xmlns:a16="http://schemas.microsoft.com/office/drawing/2014/main" id="{DE908359-F650-4EFF-ACFB-7C98FD39932E}"/>
              </a:ext>
            </a:extLst>
          </p:cNvPr>
          <p:cNvSpPr txBox="1"/>
          <p:nvPr/>
        </p:nvSpPr>
        <p:spPr>
          <a:xfrm>
            <a:off x="2495180" y="2290663"/>
            <a:ext cx="502906" cy="3346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a:lnSpc>
                <a:spcPct val="90000"/>
              </a:lnSpc>
              <a:spcBef>
                <a:spcPct val="0"/>
              </a:spcBef>
              <a:spcAft>
                <a:spcPct val="0"/>
              </a:spcAft>
              <a:buNone/>
              <a:tabLst/>
              <a:defRPr/>
            </a:pPr>
            <a:r>
              <a:rPr lang="en-US" sz="1000" dirty="0">
                <a:latin typeface="+mn-lt"/>
              </a:rPr>
              <a:t>$8.4</a:t>
            </a:r>
            <a:endParaRPr lang="en-US" sz="1000">
              <a:latin typeface="+mn-lt"/>
            </a:endParaRPr>
          </a:p>
        </p:txBody>
      </p:sp>
      <p:sp>
        <p:nvSpPr>
          <p:cNvPr id="66" name="TextBox 86">
            <a:extLst>
              <a:ext uri="{FF2B5EF4-FFF2-40B4-BE49-F238E27FC236}">
                <a16:creationId xmlns:a16="http://schemas.microsoft.com/office/drawing/2014/main" id="{DE233A29-1F31-453C-9370-F33E6EF74FAF}"/>
              </a:ext>
            </a:extLst>
          </p:cNvPr>
          <p:cNvSpPr txBox="1"/>
          <p:nvPr/>
        </p:nvSpPr>
        <p:spPr>
          <a:xfrm>
            <a:off x="2495180" y="2750995"/>
            <a:ext cx="502906" cy="3346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1000" dirty="0">
                <a:latin typeface="+mn-lt"/>
              </a:rPr>
              <a:t>$5.7</a:t>
            </a:r>
          </a:p>
        </p:txBody>
      </p:sp>
      <p:sp>
        <p:nvSpPr>
          <p:cNvPr id="67" name="TextBox 86">
            <a:extLst>
              <a:ext uri="{FF2B5EF4-FFF2-40B4-BE49-F238E27FC236}">
                <a16:creationId xmlns:a16="http://schemas.microsoft.com/office/drawing/2014/main" id="{5F76C3FB-81D3-4237-84CA-9867278C6A2E}"/>
              </a:ext>
            </a:extLst>
          </p:cNvPr>
          <p:cNvSpPr txBox="1"/>
          <p:nvPr/>
        </p:nvSpPr>
        <p:spPr>
          <a:xfrm>
            <a:off x="2495180" y="3182174"/>
            <a:ext cx="502906" cy="3346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1000" dirty="0">
                <a:latin typeface="+mn-lt"/>
              </a:rPr>
              <a:t>$8.9</a:t>
            </a:r>
          </a:p>
        </p:txBody>
      </p:sp>
      <p:sp>
        <p:nvSpPr>
          <p:cNvPr id="68" name="TextBox 86">
            <a:extLst>
              <a:ext uri="{FF2B5EF4-FFF2-40B4-BE49-F238E27FC236}">
                <a16:creationId xmlns:a16="http://schemas.microsoft.com/office/drawing/2014/main" id="{BBB845DE-BE7B-4A80-AAAD-1D0CB8A579F2}"/>
              </a:ext>
            </a:extLst>
          </p:cNvPr>
          <p:cNvSpPr txBox="1"/>
          <p:nvPr/>
        </p:nvSpPr>
        <p:spPr>
          <a:xfrm>
            <a:off x="2495180" y="3638068"/>
            <a:ext cx="502906" cy="3346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1000" dirty="0">
                <a:latin typeface="+mn-lt"/>
              </a:rPr>
              <a:t>$8.1</a:t>
            </a:r>
          </a:p>
        </p:txBody>
      </p:sp>
      <p:sp>
        <p:nvSpPr>
          <p:cNvPr id="70" name="TextBox 86">
            <a:extLst>
              <a:ext uri="{FF2B5EF4-FFF2-40B4-BE49-F238E27FC236}">
                <a16:creationId xmlns:a16="http://schemas.microsoft.com/office/drawing/2014/main" id="{E895E37B-A6B0-4B18-AA45-957D3F165070}"/>
              </a:ext>
            </a:extLst>
          </p:cNvPr>
          <p:cNvSpPr txBox="1"/>
          <p:nvPr/>
        </p:nvSpPr>
        <p:spPr>
          <a:xfrm>
            <a:off x="2495180" y="4507483"/>
            <a:ext cx="502906" cy="3346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i="0" u="none" strike="noStrike" kern="1200" cap="none" spc="0" normalizeH="0" baseline="0" noProof="0" dirty="0">
                <a:ln>
                  <a:noFill/>
                </a:ln>
                <a:solidFill>
                  <a:srgbClr val="282828"/>
                </a:solidFill>
                <a:effectLst/>
                <a:uLnTx/>
                <a:uFillTx/>
                <a:latin typeface="+mj-lt"/>
                <a:ea typeface="+mn-ea"/>
                <a:cs typeface="+mn-cs"/>
              </a:rPr>
              <a:t>$</a:t>
            </a:r>
            <a:r>
              <a:rPr lang="en-US" sz="1000" dirty="0">
                <a:latin typeface="+mj-lt"/>
              </a:rPr>
              <a:t>45.7</a:t>
            </a:r>
            <a:endParaRPr kumimoji="0" lang="en-US" sz="1000" i="0" u="none" strike="noStrike" kern="1200" cap="none" spc="0" normalizeH="0" baseline="0" noProof="0" dirty="0">
              <a:ln>
                <a:noFill/>
              </a:ln>
              <a:solidFill>
                <a:srgbClr val="282828"/>
              </a:solidFill>
              <a:effectLst/>
              <a:uLnTx/>
              <a:uFillTx/>
              <a:latin typeface="+mj-lt"/>
              <a:ea typeface="+mn-ea"/>
              <a:cs typeface="+mn-cs"/>
            </a:endParaRPr>
          </a:p>
        </p:txBody>
      </p:sp>
      <p:pic>
        <p:nvPicPr>
          <p:cNvPr id="6" name="Picture 5">
            <a:extLst>
              <a:ext uri="{FF2B5EF4-FFF2-40B4-BE49-F238E27FC236}">
                <a16:creationId xmlns:a16="http://schemas.microsoft.com/office/drawing/2014/main" id="{6FB2C57D-F24E-4A64-A7E4-9BD90433E0C4}"/>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2290484"/>
            <a:ext cx="1843200" cy="334800"/>
          </a:xfrm>
          <a:prstGeom prst="rect">
            <a:avLst/>
          </a:prstGeom>
        </p:spPr>
      </p:pic>
      <p:pic>
        <p:nvPicPr>
          <p:cNvPr id="123" name="Picture 122">
            <a:extLst>
              <a:ext uri="{FF2B5EF4-FFF2-40B4-BE49-F238E27FC236}">
                <a16:creationId xmlns:a16="http://schemas.microsoft.com/office/drawing/2014/main" id="{5E0055F9-8380-42DF-A11F-831117C662B2}"/>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2750816"/>
            <a:ext cx="1843200" cy="334800"/>
          </a:xfrm>
          <a:prstGeom prst="rect">
            <a:avLst/>
          </a:prstGeom>
        </p:spPr>
      </p:pic>
      <p:pic>
        <p:nvPicPr>
          <p:cNvPr id="124" name="Picture 123">
            <a:extLst>
              <a:ext uri="{FF2B5EF4-FFF2-40B4-BE49-F238E27FC236}">
                <a16:creationId xmlns:a16="http://schemas.microsoft.com/office/drawing/2014/main" id="{3EC1755E-DAA6-4691-B46A-4DF43C7D4F73}"/>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3181995"/>
            <a:ext cx="1843200" cy="334800"/>
          </a:xfrm>
          <a:prstGeom prst="rect">
            <a:avLst/>
          </a:prstGeom>
        </p:spPr>
      </p:pic>
      <p:pic>
        <p:nvPicPr>
          <p:cNvPr id="125" name="Picture 124">
            <a:extLst>
              <a:ext uri="{FF2B5EF4-FFF2-40B4-BE49-F238E27FC236}">
                <a16:creationId xmlns:a16="http://schemas.microsoft.com/office/drawing/2014/main" id="{E5588234-9F61-414D-951B-B7C78C15B22F}"/>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3637889"/>
            <a:ext cx="1843200" cy="334800"/>
          </a:xfrm>
          <a:prstGeom prst="rect">
            <a:avLst/>
          </a:prstGeom>
        </p:spPr>
      </p:pic>
      <p:pic>
        <p:nvPicPr>
          <p:cNvPr id="126" name="Picture 125">
            <a:extLst>
              <a:ext uri="{FF2B5EF4-FFF2-40B4-BE49-F238E27FC236}">
                <a16:creationId xmlns:a16="http://schemas.microsoft.com/office/drawing/2014/main" id="{A42F7A6B-EA48-4B69-8D74-6D57B19790F5}"/>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4065868"/>
            <a:ext cx="1843200" cy="334800"/>
          </a:xfrm>
          <a:prstGeom prst="rect">
            <a:avLst/>
          </a:prstGeom>
        </p:spPr>
      </p:pic>
      <p:sp>
        <p:nvSpPr>
          <p:cNvPr id="58" name="Rectangle 57">
            <a:extLst>
              <a:ext uri="{FF2B5EF4-FFF2-40B4-BE49-F238E27FC236}">
                <a16:creationId xmlns:a16="http://schemas.microsoft.com/office/drawing/2014/main" id="{6B70D33C-5A33-4A2B-A124-374BF10267AB}"/>
              </a:ext>
            </a:extLst>
          </p:cNvPr>
          <p:cNvSpPr/>
          <p:nvPr/>
        </p:nvSpPr>
        <p:spPr bwMode="auto">
          <a:xfrm>
            <a:off x="0" y="5371745"/>
            <a:ext cx="12191999" cy="148625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Title 53">
            <a:extLst>
              <a:ext uri="{FF2B5EF4-FFF2-40B4-BE49-F238E27FC236}">
                <a16:creationId xmlns:a16="http://schemas.microsoft.com/office/drawing/2014/main" id="{2A05B808-C827-4372-AEF1-15209FF783F2}"/>
              </a:ext>
            </a:extLst>
          </p:cNvPr>
          <p:cNvSpPr>
            <a:spLocks noGrp="1"/>
          </p:cNvSpPr>
          <p:nvPr>
            <p:ph type="title"/>
          </p:nvPr>
        </p:nvSpPr>
        <p:spPr/>
        <p:txBody>
          <a:bodyPr/>
          <a:lstStyle/>
          <a:p>
            <a:r>
              <a:rPr lang="en-US" dirty="0"/>
              <a:t>Upgrade protection at half the price</a:t>
            </a:r>
          </a:p>
        </p:txBody>
      </p:sp>
      <p:sp>
        <p:nvSpPr>
          <p:cNvPr id="56" name="TextBox 55">
            <a:extLst>
              <a:ext uri="{FF2B5EF4-FFF2-40B4-BE49-F238E27FC236}">
                <a16:creationId xmlns:a16="http://schemas.microsoft.com/office/drawing/2014/main" id="{DD49E48C-7918-4293-83D0-A8B0D5415CFE}"/>
              </a:ext>
            </a:extLst>
          </p:cNvPr>
          <p:cNvSpPr txBox="1"/>
          <p:nvPr/>
        </p:nvSpPr>
        <p:spPr>
          <a:xfrm>
            <a:off x="571500" y="5647966"/>
            <a:ext cx="11049000" cy="369332"/>
          </a:xfrm>
          <a:prstGeom prst="rect">
            <a:avLst/>
          </a:prstGeom>
          <a:noFill/>
        </p:spPr>
        <p:txBody>
          <a:bodyPr wrap="square" lIns="0" tIns="0" rIns="0" bIns="0" rtlCol="0" anchor="t">
            <a:spAutoFit/>
          </a:bodyPr>
          <a:lstStyle/>
          <a:p>
            <a:pPr algn="r"/>
            <a:r>
              <a:rPr lang="en-US" sz="2400" dirty="0">
                <a:solidFill>
                  <a:schemeClr val="bg1"/>
                </a:solidFill>
                <a:latin typeface="+mj-lt"/>
              </a:rPr>
              <a:t>+ NZ $19.40 per user/month</a:t>
            </a:r>
          </a:p>
        </p:txBody>
      </p:sp>
      <p:sp>
        <p:nvSpPr>
          <p:cNvPr id="57" name="TextBox 56">
            <a:extLst>
              <a:ext uri="{FF2B5EF4-FFF2-40B4-BE49-F238E27FC236}">
                <a16:creationId xmlns:a16="http://schemas.microsoft.com/office/drawing/2014/main" id="{20C6BD75-A922-4A95-88DC-1033CB2B8E94}"/>
              </a:ext>
            </a:extLst>
          </p:cNvPr>
          <p:cNvSpPr txBox="1"/>
          <p:nvPr/>
        </p:nvSpPr>
        <p:spPr>
          <a:xfrm>
            <a:off x="571500" y="6145104"/>
            <a:ext cx="11049000" cy="307777"/>
          </a:xfrm>
          <a:prstGeom prst="rect">
            <a:avLst/>
          </a:prstGeom>
          <a:noFill/>
        </p:spPr>
        <p:txBody>
          <a:bodyPr wrap="square" lIns="0" tIns="0" rIns="0" bIns="0" rtlCol="0" anchor="t">
            <a:spAutoFit/>
          </a:bodyPr>
          <a:lstStyle/>
          <a:p>
            <a:pPr algn="r"/>
            <a:r>
              <a:rPr lang="en-US" sz="2000" dirty="0">
                <a:solidFill>
                  <a:schemeClr val="bg1"/>
                </a:solidFill>
              </a:rPr>
              <a:t>M365 E5 Security</a:t>
            </a:r>
          </a:p>
        </p:txBody>
      </p:sp>
      <p:sp>
        <p:nvSpPr>
          <p:cNvPr id="59" name="Rectangle 58">
            <a:extLst>
              <a:ext uri="{FF2B5EF4-FFF2-40B4-BE49-F238E27FC236}">
                <a16:creationId xmlns:a16="http://schemas.microsoft.com/office/drawing/2014/main" id="{15D1B6EB-8347-4EA7-95D6-9F162BA4BF8D}"/>
              </a:ext>
            </a:extLst>
          </p:cNvPr>
          <p:cNvSpPr/>
          <p:nvPr/>
        </p:nvSpPr>
        <p:spPr bwMode="auto">
          <a:xfrm>
            <a:off x="585217" y="2751225"/>
            <a:ext cx="1843635" cy="33439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ea typeface="+mn-ea"/>
                <a:cs typeface="+mn-cs"/>
              </a:rPr>
              <a:t>Defender for Cloud Apps</a:t>
            </a:r>
          </a:p>
        </p:txBody>
      </p:sp>
      <p:sp>
        <p:nvSpPr>
          <p:cNvPr id="60" name="Rectangle 59">
            <a:extLst>
              <a:ext uri="{FF2B5EF4-FFF2-40B4-BE49-F238E27FC236}">
                <a16:creationId xmlns:a16="http://schemas.microsoft.com/office/drawing/2014/main" id="{33052A99-973C-46A3-8EA0-B78A05874F34}"/>
              </a:ext>
            </a:extLst>
          </p:cNvPr>
          <p:cNvSpPr/>
          <p:nvPr/>
        </p:nvSpPr>
        <p:spPr bwMode="auto">
          <a:xfrm>
            <a:off x="585217" y="3182404"/>
            <a:ext cx="1843636" cy="33439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ea typeface="+mn-ea"/>
                <a:cs typeface="+mn-cs"/>
              </a:rPr>
              <a:t>Defender for Identity</a:t>
            </a:r>
          </a:p>
        </p:txBody>
      </p:sp>
      <p:sp>
        <p:nvSpPr>
          <p:cNvPr id="61" name="Rectangle 60">
            <a:extLst>
              <a:ext uri="{FF2B5EF4-FFF2-40B4-BE49-F238E27FC236}">
                <a16:creationId xmlns:a16="http://schemas.microsoft.com/office/drawing/2014/main" id="{B36A059F-2999-4B18-9985-9221F6389055}"/>
              </a:ext>
            </a:extLst>
          </p:cNvPr>
          <p:cNvSpPr/>
          <p:nvPr/>
        </p:nvSpPr>
        <p:spPr bwMode="auto">
          <a:xfrm>
            <a:off x="585217" y="3638298"/>
            <a:ext cx="1843636" cy="33439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ea typeface="+mn-ea"/>
                <a:cs typeface="+mn-cs"/>
              </a:rPr>
              <a:t>Defender for Office P2</a:t>
            </a:r>
          </a:p>
        </p:txBody>
      </p:sp>
      <p:sp>
        <p:nvSpPr>
          <p:cNvPr id="62" name="Rectangle 61">
            <a:extLst>
              <a:ext uri="{FF2B5EF4-FFF2-40B4-BE49-F238E27FC236}">
                <a16:creationId xmlns:a16="http://schemas.microsoft.com/office/drawing/2014/main" id="{7453E44C-DEB0-453C-B6CE-7170ECBCEE1B}"/>
              </a:ext>
            </a:extLst>
          </p:cNvPr>
          <p:cNvSpPr/>
          <p:nvPr/>
        </p:nvSpPr>
        <p:spPr bwMode="auto">
          <a:xfrm>
            <a:off x="585217" y="4066277"/>
            <a:ext cx="1843636" cy="33439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1000" dirty="0">
                <a:solidFill>
                  <a:srgbClr val="282828"/>
                </a:solidFill>
              </a:rPr>
              <a:t>Microsoft </a:t>
            </a:r>
            <a:r>
              <a:rPr kumimoji="0" lang="en-US" sz="1000" b="0" i="0" u="none" strike="noStrike" kern="1200" cap="none" spc="0" normalizeH="0" baseline="0" noProof="0" dirty="0">
                <a:ln>
                  <a:noFill/>
                </a:ln>
                <a:solidFill>
                  <a:srgbClr val="282828"/>
                </a:solidFill>
                <a:effectLst/>
                <a:uLnTx/>
                <a:uFillTx/>
                <a:ea typeface="+mn-ea"/>
                <a:cs typeface="+mn-cs"/>
              </a:rPr>
              <a:t>Entra ID P2 </a:t>
            </a:r>
          </a:p>
        </p:txBody>
      </p:sp>
      <p:sp>
        <p:nvSpPr>
          <p:cNvPr id="64" name="Right Brace 63">
            <a:extLst>
              <a:ext uri="{FF2B5EF4-FFF2-40B4-BE49-F238E27FC236}">
                <a16:creationId xmlns:a16="http://schemas.microsoft.com/office/drawing/2014/main" id="{EE19A8F9-5A6E-4A92-B6A7-1464AAFD2510}"/>
              </a:ext>
              <a:ext uri="{C183D7F6-B498-43B3-948B-1728B52AA6E4}">
                <adec:decorative xmlns:adec="http://schemas.microsoft.com/office/drawing/2017/decorative" val="1"/>
              </a:ext>
            </a:extLst>
          </p:cNvPr>
          <p:cNvSpPr/>
          <p:nvPr/>
        </p:nvSpPr>
        <p:spPr>
          <a:xfrm>
            <a:off x="3011265" y="2290663"/>
            <a:ext cx="347885" cy="2109600"/>
          </a:xfrm>
          <a:prstGeom prst="rightBrace">
            <a:avLst>
              <a:gd name="adj1" fmla="val 0"/>
              <a:gd name="adj2" fmla="val 50000"/>
            </a:avLst>
          </a:prstGeom>
          <a:ln w="12700">
            <a:solidFill>
              <a:srgbClr val="56AEF9"/>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282828"/>
              </a:solidFill>
              <a:effectLst/>
              <a:uLnTx/>
              <a:uFillTx/>
              <a:ea typeface="+mn-ea"/>
              <a:cs typeface="+mn-cs"/>
            </a:endParaRPr>
          </a:p>
        </p:txBody>
      </p:sp>
      <p:sp>
        <p:nvSpPr>
          <p:cNvPr id="65" name="Rectangle 64">
            <a:extLst>
              <a:ext uri="{FF2B5EF4-FFF2-40B4-BE49-F238E27FC236}">
                <a16:creationId xmlns:a16="http://schemas.microsoft.com/office/drawing/2014/main" id="{5C12B1C0-96F3-4FFA-A46C-4DFBB447D8B9}"/>
              </a:ext>
            </a:extLst>
          </p:cNvPr>
          <p:cNvSpPr/>
          <p:nvPr/>
        </p:nvSpPr>
        <p:spPr bwMode="auto">
          <a:xfrm>
            <a:off x="585216" y="2290893"/>
            <a:ext cx="1843636" cy="33439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ea typeface="+mn-ea"/>
                <a:cs typeface="+mn-cs"/>
              </a:rPr>
              <a:t>Defender for Endpoint P2</a:t>
            </a:r>
          </a:p>
        </p:txBody>
      </p:sp>
      <p:sp>
        <p:nvSpPr>
          <p:cNvPr id="10" name="Rectangle 9">
            <a:extLst>
              <a:ext uri="{FF2B5EF4-FFF2-40B4-BE49-F238E27FC236}">
                <a16:creationId xmlns:a16="http://schemas.microsoft.com/office/drawing/2014/main" id="{8A63C7B2-8AC7-4E29-8B39-0E6D68994A3D}"/>
              </a:ext>
            </a:extLst>
          </p:cNvPr>
          <p:cNvSpPr/>
          <p:nvPr/>
        </p:nvSpPr>
        <p:spPr bwMode="auto">
          <a:xfrm>
            <a:off x="5092990" y="4342349"/>
            <a:ext cx="1546847"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j-lt"/>
                <a:ea typeface="+mn-ea"/>
                <a:cs typeface="+mn-cs"/>
              </a:rPr>
              <a:t>Defender </a:t>
            </a:r>
            <a:br>
              <a:rPr kumimoji="0" lang="en-US" sz="1050" b="0" i="0" u="none" strike="noStrike" kern="1200" cap="none" spc="0" normalizeH="0" baseline="0" noProof="0" dirty="0">
                <a:ln>
                  <a:noFill/>
                </a:ln>
                <a:solidFill>
                  <a:schemeClr val="tx2"/>
                </a:solidFill>
                <a:effectLst/>
                <a:uLnTx/>
                <a:uFillTx/>
                <a:latin typeface="+mj-lt"/>
                <a:ea typeface="+mn-ea"/>
                <a:cs typeface="+mn-cs"/>
              </a:rPr>
            </a:br>
            <a:r>
              <a:rPr kumimoji="0" lang="en-US" sz="1050" b="0" i="0" u="none" strike="noStrike" kern="1200" cap="none" spc="0" normalizeH="0" baseline="0" noProof="0" dirty="0">
                <a:ln>
                  <a:noFill/>
                </a:ln>
                <a:solidFill>
                  <a:schemeClr val="tx2"/>
                </a:solidFill>
                <a:effectLst/>
                <a:uLnTx/>
                <a:uFillTx/>
                <a:latin typeface="+mj-lt"/>
                <a:ea typeface="+mn-ea"/>
                <a:cs typeface="+mn-cs"/>
              </a:rPr>
              <a:t>for Office P2</a:t>
            </a:r>
          </a:p>
        </p:txBody>
      </p:sp>
      <p:sp>
        <p:nvSpPr>
          <p:cNvPr id="11" name="Rectangle 10">
            <a:extLst>
              <a:ext uri="{FF2B5EF4-FFF2-40B4-BE49-F238E27FC236}">
                <a16:creationId xmlns:a16="http://schemas.microsoft.com/office/drawing/2014/main" id="{ADAC2B90-5684-4B96-B95F-45E2B72F79BB}"/>
              </a:ext>
            </a:extLst>
          </p:cNvPr>
          <p:cNvSpPr/>
          <p:nvPr/>
        </p:nvSpPr>
        <p:spPr bwMode="auto">
          <a:xfrm>
            <a:off x="6750761" y="4342349"/>
            <a:ext cx="1546847"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j-lt"/>
                <a:ea typeface="+mn-ea"/>
                <a:cs typeface="+mn-cs"/>
              </a:rPr>
              <a:t>Defender </a:t>
            </a:r>
            <a:br>
              <a:rPr kumimoji="0" lang="en-US" sz="1050" b="0" i="0" u="none" strike="noStrike" kern="1200" cap="none" spc="0" normalizeH="0" baseline="0" noProof="0" dirty="0">
                <a:ln>
                  <a:noFill/>
                </a:ln>
                <a:solidFill>
                  <a:schemeClr val="tx2"/>
                </a:solidFill>
                <a:effectLst/>
                <a:uLnTx/>
                <a:uFillTx/>
                <a:latin typeface="+mj-lt"/>
                <a:ea typeface="+mn-ea"/>
                <a:cs typeface="+mn-cs"/>
              </a:rPr>
            </a:br>
            <a:r>
              <a:rPr kumimoji="0" lang="en-US" sz="1050" b="0" i="0" u="none" strike="noStrike" kern="1200" cap="none" spc="0" normalizeH="0" baseline="0" noProof="0" dirty="0">
                <a:ln>
                  <a:noFill/>
                </a:ln>
                <a:solidFill>
                  <a:schemeClr val="tx2"/>
                </a:solidFill>
                <a:effectLst/>
                <a:uLnTx/>
                <a:uFillTx/>
                <a:latin typeface="+mj-lt"/>
                <a:ea typeface="+mn-ea"/>
                <a:cs typeface="+mn-cs"/>
              </a:rPr>
              <a:t>for Identity</a:t>
            </a:r>
          </a:p>
        </p:txBody>
      </p:sp>
      <p:sp>
        <p:nvSpPr>
          <p:cNvPr id="12" name="Rectangle 11">
            <a:extLst>
              <a:ext uri="{FF2B5EF4-FFF2-40B4-BE49-F238E27FC236}">
                <a16:creationId xmlns:a16="http://schemas.microsoft.com/office/drawing/2014/main" id="{941780FF-AFC3-48A4-8E33-616AE18D76C0}"/>
              </a:ext>
            </a:extLst>
          </p:cNvPr>
          <p:cNvSpPr/>
          <p:nvPr/>
        </p:nvSpPr>
        <p:spPr bwMode="auto">
          <a:xfrm>
            <a:off x="8408532" y="4342349"/>
            <a:ext cx="1546847"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j-lt"/>
                <a:ea typeface="+mn-ea"/>
                <a:cs typeface="+mn-cs"/>
              </a:rPr>
              <a:t>Defender </a:t>
            </a:r>
            <a:br>
              <a:rPr kumimoji="0" lang="en-US" sz="1050" b="0" i="0" u="none" strike="noStrike" kern="1200" cap="none" spc="0" normalizeH="0" baseline="0" noProof="0" dirty="0">
                <a:ln>
                  <a:noFill/>
                </a:ln>
                <a:solidFill>
                  <a:schemeClr val="tx2"/>
                </a:solidFill>
                <a:effectLst/>
                <a:uLnTx/>
                <a:uFillTx/>
                <a:latin typeface="+mj-lt"/>
                <a:ea typeface="+mn-ea"/>
                <a:cs typeface="+mn-cs"/>
              </a:rPr>
            </a:br>
            <a:r>
              <a:rPr kumimoji="0" lang="en-US" sz="1050" b="0" i="0" u="none" strike="noStrike" kern="1200" cap="none" spc="0" normalizeH="0" baseline="0" noProof="0" dirty="0">
                <a:ln>
                  <a:noFill/>
                </a:ln>
                <a:solidFill>
                  <a:schemeClr val="tx2"/>
                </a:solidFill>
                <a:effectLst/>
                <a:uLnTx/>
                <a:uFillTx/>
                <a:latin typeface="+mj-lt"/>
                <a:ea typeface="+mn-ea"/>
                <a:cs typeface="+mn-cs"/>
              </a:rPr>
              <a:t>for Cloud Apps</a:t>
            </a:r>
          </a:p>
        </p:txBody>
      </p:sp>
      <p:sp>
        <p:nvSpPr>
          <p:cNvPr id="9" name="Rectangle 8">
            <a:extLst>
              <a:ext uri="{FF2B5EF4-FFF2-40B4-BE49-F238E27FC236}">
                <a16:creationId xmlns:a16="http://schemas.microsoft.com/office/drawing/2014/main" id="{CE8CC3CB-544C-4153-BD43-3C73EEE55EAF}"/>
              </a:ext>
            </a:extLst>
          </p:cNvPr>
          <p:cNvSpPr/>
          <p:nvPr/>
        </p:nvSpPr>
        <p:spPr bwMode="auto">
          <a:xfrm>
            <a:off x="3441455" y="4342349"/>
            <a:ext cx="1546847"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1050" dirty="0">
                <a:solidFill>
                  <a:schemeClr val="tx2"/>
                </a:solidFill>
                <a:latin typeface="+mj-lt"/>
              </a:rPr>
              <a:t>Microsoft </a:t>
            </a:r>
            <a:br>
              <a:rPr lang="en-US" sz="1050" dirty="0">
                <a:solidFill>
                  <a:schemeClr val="tx2"/>
                </a:solidFill>
                <a:latin typeface="+mj-lt"/>
              </a:rPr>
            </a:br>
            <a:r>
              <a:rPr kumimoji="0" lang="en-US" sz="1050" b="0" i="0" u="none" strike="noStrike" kern="1200" cap="none" spc="0" normalizeH="0" baseline="0" noProof="0" dirty="0">
                <a:ln>
                  <a:noFill/>
                </a:ln>
                <a:solidFill>
                  <a:schemeClr val="tx2"/>
                </a:solidFill>
                <a:effectLst/>
                <a:uLnTx/>
                <a:uFillTx/>
                <a:latin typeface="+mj-lt"/>
                <a:ea typeface="+mn-ea"/>
                <a:cs typeface="+mn-cs"/>
              </a:rPr>
              <a:t>Entra ID P2</a:t>
            </a:r>
          </a:p>
        </p:txBody>
      </p:sp>
      <p:pic>
        <p:nvPicPr>
          <p:cNvPr id="13" name="Picture 12">
            <a:extLst>
              <a:ext uri="{FF2B5EF4-FFF2-40B4-BE49-F238E27FC236}">
                <a16:creationId xmlns:a16="http://schemas.microsoft.com/office/drawing/2014/main" id="{014AAA4A-EF84-4002-931C-08C3948864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6997" y="1790399"/>
            <a:ext cx="1540611" cy="500085"/>
          </a:xfrm>
          <a:prstGeom prst="rect">
            <a:avLst/>
          </a:prstGeom>
        </p:spPr>
      </p:pic>
      <p:pic>
        <p:nvPicPr>
          <p:cNvPr id="16" name="Picture 15">
            <a:extLst>
              <a:ext uri="{FF2B5EF4-FFF2-40B4-BE49-F238E27FC236}">
                <a16:creationId xmlns:a16="http://schemas.microsoft.com/office/drawing/2014/main" id="{25B1F1D2-C971-4364-A4A7-2FA94A883D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455" y="3748826"/>
            <a:ext cx="1540611" cy="500085"/>
          </a:xfrm>
          <a:prstGeom prst="rect">
            <a:avLst/>
          </a:prstGeom>
        </p:spPr>
      </p:pic>
      <p:pic>
        <p:nvPicPr>
          <p:cNvPr id="17" name="Picture 16">
            <a:extLst>
              <a:ext uri="{FF2B5EF4-FFF2-40B4-BE49-F238E27FC236}">
                <a16:creationId xmlns:a16="http://schemas.microsoft.com/office/drawing/2014/main" id="{3C877051-E740-4B0D-999C-6080CD123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9226" y="3748826"/>
            <a:ext cx="1540611" cy="500085"/>
          </a:xfrm>
          <a:prstGeom prst="rect">
            <a:avLst/>
          </a:prstGeom>
        </p:spPr>
      </p:pic>
      <p:pic>
        <p:nvPicPr>
          <p:cNvPr id="18" name="Picture 17">
            <a:extLst>
              <a:ext uri="{FF2B5EF4-FFF2-40B4-BE49-F238E27FC236}">
                <a16:creationId xmlns:a16="http://schemas.microsoft.com/office/drawing/2014/main" id="{D42E1C24-B942-4554-8677-D83DDDCC4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6997" y="3748826"/>
            <a:ext cx="1540611" cy="500085"/>
          </a:xfrm>
          <a:prstGeom prst="rect">
            <a:avLst/>
          </a:prstGeom>
        </p:spPr>
      </p:pic>
      <p:pic>
        <p:nvPicPr>
          <p:cNvPr id="19" name="Picture 18">
            <a:extLst>
              <a:ext uri="{FF2B5EF4-FFF2-40B4-BE49-F238E27FC236}">
                <a16:creationId xmlns:a16="http://schemas.microsoft.com/office/drawing/2014/main" id="{3B4B1F1A-2B89-4D24-8BAD-A574C8FF4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4768" y="3748826"/>
            <a:ext cx="1540611" cy="500085"/>
          </a:xfrm>
          <a:prstGeom prst="rect">
            <a:avLst/>
          </a:prstGeom>
        </p:spPr>
      </p:pic>
      <p:sp>
        <p:nvSpPr>
          <p:cNvPr id="20" name="Rectangle 19">
            <a:extLst>
              <a:ext uri="{FF2B5EF4-FFF2-40B4-BE49-F238E27FC236}">
                <a16:creationId xmlns:a16="http://schemas.microsoft.com/office/drawing/2014/main" id="{29985C27-5FD6-4BE3-B9C5-CB011F175E42}"/>
              </a:ext>
            </a:extLst>
          </p:cNvPr>
          <p:cNvSpPr/>
          <p:nvPr/>
        </p:nvSpPr>
        <p:spPr bwMode="auto">
          <a:xfrm>
            <a:off x="3441455" y="3749156"/>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1050" dirty="0">
                <a:solidFill>
                  <a:srgbClr val="282828"/>
                </a:solidFill>
              </a:rPr>
              <a:t>Risk-Based</a:t>
            </a:r>
            <a:r>
              <a:rPr kumimoji="0" lang="en-US" sz="1050" b="0" i="0" u="none" strike="noStrike" kern="1200" cap="none" spc="0" normalizeH="0" baseline="0" noProof="0" dirty="0">
                <a:ln>
                  <a:noFill/>
                </a:ln>
                <a:solidFill>
                  <a:srgbClr val="282828"/>
                </a:solidFill>
                <a:effectLst/>
                <a:uLnTx/>
                <a:uFillTx/>
                <a:ea typeface="+mn-ea"/>
                <a:cs typeface="+mn-cs"/>
              </a:rPr>
              <a:t> </a:t>
            </a:r>
            <a:br>
              <a:rPr kumimoji="0" lang="en-US" sz="1050" b="0" i="0" u="none" strike="noStrike" kern="1200" cap="none" spc="0" normalizeH="0" baseline="0" noProof="0" dirty="0">
                <a:ln>
                  <a:noFill/>
                </a:ln>
                <a:solidFill>
                  <a:srgbClr val="282828"/>
                </a:solidFill>
                <a:effectLst/>
                <a:uLnTx/>
                <a:uFillTx/>
                <a:ea typeface="+mn-ea"/>
                <a:cs typeface="+mn-cs"/>
              </a:rPr>
            </a:br>
            <a:r>
              <a:rPr lang="en-US" sz="1050" dirty="0">
                <a:solidFill>
                  <a:srgbClr val="282828"/>
                </a:solidFill>
              </a:rPr>
              <a:t>Conditional</a:t>
            </a:r>
            <a:r>
              <a:rPr kumimoji="0" lang="en-US" sz="1050" b="0" i="0" u="none" strike="noStrike" kern="1200" cap="none" spc="0" normalizeH="0" baseline="0" noProof="0" dirty="0">
                <a:ln>
                  <a:noFill/>
                </a:ln>
                <a:solidFill>
                  <a:srgbClr val="282828"/>
                </a:solidFill>
                <a:effectLst/>
                <a:uLnTx/>
                <a:uFillTx/>
                <a:ea typeface="+mn-ea"/>
                <a:cs typeface="+mn-cs"/>
              </a:rPr>
              <a:t> </a:t>
            </a:r>
            <a:r>
              <a:rPr lang="en-US" sz="1050" dirty="0">
                <a:solidFill>
                  <a:srgbClr val="282828"/>
                </a:solidFill>
              </a:rPr>
              <a:t>Access</a:t>
            </a:r>
            <a:endParaRPr lang="en-US" sz="1050" dirty="0">
              <a:ea typeface="+mn-ea"/>
              <a:cs typeface="+mn-cs"/>
            </a:endParaRPr>
          </a:p>
        </p:txBody>
      </p:sp>
      <p:sp>
        <p:nvSpPr>
          <p:cNvPr id="21" name="Rectangle 20">
            <a:extLst>
              <a:ext uri="{FF2B5EF4-FFF2-40B4-BE49-F238E27FC236}">
                <a16:creationId xmlns:a16="http://schemas.microsoft.com/office/drawing/2014/main" id="{95B23F42-6F2D-40FE-ABA0-DE9569C888C6}"/>
              </a:ext>
            </a:extLst>
          </p:cNvPr>
          <p:cNvSpPr/>
          <p:nvPr/>
        </p:nvSpPr>
        <p:spPr bwMode="auto">
          <a:xfrm>
            <a:off x="5092990" y="3749156"/>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Safe Links &amp; Safe </a:t>
            </a:r>
            <a:r>
              <a:rPr lang="en-US" sz="1050" dirty="0">
                <a:solidFill>
                  <a:srgbClr val="282828"/>
                </a:solidFill>
              </a:rPr>
              <a:t>Attachments</a:t>
            </a:r>
            <a:endParaRPr kumimoji="0" lang="en-US" sz="1050" b="0" i="0" u="none" strike="noStrike" kern="1200" cap="none" spc="0" normalizeH="0" baseline="0" noProof="0" dirty="0">
              <a:ln>
                <a:noFill/>
              </a:ln>
              <a:solidFill>
                <a:srgbClr val="282828"/>
              </a:solidFill>
              <a:effectLst/>
              <a:uLnTx/>
              <a:uFillTx/>
              <a:ea typeface="+mn-ea"/>
              <a:cs typeface="+mn-cs"/>
            </a:endParaRPr>
          </a:p>
        </p:txBody>
      </p:sp>
      <p:sp>
        <p:nvSpPr>
          <p:cNvPr id="22" name="Rectangle 21">
            <a:extLst>
              <a:ext uri="{FF2B5EF4-FFF2-40B4-BE49-F238E27FC236}">
                <a16:creationId xmlns:a16="http://schemas.microsoft.com/office/drawing/2014/main" id="{0BFCF140-F131-458A-AFA0-6A36A88CB5F0}"/>
              </a:ext>
            </a:extLst>
          </p:cNvPr>
          <p:cNvSpPr/>
          <p:nvPr/>
        </p:nvSpPr>
        <p:spPr bwMode="auto">
          <a:xfrm>
            <a:off x="6750761" y="3749156"/>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Identity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Protection </a:t>
            </a:r>
            <a:r>
              <a:rPr lang="en-US" sz="1050" dirty="0">
                <a:solidFill>
                  <a:srgbClr val="282828"/>
                </a:solidFill>
              </a:rPr>
              <a:t>Alerts</a:t>
            </a:r>
            <a:endParaRPr kumimoji="0" lang="en-US" sz="1050" b="0" i="0" u="none" strike="noStrike" kern="1200" cap="none" spc="0" normalizeH="0" baseline="0" noProof="0" dirty="0">
              <a:ln>
                <a:noFill/>
              </a:ln>
              <a:solidFill>
                <a:srgbClr val="282828"/>
              </a:solidFill>
              <a:effectLst/>
              <a:uLnTx/>
              <a:uFillTx/>
              <a:ea typeface="+mn-ea"/>
              <a:cs typeface="+mn-cs"/>
            </a:endParaRPr>
          </a:p>
        </p:txBody>
      </p:sp>
      <p:sp>
        <p:nvSpPr>
          <p:cNvPr id="23" name="Rectangle 22">
            <a:extLst>
              <a:ext uri="{FF2B5EF4-FFF2-40B4-BE49-F238E27FC236}">
                <a16:creationId xmlns:a16="http://schemas.microsoft.com/office/drawing/2014/main" id="{BE9F62F0-D688-4EC2-BDCD-03650299478D}"/>
              </a:ext>
            </a:extLst>
          </p:cNvPr>
          <p:cNvSpPr/>
          <p:nvPr/>
        </p:nvSpPr>
        <p:spPr bwMode="auto">
          <a:xfrm>
            <a:off x="8408532" y="3749156"/>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Enable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Cloud Discovery</a:t>
            </a:r>
          </a:p>
        </p:txBody>
      </p:sp>
      <p:pic>
        <p:nvPicPr>
          <p:cNvPr id="24" name="Picture 23">
            <a:extLst>
              <a:ext uri="{FF2B5EF4-FFF2-40B4-BE49-F238E27FC236}">
                <a16:creationId xmlns:a16="http://schemas.microsoft.com/office/drawing/2014/main" id="{6AC3DB5C-A9A7-4ADC-922C-B74B5E9FE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455" y="1790728"/>
            <a:ext cx="1540611" cy="500085"/>
          </a:xfrm>
          <a:prstGeom prst="rect">
            <a:avLst/>
          </a:prstGeom>
        </p:spPr>
      </p:pic>
      <p:pic>
        <p:nvPicPr>
          <p:cNvPr id="25" name="Picture 24">
            <a:extLst>
              <a:ext uri="{FF2B5EF4-FFF2-40B4-BE49-F238E27FC236}">
                <a16:creationId xmlns:a16="http://schemas.microsoft.com/office/drawing/2014/main" id="{FD0048A7-43CE-43ED-A306-92A62D417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9226" y="1790728"/>
            <a:ext cx="1540611" cy="500085"/>
          </a:xfrm>
          <a:prstGeom prst="rect">
            <a:avLst/>
          </a:prstGeom>
        </p:spPr>
      </p:pic>
      <p:pic>
        <p:nvPicPr>
          <p:cNvPr id="26" name="Picture 25">
            <a:extLst>
              <a:ext uri="{FF2B5EF4-FFF2-40B4-BE49-F238E27FC236}">
                <a16:creationId xmlns:a16="http://schemas.microsoft.com/office/drawing/2014/main" id="{6A7EFB88-ABA1-4292-A39F-45EC8C201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4768" y="1790728"/>
            <a:ext cx="1540611" cy="500085"/>
          </a:xfrm>
          <a:prstGeom prst="rect">
            <a:avLst/>
          </a:prstGeom>
        </p:spPr>
      </p:pic>
      <p:pic>
        <p:nvPicPr>
          <p:cNvPr id="27" name="Picture 26">
            <a:extLst>
              <a:ext uri="{FF2B5EF4-FFF2-40B4-BE49-F238E27FC236}">
                <a16:creationId xmlns:a16="http://schemas.microsoft.com/office/drawing/2014/main" id="{4B3CD3C3-4C9F-4650-94BE-40083A005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455" y="2443209"/>
            <a:ext cx="1540611" cy="500085"/>
          </a:xfrm>
          <a:prstGeom prst="rect">
            <a:avLst/>
          </a:prstGeom>
        </p:spPr>
      </p:pic>
      <p:pic>
        <p:nvPicPr>
          <p:cNvPr id="28" name="Picture 27">
            <a:extLst>
              <a:ext uri="{FF2B5EF4-FFF2-40B4-BE49-F238E27FC236}">
                <a16:creationId xmlns:a16="http://schemas.microsoft.com/office/drawing/2014/main" id="{7FB1C5D1-14B3-4A63-8569-3F0124371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9226" y="2443209"/>
            <a:ext cx="1540611" cy="500085"/>
          </a:xfrm>
          <a:prstGeom prst="rect">
            <a:avLst/>
          </a:prstGeom>
        </p:spPr>
      </p:pic>
      <p:pic>
        <p:nvPicPr>
          <p:cNvPr id="29" name="Picture 28">
            <a:extLst>
              <a:ext uri="{FF2B5EF4-FFF2-40B4-BE49-F238E27FC236}">
                <a16:creationId xmlns:a16="http://schemas.microsoft.com/office/drawing/2014/main" id="{A4E84945-1627-4879-999F-2733B77B6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6997" y="2443209"/>
            <a:ext cx="1540611" cy="500085"/>
          </a:xfrm>
          <a:prstGeom prst="rect">
            <a:avLst/>
          </a:prstGeom>
        </p:spPr>
      </p:pic>
      <p:pic>
        <p:nvPicPr>
          <p:cNvPr id="30" name="Picture 29">
            <a:extLst>
              <a:ext uri="{FF2B5EF4-FFF2-40B4-BE49-F238E27FC236}">
                <a16:creationId xmlns:a16="http://schemas.microsoft.com/office/drawing/2014/main" id="{27DB6D3A-517D-4C3E-B304-FF4A631CF0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4768" y="2443209"/>
            <a:ext cx="1540611" cy="500085"/>
          </a:xfrm>
          <a:prstGeom prst="rect">
            <a:avLst/>
          </a:prstGeom>
        </p:spPr>
      </p:pic>
      <p:pic>
        <p:nvPicPr>
          <p:cNvPr id="31" name="Picture 30">
            <a:extLst>
              <a:ext uri="{FF2B5EF4-FFF2-40B4-BE49-F238E27FC236}">
                <a16:creationId xmlns:a16="http://schemas.microsoft.com/office/drawing/2014/main" id="{9AA33119-B84F-4517-A4C6-E7A7B3DF2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455" y="3096018"/>
            <a:ext cx="1540611" cy="500085"/>
          </a:xfrm>
          <a:prstGeom prst="rect">
            <a:avLst/>
          </a:prstGeom>
        </p:spPr>
      </p:pic>
      <p:pic>
        <p:nvPicPr>
          <p:cNvPr id="32" name="Picture 31">
            <a:extLst>
              <a:ext uri="{FF2B5EF4-FFF2-40B4-BE49-F238E27FC236}">
                <a16:creationId xmlns:a16="http://schemas.microsoft.com/office/drawing/2014/main" id="{700F5F83-C060-41EE-8D56-4640E83BBA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9226" y="3096018"/>
            <a:ext cx="1540611" cy="500085"/>
          </a:xfrm>
          <a:prstGeom prst="rect">
            <a:avLst/>
          </a:prstGeom>
        </p:spPr>
      </p:pic>
      <p:pic>
        <p:nvPicPr>
          <p:cNvPr id="33" name="Picture 32">
            <a:extLst>
              <a:ext uri="{FF2B5EF4-FFF2-40B4-BE49-F238E27FC236}">
                <a16:creationId xmlns:a16="http://schemas.microsoft.com/office/drawing/2014/main" id="{CECA67D5-A586-47FA-8180-7AD15B5079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6997" y="3096018"/>
            <a:ext cx="1540611" cy="500085"/>
          </a:xfrm>
          <a:prstGeom prst="rect">
            <a:avLst/>
          </a:prstGeom>
        </p:spPr>
      </p:pic>
      <p:pic>
        <p:nvPicPr>
          <p:cNvPr id="34" name="Picture 33">
            <a:extLst>
              <a:ext uri="{FF2B5EF4-FFF2-40B4-BE49-F238E27FC236}">
                <a16:creationId xmlns:a16="http://schemas.microsoft.com/office/drawing/2014/main" id="{DC3AEDF8-011A-444F-A86E-E6E4982A0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4768" y="3096018"/>
            <a:ext cx="1540611" cy="500085"/>
          </a:xfrm>
          <a:prstGeom prst="rect">
            <a:avLst/>
          </a:prstGeom>
        </p:spPr>
      </p:pic>
      <p:sp>
        <p:nvSpPr>
          <p:cNvPr id="35" name="Rectangle 34">
            <a:extLst>
              <a:ext uri="{FF2B5EF4-FFF2-40B4-BE49-F238E27FC236}">
                <a16:creationId xmlns:a16="http://schemas.microsoft.com/office/drawing/2014/main" id="{BAC22462-888E-4689-8EFC-52C89D9DF9B0}"/>
              </a:ext>
            </a:extLst>
          </p:cNvPr>
          <p:cNvSpPr/>
          <p:nvPr/>
        </p:nvSpPr>
        <p:spPr bwMode="auto">
          <a:xfrm>
            <a:off x="3441455" y="179072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Privileged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Identity Management</a:t>
            </a:r>
          </a:p>
        </p:txBody>
      </p:sp>
      <p:sp>
        <p:nvSpPr>
          <p:cNvPr id="36" name="Rectangle 35">
            <a:extLst>
              <a:ext uri="{FF2B5EF4-FFF2-40B4-BE49-F238E27FC236}">
                <a16:creationId xmlns:a16="http://schemas.microsoft.com/office/drawing/2014/main" id="{015D943F-A865-495B-820A-ADA9227A21CD}"/>
              </a:ext>
            </a:extLst>
          </p:cNvPr>
          <p:cNvSpPr/>
          <p:nvPr/>
        </p:nvSpPr>
        <p:spPr bwMode="auto">
          <a:xfrm>
            <a:off x="3441455" y="244353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Entitlement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Management</a:t>
            </a:r>
          </a:p>
        </p:txBody>
      </p:sp>
      <p:sp>
        <p:nvSpPr>
          <p:cNvPr id="37" name="Rectangle 36">
            <a:extLst>
              <a:ext uri="{FF2B5EF4-FFF2-40B4-BE49-F238E27FC236}">
                <a16:creationId xmlns:a16="http://schemas.microsoft.com/office/drawing/2014/main" id="{39D858D6-731E-498A-A690-BBBEB62672B2}"/>
              </a:ext>
            </a:extLst>
          </p:cNvPr>
          <p:cNvSpPr/>
          <p:nvPr/>
        </p:nvSpPr>
        <p:spPr bwMode="auto">
          <a:xfrm>
            <a:off x="3441455" y="3096347"/>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Access Reviews</a:t>
            </a:r>
          </a:p>
        </p:txBody>
      </p:sp>
      <p:sp>
        <p:nvSpPr>
          <p:cNvPr id="38" name="Rectangle 37">
            <a:extLst>
              <a:ext uri="{FF2B5EF4-FFF2-40B4-BE49-F238E27FC236}">
                <a16:creationId xmlns:a16="http://schemas.microsoft.com/office/drawing/2014/main" id="{472D8BF0-AD6D-426D-A027-8B35ED432D8A}"/>
              </a:ext>
            </a:extLst>
          </p:cNvPr>
          <p:cNvSpPr/>
          <p:nvPr/>
        </p:nvSpPr>
        <p:spPr bwMode="auto">
          <a:xfrm>
            <a:off x="5092990" y="179072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Monitor &amp; Report</a:t>
            </a:r>
          </a:p>
        </p:txBody>
      </p:sp>
      <p:sp>
        <p:nvSpPr>
          <p:cNvPr id="39" name="Rectangle 38">
            <a:extLst>
              <a:ext uri="{FF2B5EF4-FFF2-40B4-BE49-F238E27FC236}">
                <a16:creationId xmlns:a16="http://schemas.microsoft.com/office/drawing/2014/main" id="{C9B90C29-5256-4CFB-989D-9CC3CFABA568}"/>
              </a:ext>
            </a:extLst>
          </p:cNvPr>
          <p:cNvSpPr/>
          <p:nvPr/>
        </p:nvSpPr>
        <p:spPr bwMode="auto">
          <a:xfrm>
            <a:off x="5092990" y="244353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Automatic Threat Remediation</a:t>
            </a:r>
          </a:p>
        </p:txBody>
      </p:sp>
      <p:sp>
        <p:nvSpPr>
          <p:cNvPr id="40" name="Rectangle 39">
            <a:extLst>
              <a:ext uri="{FF2B5EF4-FFF2-40B4-BE49-F238E27FC236}">
                <a16:creationId xmlns:a16="http://schemas.microsoft.com/office/drawing/2014/main" id="{4F8254EA-3449-4709-A0FE-F2498B8C87FA}"/>
              </a:ext>
            </a:extLst>
          </p:cNvPr>
          <p:cNvSpPr/>
          <p:nvPr/>
        </p:nvSpPr>
        <p:spPr bwMode="auto">
          <a:xfrm>
            <a:off x="5092990" y="3096347"/>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Advanced </a:t>
            </a:r>
            <a:r>
              <a:rPr lang="en-US" sz="1050" dirty="0">
                <a:solidFill>
                  <a:srgbClr val="282828"/>
                </a:solidFill>
              </a:rPr>
              <a:t>Anti-Phishing</a:t>
            </a:r>
            <a:endParaRPr kumimoji="0" lang="en-US" sz="1050" b="0" i="0" u="none" strike="noStrike" kern="1200" cap="none" spc="0" normalizeH="0" baseline="0" noProof="0" dirty="0">
              <a:ln>
                <a:noFill/>
              </a:ln>
              <a:solidFill>
                <a:srgbClr val="282828"/>
              </a:solidFill>
              <a:effectLst/>
              <a:uLnTx/>
              <a:uFillTx/>
              <a:ea typeface="+mn-ea"/>
              <a:cs typeface="+mn-cs"/>
            </a:endParaRPr>
          </a:p>
        </p:txBody>
      </p:sp>
      <p:sp>
        <p:nvSpPr>
          <p:cNvPr id="43" name="Rectangle 42">
            <a:extLst>
              <a:ext uri="{FF2B5EF4-FFF2-40B4-BE49-F238E27FC236}">
                <a16:creationId xmlns:a16="http://schemas.microsoft.com/office/drawing/2014/main" id="{3437C5C6-8CD3-4584-A12D-A5FAFA14EF83}"/>
              </a:ext>
            </a:extLst>
          </p:cNvPr>
          <p:cNvSpPr/>
          <p:nvPr/>
        </p:nvSpPr>
        <p:spPr bwMode="auto">
          <a:xfrm>
            <a:off x="6750761" y="3096347"/>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1050" dirty="0">
                <a:solidFill>
                  <a:srgbClr val="282828"/>
                </a:solidFill>
              </a:rPr>
              <a:t>Behavioural</a:t>
            </a:r>
            <a:r>
              <a:rPr kumimoji="0" lang="en-US" sz="1050" b="0" i="0" u="none" strike="noStrike" kern="1200" cap="none" spc="0" normalizeH="0" baseline="0" noProof="0" dirty="0">
                <a:ln>
                  <a:noFill/>
                </a:ln>
                <a:solidFill>
                  <a:srgbClr val="282828"/>
                </a:solidFill>
                <a:effectLst/>
                <a:uLnTx/>
                <a:uFillTx/>
                <a:ea typeface="+mn-ea"/>
                <a:cs typeface="+mn-cs"/>
              </a:rPr>
              <a:t>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Analytics</a:t>
            </a:r>
          </a:p>
        </p:txBody>
      </p:sp>
      <p:sp>
        <p:nvSpPr>
          <p:cNvPr id="44" name="Rectangle 43">
            <a:extLst>
              <a:ext uri="{FF2B5EF4-FFF2-40B4-BE49-F238E27FC236}">
                <a16:creationId xmlns:a16="http://schemas.microsoft.com/office/drawing/2014/main" id="{251F82AB-8656-4BEF-BA63-252CC788F30E}"/>
              </a:ext>
            </a:extLst>
          </p:cNvPr>
          <p:cNvSpPr/>
          <p:nvPr/>
        </p:nvSpPr>
        <p:spPr bwMode="auto">
          <a:xfrm>
            <a:off x="8408532" y="179072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Monitor </a:t>
            </a:r>
            <a:br>
              <a:rPr kumimoji="0" lang="en-US" sz="1050" b="0" i="0" u="none" strike="noStrike" kern="1200" cap="none" spc="0" normalizeH="0" baseline="0" noProof="0" dirty="0">
                <a:ln>
                  <a:noFill/>
                </a:ln>
                <a:solidFill>
                  <a:srgbClr val="282828"/>
                </a:solidFill>
                <a:effectLst/>
                <a:uLnTx/>
                <a:uFillTx/>
                <a:ea typeface="+mn-ea"/>
                <a:cs typeface="+mn-cs"/>
              </a:rPr>
            </a:br>
            <a:r>
              <a:rPr lang="en-US" sz="1050" dirty="0">
                <a:solidFill>
                  <a:srgbClr val="282828"/>
                </a:solidFill>
              </a:rPr>
              <a:t>Session</a:t>
            </a:r>
            <a:r>
              <a:rPr kumimoji="0" lang="en-US" sz="1050" b="0" i="0" u="none" strike="noStrike" kern="1200" cap="none" spc="0" normalizeH="0" baseline="0" noProof="0" dirty="0">
                <a:ln>
                  <a:noFill/>
                </a:ln>
                <a:solidFill>
                  <a:srgbClr val="282828"/>
                </a:solidFill>
                <a:effectLst/>
                <a:uLnTx/>
                <a:uFillTx/>
                <a:ea typeface="+mn-ea"/>
                <a:cs typeface="+mn-cs"/>
              </a:rPr>
              <a:t> activities</a:t>
            </a:r>
          </a:p>
        </p:txBody>
      </p:sp>
      <p:sp>
        <p:nvSpPr>
          <p:cNvPr id="45" name="Rectangle 44">
            <a:extLst>
              <a:ext uri="{FF2B5EF4-FFF2-40B4-BE49-F238E27FC236}">
                <a16:creationId xmlns:a16="http://schemas.microsoft.com/office/drawing/2014/main" id="{1CD3E121-12ED-40BA-88A5-E012587FE212}"/>
              </a:ext>
            </a:extLst>
          </p:cNvPr>
          <p:cNvSpPr/>
          <p:nvPr/>
        </p:nvSpPr>
        <p:spPr bwMode="auto">
          <a:xfrm>
            <a:off x="8408532" y="244353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DLP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Policies</a:t>
            </a:r>
          </a:p>
        </p:txBody>
      </p:sp>
      <p:sp>
        <p:nvSpPr>
          <p:cNvPr id="46" name="Rectangle 45">
            <a:extLst>
              <a:ext uri="{FF2B5EF4-FFF2-40B4-BE49-F238E27FC236}">
                <a16:creationId xmlns:a16="http://schemas.microsoft.com/office/drawing/2014/main" id="{5EFB0FBE-1B81-45E3-87E9-4D293BB14743}"/>
              </a:ext>
            </a:extLst>
          </p:cNvPr>
          <p:cNvSpPr/>
          <p:nvPr/>
        </p:nvSpPr>
        <p:spPr bwMode="auto">
          <a:xfrm>
            <a:off x="8408532" y="3096347"/>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Activity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Policies</a:t>
            </a:r>
          </a:p>
        </p:txBody>
      </p:sp>
      <p:sp>
        <p:nvSpPr>
          <p:cNvPr id="139" name="Rectangle 138">
            <a:extLst>
              <a:ext uri="{FF2B5EF4-FFF2-40B4-BE49-F238E27FC236}">
                <a16:creationId xmlns:a16="http://schemas.microsoft.com/office/drawing/2014/main" id="{AFE20BF7-4726-4D3D-BF74-1894ECEF6CAD}"/>
              </a:ext>
            </a:extLst>
          </p:cNvPr>
          <p:cNvSpPr/>
          <p:nvPr/>
        </p:nvSpPr>
        <p:spPr bwMode="auto">
          <a:xfrm>
            <a:off x="10073653" y="4342349"/>
            <a:ext cx="1546847"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j-lt"/>
                <a:ea typeface="+mn-ea"/>
                <a:cs typeface="+mn-cs"/>
              </a:rPr>
              <a:t>Defender </a:t>
            </a:r>
            <a:br>
              <a:rPr kumimoji="0" lang="en-US" sz="1050" b="0" i="0" u="none" strike="noStrike" kern="1200" cap="none" spc="0" normalizeH="0" baseline="0" noProof="0" dirty="0">
                <a:ln>
                  <a:noFill/>
                </a:ln>
                <a:solidFill>
                  <a:schemeClr val="tx2"/>
                </a:solidFill>
                <a:effectLst/>
                <a:uLnTx/>
                <a:uFillTx/>
                <a:latin typeface="+mj-lt"/>
                <a:ea typeface="+mn-ea"/>
                <a:cs typeface="+mn-cs"/>
              </a:rPr>
            </a:br>
            <a:r>
              <a:rPr kumimoji="0" lang="en-US" sz="1050" b="0" i="0" u="none" strike="noStrike" kern="1200" cap="none" spc="0" normalizeH="0" baseline="0" noProof="0" dirty="0">
                <a:ln>
                  <a:noFill/>
                </a:ln>
                <a:solidFill>
                  <a:schemeClr val="tx2"/>
                </a:solidFill>
                <a:effectLst/>
                <a:uLnTx/>
                <a:uFillTx/>
                <a:latin typeface="+mj-lt"/>
                <a:ea typeface="+mn-ea"/>
                <a:cs typeface="+mn-cs"/>
              </a:rPr>
              <a:t>for Endpoint P2</a:t>
            </a:r>
          </a:p>
        </p:txBody>
      </p:sp>
      <p:pic>
        <p:nvPicPr>
          <p:cNvPr id="140" name="Picture 139">
            <a:extLst>
              <a:ext uri="{FF2B5EF4-FFF2-40B4-BE49-F238E27FC236}">
                <a16:creationId xmlns:a16="http://schemas.microsoft.com/office/drawing/2014/main" id="{0130CD28-079A-4742-83C1-0BACDB6DB2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9889" y="3748826"/>
            <a:ext cx="1540611" cy="500085"/>
          </a:xfrm>
          <a:prstGeom prst="rect">
            <a:avLst/>
          </a:prstGeom>
        </p:spPr>
      </p:pic>
      <p:sp>
        <p:nvSpPr>
          <p:cNvPr id="141" name="Rectangle 140">
            <a:extLst>
              <a:ext uri="{FF2B5EF4-FFF2-40B4-BE49-F238E27FC236}">
                <a16:creationId xmlns:a16="http://schemas.microsoft.com/office/drawing/2014/main" id="{04DE1D5F-30C0-4A1E-AAE0-E91D75D4297B}"/>
              </a:ext>
            </a:extLst>
          </p:cNvPr>
          <p:cNvSpPr/>
          <p:nvPr/>
        </p:nvSpPr>
        <p:spPr bwMode="auto">
          <a:xfrm>
            <a:off x="10073653" y="3749156"/>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Enable EDR</a:t>
            </a:r>
          </a:p>
        </p:txBody>
      </p:sp>
      <p:pic>
        <p:nvPicPr>
          <p:cNvPr id="142" name="Picture 141">
            <a:extLst>
              <a:ext uri="{FF2B5EF4-FFF2-40B4-BE49-F238E27FC236}">
                <a16:creationId xmlns:a16="http://schemas.microsoft.com/office/drawing/2014/main" id="{C215C431-38AD-488A-B16C-9A7BC76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9889" y="1790728"/>
            <a:ext cx="1540611" cy="500085"/>
          </a:xfrm>
          <a:prstGeom prst="rect">
            <a:avLst/>
          </a:prstGeom>
        </p:spPr>
      </p:pic>
      <p:pic>
        <p:nvPicPr>
          <p:cNvPr id="143" name="Picture 142">
            <a:extLst>
              <a:ext uri="{FF2B5EF4-FFF2-40B4-BE49-F238E27FC236}">
                <a16:creationId xmlns:a16="http://schemas.microsoft.com/office/drawing/2014/main" id="{C5AA0C3C-2551-4BBA-BBE6-913343C81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9889" y="2443209"/>
            <a:ext cx="1540611" cy="500085"/>
          </a:xfrm>
          <a:prstGeom prst="rect">
            <a:avLst/>
          </a:prstGeom>
        </p:spPr>
      </p:pic>
      <p:pic>
        <p:nvPicPr>
          <p:cNvPr id="144" name="Picture 143">
            <a:extLst>
              <a:ext uri="{FF2B5EF4-FFF2-40B4-BE49-F238E27FC236}">
                <a16:creationId xmlns:a16="http://schemas.microsoft.com/office/drawing/2014/main" id="{7751790B-337A-4A05-846A-D981E2FDE8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9889" y="3096018"/>
            <a:ext cx="1540611" cy="500085"/>
          </a:xfrm>
          <a:prstGeom prst="rect">
            <a:avLst/>
          </a:prstGeom>
        </p:spPr>
      </p:pic>
      <p:sp>
        <p:nvSpPr>
          <p:cNvPr id="145" name="Rectangle 144">
            <a:extLst>
              <a:ext uri="{FF2B5EF4-FFF2-40B4-BE49-F238E27FC236}">
                <a16:creationId xmlns:a16="http://schemas.microsoft.com/office/drawing/2014/main" id="{62903162-9D2D-4BD3-A488-70F3A11C3186}"/>
              </a:ext>
            </a:extLst>
          </p:cNvPr>
          <p:cNvSpPr/>
          <p:nvPr/>
        </p:nvSpPr>
        <p:spPr bwMode="auto">
          <a:xfrm>
            <a:off x="10073653" y="179072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Proactive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Threat Hunting</a:t>
            </a:r>
          </a:p>
        </p:txBody>
      </p:sp>
      <p:sp>
        <p:nvSpPr>
          <p:cNvPr id="146" name="Rectangle 145">
            <a:extLst>
              <a:ext uri="{FF2B5EF4-FFF2-40B4-BE49-F238E27FC236}">
                <a16:creationId xmlns:a16="http://schemas.microsoft.com/office/drawing/2014/main" id="{7D350B81-4959-40D6-BDBC-DD833C459535}"/>
              </a:ext>
            </a:extLst>
          </p:cNvPr>
          <p:cNvSpPr/>
          <p:nvPr/>
        </p:nvSpPr>
        <p:spPr bwMode="auto">
          <a:xfrm>
            <a:off x="10073653" y="2443538"/>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Attack Surface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Reduction Rules</a:t>
            </a:r>
          </a:p>
        </p:txBody>
      </p:sp>
      <p:sp>
        <p:nvSpPr>
          <p:cNvPr id="147" name="Rectangle 146">
            <a:extLst>
              <a:ext uri="{FF2B5EF4-FFF2-40B4-BE49-F238E27FC236}">
                <a16:creationId xmlns:a16="http://schemas.microsoft.com/office/drawing/2014/main" id="{4C3AF0ED-4CC5-4F04-BB9D-D5C49656E5AF}"/>
              </a:ext>
            </a:extLst>
          </p:cNvPr>
          <p:cNvSpPr/>
          <p:nvPr/>
        </p:nvSpPr>
        <p:spPr bwMode="auto">
          <a:xfrm>
            <a:off x="10073653" y="3096347"/>
            <a:ext cx="1546847"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82828"/>
                </a:solidFill>
                <a:effectLst/>
                <a:uLnTx/>
                <a:uFillTx/>
                <a:ea typeface="+mn-ea"/>
                <a:cs typeface="+mn-cs"/>
              </a:rPr>
              <a:t>Automated </a:t>
            </a:r>
            <a:br>
              <a:rPr kumimoji="0" lang="en-US" sz="1050" b="0" i="0" u="none" strike="noStrike" kern="1200" cap="none" spc="0" normalizeH="0" baseline="0" noProof="0" dirty="0">
                <a:ln>
                  <a:noFill/>
                </a:ln>
                <a:solidFill>
                  <a:srgbClr val="282828"/>
                </a:solidFill>
                <a:effectLst/>
                <a:uLnTx/>
                <a:uFillTx/>
                <a:ea typeface="+mn-ea"/>
                <a:cs typeface="+mn-cs"/>
              </a:rPr>
            </a:br>
            <a:r>
              <a:rPr kumimoji="0" lang="en-US" sz="1050" b="0" i="0" u="none" strike="noStrike" kern="1200" cap="none" spc="0" normalizeH="0" baseline="0" noProof="0" dirty="0">
                <a:ln>
                  <a:noFill/>
                </a:ln>
                <a:solidFill>
                  <a:srgbClr val="282828"/>
                </a:solidFill>
                <a:effectLst/>
                <a:uLnTx/>
                <a:uFillTx/>
                <a:ea typeface="+mn-ea"/>
                <a:cs typeface="+mn-cs"/>
              </a:rPr>
              <a:t>Threat Remediation</a:t>
            </a:r>
          </a:p>
        </p:txBody>
      </p:sp>
    </p:spTree>
    <p:extLst>
      <p:ext uri="{BB962C8B-B14F-4D97-AF65-F5344CB8AC3E}">
        <p14:creationId xmlns:p14="http://schemas.microsoft.com/office/powerpoint/2010/main" val="23797203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pic>
        <p:nvPicPr>
          <p:cNvPr id="4" name="Picture Placeholder 3">
            <a:extLst>
              <a:ext uri="{FF2B5EF4-FFF2-40B4-BE49-F238E27FC236}">
                <a16:creationId xmlns:a16="http://schemas.microsoft.com/office/drawing/2014/main" id="{484BC053-3518-47F6-81D9-17D5A48E7145}"/>
              </a:ext>
            </a:extLst>
          </p:cNvPr>
          <p:cNvPicPr>
            <a:picLocks noGrp="1" noChangeAspect="1"/>
          </p:cNvPicPr>
          <p:nvPr>
            <p:ph type="pic" sz="quarter" idx="22"/>
          </p:nvPr>
        </p:nvPicPr>
        <p:blipFill>
          <a:blip r:embed="rId2"/>
          <a:srcRect l="28125" r="28125"/>
          <a:stretch>
            <a:fillRect/>
          </a:stretch>
        </p:blipFill>
        <p:spPr/>
      </p:pic>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mj-lt"/>
              </a:rPr>
              <a:t>Instructions to </a:t>
            </a:r>
            <a:r>
              <a:rPr lang="en-US" dirty="0" err="1">
                <a:solidFill>
                  <a:schemeClr val="bg1"/>
                </a:solidFill>
                <a:latin typeface="+mj-lt"/>
              </a:rPr>
              <a:t>customise</a:t>
            </a:r>
            <a:r>
              <a:rPr lang="en-US" dirty="0">
                <a:solidFill>
                  <a:schemeClr val="bg1"/>
                </a:solidFill>
                <a:latin typeface="+mj-lt"/>
              </a:rPr>
              <a:t> this page for your business:</a:t>
            </a:r>
          </a:p>
          <a:p>
            <a:r>
              <a:rPr lang="en-US" dirty="0">
                <a:solidFill>
                  <a:schemeClr val="bg1"/>
                </a:solidFill>
              </a:rPr>
              <a:t>Add your company name into the heading</a:t>
            </a:r>
          </a:p>
          <a:p>
            <a:r>
              <a:rPr lang="en-US" dirty="0">
                <a:solidFill>
                  <a:schemeClr val="bg1"/>
                </a:solidFill>
              </a:rPr>
              <a:t>Add your security description under ‘Proven security specialists’</a:t>
            </a:r>
          </a:p>
          <a:p>
            <a:r>
              <a:rPr lang="en-US" dirty="0">
                <a:solidFill>
                  <a:schemeClr val="bg1"/>
                </a:solidFill>
              </a:rPr>
              <a:t>Click icon to add a picture that reflects or business or delete if not required</a:t>
            </a:r>
          </a:p>
        </p:txBody>
      </p:sp>
    </p:spTree>
    <p:extLst>
      <p:ext uri="{BB962C8B-B14F-4D97-AF65-F5344CB8AC3E}">
        <p14:creationId xmlns:p14="http://schemas.microsoft.com/office/powerpoint/2010/main" val="78262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ea typeface="+mn-lt"/>
                <a:cs typeface="Segoe UI"/>
              </a:rPr>
              <a:t>Tailo</a:t>
            </a:r>
            <a:r>
              <a:rPr lang="en-US" sz="1200" dirty="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mj-lt"/>
              </a:rPr>
              <a:t>Instructions to </a:t>
            </a:r>
            <a:r>
              <a:rPr lang="en-US" dirty="0" err="1">
                <a:solidFill>
                  <a:schemeClr val="bg1"/>
                </a:solidFill>
                <a:latin typeface="+mj-lt"/>
              </a:rPr>
              <a:t>customise</a:t>
            </a:r>
            <a:r>
              <a:rPr lang="en-US" dirty="0">
                <a:solidFill>
                  <a:schemeClr val="bg1"/>
                </a:solidFill>
                <a:latin typeface="+mj-lt"/>
              </a:rPr>
              <a:t> this page for your business:</a:t>
            </a:r>
          </a:p>
          <a:p>
            <a:r>
              <a:rPr lang="en-US" dirty="0">
                <a:solidFill>
                  <a:schemeClr val="bg1"/>
                </a:solidFill>
              </a:rPr>
              <a:t>Add your company name into the heading</a:t>
            </a:r>
          </a:p>
          <a:p>
            <a:r>
              <a:rPr lang="en-US" dirty="0">
                <a:solidFill>
                  <a:schemeClr val="bg1"/>
                </a:solidFill>
              </a:rPr>
              <a:t>Add your security description under ‘Proven security specialists’</a:t>
            </a:r>
          </a:p>
          <a:p>
            <a:r>
              <a:rPr lang="en-US" dirty="0">
                <a:solidFill>
                  <a:schemeClr val="bg1"/>
                </a:solidFill>
              </a:rPr>
              <a:t>Click icon to add a picture that reflects or business or delete if not required</a:t>
            </a:r>
          </a:p>
        </p:txBody>
      </p:sp>
    </p:spTree>
    <p:extLst>
      <p:ext uri="{BB962C8B-B14F-4D97-AF65-F5344CB8AC3E}">
        <p14:creationId xmlns:p14="http://schemas.microsoft.com/office/powerpoint/2010/main" val="37101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8557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2215991"/>
          </a:xfrm>
        </p:spPr>
        <p:txBody>
          <a:bodyPr/>
          <a:lstStyle/>
          <a:p>
            <a:r>
              <a:rPr lang="en-US" dirty="0">
                <a:cs typeface="Segoe Sans Display"/>
              </a:rPr>
              <a:t>Safeguard your business: Advanced protection for modern threats</a:t>
            </a: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942405"/>
            <a:ext cx="4523144" cy="9268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400" dirty="0">
                <a:solidFill>
                  <a:srgbClr val="000000"/>
                </a:solidFill>
                <a:cs typeface="Segoe UI Semibold"/>
              </a:rPr>
              <a:t>Advanced attacks such as phishing, ransomware and </a:t>
            </a:r>
            <a:br>
              <a:rPr lang="en-US" sz="1400" dirty="0">
                <a:solidFill>
                  <a:srgbClr val="000000"/>
                </a:solidFill>
                <a:cs typeface="Segoe UI Semibold"/>
              </a:rPr>
            </a:br>
            <a:r>
              <a:rPr lang="en-US" sz="1400" dirty="0">
                <a:solidFill>
                  <a:srgbClr val="000000"/>
                </a:solidFill>
                <a:cs typeface="Segoe UI Semibold"/>
              </a:rPr>
              <a:t>zero-day exploits demand proactive defences. Advanced security solutions offer automated threat detection and response to mitigate risks effectively.</a:t>
            </a:r>
            <a:endParaRPr kumimoji="0" lang="en-US" sz="1400" b="0" i="0" u="none" strike="noStrike" kern="1200" cap="none" spc="0" normalizeH="0" baseline="0" noProof="0" dirty="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292696"/>
            <a:ext cx="4523144" cy="9268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400" dirty="0">
                <a:solidFill>
                  <a:srgbClr val="000000"/>
                </a:solidFill>
                <a:cs typeface="Segoe UI Semibold"/>
              </a:rPr>
              <a:t>With 80% of breaches involving compromised credentials,</a:t>
            </a:r>
            <a:r>
              <a:rPr lang="en-US" sz="1400" baseline="30000" dirty="0">
                <a:solidFill>
                  <a:srgbClr val="000000"/>
                </a:solidFill>
                <a:cs typeface="Segoe UI Semibold"/>
              </a:rPr>
              <a:t>1</a:t>
            </a:r>
            <a:r>
              <a:rPr lang="en-US" sz="1400" dirty="0">
                <a:solidFill>
                  <a:srgbClr val="000000"/>
                </a:solidFill>
                <a:cs typeface="Segoe UI Semibold"/>
              </a:rPr>
              <a:t> advanced identity protection tools and </a:t>
            </a:r>
            <a:br>
              <a:rPr lang="en-US" sz="1400" dirty="0">
                <a:solidFill>
                  <a:srgbClr val="000000"/>
                </a:solidFill>
                <a:cs typeface="Segoe UI Semibold"/>
              </a:rPr>
            </a:br>
            <a:r>
              <a:rPr lang="en-US" sz="1400" dirty="0">
                <a:solidFill>
                  <a:srgbClr val="000000"/>
                </a:solidFill>
                <a:cs typeface="Segoe UI Semibold"/>
              </a:rPr>
              <a:t>risk-based conditional access policies help secure user access in real time.</a:t>
            </a:r>
            <a:endParaRPr kumimoji="0" lang="en-US" sz="1400" b="0" i="0" u="none" strike="noStrike" kern="1200" cap="none" spc="0" normalizeH="0" baseline="30000" noProof="0" dirty="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639961"/>
            <a:ext cx="4391726" cy="9268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GB" sz="1400">
                <a:solidFill>
                  <a:srgbClr val="000000"/>
                </a:solidFill>
                <a:cs typeface="Segoe UI Semibold"/>
              </a:rPr>
              <a:t>The average cost of a data breach for a SME in New </a:t>
            </a:r>
            <a:r>
              <a:rPr lang="en-GB" sz="1400" dirty="0">
                <a:solidFill>
                  <a:srgbClr val="000000"/>
                </a:solidFill>
                <a:cs typeface="Segoe UI Semibold"/>
              </a:rPr>
              <a:t>Zealand is $173K</a:t>
            </a:r>
            <a:r>
              <a:rPr lang="en-US" sz="1400" dirty="0">
                <a:solidFill>
                  <a:srgbClr val="000000"/>
                </a:solidFill>
                <a:cs typeface="Segoe UI Semibold"/>
              </a:rPr>
              <a:t>.</a:t>
            </a:r>
            <a:r>
              <a:rPr lang="en-US" sz="1400" baseline="30000" dirty="0">
                <a:solidFill>
                  <a:srgbClr val="000000"/>
                </a:solidFill>
                <a:cs typeface="Segoe UI Semibold"/>
              </a:rPr>
              <a:t>2</a:t>
            </a:r>
            <a:r>
              <a:rPr lang="en-US" sz="1400" dirty="0">
                <a:solidFill>
                  <a:srgbClr val="000000"/>
                </a:solidFill>
                <a:cs typeface="Segoe UI Semibold"/>
              </a:rPr>
              <a:t> Advanced threat analytics </a:t>
            </a:r>
            <a:br>
              <a:rPr lang="en-US" sz="1400" dirty="0">
                <a:solidFill>
                  <a:srgbClr val="000000"/>
                </a:solidFill>
                <a:cs typeface="Segoe UI Semibold"/>
              </a:rPr>
            </a:br>
            <a:r>
              <a:rPr lang="en-US" sz="1400" dirty="0">
                <a:solidFill>
                  <a:srgbClr val="000000"/>
                </a:solidFill>
                <a:cs typeface="Segoe UI Semibold"/>
              </a:rPr>
              <a:t>and real-time monitoring can help minimise potential financial and operational impacts.</a:t>
            </a:r>
            <a:endParaRPr kumimoji="0" lang="en-US" sz="1400" b="0" i="0" u="none" strike="noStrike" kern="1200" cap="none" spc="0" normalizeH="0" baseline="30000" noProof="0" dirty="0">
              <a:ln>
                <a:noFill/>
              </a:ln>
              <a:solidFill>
                <a:srgbClr val="000000"/>
              </a:solidFill>
              <a:effectLst/>
              <a:uLnTx/>
              <a:uFillTx/>
              <a:cs typeface="Segoe UI Semibold" panose="020B0502040204020203" pitchFamily="34" charset="0"/>
            </a:endParaRPr>
          </a:p>
        </p:txBody>
      </p:sp>
      <p:grpSp>
        <p:nvGrpSpPr>
          <p:cNvPr id="4" name="Group 3">
            <a:extLst>
              <a:ext uri="{FF2B5EF4-FFF2-40B4-BE49-F238E27FC236}">
                <a16:creationId xmlns:a16="http://schemas.microsoft.com/office/drawing/2014/main" id="{40941CF7-9237-4A28-9FDB-D87CD4E8C5F3}"/>
              </a:ext>
            </a:extLst>
          </p:cNvPr>
          <p:cNvGrpSpPr/>
          <p:nvPr/>
        </p:nvGrpSpPr>
        <p:grpSpPr>
          <a:xfrm>
            <a:off x="5465403" y="3653390"/>
            <a:ext cx="900000" cy="900000"/>
            <a:chOff x="5465403" y="3653390"/>
            <a:chExt cx="900000" cy="900000"/>
          </a:xfrm>
        </p:grpSpPr>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2" name="Group 1">
            <a:extLst>
              <a:ext uri="{FF2B5EF4-FFF2-40B4-BE49-F238E27FC236}">
                <a16:creationId xmlns:a16="http://schemas.microsoft.com/office/drawing/2014/main" id="{B08452D0-8C14-4DC9-B38A-4FA0AEE64DE6}"/>
              </a:ext>
            </a:extLst>
          </p:cNvPr>
          <p:cNvGrpSpPr/>
          <p:nvPr/>
        </p:nvGrpSpPr>
        <p:grpSpPr>
          <a:xfrm>
            <a:off x="5465403" y="955834"/>
            <a:ext cx="900000" cy="900000"/>
            <a:chOff x="5465403" y="955834"/>
            <a:chExt cx="900000" cy="900000"/>
          </a:xfrm>
        </p:grpSpPr>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3" name="Group 2">
            <a:extLst>
              <a:ext uri="{FF2B5EF4-FFF2-40B4-BE49-F238E27FC236}">
                <a16:creationId xmlns:a16="http://schemas.microsoft.com/office/drawing/2014/main" id="{B3F552D7-6945-4A8D-96F3-E54D6B7B116F}"/>
              </a:ext>
            </a:extLst>
          </p:cNvPr>
          <p:cNvGrpSpPr/>
          <p:nvPr/>
        </p:nvGrpSpPr>
        <p:grpSpPr>
          <a:xfrm>
            <a:off x="5465403" y="2304612"/>
            <a:ext cx="900000" cy="900000"/>
            <a:chOff x="5465403" y="2304612"/>
            <a:chExt cx="900000" cy="900000"/>
          </a:xfrm>
        </p:grpSpPr>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21280"/>
            <a:ext cx="4523144" cy="861774"/>
          </a:xfrm>
          <a:prstGeom prst="rect">
            <a:avLst/>
          </a:prstGeom>
          <a:noFill/>
        </p:spPr>
        <p:txBody>
          <a:bodyPr wrap="square" lIns="0" tIns="0" rIns="0" bIns="0" rtlCol="0" anchor="t">
            <a:spAutoFit/>
          </a:bodyPr>
          <a:lstStyle/>
          <a:p>
            <a:pPr>
              <a:defRPr/>
            </a:pPr>
            <a:r>
              <a:rPr lang="en-US" sz="1400" dirty="0">
                <a:solidFill>
                  <a:srgbClr val="000000"/>
                </a:solidFill>
                <a:cs typeface="Segoe UI Semibold"/>
              </a:rPr>
              <a:t>Compliance frameworks like Essential 8 and SOCI emphasise the need for comprehensive security </a:t>
            </a:r>
            <a:br>
              <a:rPr lang="en-US" sz="1400" dirty="0">
                <a:solidFill>
                  <a:srgbClr val="000000"/>
                </a:solidFill>
                <a:cs typeface="Segoe UI Semibold"/>
              </a:rPr>
            </a:br>
            <a:r>
              <a:rPr lang="en-US" sz="1400" dirty="0">
                <a:solidFill>
                  <a:srgbClr val="000000"/>
                </a:solidFill>
                <a:cs typeface="Segoe UI Semibold"/>
              </a:rPr>
              <a:t>controls, which advanced solutions support with </a:t>
            </a:r>
            <a:br>
              <a:rPr lang="en-US" sz="1400" dirty="0">
                <a:solidFill>
                  <a:srgbClr val="000000"/>
                </a:solidFill>
                <a:cs typeface="Segoe UI Semibold"/>
              </a:rPr>
            </a:br>
            <a:r>
              <a:rPr lang="en-US" sz="1400" dirty="0">
                <a:solidFill>
                  <a:srgbClr val="000000"/>
                </a:solidFill>
                <a:cs typeface="Segoe UI Semibold"/>
              </a:rPr>
              <a:t>end-to-end protection.</a:t>
            </a:r>
            <a:endParaRPr kumimoji="0" lang="en-US" sz="1400" b="0" i="0" u="none" strike="noStrike" kern="1200" cap="none" spc="0" normalizeH="0" baseline="30000" noProof="0" dirty="0">
              <a:ln>
                <a:noFill/>
              </a:ln>
              <a:solidFill>
                <a:srgbClr val="000000"/>
              </a:solidFill>
              <a:effectLst/>
              <a:uLnTx/>
              <a:uFillTx/>
              <a:ea typeface="+mn-ea"/>
              <a:cs typeface="Segoe UI Semibold"/>
            </a:endParaRPr>
          </a:p>
        </p:txBody>
      </p:sp>
      <p:grpSp>
        <p:nvGrpSpPr>
          <p:cNvPr id="6" name="Group 5">
            <a:extLst>
              <a:ext uri="{FF2B5EF4-FFF2-40B4-BE49-F238E27FC236}">
                <a16:creationId xmlns:a16="http://schemas.microsoft.com/office/drawing/2014/main" id="{D184B5B1-6961-4C4C-8701-2681BD1B7AC2}"/>
              </a:ext>
            </a:extLst>
          </p:cNvPr>
          <p:cNvGrpSpPr/>
          <p:nvPr/>
        </p:nvGrpSpPr>
        <p:grpSpPr>
          <a:xfrm>
            <a:off x="5465403" y="5002167"/>
            <a:ext cx="900000" cy="900000"/>
            <a:chOff x="5465403" y="5002167"/>
            <a:chExt cx="900000" cy="900000"/>
          </a:xfrm>
        </p:grpSpPr>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grpSp>
      <p:sp>
        <p:nvSpPr>
          <p:cNvPr id="58" name="TextBox 57">
            <a:extLst>
              <a:ext uri="{FF2B5EF4-FFF2-40B4-BE49-F238E27FC236}">
                <a16:creationId xmlns:a16="http://schemas.microsoft.com/office/drawing/2014/main" id="{CF3E1D9E-D270-4EC5-90C0-15B963DE0CEB}"/>
              </a:ext>
            </a:extLst>
          </p:cNvPr>
          <p:cNvSpPr txBox="1"/>
          <p:nvPr/>
        </p:nvSpPr>
        <p:spPr>
          <a:xfrm>
            <a:off x="588264" y="6303737"/>
            <a:ext cx="3524250" cy="276999"/>
          </a:xfrm>
          <a:prstGeom prst="rect">
            <a:avLst/>
          </a:prstGeom>
          <a:noFill/>
        </p:spPr>
        <p:txBody>
          <a:bodyPr wrap="square" lIns="0" tIns="0" rIns="0" bIns="0" rtlCol="0">
            <a:spAutoFit/>
          </a:bodyPr>
          <a:lstStyle/>
          <a:p>
            <a:pPr marL="114300" indent="-114300" defTabSz="914192">
              <a:buFont typeface="+mj-lt"/>
              <a:buAutoNum type="arabicPeriod"/>
              <a:defRPr/>
            </a:pPr>
            <a:r>
              <a:rPr lang="en-US" sz="900" dirty="0">
                <a:solidFill>
                  <a:schemeClr val="tx2"/>
                </a:solidFill>
                <a:hlinkClick r:id="rId7">
                  <a:extLst>
                    <a:ext uri="{A12FA001-AC4F-418D-AE19-62706E023703}">
                      <ahyp:hlinkClr xmlns:ahyp="http://schemas.microsoft.com/office/drawing/2018/hyperlinkcolor" val="tx"/>
                    </a:ext>
                  </a:extLst>
                </a:hlinkClick>
              </a:rPr>
              <a:t>Verizon 2024 DBIR</a:t>
            </a:r>
            <a:endParaRPr lang="en-US" sz="900" dirty="0">
              <a:solidFill>
                <a:schemeClr val="tx2"/>
              </a:solidFill>
            </a:endParaRP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lang="en-US" sz="900" dirty="0">
                <a:solidFill>
                  <a:schemeClr val="tx2"/>
                </a:solidFill>
                <a:hlinkClick r:id="rId8">
                  <a:extLst>
                    <a:ext uri="{A12FA001-AC4F-418D-AE19-62706E023703}">
                      <ahyp:hlinkClr xmlns:ahyp="http://schemas.microsoft.com/office/drawing/2018/hyperlinkcolor" val="tx"/>
                    </a:ext>
                  </a:extLst>
                </a:hlinkClick>
              </a:rPr>
              <a:t>Media One NZ</a:t>
            </a:r>
            <a:r>
              <a:rPr lang="en-US" sz="900" dirty="0">
                <a:solidFill>
                  <a:schemeClr val="tx2"/>
                </a:solidFill>
              </a:rPr>
              <a:t>​</a:t>
            </a:r>
            <a:endParaRPr lang="en-GB" sz="900" dirty="0">
              <a:solidFill>
                <a:schemeClr val="tx2"/>
              </a:solidFill>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3D4AD868-EE42-4017-83E9-E1CA1D83F538}"/>
              </a:ext>
            </a:extLst>
          </p:cNvPr>
          <p:cNvGrpSpPr/>
          <p:nvPr/>
        </p:nvGrpSpPr>
        <p:grpSpPr>
          <a:xfrm>
            <a:off x="7055913" y="2458643"/>
            <a:ext cx="900000" cy="900000"/>
            <a:chOff x="9887616" y="2134986"/>
            <a:chExt cx="900000" cy="900000"/>
          </a:xfrm>
        </p:grpSpPr>
        <p:pic>
          <p:nvPicPr>
            <p:cNvPr id="298" name="Picture 297">
              <a:extLst>
                <a:ext uri="{FF2B5EF4-FFF2-40B4-BE49-F238E27FC236}">
                  <a16:creationId xmlns:a16="http://schemas.microsoft.com/office/drawing/2014/main" id="{0B573F2A-D294-42AC-ACDB-D2E066F59B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134986"/>
              <a:ext cx="900000" cy="900000"/>
            </a:xfrm>
            <a:prstGeom prst="rect">
              <a:avLst/>
            </a:prstGeom>
          </p:spPr>
        </p:pic>
        <p:pic>
          <p:nvPicPr>
            <p:cNvPr id="299" name="Graphic 298">
              <a:extLst>
                <a:ext uri="{FF2B5EF4-FFF2-40B4-BE49-F238E27FC236}">
                  <a16:creationId xmlns:a16="http://schemas.microsoft.com/office/drawing/2014/main" id="{E37F38F1-70E0-43B1-A569-ED60065F3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368986"/>
              <a:ext cx="37565" cy="432000"/>
            </a:xfrm>
            <a:prstGeom prst="rect">
              <a:avLst/>
            </a:prstGeom>
          </p:spPr>
        </p:pic>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dirty="0"/>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392142" y="2458643"/>
            <a:ext cx="900000" cy="900000"/>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sp>
        <p:nvSpPr>
          <p:cNvPr id="286" name="TextBox 285">
            <a:extLst>
              <a:ext uri="{FF2B5EF4-FFF2-40B4-BE49-F238E27FC236}">
                <a16:creationId xmlns:a16="http://schemas.microsoft.com/office/drawing/2014/main" id="{6A9FAAEF-0327-46BD-92B9-A5417863AF2D}"/>
              </a:ext>
            </a:extLst>
          </p:cNvPr>
          <p:cNvSpPr txBox="1"/>
          <p:nvPr/>
        </p:nvSpPr>
        <p:spPr>
          <a:xfrm>
            <a:off x="1036759" y="1505269"/>
            <a:ext cx="1623008" cy="492443"/>
          </a:xfrm>
          <a:prstGeom prst="rect">
            <a:avLst/>
          </a:prstGeom>
          <a:noFill/>
        </p:spPr>
        <p:txBody>
          <a:bodyPr wrap="none" lIns="0" tIns="0" rIns="0" bIns="0" rtlCol="0" anchor="t">
            <a:spAutoFit/>
          </a:bodyPr>
          <a:lstStyle/>
          <a:p>
            <a:pPr algn="ctr" defTabSz="403433"/>
            <a:r>
              <a:rPr lang="en-US" sz="1600" dirty="0">
                <a:latin typeface="+mj-lt"/>
                <a:cs typeface="Segoe UI Semibold" panose="020B0702040204020203" pitchFamily="34" charset="0"/>
              </a:rPr>
              <a:t>Hybrid </a:t>
            </a:r>
            <a:br>
              <a:rPr lang="en-US" sz="1600" dirty="0">
                <a:latin typeface="+mj-lt"/>
                <a:cs typeface="Segoe UI Semibold" panose="020B0702040204020203" pitchFamily="34" charset="0"/>
              </a:rPr>
            </a:br>
            <a:r>
              <a:rPr lang="en-US" sz="1600" dirty="0">
                <a:latin typeface="+mj-lt"/>
                <a:cs typeface="Segoe UI Semibold" panose="020B0702040204020203" pitchFamily="34" charset="0"/>
              </a:rPr>
              <a:t>Work Complexity</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3" y="2132960"/>
            <a:ext cx="2520000"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588263" y="3637605"/>
            <a:ext cx="2520000" cy="1508105"/>
          </a:xfrm>
          <a:prstGeom prst="rect">
            <a:avLst/>
          </a:prstGeom>
          <a:noFill/>
        </p:spPr>
        <p:txBody>
          <a:bodyPr wrap="square" lIns="0" tIns="0" rIns="0" bIns="0">
            <a:spAutoFit/>
          </a:bodyPr>
          <a:lstStyle/>
          <a:p>
            <a:pPr algn="ctr" defTabSz="432238">
              <a:spcBef>
                <a:spcPts val="283"/>
              </a:spcBef>
              <a:spcAft>
                <a:spcPts val="800"/>
              </a:spcAft>
              <a:defRPr/>
            </a:pPr>
            <a:r>
              <a:rPr lang="en-US" sz="1400" dirty="0"/>
              <a:t>While foundational protections are in place, hybrid work environments introduce advanced threats that require deeper visibility and adaptive controls to secure users, devices and access points.</a:t>
            </a:r>
          </a:p>
        </p:txBody>
      </p:sp>
      <p:grpSp>
        <p:nvGrpSpPr>
          <p:cNvPr id="389" name="Group 388">
            <a:extLst>
              <a:ext uri="{FF2B5EF4-FFF2-40B4-BE49-F238E27FC236}">
                <a16:creationId xmlns:a16="http://schemas.microsoft.com/office/drawing/2014/main" id="{FD4C6520-B943-4A83-9AD5-F619701151FA}"/>
              </a:ext>
            </a:extLst>
          </p:cNvPr>
          <p:cNvGrpSpPr/>
          <p:nvPr/>
        </p:nvGrpSpPr>
        <p:grpSpPr>
          <a:xfrm>
            <a:off x="4211967" y="2458643"/>
            <a:ext cx="900000" cy="900000"/>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317" name="TextBox 316">
            <a:extLst>
              <a:ext uri="{FF2B5EF4-FFF2-40B4-BE49-F238E27FC236}">
                <a16:creationId xmlns:a16="http://schemas.microsoft.com/office/drawing/2014/main" id="{1BAC9833-142F-4D34-AB9B-E3A5538F7AB5}"/>
              </a:ext>
            </a:extLst>
          </p:cNvPr>
          <p:cNvSpPr txBox="1"/>
          <p:nvPr/>
        </p:nvSpPr>
        <p:spPr>
          <a:xfrm>
            <a:off x="3612567" y="1505269"/>
            <a:ext cx="2098800" cy="492443"/>
          </a:xfrm>
          <a:prstGeom prst="rect">
            <a:avLst/>
          </a:prstGeom>
          <a:noFill/>
        </p:spPr>
        <p:txBody>
          <a:bodyPr wrap="square" lIns="0" tIns="0" rIns="0" bIns="0" rtlCol="0" anchor="t">
            <a:spAutoFit/>
          </a:bodyPr>
          <a:lstStyle/>
          <a:p>
            <a:pPr algn="ctr" defTabSz="403433"/>
            <a:r>
              <a:rPr lang="en-US" sz="1600" dirty="0">
                <a:latin typeface="+mj-lt"/>
                <a:cs typeface="Segoe UI Semibold" panose="020B0702040204020203" pitchFamily="34" charset="0"/>
              </a:rPr>
              <a:t>Sophisticated </a:t>
            </a:r>
            <a:br>
              <a:rPr lang="en-US" sz="1600" dirty="0">
                <a:latin typeface="+mj-lt"/>
                <a:cs typeface="Segoe UI Semibold" panose="020B0702040204020203" pitchFamily="34" charset="0"/>
              </a:rPr>
            </a:br>
            <a:r>
              <a:rPr lang="en-US" sz="1600" dirty="0">
                <a:latin typeface="+mj-lt"/>
                <a:cs typeface="Segoe UI Semibold" panose="020B0702040204020203" pitchFamily="34" charset="0"/>
              </a:rPr>
              <a:t>Cyber Threats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8088" y="2132960"/>
            <a:ext cx="2520000"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08088" y="3637605"/>
            <a:ext cx="2520000" cy="1938992"/>
          </a:xfrm>
          <a:prstGeom prst="rect">
            <a:avLst/>
          </a:prstGeom>
          <a:noFill/>
        </p:spPr>
        <p:txBody>
          <a:bodyPr wrap="square" lIns="0" tIns="0" rIns="0" bIns="0">
            <a:spAutoFit/>
          </a:bodyPr>
          <a:lstStyle/>
          <a:p>
            <a:pPr algn="ctr" defTabSz="432238">
              <a:spcBef>
                <a:spcPts val="283"/>
              </a:spcBef>
              <a:spcAft>
                <a:spcPts val="800"/>
              </a:spcAft>
              <a:defRPr/>
            </a:pPr>
            <a:r>
              <a:rPr lang="en-US" sz="1400" dirty="0"/>
              <a:t>Cyber criminals are deploying advanced tactics like AI-driven phishing, ransomware-as-a-service and deepfake technology. Elevated security adds proactive threat hunting and automated responses to detect and neutralise these attacks in real-time.</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7913" y="1513591"/>
            <a:ext cx="2556000" cy="492443"/>
          </a:xfrm>
          <a:prstGeom prst="rect">
            <a:avLst/>
          </a:prstGeom>
          <a:noFill/>
        </p:spPr>
        <p:txBody>
          <a:bodyPr wrap="square" lIns="0" tIns="0" rIns="0" bIns="0" rtlCol="0" anchor="t">
            <a:spAutoFit/>
          </a:bodyPr>
          <a:lstStyle/>
          <a:p>
            <a:pPr algn="ctr" defTabSz="403433"/>
            <a:r>
              <a:rPr lang="en-US" sz="1600" dirty="0">
                <a:latin typeface="+mj-lt"/>
                <a:cs typeface="Segoe UI Semibold" panose="020B0702040204020203" pitchFamily="34" charset="0"/>
              </a:rPr>
              <a:t>Insufficient </a:t>
            </a:r>
            <a:br>
              <a:rPr lang="en-US" sz="1600" dirty="0">
                <a:latin typeface="+mj-lt"/>
                <a:cs typeface="Segoe UI Semibold" panose="020B0702040204020203" pitchFamily="34" charset="0"/>
              </a:rPr>
            </a:br>
            <a:r>
              <a:rPr lang="en-US" sz="1600" dirty="0">
                <a:latin typeface="+mj-lt"/>
                <a:cs typeface="Segoe UI Semibold" panose="020B0702040204020203" pitchFamily="34" charset="0"/>
              </a:rPr>
              <a:t>Endpoint Coverage</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5913"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245913" y="3637605"/>
            <a:ext cx="2520000" cy="1508105"/>
          </a:xfrm>
          <a:prstGeom prst="rect">
            <a:avLst/>
          </a:prstGeom>
          <a:noFill/>
        </p:spPr>
        <p:txBody>
          <a:bodyPr wrap="square" lIns="0" tIns="0" rIns="0" bIns="0">
            <a:spAutoFit/>
          </a:bodyPr>
          <a:lstStyle/>
          <a:p>
            <a:pPr algn="ctr" defTabSz="432238">
              <a:spcBef>
                <a:spcPts val="283"/>
              </a:spcBef>
              <a:spcAft>
                <a:spcPts val="800"/>
              </a:spcAft>
              <a:defRPr/>
            </a:pPr>
            <a:r>
              <a:rPr lang="en-US" sz="1400" dirty="0"/>
              <a:t>Basic endpoint protection addresses common vulnerabilities but lacks advanced detection and response capabilities needed to mitigate targeted attacks or zero-day threats.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69434" y="1505269"/>
            <a:ext cx="2098800" cy="492443"/>
          </a:xfrm>
          <a:prstGeom prst="rect">
            <a:avLst/>
          </a:prstGeom>
          <a:noFill/>
        </p:spPr>
        <p:txBody>
          <a:bodyPr wrap="square" lIns="0" tIns="0" rIns="0" bIns="0" rtlCol="0" anchor="t">
            <a:spAutoFit/>
          </a:bodyPr>
          <a:lstStyle/>
          <a:p>
            <a:pPr algn="ctr" defTabSz="403433"/>
            <a:r>
              <a:rPr lang="en-US" sz="1600" dirty="0">
                <a:latin typeface="+mj-lt"/>
                <a:cs typeface="Segoe UI Semibold" panose="020B0702040204020203" pitchFamily="34" charset="0"/>
              </a:rPr>
              <a:t>Growing </a:t>
            </a:r>
            <a:br>
              <a:rPr lang="en-US" sz="1600" dirty="0">
                <a:latin typeface="+mj-lt"/>
                <a:cs typeface="Segoe UI Semibold" panose="020B0702040204020203" pitchFamily="34" charset="0"/>
              </a:rPr>
            </a:br>
            <a:r>
              <a:rPr lang="en-US" sz="1600" dirty="0">
                <a:latin typeface="+mj-lt"/>
                <a:cs typeface="Segoe UI Semibold" panose="020B0702040204020203" pitchFamily="34" charset="0"/>
              </a:rPr>
              <a:t>Shadow IT</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3737"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083737" y="3637605"/>
            <a:ext cx="2520000" cy="1508105"/>
          </a:xfrm>
          <a:prstGeom prst="rect">
            <a:avLst/>
          </a:prstGeom>
          <a:noFill/>
        </p:spPr>
        <p:txBody>
          <a:bodyPr wrap="square" lIns="0" tIns="0" rIns="0" bIns="0">
            <a:spAutoFit/>
          </a:bodyPr>
          <a:lstStyle/>
          <a:p>
            <a:pPr algn="ctr" defTabSz="432238">
              <a:spcBef>
                <a:spcPts val="283"/>
              </a:spcBef>
              <a:spcAft>
                <a:spcPts val="800"/>
              </a:spcAft>
              <a:defRPr/>
            </a:pPr>
            <a:r>
              <a:rPr lang="en-US" sz="1400" dirty="0"/>
              <a:t>With employees increasingly using unsanctioned cloud apps, foundational security tools </a:t>
            </a:r>
            <a:br>
              <a:rPr lang="en-US" sz="1400" dirty="0"/>
            </a:br>
            <a:r>
              <a:rPr lang="en-US" sz="1400" dirty="0"/>
              <a:t>may fail to detect or control risky activities, leaving data exposed to breaches and compliance violations.</a:t>
            </a:r>
          </a:p>
        </p:txBody>
      </p:sp>
      <p:grpSp>
        <p:nvGrpSpPr>
          <p:cNvPr id="391" name="Group 390">
            <a:extLst>
              <a:ext uri="{FF2B5EF4-FFF2-40B4-BE49-F238E27FC236}">
                <a16:creationId xmlns:a16="http://schemas.microsoft.com/office/drawing/2014/main" id="{6250E4AD-DC68-49BF-9CDD-398ECD6BCFC7}"/>
              </a:ext>
            </a:extLst>
          </p:cNvPr>
          <p:cNvGrpSpPr/>
          <p:nvPr/>
        </p:nvGrpSpPr>
        <p:grpSpPr>
          <a:xfrm>
            <a:off x="9887616" y="2458643"/>
            <a:ext cx="900000" cy="900000"/>
            <a:chOff x="9887616" y="2134986"/>
            <a:chExt cx="900000" cy="900000"/>
          </a:xfrm>
        </p:grpSpPr>
        <p:pic>
          <p:nvPicPr>
            <p:cNvPr id="381" name="Picture 380">
              <a:extLst>
                <a:ext uri="{FF2B5EF4-FFF2-40B4-BE49-F238E27FC236}">
                  <a16:creationId xmlns:a16="http://schemas.microsoft.com/office/drawing/2014/main" id="{8A349936-EB3B-4D02-A748-803DDF36CD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134986"/>
              <a:ext cx="900000" cy="900000"/>
            </a:xfrm>
            <a:prstGeom prst="rect">
              <a:avLst/>
            </a:prstGeom>
          </p:spPr>
        </p:pic>
        <p:pic>
          <p:nvPicPr>
            <p:cNvPr id="385" name="Graphic 384">
              <a:extLst>
                <a:ext uri="{FF2B5EF4-FFF2-40B4-BE49-F238E27FC236}">
                  <a16:creationId xmlns:a16="http://schemas.microsoft.com/office/drawing/2014/main" id="{E103574F-BC1C-43F7-9D83-08A76EB26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368986"/>
              <a:ext cx="37565" cy="432000"/>
            </a:xfrm>
            <a:prstGeom prst="rect">
              <a:avLst/>
            </a:prstGeom>
          </p:spPr>
        </p:pic>
      </p:gr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31F2E-A108-42D2-AA11-BC97A6E23297}"/>
              </a:ext>
            </a:extLst>
          </p:cNvPr>
          <p:cNvPicPr>
            <a:picLocks noChangeAspect="1"/>
          </p:cNvPicPr>
          <p:nvPr/>
        </p:nvPicPr>
        <p:blipFill>
          <a:blip r:embed="rId2"/>
          <a:stretch>
            <a:fillRect/>
          </a:stretch>
        </p:blipFill>
        <p:spPr>
          <a:xfrm>
            <a:off x="584200" y="2728143"/>
            <a:ext cx="11018838" cy="33773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368658"/>
            <a:ext cx="11018838" cy="273683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Advanced Identity Protection:</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Leverage risk-based access controls and real-time threat detection with Microsoft Entra ID P2.</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Enhanced Threat Protection for Emails and Collaboration:</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Gain advanced phishing, malware and email threat response capabilities with Defender for Office 365 Plan 2.</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Comprehensive Endpoint Security:</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Adopt Defender for Endpoint Plan 2 for proactive threat hunting, behavioural monitoring and automated remediation.</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Cloud App Security:</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Improve visibility and control over unsanctioned apps and mitigate shadow IT risks with Defender for Cloud Apps.</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Identity Threat Detection:</a:t>
            </a:r>
            <a:br>
              <a:rPr kumimoji="0" lang="en-US" sz="1400" b="0" i="0" u="none" strike="noStrike" kern="1200" cap="none" spc="0" normalizeH="0" baseline="0" noProof="0" dirty="0">
                <a:ln>
                  <a:noFill/>
                </a:ln>
                <a:solidFill>
                  <a:srgbClr val="000000"/>
                </a:solidFill>
                <a:effectLst/>
                <a:uLnTx/>
                <a:uFillTx/>
                <a:cs typeface="Segoe UI"/>
              </a:rPr>
            </a:br>
            <a:r>
              <a:rPr kumimoji="0" lang="en-US" sz="1400" b="0" i="0" u="none" strike="noStrike" kern="1200" cap="none" spc="0" normalizeH="0" baseline="0" noProof="0" dirty="0">
                <a:ln>
                  <a:noFill/>
                </a:ln>
                <a:solidFill>
                  <a:srgbClr val="000000"/>
                </a:solidFill>
                <a:effectLst/>
                <a:uLnTx/>
                <a:uFillTx/>
                <a:cs typeface="Segoe UI"/>
              </a:rPr>
              <a:t>Use Defender for Identity to detect lateral movement, compromised accounts and advanced identity-based attacks.</a:t>
            </a:r>
            <a:endParaRPr kumimoji="0" lang="en-GB" sz="1400" b="0" i="0" u="none" strike="noStrike" kern="1200" cap="none" spc="0" normalizeH="0" baseline="0" noProof="0" dirty="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dirty="0">
                <a:solidFill>
                  <a:srgbClr val="091F2C"/>
                </a:solidFill>
                <a:cs typeface="Segoe Sans Display"/>
              </a:rPr>
              <a:t>M365 E3: A solid security foundation</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0935010" cy="984885"/>
          </a:xfrm>
        </p:spPr>
        <p:txBody>
          <a:bodyPr vert="horz" wrap="square" lIns="0" tIns="0" rIns="0" bIns="0" rtlCol="0" anchor="t">
            <a:spAutoFit/>
          </a:bodyPr>
          <a:lstStyle/>
          <a:p>
            <a:r>
              <a:rPr lang="en-US" dirty="0">
                <a:cs typeface="Segoe UI"/>
              </a:rPr>
              <a:t>M365 E3 provides essential protection for businesses, delivering tools to secure user identities, devices and data. It includes baseline capabilities like multifactor authentication, basic threat detection and device management to help businesses safeguard against common cyber threats. However, as the threat landscape evolves, foundational protections may not be sufficient to defend against sophisticated attacks, insider risks or complex regulatory requirements.</a:t>
            </a:r>
            <a:endParaRPr lang="en-GB" baseline="30000" dirty="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728143"/>
            <a:ext cx="11018838" cy="640515"/>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800" i="0" u="none" strike="noStrike" kern="1200" cap="none" spc="0" normalizeH="0" baseline="0" noProof="0" dirty="0">
                <a:ln>
                  <a:noFill/>
                </a:ln>
                <a:solidFill>
                  <a:srgbClr val="091F2C"/>
                </a:solidFill>
                <a:effectLst/>
                <a:uLnTx/>
                <a:uFillTx/>
                <a:latin typeface="+mj-lt"/>
                <a:cs typeface="Segoe UI" panose="020B0502040204020203" pitchFamily="34" charset="0"/>
              </a:rPr>
              <a:t>Ways to Elevate Security Beyond M365 E3</a:t>
            </a:r>
            <a:endParaRPr kumimoji="0" lang="en-GB" sz="18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5063018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7C3013-0D08-462A-93D2-95797CB6D313}"/>
              </a:ext>
            </a:extLst>
          </p:cNvPr>
          <p:cNvPicPr>
            <a:picLocks noChangeAspect="1"/>
          </p:cNvPicPr>
          <p:nvPr/>
        </p:nvPicPr>
        <p:blipFill>
          <a:blip r:embed="rId2"/>
          <a:stretch>
            <a:fillRect/>
          </a:stretch>
        </p:blipFill>
        <p:spPr>
          <a:xfrm>
            <a:off x="584200" y="2728142"/>
            <a:ext cx="5221200" cy="3486206"/>
          </a:xfrm>
          <a:prstGeom prst="rect">
            <a:avLst/>
          </a:prstGeom>
        </p:spPr>
      </p:pic>
      <p:pic>
        <p:nvPicPr>
          <p:cNvPr id="13" name="Picture 12">
            <a:extLst>
              <a:ext uri="{FF2B5EF4-FFF2-40B4-BE49-F238E27FC236}">
                <a16:creationId xmlns:a16="http://schemas.microsoft.com/office/drawing/2014/main" id="{9ABCCC72-3C0F-4FA3-95CB-7131D99274D3}"/>
              </a:ext>
            </a:extLst>
          </p:cNvPr>
          <p:cNvPicPr>
            <a:picLocks noChangeAspect="1"/>
          </p:cNvPicPr>
          <p:nvPr/>
        </p:nvPicPr>
        <p:blipFill>
          <a:blip r:embed="rId2"/>
          <a:stretch>
            <a:fillRect/>
          </a:stretch>
        </p:blipFill>
        <p:spPr>
          <a:xfrm>
            <a:off x="6381838" y="2728142"/>
            <a:ext cx="5221200" cy="3486206"/>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337880"/>
            <a:ext cx="5221200" cy="2843952"/>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600"/>
              </a:spcBef>
              <a:buClr>
                <a:schemeClr val="tx1"/>
              </a:buClr>
              <a:buNone/>
              <a:defRPr/>
            </a:pPr>
            <a:r>
              <a:rPr kumimoji="0" lang="en-US" sz="1400" b="0" i="0" u="none" strike="noStrike" kern="1200" cap="none" spc="0" normalizeH="0" noProof="0" dirty="0">
                <a:ln>
                  <a:noFill/>
                </a:ln>
                <a:solidFill>
                  <a:srgbClr val="000000"/>
                </a:solidFill>
                <a:effectLst/>
                <a:uLnTx/>
                <a:uFillTx/>
                <a:cs typeface="Segoe UI"/>
              </a:rPr>
              <a:t>M365 E5 Security consolidates multiple security tools into one cost-effective bundle, streamlining security management and providing robust protection across all areas. This eliminates the need for separate products and reduces complexity, making it a smart investment for businesses looking to elevate their security posture efficiently.</a:t>
            </a:r>
            <a:endParaRPr kumimoji="0" lang="en-GB" sz="1400" b="0" i="0" u="none" strike="noStrike" kern="1200" cap="none" spc="0" normalizeH="0" noProof="0" dirty="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dirty="0">
                <a:solidFill>
                  <a:srgbClr val="091F2C"/>
                </a:solidFill>
              </a:rPr>
              <a:t>Introducing M365 E5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738664"/>
          </a:xfrm>
        </p:spPr>
        <p:txBody>
          <a:bodyPr>
            <a:spAutoFit/>
          </a:bodyPr>
          <a:lstStyle/>
          <a:p>
            <a:r>
              <a:rPr lang="en-US" dirty="0">
                <a:cs typeface="Segoe UI"/>
              </a:rPr>
              <a:t>M365 E5 Security provides a comprehensive set of tools to protect your </a:t>
            </a:r>
            <a:r>
              <a:rPr lang="en-US" dirty="0" err="1">
                <a:cs typeface="Segoe UI"/>
              </a:rPr>
              <a:t>organisation</a:t>
            </a:r>
            <a:r>
              <a:rPr lang="en-US" dirty="0">
                <a:cs typeface="Segoe UI"/>
              </a:rPr>
              <a:t> from sophisticated cyber threats, covering users, devices and data. With M365 E5 Security, you get advanced identity protection, threat detection and proactive response capabilities, all in one solution.</a:t>
            </a:r>
            <a:endParaRPr lang="en-GB" baseline="30000" dirty="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728143"/>
            <a:ext cx="5221200" cy="609737"/>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Cost-Effective Protection with M365 E5 Security</a:t>
            </a:r>
            <a:endParaRPr kumimoji="0" lang="en-GB" sz="16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
        <p:nvSpPr>
          <p:cNvPr id="14" name="Text Placeholder 5">
            <a:extLst>
              <a:ext uri="{FF2B5EF4-FFF2-40B4-BE49-F238E27FC236}">
                <a16:creationId xmlns:a16="http://schemas.microsoft.com/office/drawing/2014/main" id="{2A12EBB5-0E2C-4BEE-8079-9326D8950419}"/>
              </a:ext>
            </a:extLst>
          </p:cNvPr>
          <p:cNvSpPr txBox="1">
            <a:spLocks/>
          </p:cNvSpPr>
          <p:nvPr/>
        </p:nvSpPr>
        <p:spPr>
          <a:xfrm>
            <a:off x="6381838" y="3337880"/>
            <a:ext cx="5221200" cy="2843952"/>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Advanced Identity Protection: </a:t>
            </a:r>
            <a:r>
              <a:rPr kumimoji="0" lang="en-US" sz="1400" b="0" i="0" u="none" strike="noStrike" kern="1200" cap="none" spc="0" normalizeH="0" noProof="0" dirty="0">
                <a:ln>
                  <a:noFill/>
                </a:ln>
                <a:solidFill>
                  <a:srgbClr val="000000"/>
                </a:solidFill>
                <a:effectLst/>
                <a:uLnTx/>
                <a:uFillTx/>
                <a:cs typeface="Segoe UI"/>
              </a:rPr>
              <a:t>Uses risk-based policies to block unauthorised access.</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Enhanced Threat Protection: </a:t>
            </a:r>
            <a:r>
              <a:rPr kumimoji="0" lang="en-US" sz="1400" b="0" i="0" u="none" strike="noStrike" kern="1200" cap="none" spc="0" normalizeH="0" noProof="0" dirty="0">
                <a:ln>
                  <a:noFill/>
                </a:ln>
                <a:solidFill>
                  <a:srgbClr val="000000"/>
                </a:solidFill>
                <a:effectLst/>
                <a:uLnTx/>
                <a:uFillTx/>
                <a:cs typeface="Segoe UI"/>
              </a:rPr>
              <a:t>Detects phishing, malware and </a:t>
            </a:r>
            <a:r>
              <a:rPr lang="en-US" sz="1400" dirty="0">
                <a:solidFill>
                  <a:srgbClr val="000000"/>
                </a:solidFill>
                <a:cs typeface="Segoe UI"/>
              </a:rPr>
              <a:t>Business Email Compromise (BEC) threats</a:t>
            </a:r>
            <a:r>
              <a:rPr kumimoji="0" lang="en-US" sz="1400" b="0" i="0" u="none" strike="noStrike" kern="1200" cap="none" spc="0" normalizeH="0" noProof="0" dirty="0">
                <a:ln>
                  <a:noFill/>
                </a:ln>
                <a:solidFill>
                  <a:srgbClr val="000000"/>
                </a:solidFill>
                <a:effectLst/>
                <a:uLnTx/>
                <a:uFillTx/>
                <a:cs typeface="Segoe UI"/>
              </a:rPr>
              <a:t> in emails and collaboration tools.</a:t>
            </a:r>
            <a:endParaRPr lang="en-US" sz="1400" b="0" i="0" u="none" strike="noStrike" kern="1200" cap="none" spc="0" normalizeH="0" noProof="0" dirty="0">
              <a:ln>
                <a:noFill/>
              </a:ln>
              <a:solidFill>
                <a:srgbClr val="000000"/>
              </a:solidFill>
              <a:effectLst/>
              <a:uLnTx/>
              <a:uFillTx/>
              <a:cs typeface="Segoe UI"/>
            </a:endParaRP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Endpoint Security:</a:t>
            </a:r>
            <a:r>
              <a:rPr kumimoji="0" lang="en-US" sz="1400" b="0" i="0" u="none" strike="noStrike" kern="1200" cap="none" spc="0" normalizeH="0" noProof="0" dirty="0">
                <a:ln>
                  <a:noFill/>
                </a:ln>
                <a:solidFill>
                  <a:srgbClr val="000000"/>
                </a:solidFill>
                <a:effectLst/>
                <a:uLnTx/>
                <a:uFillTx/>
                <a:cs typeface="Segoe UI"/>
              </a:rPr>
              <a:t> Identifies and neutralises threats on devices, ensuring real-time protection.</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Cloud App Security: </a:t>
            </a:r>
            <a:r>
              <a:rPr kumimoji="0" lang="en-US" sz="1400" b="0" i="0" u="none" strike="noStrike" kern="1200" cap="none" spc="0" normalizeH="0" noProof="0" dirty="0">
                <a:ln>
                  <a:noFill/>
                </a:ln>
                <a:solidFill>
                  <a:srgbClr val="000000"/>
                </a:solidFill>
                <a:effectLst/>
                <a:uLnTx/>
                <a:uFillTx/>
                <a:cs typeface="Segoe UI"/>
              </a:rPr>
              <a:t>Monitors and secures app usage, enforcing policies to reduce risks.</a:t>
            </a:r>
          </a:p>
          <a:p>
            <a:pPr marL="285750" indent="-285750">
              <a:spcBef>
                <a:spcPts val="600"/>
              </a:spcBef>
              <a:buClr>
                <a:schemeClr val="tx1"/>
              </a:buClr>
              <a:defRPr/>
            </a:pPr>
            <a:r>
              <a:rPr kumimoji="0" lang="en-US" sz="1400" b="0" i="0" u="none" strike="noStrike" kern="1200" cap="none" spc="0" normalizeH="0" noProof="0" dirty="0">
                <a:ln>
                  <a:noFill/>
                </a:ln>
                <a:solidFill>
                  <a:srgbClr val="000000"/>
                </a:solidFill>
                <a:effectLst/>
                <a:uLnTx/>
                <a:uFillTx/>
                <a:latin typeface="+mj-lt"/>
                <a:cs typeface="Segoe UI"/>
              </a:rPr>
              <a:t>Identity Threat Detection: </a:t>
            </a:r>
            <a:r>
              <a:rPr kumimoji="0" lang="en-US" sz="1400" b="0" i="0" u="none" strike="noStrike" kern="1200" cap="none" spc="0" normalizeH="0" noProof="0" dirty="0">
                <a:ln>
                  <a:noFill/>
                </a:ln>
                <a:solidFill>
                  <a:srgbClr val="000000"/>
                </a:solidFill>
                <a:effectLst/>
                <a:uLnTx/>
                <a:uFillTx/>
                <a:cs typeface="Segoe UI"/>
              </a:rPr>
              <a:t>Tracks identity risks, triggers alerts and applies automated remediation.</a:t>
            </a:r>
            <a:endParaRPr kumimoji="0" lang="en-GB" sz="1400" b="0" i="0" u="none" strike="noStrike" kern="1200" cap="none" spc="0" normalizeH="0" noProof="0" dirty="0">
              <a:ln>
                <a:noFill/>
              </a:ln>
              <a:solidFill>
                <a:srgbClr val="000000"/>
              </a:solidFill>
              <a:effectLst/>
              <a:uLnTx/>
              <a:uFillTx/>
              <a:cs typeface="Segoe UI"/>
            </a:endParaRPr>
          </a:p>
        </p:txBody>
      </p:sp>
      <p:sp>
        <p:nvSpPr>
          <p:cNvPr id="15" name="Text Placeholder 5">
            <a:extLst>
              <a:ext uri="{FF2B5EF4-FFF2-40B4-BE49-F238E27FC236}">
                <a16:creationId xmlns:a16="http://schemas.microsoft.com/office/drawing/2014/main" id="{7A2D94EF-E566-41AA-89DC-64AD03BF25CB}"/>
              </a:ext>
            </a:extLst>
          </p:cNvPr>
          <p:cNvSpPr txBox="1">
            <a:spLocks/>
          </p:cNvSpPr>
          <p:nvPr/>
        </p:nvSpPr>
        <p:spPr>
          <a:xfrm>
            <a:off x="6381838" y="2728143"/>
            <a:ext cx="5221200" cy="609737"/>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dirty="0">
                <a:ln>
                  <a:noFill/>
                </a:ln>
                <a:solidFill>
                  <a:srgbClr val="091F2C"/>
                </a:solidFill>
                <a:effectLst/>
                <a:uLnTx/>
                <a:uFillTx/>
                <a:latin typeface="+mj-lt"/>
                <a:cs typeface="Segoe UI" panose="020B0502040204020203" pitchFamily="34" charset="0"/>
              </a:rPr>
              <a:t>M365 E5 Security Capabilities</a:t>
            </a:r>
            <a:endParaRPr kumimoji="0" lang="en-GB" sz="16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7345443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69BFA22-25FD-49F2-864C-D13CD3AC9B71}"/>
              </a:ext>
            </a:extLst>
          </p:cNvPr>
          <p:cNvGraphicFramePr>
            <a:graphicFrameLocks noGrp="1"/>
          </p:cNvGraphicFramePr>
          <p:nvPr>
            <p:ph sz="quarter" idx="10"/>
            <p:extLst>
              <p:ext uri="{D42A27DB-BD31-4B8C-83A1-F6EECF244321}">
                <p14:modId xmlns:p14="http://schemas.microsoft.com/office/powerpoint/2010/main" val="3510449635"/>
              </p:ext>
            </p:extLst>
          </p:nvPr>
        </p:nvGraphicFramePr>
        <p:xfrm>
          <a:off x="584902" y="1377948"/>
          <a:ext cx="11018519" cy="5121312"/>
        </p:xfrm>
        <a:graphic>
          <a:graphicData uri="http://schemas.openxmlformats.org/drawingml/2006/table">
            <a:tbl>
              <a:tblPr firstRow="1" bandRow="1">
                <a:tableStyleId>{5C22544A-7EE6-4342-B048-85BDC9FD1C3A}</a:tableStyleId>
              </a:tblPr>
              <a:tblGrid>
                <a:gridCol w="853370">
                  <a:extLst>
                    <a:ext uri="{9D8B030D-6E8A-4147-A177-3AD203B41FA5}">
                      <a16:colId xmlns:a16="http://schemas.microsoft.com/office/drawing/2014/main" val="1965853506"/>
                    </a:ext>
                  </a:extLst>
                </a:gridCol>
                <a:gridCol w="815722">
                  <a:extLst>
                    <a:ext uri="{9D8B030D-6E8A-4147-A177-3AD203B41FA5}">
                      <a16:colId xmlns:a16="http://schemas.microsoft.com/office/drawing/2014/main" val="3278945877"/>
                    </a:ext>
                  </a:extLst>
                </a:gridCol>
                <a:gridCol w="815722">
                  <a:extLst>
                    <a:ext uri="{9D8B030D-6E8A-4147-A177-3AD203B41FA5}">
                      <a16:colId xmlns:a16="http://schemas.microsoft.com/office/drawing/2014/main" val="2041715081"/>
                    </a:ext>
                  </a:extLst>
                </a:gridCol>
                <a:gridCol w="928668">
                  <a:extLst>
                    <a:ext uri="{9D8B030D-6E8A-4147-A177-3AD203B41FA5}">
                      <a16:colId xmlns:a16="http://schemas.microsoft.com/office/drawing/2014/main" val="3168057719"/>
                    </a:ext>
                  </a:extLst>
                </a:gridCol>
                <a:gridCol w="815722">
                  <a:extLst>
                    <a:ext uri="{9D8B030D-6E8A-4147-A177-3AD203B41FA5}">
                      <a16:colId xmlns:a16="http://schemas.microsoft.com/office/drawing/2014/main" val="679298383"/>
                    </a:ext>
                  </a:extLst>
                </a:gridCol>
                <a:gridCol w="815722">
                  <a:extLst>
                    <a:ext uri="{9D8B030D-6E8A-4147-A177-3AD203B41FA5}">
                      <a16:colId xmlns:a16="http://schemas.microsoft.com/office/drawing/2014/main" val="2632189905"/>
                    </a:ext>
                  </a:extLst>
                </a:gridCol>
                <a:gridCol w="778073">
                  <a:extLst>
                    <a:ext uri="{9D8B030D-6E8A-4147-A177-3AD203B41FA5}">
                      <a16:colId xmlns:a16="http://schemas.microsoft.com/office/drawing/2014/main" val="1208707422"/>
                    </a:ext>
                  </a:extLst>
                </a:gridCol>
                <a:gridCol w="928668">
                  <a:extLst>
                    <a:ext uri="{9D8B030D-6E8A-4147-A177-3AD203B41FA5}">
                      <a16:colId xmlns:a16="http://schemas.microsoft.com/office/drawing/2014/main" val="433469182"/>
                    </a:ext>
                  </a:extLst>
                </a:gridCol>
                <a:gridCol w="853370">
                  <a:extLst>
                    <a:ext uri="{9D8B030D-6E8A-4147-A177-3AD203B41FA5}">
                      <a16:colId xmlns:a16="http://schemas.microsoft.com/office/drawing/2014/main" val="1684710837"/>
                    </a:ext>
                  </a:extLst>
                </a:gridCol>
                <a:gridCol w="853370">
                  <a:extLst>
                    <a:ext uri="{9D8B030D-6E8A-4147-A177-3AD203B41FA5}">
                      <a16:colId xmlns:a16="http://schemas.microsoft.com/office/drawing/2014/main" val="2716007391"/>
                    </a:ext>
                  </a:extLst>
                </a:gridCol>
                <a:gridCol w="891020">
                  <a:extLst>
                    <a:ext uri="{9D8B030D-6E8A-4147-A177-3AD203B41FA5}">
                      <a16:colId xmlns:a16="http://schemas.microsoft.com/office/drawing/2014/main" val="768036019"/>
                    </a:ext>
                  </a:extLst>
                </a:gridCol>
                <a:gridCol w="853370">
                  <a:extLst>
                    <a:ext uri="{9D8B030D-6E8A-4147-A177-3AD203B41FA5}">
                      <a16:colId xmlns:a16="http://schemas.microsoft.com/office/drawing/2014/main" val="3361301285"/>
                    </a:ext>
                  </a:extLst>
                </a:gridCol>
                <a:gridCol w="815722">
                  <a:extLst>
                    <a:ext uri="{9D8B030D-6E8A-4147-A177-3AD203B41FA5}">
                      <a16:colId xmlns:a16="http://schemas.microsoft.com/office/drawing/2014/main" val="3367906282"/>
                    </a:ext>
                  </a:extLst>
                </a:gridCol>
              </a:tblGrid>
              <a:tr h="285030">
                <a:tc gridSpan="3">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Defender for Endpoint</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gridSpan="4">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Microsoft Entra ID</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Microsoft Intune</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Defender for Office</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Defender for Identity</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extLst>
                  <a:ext uri="{0D108BD9-81ED-4DB2-BD59-A6C34878D82A}">
                    <a16:rowId xmlns:a16="http://schemas.microsoft.com/office/drawing/2014/main" val="444860650"/>
                  </a:ext>
                </a:extLst>
              </a:tr>
              <a:tr h="404543">
                <a:tc>
                  <a:txBody>
                    <a:bodyPr/>
                    <a:lstStyle/>
                    <a:p>
                      <a:pPr marL="0" algn="ctr" rtl="0" eaLnBrk="1" fontAlgn="ctr" latinLnBrk="0" hangingPunct="1">
                        <a:buNone/>
                      </a:pPr>
                      <a:r>
                        <a:rPr lang="en-US" sz="800" b="0" i="0" u="none" strike="noStrike" spc="0" baseline="0" dirty="0">
                          <a:ln>
                            <a:noFill/>
                          </a:ln>
                          <a:solidFill>
                            <a:srgbClr val="091F2C"/>
                          </a:solidFill>
                          <a:effectLst/>
                          <a:latin typeface="+mn-lt"/>
                          <a:cs typeface="Segoe Sans Display"/>
                        </a:rPr>
                        <a:t>Centralized Management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Next-gen Protection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Attack Surface Reduction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Administrative Units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Adv Security Reports &amp; Alerts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App Proxy, Including </a:t>
                      </a:r>
                      <a:r>
                        <a:rPr lang="en-US" sz="800" b="0" i="0" u="none" strike="noStrike" spc="0" baseline="0" dirty="0" err="1">
                          <a:ln>
                            <a:noFill/>
                          </a:ln>
                          <a:solidFill>
                            <a:srgbClr val="091F2C"/>
                          </a:solidFill>
                          <a:effectLst/>
                          <a:latin typeface="+mn-lt"/>
                          <a:cs typeface="Segoe Sans Display"/>
                        </a:rPr>
                        <a:t>PingAccess</a:t>
                      </a:r>
                      <a:endParaRPr lang="en-US" sz="800" b="0" i="0" u="none" strike="noStrike" dirty="0" err="1">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Cloud App Discovery</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Application Management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Device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Management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Advanced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Anti-Phishing</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Exchange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Online Protection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Defender for Identity Sensors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Defender for Identity Cloud Services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9ED7">
                        <a:alpha val="60000"/>
                      </a:srgbClr>
                    </a:solidFill>
                  </a:tcPr>
                </a:tc>
                <a:extLst>
                  <a:ext uri="{0D108BD9-81ED-4DB2-BD59-A6C34878D82A}">
                    <a16:rowId xmlns:a16="http://schemas.microsoft.com/office/drawing/2014/main" val="866914476"/>
                  </a:ext>
                </a:extLst>
              </a:tr>
              <a:tr h="770352">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Cross-platform Support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Defender for Cloud App integration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Automated Investigations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Conditional Access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Custom Security Attributes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Dynamic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Groups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Enterprise State Roaming</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Endpoint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Analytics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Config Manager</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Real-Time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Reports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Safe Attachments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&amp; Links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3" grid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extLst>
                  <a:ext uri="{0D108BD9-81ED-4DB2-BD59-A6C34878D82A}">
                    <a16:rowId xmlns:a16="http://schemas.microsoft.com/office/drawing/2014/main" val="2752328479"/>
                  </a:ext>
                </a:extLst>
              </a:tr>
              <a:tr h="172144">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Threat</a:t>
                      </a:r>
                      <a:endParaRPr lang="en-US" sz="800" b="0" i="0" u="none" strike="noStrike" dirty="0">
                        <a:effectLst/>
                        <a:latin typeface="+mn-lt"/>
                        <a:cs typeface="Segoe Sans Display"/>
                      </a:endParaRPr>
                    </a:p>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Analytics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Vulnerability Management (core)</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Endpoint Detection &amp; Response</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Entra ID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Connect Health</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External ID</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M365 Identity Manager</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Password Protection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Attack Simulation Training</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Automated Investigation &amp; Response</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gridSpan="2" vMerge="1">
                  <a:txBody>
                    <a:bodyPr/>
                    <a:lstStyle/>
                    <a:p>
                      <a:pPr marL="0" marR="0" indent="0" algn="ctr" rtl="0" eaLnBrk="1" fontAlgn="auto" latinLnBrk="0" hangingPunct="1">
                        <a:buNone/>
                      </a:pPr>
                      <a:endParaRPr lang="en-GB" sz="1800" b="0" i="0" u="none" strike="noStrike" dirty="0">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vMerge="1">
                  <a:txBody>
                    <a:bodyPr/>
                    <a:lstStyle/>
                    <a:p>
                      <a:pPr marL="0" marR="0" indent="0" algn="ctr" rtl="0" eaLnBrk="1" fontAlgn="auto" latinLnBrk="0" hangingPunct="1">
                        <a:buNone/>
                      </a:pPr>
                      <a:endParaRPr lang="en-GB" sz="1800" b="0" i="0" u="none" strike="noStrike">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371179438"/>
                  </a:ext>
                </a:extLst>
              </a:tr>
              <a:tr h="24555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Windows Protection</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709371341"/>
                  </a:ext>
                </a:extLst>
              </a:tr>
              <a:tr h="489339">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Automatic Attack Disruption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Advanced Hunting</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Endpoint Attack Notifications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Self-Service Group Management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Self-Service Password Reset in AD</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Service Level Agreement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Shared Account Password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Roll-Over</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Application Control</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App Locker</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Campaign View</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Compromised User Detection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grid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rtl="0" eaLnBrk="1" fontAlgn="auto" latinLnBrk="0" hangingPunct="1">
                        <a:buNone/>
                      </a:pPr>
                      <a:endParaRPr lang="en-GB" sz="1800" b="0" i="0" u="none" strike="noStrike">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26882880"/>
                  </a:ext>
                </a:extLst>
              </a:tr>
              <a:tr h="404543">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Evaluation Lab</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MIP Integration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6-Month Searchable Data</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Single Sign-On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to Other Saas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SMS Sign-in</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Temporary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Access Pass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Terms of Use</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Windows Conditional Access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Windows Update for Business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Threat Explorer</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Threat Trackers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rowSpan="4" grid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pPr marL="0" marR="0" indent="0" algn="ctr" rtl="0" eaLnBrk="1" fontAlgn="auto" latinLnBrk="0" hangingPunct="1">
                        <a:buNone/>
                      </a:pPr>
                      <a:endParaRPr lang="en-GB" sz="1800" b="0" i="0" u="none" strike="noStrike" dirty="0">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56082848"/>
                  </a:ext>
                </a:extLst>
              </a:tr>
              <a:tr h="285030">
                <a:tc rowSpan="2" gridSpan="3">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a:p>
                  </a:txBody>
                  <a:tcPr/>
                </a:tc>
                <a:tc rowSpan="2" hMerge="1">
                  <a:txBody>
                    <a:bodyPr/>
                    <a:lstStyle/>
                    <a:p>
                      <a:endParaRPr lang="en-US"/>
                    </a:p>
                  </a:txBody>
                  <a:tcPr/>
                </a:tc>
                <a:tc rowSpan="2">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Verified ID</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Windows Autopilot</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3rd Party MFA Integration</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Access </a:t>
                      </a:r>
                      <a:br>
                        <a:rPr lang="en-GB" sz="800" b="0" i="0" u="none" strike="noStrike" spc="0" baseline="0" dirty="0">
                          <a:ln>
                            <a:noFill/>
                          </a:ln>
                          <a:solidFill>
                            <a:srgbClr val="091F2C"/>
                          </a:solidFill>
                          <a:effectLst/>
                          <a:latin typeface="+mn-lt"/>
                          <a:cs typeface="Segoe Sans Display"/>
                        </a:rPr>
                      </a:br>
                      <a:r>
                        <a:rPr lang="en-GB" sz="800" b="0" i="0" u="none" strike="noStrike" spc="0" baseline="0" dirty="0">
                          <a:ln>
                            <a:noFill/>
                          </a:ln>
                          <a:solidFill>
                            <a:srgbClr val="091F2C"/>
                          </a:solidFill>
                          <a:effectLst/>
                          <a:latin typeface="+mn-lt"/>
                          <a:cs typeface="Segoe Sans Display"/>
                        </a:rPr>
                        <a:t>Reviews</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Application Guard</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Windows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Firewall</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gridSpan="2" vMerge="1">
                  <a:txBody>
                    <a:bodyPr/>
                    <a:lstStyle/>
                    <a:p>
                      <a:pPr marL="0" marR="0" indent="0" algn="ctr" rtl="0" eaLnBrk="1" fontAlgn="auto" latinLnBrk="0" hangingPunct="1">
                        <a:buNone/>
                      </a:pPr>
                      <a:endParaRPr lang="en-GB" sz="1800" b="0" i="0" u="none" strike="noStrike">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vMerge="1">
                  <a:txBody>
                    <a:bodyPr/>
                    <a:lstStyle/>
                    <a:p>
                      <a:pPr marL="0" marR="0" indent="0" algn="ctr" rtl="0" eaLnBrk="1" fontAlgn="auto" latinLnBrk="0" hangingPunct="1">
                        <a:buNone/>
                      </a:pPr>
                      <a:endParaRPr lang="en-GB" sz="1800" b="0" i="0" u="none" strike="noStrike">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78151681"/>
                  </a:ext>
                </a:extLst>
              </a:tr>
              <a:tr h="340947">
                <a:tc gridSpan="3" vMerge="1">
                  <a:txBody>
                    <a:bodyPr/>
                    <a:lstStyle/>
                    <a:p>
                      <a:pPr marL="0" marR="0" indent="0" algn="ctr" rtl="0" eaLnBrk="1" fontAlgn="auto" latinLnBrk="0" hangingPunct="1">
                        <a:buNone/>
                      </a:pPr>
                      <a:endParaRPr lang="en-GB" sz="1800" b="0" i="0" u="none" strike="noStrike" dirty="0">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Defender for </a:t>
                      </a:r>
                      <a:r>
                        <a:rPr lang="en-US" sz="900" b="0" i="0" u="none" strike="noStrike" spc="0" baseline="0" dirty="0" err="1">
                          <a:ln>
                            <a:noFill/>
                          </a:ln>
                          <a:solidFill>
                            <a:schemeClr val="bg1"/>
                          </a:solidFill>
                          <a:effectLst/>
                          <a:latin typeface="+mj-lt"/>
                          <a:cs typeface="Segoe Sans Display"/>
                        </a:rPr>
                        <a:t>iOT</a:t>
                      </a:r>
                      <a:endParaRPr lang="en-US" sz="900" b="0" i="0" u="none" strike="noStrike" baseline="0" dirty="0" err="1">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973073240"/>
                  </a:ext>
                </a:extLst>
              </a:tr>
              <a:tr h="404543">
                <a:tc rowSpan="2" gridSpan="3">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marR="0" indent="0" algn="ctr" rtl="0" eaLnBrk="1" fontAlgn="auto" latinLnBrk="0" hangingPunct="1">
                        <a:buNone/>
                      </a:pPr>
                      <a:endParaRPr lang="en-GB" sz="1800" b="0" i="0" u="none" strike="noStrike" dirty="0">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rowSpan="2" hMerge="1">
                  <a:txBody>
                    <a:bodyPr/>
                    <a:lstStyle/>
                    <a:p>
                      <a:pPr marL="0" marR="0" indent="0" algn="ctr" rtl="0" eaLnBrk="1" fontAlgn="auto" latinLnBrk="0" hangingPunct="1">
                        <a:buNone/>
                      </a:pPr>
                      <a:endParaRPr lang="en-GB" sz="1800" b="0" i="0" u="none" strike="noStrike" dirty="0">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Entitlement Management</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Entra ID Protection</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MFA </a:t>
                      </a:r>
                      <a:br>
                        <a:rPr lang="en-GB" sz="800" b="0" i="0" u="none" strike="noStrike" spc="0" baseline="0" dirty="0">
                          <a:ln>
                            <a:noFill/>
                          </a:ln>
                          <a:solidFill>
                            <a:srgbClr val="091F2C"/>
                          </a:solidFill>
                          <a:effectLst/>
                          <a:latin typeface="+mn-lt"/>
                          <a:cs typeface="Segoe Sans Display"/>
                        </a:rPr>
                      </a:br>
                      <a:r>
                        <a:rPr lang="en-GB" sz="800" b="0" i="0" u="none" strike="noStrike" spc="0" baseline="0" dirty="0">
                          <a:ln>
                            <a:noFill/>
                          </a:ln>
                          <a:solidFill>
                            <a:srgbClr val="091F2C"/>
                          </a:solidFill>
                          <a:effectLst/>
                          <a:latin typeface="+mn-lt"/>
                          <a:cs typeface="Segoe Sans Display"/>
                        </a:rPr>
                        <a:t>Registration Policy</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Privileged Identity Management</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Defender Antivirus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err="1">
                          <a:ln>
                            <a:noFill/>
                          </a:ln>
                          <a:solidFill>
                            <a:srgbClr val="091F2C"/>
                          </a:solidFill>
                          <a:effectLst/>
                          <a:latin typeface="+mn-lt"/>
                          <a:cs typeface="Segoe Sans Display"/>
                        </a:rPr>
                        <a:t>Bitlocker</a:t>
                      </a:r>
                      <a:r>
                        <a:rPr lang="en-US" sz="800" b="0" i="0" u="none" strike="noStrike" spc="0" baseline="0" dirty="0">
                          <a:ln>
                            <a:noFill/>
                          </a:ln>
                          <a:solidFill>
                            <a:srgbClr val="091F2C"/>
                          </a:solidFill>
                          <a:effectLst/>
                          <a:latin typeface="+mn-lt"/>
                          <a:cs typeface="Segoe Sans Display"/>
                        </a:rPr>
                        <a:t> and </a:t>
                      </a:r>
                      <a:r>
                        <a:rPr lang="en-US" sz="800" b="0" i="0" u="none" strike="noStrike" spc="0" baseline="0" dirty="0" err="1">
                          <a:ln>
                            <a:noFill/>
                          </a:ln>
                          <a:solidFill>
                            <a:srgbClr val="091F2C"/>
                          </a:solidFill>
                          <a:effectLst/>
                          <a:latin typeface="+mn-lt"/>
                          <a:cs typeface="Segoe Sans Display"/>
                        </a:rPr>
                        <a:t>Bitlocker</a:t>
                      </a:r>
                      <a:r>
                        <a:rPr lang="en-US" sz="800" b="0" i="0" u="none" strike="noStrike" spc="0" baseline="0" dirty="0">
                          <a:ln>
                            <a:noFill/>
                          </a:ln>
                          <a:solidFill>
                            <a:srgbClr val="091F2C"/>
                          </a:solidFill>
                          <a:effectLst/>
                          <a:latin typeface="+mn-lt"/>
                          <a:cs typeface="Segoe Sans Display"/>
                        </a:rPr>
                        <a:t> </a:t>
                      </a:r>
                      <a:br>
                        <a:rPr lang="en-US" sz="800" b="0" i="0" u="none" strike="noStrike" spc="0" baseline="0" dirty="0">
                          <a:ln>
                            <a:noFill/>
                          </a:ln>
                          <a:solidFill>
                            <a:srgbClr val="091F2C"/>
                          </a:solidFill>
                          <a:effectLst/>
                          <a:latin typeface="+mn-lt"/>
                          <a:cs typeface="Segoe Sans Display"/>
                        </a:rPr>
                      </a:br>
                      <a:r>
                        <a:rPr lang="en-US" sz="800" b="0" i="0" u="none" strike="noStrike" spc="0" baseline="0" dirty="0">
                          <a:ln>
                            <a:noFill/>
                          </a:ln>
                          <a:solidFill>
                            <a:srgbClr val="091F2C"/>
                          </a:solidFill>
                          <a:effectLst/>
                          <a:latin typeface="+mn-lt"/>
                          <a:cs typeface="Segoe Sans Display"/>
                        </a:rPr>
                        <a:t>to Go</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Risk &amp; Vulnerability Management</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Device Monitoring</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gridSpan="2" vMerge="1">
                  <a:txBody>
                    <a:bodyPr/>
                    <a:lstStyle/>
                    <a:p>
                      <a:pPr marL="0" marR="0" indent="0" algn="ctr" rtl="0" eaLnBrk="1" fontAlgn="auto" latinLnBrk="0" hangingPunct="1">
                        <a:buNone/>
                      </a:pPr>
                      <a:endParaRPr lang="en-GB" sz="1800" b="0" i="0" u="none" strike="noStrike">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vMerge="1">
                  <a:txBody>
                    <a:bodyPr/>
                    <a:lstStyle/>
                    <a:p>
                      <a:pPr marL="0" marR="0" indent="0" algn="ctr" rtl="0" eaLnBrk="1" fontAlgn="auto" latinLnBrk="0" hangingPunct="1">
                        <a:buNone/>
                      </a:pPr>
                      <a:endParaRPr lang="en-GB" sz="1800" b="0" i="0" u="none" strike="noStrike">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78646871"/>
                  </a:ext>
                </a:extLst>
              </a:tr>
              <a:tr h="213755">
                <a:tc gridSpan="3" vMerge="1">
                  <a:txBody>
                    <a:bodyPr/>
                    <a:lstStyle/>
                    <a:p>
                      <a:pPr marL="0" marR="0" indent="0" algn="ctr" rtl="0" eaLnBrk="1" fontAlgn="auto" latinLnBrk="0" hangingPunct="1">
                        <a:buNone/>
                      </a:pPr>
                      <a:endParaRPr lang="en-GB" sz="600" b="0" i="0" u="none" strike="noStrike" dirty="0">
                        <a:effectLst/>
                        <a:latin typeface="+mn-lt"/>
                      </a:endParaRPr>
                    </a:p>
                  </a:txBody>
                  <a:tcPr marL="35941" marR="35941"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rowSpan="2">
                  <a:txBody>
                    <a:bodyPr/>
                    <a:lstStyle/>
                    <a:p>
                      <a:pPr marL="0" marR="0" indent="0" algn="ctr" rtl="0" eaLnBrk="1" fontAlgn="auto" latinLnBrk="0" hangingPunct="1">
                        <a:buNone/>
                      </a:pPr>
                      <a:r>
                        <a:rPr lang="en-GB" sz="800" b="0" i="0" u="none" strike="noStrike" spc="0" baseline="0" dirty="0">
                          <a:ln>
                            <a:noFill/>
                          </a:ln>
                          <a:solidFill>
                            <a:srgbClr val="091F2C"/>
                          </a:solidFill>
                          <a:effectLst/>
                          <a:latin typeface="+mn-lt"/>
                          <a:cs typeface="Segoe Sans Display"/>
                        </a:rPr>
                        <a:t>Risk Based Conditional Access</a:t>
                      </a:r>
                      <a:endParaRPr lang="en-GB"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row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rtl="0" eaLnBrk="1" fontAlgn="auto" latinLnBrk="0" hangingPunct="1">
                        <a:buNone/>
                      </a:pPr>
                      <a:endParaRPr lang="en-GB" sz="800" b="0" i="0" u="none" strike="noStrike">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Windows Hello for Business</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hMerge="1">
                  <a:txBody>
                    <a:bodyPr/>
                    <a:lstStyle/>
                    <a:p>
                      <a:endParaRPr lang="en-US"/>
                    </a:p>
                  </a:txBody>
                  <a:tcPr/>
                </a:tc>
                <a:tc row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6346616"/>
                  </a:ext>
                </a:extLst>
              </a:tr>
              <a:tr h="245553">
                <a:tc gridSpan="3">
                  <a:txBody>
                    <a:bodyPr/>
                    <a:lstStyle/>
                    <a:p>
                      <a:pPr marL="0" marR="0" indent="0" algn="ctr" rtl="0" eaLnBrk="1" fontAlgn="auto" latinLnBrk="0" hangingPunct="1">
                        <a:buNone/>
                      </a:pPr>
                      <a:r>
                        <a:rPr lang="en-US" sz="900" b="0" i="0" u="none" strike="noStrike" spc="0" baseline="0" dirty="0">
                          <a:ln>
                            <a:noFill/>
                          </a:ln>
                          <a:solidFill>
                            <a:schemeClr val="bg1"/>
                          </a:solidFill>
                          <a:effectLst/>
                          <a:latin typeface="+mj-lt"/>
                          <a:cs typeface="Segoe Sans Display"/>
                        </a:rPr>
                        <a:t>Defender for Cloud Apps</a:t>
                      </a:r>
                      <a:endParaRPr lang="en-US" sz="900" b="0" i="0" u="none" strike="noStrike" baseline="0" dirty="0">
                        <a:solidFill>
                          <a:schemeClr val="bg1"/>
                        </a:solidFill>
                        <a:effectLst/>
                        <a:latin typeface="+mj-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85013601"/>
                  </a:ext>
                </a:extLst>
              </a:tr>
              <a:tr h="404543">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Cloud App Discovery</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Office 365 Cloud App Security</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App Governance</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tc>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rtl="0" eaLnBrk="1" fontAlgn="auto" latinLnBrk="0" hangingPunct="1">
                        <a:buNone/>
                      </a:pPr>
                      <a:endParaRPr lang="en-GB" sz="800" b="0" i="0" u="none" strike="noStrike" dirty="0">
                        <a:effectLst/>
                        <a:latin typeface="+mn-lt"/>
                      </a:endParaRPr>
                    </a:p>
                  </a:txBody>
                  <a:tcPr marL="35941" marR="35941"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800" b="0" i="0" u="none" strike="noStrike" spc="0" baseline="0" dirty="0">
                          <a:ln>
                            <a:noFill/>
                          </a:ln>
                          <a:solidFill>
                            <a:srgbClr val="091F2C"/>
                          </a:solidFill>
                          <a:effectLst/>
                          <a:latin typeface="+mn-lt"/>
                          <a:cs typeface="Segoe Sans Display"/>
                        </a:rPr>
                        <a:t>M365 E3</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BB">
                        <a:alpha val="60000"/>
                      </a:srgbClr>
                    </a:solidFill>
                  </a:tcPr>
                </a:tc>
                <a:tc>
                  <a:txBody>
                    <a:bodyPr/>
                    <a:lstStyle/>
                    <a:p>
                      <a:pPr marL="0" marR="0" indent="0" algn="ctr" rtl="0" eaLnBrk="1" fontAlgn="auto" latinLnBrk="0" hangingPunct="1">
                        <a:buNone/>
                      </a:pPr>
                      <a:r>
                        <a:rPr lang="en-US" sz="800" b="0" i="0" u="none" strike="noStrike" spc="0" baseline="0" dirty="0">
                          <a:ln>
                            <a:noFill/>
                          </a:ln>
                          <a:solidFill>
                            <a:srgbClr val="091F2C"/>
                          </a:solidFill>
                          <a:effectLst/>
                          <a:latin typeface="+mn-lt"/>
                          <a:cs typeface="Segoe Sans Display"/>
                        </a:rPr>
                        <a:t>M365 E5 Security</a:t>
                      </a:r>
                      <a:endParaRPr lang="en-US" sz="800" b="0" i="0" u="none" strike="noStrike" dirty="0">
                        <a:effectLst/>
                        <a:latin typeface="+mn-lt"/>
                        <a:cs typeface="Segoe Sans Display"/>
                      </a:endParaRPr>
                    </a:p>
                  </a:txBody>
                  <a:tcPr marL="35941" marR="35941"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9ED7">
                        <a:alpha val="60000"/>
                      </a:srgbClr>
                    </a:solidFill>
                  </a:tcPr>
                </a:tc>
                <a:extLst>
                  <a:ext uri="{0D108BD9-81ED-4DB2-BD59-A6C34878D82A}">
                    <a16:rowId xmlns:a16="http://schemas.microsoft.com/office/drawing/2014/main" val="4234684907"/>
                  </a:ext>
                </a:extLst>
              </a:tr>
            </a:tbl>
          </a:graphicData>
        </a:graphic>
      </p:graphicFrame>
      <p:sp>
        <p:nvSpPr>
          <p:cNvPr id="2" name="Title 1">
            <a:extLst>
              <a:ext uri="{FF2B5EF4-FFF2-40B4-BE49-F238E27FC236}">
                <a16:creationId xmlns:a16="http://schemas.microsoft.com/office/drawing/2014/main" id="{3F882BDA-4D49-450C-9490-93EA4229512F}"/>
              </a:ext>
            </a:extLst>
          </p:cNvPr>
          <p:cNvSpPr>
            <a:spLocks noGrp="1"/>
          </p:cNvSpPr>
          <p:nvPr>
            <p:ph type="title"/>
          </p:nvPr>
        </p:nvSpPr>
        <p:spPr/>
        <p:txBody>
          <a:bodyPr/>
          <a:lstStyle/>
          <a:p>
            <a:r>
              <a:rPr lang="en-US" dirty="0">
                <a:cs typeface="Segoe Sans Display"/>
              </a:rPr>
              <a:t>M365 E3 + M365 E5 Security mini bundle</a:t>
            </a:r>
            <a:endParaRPr lang="en-US" dirty="0"/>
          </a:p>
        </p:txBody>
      </p:sp>
    </p:spTree>
    <p:extLst>
      <p:ext uri="{BB962C8B-B14F-4D97-AF65-F5344CB8AC3E}">
        <p14:creationId xmlns:p14="http://schemas.microsoft.com/office/powerpoint/2010/main" val="28224453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dirty="0"/>
              <a:t>Added value of M365 E5 Security add-on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0" y="1377314"/>
            <a:ext cx="8657337" cy="2747916"/>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60624"/>
            <a:ext cx="8657334" cy="244682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dirty="0">
                <a:ln>
                  <a:noFill/>
                </a:ln>
                <a:solidFill>
                  <a:schemeClr val="tx1"/>
                </a:solidFill>
                <a:effectLst/>
                <a:uLnTx/>
                <a:uFillTx/>
                <a:latin typeface="+mj-lt"/>
                <a:ea typeface="+mn-ea"/>
                <a:cs typeface="Segoe Sans Display"/>
              </a:rPr>
              <a:t>Maximising Identity Security with Advanced Risk Management and Access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ea typeface="+mn-ea"/>
                <a:cs typeface="Segoe Sans Display"/>
              </a:rPr>
              <a:t>Microsoft Entra ID P2 strengthens identity management with risk-based conditional access, real-time sign-in assessments, token protection and advanced entitlement management. It enables automated access reviews, ensures precise control over privileged accounts through privileged identity management (PIM) and enhances governance to mitigate risks effectively.</a:t>
            </a: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Advanced Risk Management: </a:t>
            </a:r>
            <a:r>
              <a:rPr kumimoji="0" lang="en-US" sz="1200" b="0" i="0" u="none" strike="noStrike" kern="0" cap="none" spc="0" normalizeH="0" noProof="0" dirty="0">
                <a:ln>
                  <a:noFill/>
                </a:ln>
                <a:solidFill>
                  <a:schemeClr val="tx1"/>
                </a:solidFill>
                <a:effectLst/>
                <a:uLnTx/>
                <a:uFillTx/>
                <a:ea typeface="+mn-ea"/>
                <a:cs typeface="Segoe Sans Display"/>
              </a:rPr>
              <a:t>If a user account shows suspicious login attempts from multiple locations, </a:t>
            </a:r>
            <a:r>
              <a:rPr lang="en-US" sz="1200" kern="0" dirty="0">
                <a:solidFill>
                  <a:schemeClr val="tx1"/>
                </a:solidFill>
                <a:cs typeface="Segoe Sans Display"/>
              </a:rPr>
              <a:t>Entra ID Plan</a:t>
            </a:r>
            <a:r>
              <a:rPr kumimoji="0" lang="en-US" sz="1200" b="0" i="0" u="none" strike="noStrike" kern="0" cap="none" spc="0" normalizeH="0" noProof="0" dirty="0">
                <a:ln>
                  <a:noFill/>
                </a:ln>
                <a:solidFill>
                  <a:schemeClr val="tx1"/>
                </a:solidFill>
                <a:effectLst/>
                <a:uLnTx/>
                <a:uFillTx/>
                <a:ea typeface="+mn-ea"/>
                <a:cs typeface="Segoe Sans Display"/>
              </a:rPr>
              <a:t> 2 automatically flags the account, applies conditional access policies (e.g., MFA) and sends alerts for immediate action.</a:t>
            </a:r>
            <a:endParaRPr lang="en-US" sz="1200" b="0" i="0" u="none" strike="noStrike" kern="0" cap="none" spc="0" normalizeH="0" noProof="0" dirty="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Automated Access Reviews: </a:t>
            </a:r>
            <a:r>
              <a:rPr lang="en-US" sz="1200" kern="0" dirty="0">
                <a:solidFill>
                  <a:schemeClr val="tx1"/>
                </a:solidFill>
                <a:cs typeface="Segoe Sans Display"/>
              </a:rPr>
              <a:t>Entra ID Plan</a:t>
            </a:r>
            <a:r>
              <a:rPr kumimoji="0" lang="en-US" sz="1200" b="0" i="0" u="none" strike="noStrike" kern="0" cap="none" spc="0" normalizeH="0" noProof="0" dirty="0">
                <a:ln>
                  <a:noFill/>
                </a:ln>
                <a:solidFill>
                  <a:schemeClr val="tx1"/>
                </a:solidFill>
                <a:effectLst/>
                <a:uLnTx/>
                <a:uFillTx/>
                <a:ea typeface="+mn-ea"/>
                <a:cs typeface="Segoe Sans Display"/>
              </a:rPr>
              <a:t> 2 ensures users have their access reviewed periodically and automatically removes it if no longer needed, reducing unnecessary access risks.</a:t>
            </a:r>
            <a:endParaRPr lang="en-US" sz="1200" b="0" i="0" u="none" strike="noStrike" kern="0" cap="none" spc="0" normalizeH="0" noProof="0" dirty="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Privileged Identity Management: </a:t>
            </a:r>
            <a:r>
              <a:rPr kumimoji="0" lang="en-US" sz="1200" b="0" i="0" u="none" strike="noStrike" kern="0" cap="none" spc="0" normalizeH="0" noProof="0" dirty="0">
                <a:ln>
                  <a:noFill/>
                </a:ln>
                <a:solidFill>
                  <a:schemeClr val="tx1"/>
                </a:solidFill>
                <a:effectLst/>
                <a:uLnTx/>
                <a:uFillTx/>
                <a:ea typeface="+mn-ea"/>
                <a:cs typeface="Segoe Sans Display"/>
              </a:rPr>
              <a:t>A system administrator can request elevated permissions for critical tasks, but </a:t>
            </a:r>
            <a:r>
              <a:rPr lang="en-US" sz="1200" kern="0" dirty="0">
                <a:solidFill>
                  <a:schemeClr val="tx1"/>
                </a:solidFill>
                <a:cs typeface="Segoe Sans Display"/>
              </a:rPr>
              <a:t>Entra ID </a:t>
            </a:r>
            <a:r>
              <a:rPr kumimoji="0" lang="en-US" sz="1200" b="0" i="0" u="none" strike="noStrike" kern="0" cap="none" spc="0" normalizeH="0" noProof="0" dirty="0">
                <a:ln>
                  <a:noFill/>
                </a:ln>
                <a:solidFill>
                  <a:schemeClr val="tx1"/>
                </a:solidFill>
                <a:effectLst/>
                <a:uLnTx/>
                <a:uFillTx/>
                <a:ea typeface="+mn-ea"/>
                <a:cs typeface="Segoe Sans Display"/>
              </a:rPr>
              <a:t>Plan 2 requires approval through a workflow, limits access duration and logs all activities for compliance purposes.</a:t>
            </a:r>
            <a:endParaRPr kumimoji="0" lang="en-GB" sz="1200" b="0" i="0" u="none" strike="noStrike" kern="0" cap="none" spc="0" normalizeH="0" baseline="0" noProof="0" dirty="0">
              <a:ln>
                <a:noFill/>
              </a:ln>
              <a:solidFill>
                <a:schemeClr val="tx1"/>
              </a:solidFill>
              <a:effectLst/>
              <a:uLnTx/>
              <a:uFillTx/>
              <a:ea typeface="+mn-ea"/>
              <a:cs typeface="Segoe Sans Display"/>
            </a:endParaRP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6062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Microsoft </a:t>
            </a:r>
            <a:b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Entra ID P2</a:t>
            </a: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323037"/>
            <a:ext cx="8657337" cy="229683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506433"/>
            <a:ext cx="8657334"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dirty="0">
                <a:ln>
                  <a:noFill/>
                </a:ln>
                <a:solidFill>
                  <a:schemeClr val="tx1"/>
                </a:solidFill>
                <a:effectLst/>
                <a:uLnTx/>
                <a:uFillTx/>
                <a:latin typeface="+mj-lt"/>
                <a:ea typeface="+mn-ea"/>
                <a:cs typeface="Segoe Sans Display"/>
              </a:rPr>
              <a:t>Securing Hybrid Environments: Real-Time Threat Detection and Prevention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ea typeface="+mn-ea"/>
                <a:cs typeface="Segoe Sans Display"/>
              </a:rPr>
              <a:t>Defender for Identity enhances hybrid identity protection by monitoring both on-premises Active Directory and cloud environments for suspicious activities, such as credential theft, lateral movement and privilege escalation. It provides real-time detection and actionable insights to identify and mitigate potential security breaches across hybrid infrastructures.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Compromised Identity Detection: </a:t>
            </a:r>
            <a:r>
              <a:rPr kumimoji="0" lang="en-US" sz="1200" b="0" i="0" u="none" strike="noStrike" kern="0" cap="none" spc="0" normalizeH="0" noProof="0" dirty="0">
                <a:ln>
                  <a:noFill/>
                </a:ln>
                <a:solidFill>
                  <a:schemeClr val="tx1"/>
                </a:solidFill>
                <a:effectLst/>
                <a:uLnTx/>
                <a:uFillTx/>
                <a:ea typeface="+mn-ea"/>
                <a:cs typeface="Segoe Sans Display"/>
              </a:rPr>
              <a:t>If a user account is suspected of being involved in credential-based attacks, like using stolen passwords, Defender for Identity flags the behaviour and integrates with SIEM tools for immediate incident response.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Lateral Movement Detection: </a:t>
            </a:r>
            <a:r>
              <a:rPr kumimoji="0" lang="en-US" sz="1200" b="0" i="0" u="none" strike="noStrike" kern="0" cap="none" spc="0" normalizeH="0" noProof="0" dirty="0">
                <a:ln>
                  <a:noFill/>
                </a:ln>
                <a:solidFill>
                  <a:schemeClr val="tx1"/>
                </a:solidFill>
                <a:effectLst/>
                <a:uLnTx/>
                <a:uFillTx/>
                <a:ea typeface="+mn-ea"/>
                <a:cs typeface="Segoe Sans Display"/>
              </a:rPr>
              <a:t>Should an attacker attempt to escalate privileges from a low-level account, the system alerts security teams and highlights the attack path. </a:t>
            </a:r>
            <a:endParaRPr kumimoji="0" lang="en-GB" sz="1200" b="0" i="0" u="none" strike="noStrike" kern="0" cap="none" spc="0" normalizeH="0" noProof="0" dirty="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506347"/>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for Identity</a:t>
            </a:r>
          </a:p>
        </p:txBody>
      </p:sp>
    </p:spTree>
    <p:extLst>
      <p:ext uri="{BB962C8B-B14F-4D97-AF65-F5344CB8AC3E}">
        <p14:creationId xmlns:p14="http://schemas.microsoft.com/office/powerpoint/2010/main" val="18936028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dirty="0"/>
              <a:t>Added value of M365 E5 Security add-on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1"/>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for Office P2</a:t>
            </a:r>
          </a:p>
        </p:txBody>
      </p:sp>
      <p:pic>
        <p:nvPicPr>
          <p:cNvPr id="11" name="Picture 10">
            <a:extLst>
              <a:ext uri="{FF2B5EF4-FFF2-40B4-BE49-F238E27FC236}">
                <a16:creationId xmlns:a16="http://schemas.microsoft.com/office/drawing/2014/main" id="{5A0D034B-148B-452F-B483-6AF870896DEF}"/>
              </a:ext>
            </a:extLst>
          </p:cNvPr>
          <p:cNvPicPr>
            <a:picLocks noChangeAspect="1"/>
          </p:cNvPicPr>
          <p:nvPr/>
        </p:nvPicPr>
        <p:blipFill>
          <a:blip r:embed="rId2"/>
          <a:srcRect/>
          <a:stretch/>
        </p:blipFill>
        <p:spPr>
          <a:xfrm>
            <a:off x="2946400" y="4446917"/>
            <a:ext cx="8657337" cy="1558656"/>
          </a:xfrm>
          <a:prstGeom prst="rect">
            <a:avLst/>
          </a:prstGeom>
        </p:spPr>
      </p:pic>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0" y="1377314"/>
            <a:ext cx="8657337" cy="2718671"/>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0" y="1579577"/>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144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dirty="0">
                <a:ln>
                  <a:noFill/>
                </a:ln>
                <a:solidFill>
                  <a:schemeClr val="tx1"/>
                </a:solidFill>
                <a:effectLst/>
                <a:uLnTx/>
                <a:uFillTx/>
                <a:latin typeface="+mj-lt"/>
                <a:ea typeface="+mn-ea"/>
                <a:cs typeface="Segoe Sans Display"/>
              </a:rPr>
              <a:t>Comprehensive Protection Against Email and Collaboration Threats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ea typeface="+mn-ea"/>
                <a:cs typeface="Segoe Sans Display"/>
              </a:rPr>
              <a:t>Defender for Office Plan 2 elevates email and collaboration security by offering comprehensive anti-phishing, </a:t>
            </a:r>
            <a:br>
              <a:rPr kumimoji="0" lang="en-US" sz="1200" b="0" i="0" u="none" strike="noStrike" kern="0" cap="none" spc="0" normalizeH="0" noProof="0" dirty="0">
                <a:ln>
                  <a:noFill/>
                </a:ln>
                <a:solidFill>
                  <a:schemeClr val="tx1"/>
                </a:solidFill>
                <a:effectLst/>
                <a:uLnTx/>
                <a:uFillTx/>
                <a:ea typeface="+mn-ea"/>
                <a:cs typeface="Segoe Sans Display"/>
              </a:rPr>
            </a:br>
            <a:r>
              <a:rPr kumimoji="0" lang="en-US" sz="1200" b="0" i="0" u="none" strike="noStrike" kern="0" cap="none" spc="0" normalizeH="0" noProof="0" dirty="0">
                <a:ln>
                  <a:noFill/>
                </a:ln>
                <a:solidFill>
                  <a:schemeClr val="tx1"/>
                </a:solidFill>
                <a:effectLst/>
                <a:uLnTx/>
                <a:uFillTx/>
                <a:ea typeface="+mn-ea"/>
                <a:cs typeface="Segoe Sans Display"/>
              </a:rPr>
              <a:t>anti-malware and real-time threat protection across Microsoft 365 apps. </a:t>
            </a: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Safe Links Protection: </a:t>
            </a:r>
            <a:r>
              <a:rPr kumimoji="0" lang="en-US" sz="1200" b="0" i="0" u="none" strike="noStrike" kern="0" cap="none" spc="0" normalizeH="0" noProof="0" dirty="0">
                <a:ln>
                  <a:noFill/>
                </a:ln>
                <a:solidFill>
                  <a:schemeClr val="tx1"/>
                </a:solidFill>
                <a:effectLst/>
                <a:uLnTx/>
                <a:uFillTx/>
                <a:ea typeface="+mn-ea"/>
                <a:cs typeface="Segoe Sans Display"/>
              </a:rPr>
              <a:t>In M365 E3, a suspicious link in an email is checked only when clicked. In </a:t>
            </a:r>
            <a:r>
              <a:rPr lang="en-US" sz="1200" kern="0" dirty="0">
                <a:solidFill>
                  <a:schemeClr val="tx1"/>
                </a:solidFill>
                <a:cs typeface="Segoe Sans Display"/>
              </a:rPr>
              <a:t>Defender for Office </a:t>
            </a:r>
            <a:r>
              <a:rPr kumimoji="0" lang="en-US" sz="1200" b="0" i="0" u="none" strike="noStrike" kern="0" cap="none" spc="0" normalizeH="0" noProof="0" dirty="0">
                <a:ln>
                  <a:noFill/>
                </a:ln>
                <a:solidFill>
                  <a:schemeClr val="tx1"/>
                </a:solidFill>
                <a:effectLst/>
                <a:uLnTx/>
                <a:uFillTx/>
                <a:ea typeface="+mn-ea"/>
                <a:cs typeface="Segoe Sans Display"/>
              </a:rPr>
              <a:t>Plan 2, every click is dynamically </a:t>
            </a:r>
            <a:r>
              <a:rPr kumimoji="0" lang="en-US" sz="1200" b="0" i="0" u="none" strike="noStrike" kern="0" cap="none" spc="0" normalizeH="0" noProof="0" dirty="0" err="1">
                <a:ln>
                  <a:noFill/>
                </a:ln>
                <a:solidFill>
                  <a:schemeClr val="tx1"/>
                </a:solidFill>
                <a:effectLst/>
                <a:uLnTx/>
                <a:uFillTx/>
                <a:ea typeface="+mn-ea"/>
                <a:cs typeface="Segoe Sans Display"/>
              </a:rPr>
              <a:t>analysed</a:t>
            </a:r>
            <a:r>
              <a:rPr kumimoji="0" lang="en-US" sz="1200" b="0" i="0" u="none" strike="noStrike" kern="0" cap="none" spc="0" normalizeH="0" noProof="0" dirty="0">
                <a:ln>
                  <a:noFill/>
                </a:ln>
                <a:solidFill>
                  <a:schemeClr val="tx1"/>
                </a:solidFill>
                <a:effectLst/>
                <a:uLnTx/>
                <a:uFillTx/>
                <a:ea typeface="+mn-ea"/>
                <a:cs typeface="Segoe Sans Display"/>
              </a:rPr>
              <a:t> in real-time, even in Teams messages or SharePoint files, preventing users from accessing malicious content.</a:t>
            </a:r>
            <a:endParaRPr lang="en-US" sz="1200" b="0" i="0" u="none" strike="noStrike" kern="0" cap="none" spc="0" normalizeH="0" noProof="0" dirty="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Safe Attachments: </a:t>
            </a:r>
            <a:r>
              <a:rPr kumimoji="0" lang="en-US" sz="1200" b="0" i="0" u="none" strike="noStrike" kern="0" cap="none" spc="0" normalizeH="0" noProof="0" dirty="0">
                <a:ln>
                  <a:noFill/>
                </a:ln>
                <a:solidFill>
                  <a:schemeClr val="tx1"/>
                </a:solidFill>
                <a:effectLst/>
                <a:uLnTx/>
                <a:uFillTx/>
                <a:ea typeface="+mn-ea"/>
                <a:cs typeface="Segoe Sans Display"/>
              </a:rPr>
              <a:t>A </a:t>
            </a:r>
            <a:r>
              <a:rPr lang="en-US" sz="1200" kern="0" dirty="0">
                <a:solidFill>
                  <a:schemeClr val="tx1"/>
                </a:solidFill>
                <a:cs typeface="Segoe Sans Display"/>
              </a:rPr>
              <a:t>Defender for Office </a:t>
            </a:r>
            <a:r>
              <a:rPr kumimoji="0" lang="en-US" sz="1200" b="0" i="0" u="none" strike="noStrike" kern="0" cap="none" spc="0" normalizeH="0" noProof="0" dirty="0">
                <a:ln>
                  <a:noFill/>
                </a:ln>
                <a:solidFill>
                  <a:schemeClr val="tx1"/>
                </a:solidFill>
                <a:effectLst/>
                <a:uLnTx/>
                <a:uFillTx/>
                <a:ea typeface="+mn-ea"/>
                <a:cs typeface="Segoe Sans Display"/>
              </a:rPr>
              <a:t>Plan 2 sandbox tests email attachments for hidden malware before delivery, ensuring a safe experience.</a:t>
            </a:r>
            <a:endParaRPr lang="en-US" sz="1200" b="0" i="0" u="none" strike="noStrike" kern="0" cap="none" spc="0" normalizeH="0" noProof="0" dirty="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Anti-Phishing Policies: </a:t>
            </a:r>
            <a:r>
              <a:rPr kumimoji="0" lang="en-US" sz="1200" b="0" i="0" u="none" strike="noStrike" kern="0" cap="none" spc="0" normalizeH="0" noProof="0" dirty="0">
                <a:ln>
                  <a:noFill/>
                </a:ln>
                <a:solidFill>
                  <a:schemeClr val="tx1"/>
                </a:solidFill>
                <a:effectLst/>
                <a:uLnTx/>
                <a:uFillTx/>
                <a:ea typeface="+mn-ea"/>
                <a:cs typeface="Segoe Sans Display"/>
              </a:rPr>
              <a:t>If an executive's email is spoofed, </a:t>
            </a:r>
            <a:r>
              <a:rPr lang="en-US" sz="1200" kern="0" dirty="0">
                <a:solidFill>
                  <a:schemeClr val="tx1"/>
                </a:solidFill>
                <a:cs typeface="Segoe Sans Display"/>
              </a:rPr>
              <a:t>Defender for Office Plan</a:t>
            </a:r>
            <a:r>
              <a:rPr kumimoji="0" lang="en-US" sz="1200" b="0" i="0" u="none" strike="noStrike" kern="0" cap="none" spc="0" normalizeH="0" noProof="0" dirty="0">
                <a:ln>
                  <a:noFill/>
                </a:ln>
                <a:solidFill>
                  <a:schemeClr val="tx1"/>
                </a:solidFill>
                <a:effectLst/>
                <a:uLnTx/>
                <a:uFillTx/>
                <a:ea typeface="+mn-ea"/>
                <a:cs typeface="Segoe Sans Display"/>
              </a:rPr>
              <a:t> 2 uses AI to detect the impersonation and blocks the attempt automatically.</a:t>
            </a:r>
            <a:endParaRPr kumimoji="0" lang="en-GB" sz="1200" b="0" i="0" u="none" strike="noStrike" kern="0" cap="none" spc="0" normalizeH="0" noProof="0" dirty="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649266"/>
            <a:ext cx="8657334" cy="110799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dirty="0">
                <a:ln>
                  <a:noFill/>
                </a:ln>
                <a:solidFill>
                  <a:schemeClr val="tx1"/>
                </a:solidFill>
                <a:effectLst/>
                <a:uLnTx/>
                <a:uFillTx/>
                <a:latin typeface="+mj-lt"/>
                <a:ea typeface="+mn-ea"/>
                <a:cs typeface="Segoe Sans Display"/>
              </a:rPr>
              <a:t>Safeguarding Your Devices from Malicious Office Files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ea typeface="+mn-ea"/>
                <a:cs typeface="Segoe Sans Display"/>
              </a:rPr>
              <a:t>This feature isolates untrusted Office files in a secure, containerised environment, preventing potential attacks from affecting the host system.</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File Isolation: </a:t>
            </a:r>
            <a:r>
              <a:rPr kumimoji="0" lang="en-US" sz="1200" b="0" i="0" u="none" strike="noStrike" kern="0" cap="none" spc="0" normalizeH="0" noProof="0" dirty="0">
                <a:ln>
                  <a:noFill/>
                </a:ln>
                <a:solidFill>
                  <a:schemeClr val="tx1"/>
                </a:solidFill>
                <a:effectLst/>
                <a:uLnTx/>
                <a:uFillTx/>
                <a:ea typeface="+mn-ea"/>
                <a:cs typeface="Segoe Sans Display"/>
              </a:rPr>
              <a:t>Opening an external Word document automatically runs it in a sandbox, protecting the device from malicious macros or exploits within the file.</a:t>
            </a:r>
            <a:endParaRPr kumimoji="0" lang="en-GB" sz="1200" b="0" i="0" u="none" strike="noStrike" kern="0" cap="none" spc="0" normalizeH="0" noProof="0" dirty="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3" y="4649180"/>
            <a:ext cx="2240661"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Application </a:t>
            </a:r>
            <a:b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Guard for Office</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dirty="0"/>
              <a:t>Added value of M365 E5 Security add-on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7"/>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Defender for Endpoint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0" y="1377314"/>
            <a:ext cx="8657337" cy="2267586"/>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0" y="1579577"/>
            <a:ext cx="8657334"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dirty="0">
                <a:ln>
                  <a:noFill/>
                </a:ln>
                <a:solidFill>
                  <a:schemeClr val="tx1"/>
                </a:solidFill>
                <a:effectLst/>
                <a:uLnTx/>
                <a:uFillTx/>
                <a:latin typeface="+mj-lt"/>
                <a:ea typeface="+mn-ea"/>
                <a:cs typeface="Segoe Sans Display"/>
              </a:rPr>
              <a:t>End-to-End Protection with Defender for Endpoint: From Prevention to Automated Remediation</a:t>
            </a: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ea typeface="+mn-ea"/>
                <a:cs typeface="Segoe Sans Display"/>
              </a:rPr>
              <a:t>Defender for Endpoint Plan 2 extends endpoint protection with advanced detection, investigation and response capabilities. While Plan 1 focuses on attack prevention, </a:t>
            </a:r>
            <a:r>
              <a:rPr lang="en-US" sz="1200" kern="0" dirty="0">
                <a:solidFill>
                  <a:schemeClr val="tx1"/>
                </a:solidFill>
                <a:cs typeface="Segoe Sans Display"/>
              </a:rPr>
              <a:t>Defender for Endpoint </a:t>
            </a:r>
            <a:r>
              <a:rPr kumimoji="0" lang="en-US" sz="1200" b="0" i="0" u="none" strike="noStrike" kern="0" cap="none" spc="0" normalizeH="0" noProof="0" dirty="0">
                <a:ln>
                  <a:noFill/>
                </a:ln>
                <a:solidFill>
                  <a:schemeClr val="tx1"/>
                </a:solidFill>
                <a:effectLst/>
                <a:uLnTx/>
                <a:uFillTx/>
                <a:ea typeface="+mn-ea"/>
                <a:cs typeface="Segoe Sans Display"/>
              </a:rPr>
              <a:t>Plan 2 provides automated threat hunting and incident remediation.</a:t>
            </a:r>
            <a:endParaRPr lang="en-US" sz="1200" b="0" i="0" u="none" strike="noStrike" kern="0" cap="none" spc="0" normalizeH="0" noProof="0" dirty="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Automated Investigation: </a:t>
            </a:r>
            <a:r>
              <a:rPr kumimoji="0" lang="en-US" sz="1200" b="0" i="0" u="none" strike="noStrike" kern="0" cap="none" spc="0" normalizeH="0" noProof="0" dirty="0">
                <a:ln>
                  <a:noFill/>
                </a:ln>
                <a:solidFill>
                  <a:schemeClr val="tx1"/>
                </a:solidFill>
                <a:effectLst/>
                <a:uLnTx/>
                <a:uFillTx/>
                <a:ea typeface="+mn-ea"/>
                <a:cs typeface="Segoe Sans Display"/>
              </a:rPr>
              <a:t>If malware is detected on a device, </a:t>
            </a:r>
            <a:r>
              <a:rPr lang="en-US" sz="1200" kern="0" dirty="0">
                <a:solidFill>
                  <a:schemeClr val="tx1"/>
                </a:solidFill>
                <a:cs typeface="Segoe Sans Display"/>
              </a:rPr>
              <a:t>Defender for Endpoint </a:t>
            </a:r>
            <a:r>
              <a:rPr kumimoji="0" lang="en-US" sz="1200" b="0" i="0" u="none" strike="noStrike" kern="0" cap="none" spc="0" normalizeH="0" noProof="0" dirty="0">
                <a:ln>
                  <a:noFill/>
                </a:ln>
                <a:solidFill>
                  <a:schemeClr val="tx1"/>
                </a:solidFill>
                <a:effectLst/>
                <a:uLnTx/>
                <a:uFillTx/>
                <a:ea typeface="+mn-ea"/>
                <a:cs typeface="Segoe Sans Display"/>
              </a:rPr>
              <a:t>Plan 2 automatically isolates the endpoint, identifies the malicious process and removes it without manual intervention.</a:t>
            </a:r>
            <a:endParaRPr lang="en-US" sz="1200" b="0" i="0" u="none" strike="noStrike" kern="0" cap="none" spc="0" normalizeH="0" noProof="0" dirty="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Proactive Threat Hunting:</a:t>
            </a:r>
            <a:r>
              <a:rPr kumimoji="0" lang="en-US" sz="1200" b="0" i="0" u="none" strike="noStrike" kern="0" cap="none" spc="0" normalizeH="0" noProof="0" dirty="0">
                <a:ln>
                  <a:noFill/>
                </a:ln>
                <a:solidFill>
                  <a:schemeClr val="tx1"/>
                </a:solidFill>
                <a:effectLst/>
                <a:uLnTx/>
                <a:uFillTx/>
                <a:ea typeface="+mn-ea"/>
                <a:cs typeface="Segoe Sans Display"/>
              </a:rPr>
              <a:t> Security teams can search for potential vulnerabilities and indicators of compromise </a:t>
            </a:r>
            <a:br>
              <a:rPr kumimoji="0" lang="en-US" sz="1200" b="0" i="0" u="none" strike="noStrike" kern="0" cap="none" spc="0" normalizeH="0" noProof="0" dirty="0">
                <a:ln>
                  <a:noFill/>
                </a:ln>
                <a:solidFill>
                  <a:schemeClr val="tx1"/>
                </a:solidFill>
                <a:effectLst/>
                <a:uLnTx/>
                <a:uFillTx/>
                <a:ea typeface="+mn-ea"/>
                <a:cs typeface="Segoe Sans Display"/>
              </a:rPr>
            </a:br>
            <a:r>
              <a:rPr kumimoji="0" lang="en-US" sz="1200" b="0" i="0" u="none" strike="noStrike" kern="0" cap="none" spc="0" normalizeH="0" noProof="0" dirty="0">
                <a:ln>
                  <a:noFill/>
                </a:ln>
                <a:solidFill>
                  <a:schemeClr val="tx1"/>
                </a:solidFill>
                <a:effectLst/>
                <a:uLnTx/>
                <a:uFillTx/>
                <a:ea typeface="+mn-ea"/>
                <a:cs typeface="Segoe Sans Display"/>
              </a:rPr>
              <a:t>across all endpoints.</a:t>
            </a:r>
            <a:endParaRPr kumimoji="0" lang="en-GB" sz="1200" b="0" i="0" u="none" strike="noStrike" kern="0" cap="none" spc="0" normalizeH="0" baseline="0" noProof="0" dirty="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3993514"/>
            <a:ext cx="8657337" cy="2470786"/>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0" y="4195863"/>
            <a:ext cx="8657334"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dirty="0">
                <a:ln>
                  <a:noFill/>
                </a:ln>
                <a:solidFill>
                  <a:schemeClr val="tx1"/>
                </a:solidFill>
                <a:effectLst/>
                <a:uLnTx/>
                <a:uFillTx/>
                <a:latin typeface="+mj-lt"/>
                <a:ea typeface="+mn-ea"/>
                <a:cs typeface="Segoe Sans Display"/>
              </a:rPr>
              <a:t>Ensuring Data Protection Across All Cloud Environments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dirty="0">
                <a:ln>
                  <a:noFill/>
                </a:ln>
                <a:solidFill>
                  <a:schemeClr val="tx1"/>
                </a:solidFill>
                <a:effectLst/>
                <a:uLnTx/>
                <a:uFillTx/>
                <a:ea typeface="+mn-ea"/>
                <a:cs typeface="Segoe Sans Display"/>
              </a:rPr>
              <a:t>Detects unauthorised use of applications like Dropbox and provides visibility into </a:t>
            </a:r>
            <a:br>
              <a:rPr kumimoji="0" lang="en-US" sz="1200" b="0" i="0" u="none" strike="noStrike" kern="0" cap="none" spc="0" normalizeH="0" noProof="0" dirty="0">
                <a:ln>
                  <a:noFill/>
                </a:ln>
                <a:solidFill>
                  <a:schemeClr val="tx1"/>
                </a:solidFill>
                <a:effectLst/>
                <a:uLnTx/>
                <a:uFillTx/>
                <a:ea typeface="+mn-ea"/>
                <a:cs typeface="Segoe Sans Display"/>
              </a:rPr>
            </a:br>
            <a:r>
              <a:rPr kumimoji="0" lang="en-US" sz="1200" b="0" i="0" u="none" strike="noStrike" kern="0" cap="none" spc="0" normalizeH="0" noProof="0" dirty="0">
                <a:ln>
                  <a:noFill/>
                </a:ln>
                <a:solidFill>
                  <a:schemeClr val="tx1"/>
                </a:solidFill>
                <a:effectLst/>
                <a:uLnTx/>
                <a:uFillTx/>
                <a:ea typeface="+mn-ea"/>
                <a:cs typeface="Segoe Sans Display"/>
              </a:rPr>
              <a:t>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dirty="0">
                <a:ln>
                  <a:noFill/>
                </a:ln>
                <a:solidFill>
                  <a:schemeClr val="tx1"/>
                </a:solidFill>
                <a:effectLst/>
                <a:uLnTx/>
                <a:uFillTx/>
                <a:ea typeface="+mn-ea"/>
                <a:cs typeface="Segoe Sans Display"/>
              </a:rPr>
              <a:t>Prevents sensitive data (e.g., credit card numbers) from being uploaded to </a:t>
            </a:r>
            <a:br>
              <a:rPr kumimoji="0" lang="en-US" sz="1200" b="0" i="0" u="none" strike="noStrike" kern="0" cap="none" spc="0" normalizeH="0" noProof="0" dirty="0">
                <a:ln>
                  <a:noFill/>
                </a:ln>
                <a:solidFill>
                  <a:schemeClr val="tx1"/>
                </a:solidFill>
                <a:effectLst/>
                <a:uLnTx/>
                <a:uFillTx/>
                <a:ea typeface="+mn-ea"/>
                <a:cs typeface="Segoe Sans Display"/>
              </a:rPr>
            </a:br>
            <a:r>
              <a:rPr kumimoji="0" lang="en-US" sz="1200" b="0" i="0" u="none" strike="noStrike" kern="0" cap="none" spc="0" normalizeH="0" noProof="0" dirty="0">
                <a:ln>
                  <a:noFill/>
                </a:ln>
                <a:solidFill>
                  <a:schemeClr val="tx1"/>
                </a:solidFill>
                <a:effectLst/>
                <a:uLnTx/>
                <a:uFillTx/>
                <a:ea typeface="+mn-ea"/>
                <a:cs typeface="Segoe Sans Display"/>
              </a:rPr>
              <a:t>non-compliant 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dirty="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dirty="0">
                <a:ln>
                  <a:noFill/>
                </a:ln>
                <a:solidFill>
                  <a:schemeClr val="tx1"/>
                </a:solidFill>
                <a:effectLst/>
                <a:uLnTx/>
                <a:uFillTx/>
                <a:ea typeface="+mn-ea"/>
                <a:cs typeface="Segoe Sans Display"/>
              </a:rPr>
              <a:t>Blocks downloading of sensitive documents in unmanaged devices during a </a:t>
            </a:r>
            <a:br>
              <a:rPr kumimoji="0" lang="en-US" sz="1200" b="0" i="0" u="none" strike="noStrike" kern="0" cap="none" spc="0" normalizeH="0" noProof="0" dirty="0">
                <a:ln>
                  <a:noFill/>
                </a:ln>
                <a:solidFill>
                  <a:schemeClr val="tx1"/>
                </a:solidFill>
                <a:effectLst/>
                <a:uLnTx/>
                <a:uFillTx/>
                <a:ea typeface="+mn-ea"/>
                <a:cs typeface="Segoe Sans Display"/>
              </a:rPr>
            </a:br>
            <a:r>
              <a:rPr kumimoji="0" lang="en-US" sz="1200" b="0" i="0" u="none" strike="noStrike" kern="0" cap="none" spc="0" normalizeH="0" noProof="0" dirty="0">
                <a:ln>
                  <a:noFill/>
                </a:ln>
                <a:solidFill>
                  <a:schemeClr val="tx1"/>
                </a:solidFill>
                <a:effectLst/>
                <a:uLnTx/>
                <a:uFillTx/>
                <a:ea typeface="+mn-ea"/>
                <a:cs typeface="Segoe Sans Display"/>
              </a:rPr>
              <a:t>live user session.</a:t>
            </a:r>
            <a:endParaRPr kumimoji="0" lang="en-GB" sz="1200" b="0" i="0" u="none" strike="noStrike" kern="0" cap="none" spc="0" normalizeH="0" noProof="0" dirty="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195777"/>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rPr>
              <a:t>for Cloud Apps</a:t>
            </a:r>
          </a:p>
        </p:txBody>
      </p:sp>
    </p:spTree>
    <p:extLst>
      <p:ext uri="{BB962C8B-B14F-4D97-AF65-F5344CB8AC3E}">
        <p14:creationId xmlns:p14="http://schemas.microsoft.com/office/powerpoint/2010/main" val="2943491971"/>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SharedWithUsers xmlns="c8e5ee5f-cdc9-400e-abeb-489c00a90ce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3A3F10AE-67D0-4525-8414-D2B3B828C28E}"/>
</file>

<file path=docProps/app.xml><?xml version="1.0" encoding="utf-8"?>
<Properties xmlns="http://schemas.openxmlformats.org/officeDocument/2006/extended-properties" xmlns:vt="http://schemas.openxmlformats.org/officeDocument/2006/docPropsVTypes">
  <Template>Microsoft-Security-PowerPoint-Template-Light</Template>
  <TotalTime>655</TotalTime>
  <Words>2422</Words>
  <Application>Microsoft Office PowerPoint</Application>
  <PresentationFormat>Widescreen</PresentationFormat>
  <Paragraphs>239</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Microsoft Security Light</vt:lpstr>
      <vt:lpstr>Threat Protection M365 E3 + M365 E5 Security Mini Bundle  (Advanced Threat Detection &amp; Response)</vt:lpstr>
      <vt:lpstr>Safeguard your business: Advanced protection for modern threats</vt:lpstr>
      <vt:lpstr>Current state of business</vt:lpstr>
      <vt:lpstr>M365 E3: A solid security foundation</vt:lpstr>
      <vt:lpstr>Introducing M365 E5 Security</vt:lpstr>
      <vt:lpstr>M365 E3 + M365 E5 Security mini bundle</vt:lpstr>
      <vt:lpstr>Added value of M365 E5 Security add-on</vt:lpstr>
      <vt:lpstr>Added value of M365 E5 Security add-on</vt:lpstr>
      <vt:lpstr>Added value of M365 E5 Security add-on</vt:lpstr>
      <vt:lpstr>Strengthen security foundations with  M365 E5 Security, building on M365 E3</vt:lpstr>
      <vt:lpstr>Strengthen security foundations with  M365 E5 Security, building on M365 E3</vt:lpstr>
      <vt:lpstr>Upgrade protection at half the price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Lee-ann Dias</cp:lastModifiedBy>
  <cp:revision>576</cp:revision>
  <cp:lastPrinted>2023-02-15T20:48:24Z</cp:lastPrinted>
  <dcterms:created xsi:type="dcterms:W3CDTF">2025-02-17T11:56:26Z</dcterms:created>
  <dcterms:modified xsi:type="dcterms:W3CDTF">2025-03-31T23:22:41Z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_SourceUrl">
    <vt:lpwstr/>
  </property>
  <property fmtid="{D5CDD505-2E9C-101B-9397-08002B2CF9AE}" pid="27" name="_SharedFileIndex">
    <vt:lpwstr/>
  </property>
  <property fmtid="{D5CDD505-2E9C-101B-9397-08002B2CF9AE}" pid="28" name="ComplianceAssetId">
    <vt:lpwstr/>
  </property>
  <property fmtid="{D5CDD505-2E9C-101B-9397-08002B2CF9AE}" pid="29" name="_ExtendedDescription">
    <vt:lpwstr/>
  </property>
  <property fmtid="{D5CDD505-2E9C-101B-9397-08002B2CF9AE}" pid="30" name="TriggerFlowInfo">
    <vt:lpwstr/>
  </property>
</Properties>
</file>