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19"/>
  </p:notesMasterIdLst>
  <p:handoutMasterIdLst>
    <p:handoutMasterId r:id="rId20"/>
  </p:handoutMasterIdLst>
  <p:sldIdLst>
    <p:sldId id="2147479663" r:id="rId5"/>
    <p:sldId id="257" r:id="rId6"/>
    <p:sldId id="259" r:id="rId7"/>
    <p:sldId id="260" r:id="rId8"/>
    <p:sldId id="261" r:id="rId9"/>
    <p:sldId id="262" r:id="rId10"/>
    <p:sldId id="263" r:id="rId11"/>
    <p:sldId id="264" r:id="rId12"/>
    <p:sldId id="265" r:id="rId13"/>
    <p:sldId id="266" r:id="rId14"/>
    <p:sldId id="267" r:id="rId15"/>
    <p:sldId id="268" r:id="rId16"/>
    <p:sldId id="2147482179" r:id="rId17"/>
    <p:sldId id="2147479676" r:id="rId1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Compliance" id="{782C1644-6EF3-4B4E-8E25-C4848840BE5C}">
          <p14:sldIdLst>
            <p14:sldId id="2147479663"/>
            <p14:sldId id="257"/>
            <p14:sldId id="259"/>
            <p14:sldId id="260"/>
            <p14:sldId id="261"/>
            <p14:sldId id="262"/>
            <p14:sldId id="263"/>
            <p14:sldId id="264"/>
            <p14:sldId id="265"/>
            <p14:sldId id="266"/>
            <p14:sldId id="267"/>
            <p14:sldId id="268"/>
            <p14:sldId id="2147482179"/>
            <p14:sldId id="214747967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CA250B-6872-2B73-77AF-8B1C92FC9E9D}" name="Guest User" initials="GU" userId="S::urn:spo:anon#929640787f6a1a4522399f470408ea8944df2c398e113bc46fe6e56bab257731::" providerId="AD"/>
  <p188:author id="{1111A418-C264-2BA5-E1E9-CD9F1ED7D694}" name="Guest User" initials="GU" userId="S::urn:spo:anon#499d14404e521be4f302c5533b228bb2830588ddde1f828577b175b84c8543a4::" providerId="AD"/>
  <p188:author id="{A10D854A-17A0-F11B-E910-E35E4619BD8C}" name="Tiffany Lau" initials="TL" userId="S::tiffany@rocketscience.com.au::7ce2420a-bcb4-4b1a-b80a-35fdcf6def48" providerId="AD"/>
  <p188:author id="{F365354F-0D17-996E-5F59-40F38F4D4B28}" name="Lee-ann Dias" initials="LD" userId="S::leeann.dias@sasbri.com::58ed9d5e-673f-454c-b02f-3dd4a38a9910" providerId="AD"/>
  <p188:author id="{F0E91866-61C1-2DFE-6E96-C185B418BC44}" name="Zoe Nelson" initials="ZN" userId="S::zoe.nelson@zumcom.com::26906bc3-ec75-49a6-b535-4e5e2d6e563a" providerId="AD"/>
  <p188:author id="{6F7DBD67-2647-6085-BB84-D66BC8C2366A}" name="Guest User" initials="GU" userId="S::urn:spo:anon#375bea433e82f14d58dd936aafae9bdb17ef038ced6abd72cde89fbc2f4a1204::" providerId="AD"/>
  <p188:author id="{B6143898-5EF8-C5B8-ACDA-67DEB01B4374}" name="Guest User" initials="GU" userId="S::urn:spo:anon#208c8869f3dda41653c8be081d7bb22c5f7ab8eb1835c73d1b3c6c7a7090b9b1::" providerId="AD"/>
  <p188:author id="{6768C999-94CC-8BD5-ECA2-C1A2B645C61F}" name="Matthew George" initials="MG" userId="4b93059ffac5902b" providerId="Windows Live"/>
  <p188:author id="{A5924ECA-9D88-7163-DB9E-80CF0AECF57C}" name="Zoe Ha" initials="ZH" userId="Zoe Ha" providerId="None"/>
  <p188:author id="{6AFA61D8-796F-555E-A395-B33F90AAF99E}" name="Monica Lueder" initials="ML" userId="S::monical@microsoft.com::75969e72-ba9c-4e32-a4ac-c8f3aeff9ba2" providerId="AD"/>
  <p188:author id="{FB2220EC-6E9D-66CF-528C-A1FDAC2F85AA}" name="Ben Hermel" initials="" userId="S::bhermel@microsoft.com::bf02db1c-aaaa-44a0-870c-3c953b9e4a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CD2"/>
    <a:srgbClr val="F4F3F5"/>
    <a:srgbClr val="E4E3E2"/>
    <a:srgbClr val="0D1F2D"/>
    <a:srgbClr val="D8CDEB"/>
    <a:srgbClr val="77EAB3"/>
    <a:srgbClr val="D59ED7"/>
    <a:srgbClr val="FFB3BB"/>
    <a:srgbClr val="D7E5F6"/>
    <a:srgbClr val="56AE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A71A47-AAB7-1A38-884A-A493A240F0E2}" v="18" dt="2025-03-31T22:55:07.798"/>
    <p1510:client id="{8E1A0345-01D2-0D88-6B58-5D36AD2F39B8}" v="53" dt="2025-03-30T21:44:25.9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82" d="100"/>
          <a:sy n="82" d="100"/>
        </p:scale>
        <p:origin x="40" y="28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ann.dias@sasbri.com" userId="S::urn:spo:guest#leeann.dias@sasbri.com::" providerId="AD" clId="Web-{11A71A47-AAB7-1A38-884A-A493A240F0E2}"/>
    <pc:docChg chg="modSld">
      <pc:chgData name="leeann.dias@sasbri.com" userId="S::urn:spo:guest#leeann.dias@sasbri.com::" providerId="AD" clId="Web-{11A71A47-AAB7-1A38-884A-A493A240F0E2}" dt="2025-03-31T22:55:01.079" v="12" actId="20577"/>
      <pc:docMkLst>
        <pc:docMk/>
      </pc:docMkLst>
      <pc:sldChg chg="modSp">
        <pc:chgData name="leeann.dias@sasbri.com" userId="S::urn:spo:guest#leeann.dias@sasbri.com::" providerId="AD" clId="Web-{11A71A47-AAB7-1A38-884A-A493A240F0E2}" dt="2025-03-31T22:55:01.079" v="12" actId="20577"/>
        <pc:sldMkLst>
          <pc:docMk/>
          <pc:sldMk cId="422032253" sldId="267"/>
        </pc:sldMkLst>
        <pc:spChg chg="mod">
          <ac:chgData name="leeann.dias@sasbri.com" userId="S::urn:spo:guest#leeann.dias@sasbri.com::" providerId="AD" clId="Web-{11A71A47-AAB7-1A38-884A-A493A240F0E2}" dt="2025-03-31T22:54:45.469" v="2" actId="20577"/>
          <ac:spMkLst>
            <pc:docMk/>
            <pc:sldMk cId="422032253" sldId="267"/>
            <ac:spMk id="67" creationId="{5F76C3FB-81D3-4237-84CA-9867278C6A2E}"/>
          </ac:spMkLst>
        </pc:spChg>
        <pc:spChg chg="mod">
          <ac:chgData name="leeann.dias@sasbri.com" userId="S::urn:spo:guest#leeann.dias@sasbri.com::" providerId="AD" clId="Web-{11A71A47-AAB7-1A38-884A-A493A240F0E2}" dt="2025-03-31T22:54:48.532" v="5" actId="20577"/>
          <ac:spMkLst>
            <pc:docMk/>
            <pc:sldMk cId="422032253" sldId="267"/>
            <ac:spMk id="68" creationId="{BBB845DE-BE7B-4A80-AAAD-1D0CB8A579F2}"/>
          </ac:spMkLst>
        </pc:spChg>
        <pc:spChg chg="mod">
          <ac:chgData name="leeann.dias@sasbri.com" userId="S::urn:spo:guest#leeann.dias@sasbri.com::" providerId="AD" clId="Web-{11A71A47-AAB7-1A38-884A-A493A240F0E2}" dt="2025-03-31T22:54:55.251" v="8" actId="20577"/>
          <ac:spMkLst>
            <pc:docMk/>
            <pc:sldMk cId="422032253" sldId="267"/>
            <ac:spMk id="69" creationId="{25A17C5D-B9D7-4A62-BDF0-99808940F140}"/>
          </ac:spMkLst>
        </pc:spChg>
        <pc:spChg chg="mod">
          <ac:chgData name="leeann.dias@sasbri.com" userId="S::urn:spo:guest#leeann.dias@sasbri.com::" providerId="AD" clId="Web-{11A71A47-AAB7-1A38-884A-A493A240F0E2}" dt="2025-03-31T22:55:01.079" v="12" actId="20577"/>
          <ac:spMkLst>
            <pc:docMk/>
            <pc:sldMk cId="422032253" sldId="267"/>
            <ac:spMk id="70" creationId="{E895E37B-A6B0-4B18-AA45-957D3F16507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3/31/2025 3:54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3/31/2025 3:52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9.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4" Type="http://schemas.openxmlformats.org/officeDocument/2006/relationships/image" Target="../media/image48.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1.xml"/><Relationship Id="rId4" Type="http://schemas.openxmlformats.org/officeDocument/2006/relationships/image" Target="../media/image60.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1.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8496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Half Photo 1">
    <p:bg>
      <p:bgPr>
        <a:solidFill>
          <a:srgbClr val="F4F3F5"/>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502A24C-F0AE-45EF-84FC-2E368A2F4D11}"/>
              </a:ext>
            </a:extLst>
          </p:cNvPr>
          <p:cNvPicPr>
            <a:picLocks noChangeAspect="1"/>
          </p:cNvPicPr>
          <p:nvPr userDrawn="1"/>
        </p:nvPicPr>
        <p:blipFill rotWithShape="1">
          <a:blip r:embed="rId2"/>
          <a:srcRect t="12569" r="12568"/>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5347BE-FB11-4C59-9106-180A4081F64C}"/>
              </a:ext>
              <a:ext uri="{C183D7F6-B498-43B3-948B-1728B52AA6E4}">
                <adec:decorative xmlns:adec="http://schemas.microsoft.com/office/drawing/2017/decorative" val="1"/>
              </a:ext>
            </a:extLst>
          </p:cNvPr>
          <p:cNvCxnSpPr>
            <a:cxnSpLocks/>
          </p:cNvCxnSpPr>
          <p:nvPr userDrawn="1"/>
        </p:nvCxnSpPr>
        <p:spPr>
          <a:xfrm>
            <a:off x="3651857" y="5105194"/>
            <a:ext cx="0" cy="143640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Picture Placeholder 34">
            <a:extLst>
              <a:ext uri="{FF2B5EF4-FFF2-40B4-BE49-F238E27FC236}">
                <a16:creationId xmlns:a16="http://schemas.microsoft.com/office/drawing/2014/main" id="{89F6B590-ADC5-4ADE-9C5B-FA4F4AB790D0}"/>
              </a:ext>
            </a:extLst>
          </p:cNvPr>
          <p:cNvSpPr>
            <a:spLocks noGrp="1"/>
          </p:cNvSpPr>
          <p:nvPr>
            <p:ph type="pic" sz="quarter" idx="15" hasCustomPrompt="1"/>
          </p:nvPr>
        </p:nvSpPr>
        <p:spPr>
          <a:xfrm>
            <a:off x="3796926" y="5105194"/>
            <a:ext cx="1543050" cy="1435981"/>
          </a:xfrm>
        </p:spPr>
        <p:txBody>
          <a:bodyPr/>
          <a:lstStyle>
            <a:lvl1pPr marL="0" indent="0" algn="ctr">
              <a:buNone/>
              <a:defRPr sz="900">
                <a:solidFill>
                  <a:schemeClr val="tx1"/>
                </a:solidFill>
              </a:defRPr>
            </a:lvl1pPr>
          </a:lstStyle>
          <a:p>
            <a:r>
              <a:rPr lang="en-US"/>
              <a:t>IMAGE</a:t>
            </a:r>
          </a:p>
          <a:p>
            <a:r>
              <a:rPr lang="en-US"/>
              <a:t>PLACEHOLDER</a:t>
            </a:r>
          </a:p>
        </p:txBody>
      </p:sp>
      <p:cxnSp>
        <p:nvCxnSpPr>
          <p:cNvPr id="20" name="Straight Connector 19">
            <a:extLst>
              <a:ext uri="{FF2B5EF4-FFF2-40B4-BE49-F238E27FC236}">
                <a16:creationId xmlns:a16="http://schemas.microsoft.com/office/drawing/2014/main" id="{6819B61A-3F94-4275-96C5-36D7BDD3E3E4}"/>
              </a:ext>
              <a:ext uri="{C183D7F6-B498-43B3-948B-1728B52AA6E4}">
                <adec:decorative xmlns:adec="http://schemas.microsoft.com/office/drawing/2017/decorative" val="1"/>
              </a:ext>
            </a:extLst>
          </p:cNvPr>
          <p:cNvCxnSpPr>
            <a:cxnSpLocks/>
          </p:cNvCxnSpPr>
          <p:nvPr userDrawn="1"/>
        </p:nvCxnSpPr>
        <p:spPr>
          <a:xfrm>
            <a:off x="5485045" y="5105194"/>
            <a:ext cx="0" cy="143640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D9ECE69-87DD-4F6B-AA52-57856FA5D82F}"/>
              </a:ext>
            </a:extLst>
          </p:cNvPr>
          <p:cNvSpPr>
            <a:spLocks noGrp="1"/>
          </p:cNvSpPr>
          <p:nvPr>
            <p:ph type="body" sz="quarter" idx="18" hasCustomPrompt="1"/>
          </p:nvPr>
        </p:nvSpPr>
        <p:spPr>
          <a:xfrm>
            <a:off x="582163" y="5103866"/>
            <a:ext cx="2924625" cy="590931"/>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About [Partner]</a:t>
            </a:r>
          </a:p>
          <a:p>
            <a:pPr lvl="0"/>
            <a:r>
              <a:rPr lang="en-US"/>
              <a:t>[Flexible partner content space – templated but open ended]</a:t>
            </a:r>
          </a:p>
        </p:txBody>
      </p:sp>
      <p:sp>
        <p:nvSpPr>
          <p:cNvPr id="38" name="Text Placeholder 6">
            <a:extLst>
              <a:ext uri="{FF2B5EF4-FFF2-40B4-BE49-F238E27FC236}">
                <a16:creationId xmlns:a16="http://schemas.microsoft.com/office/drawing/2014/main" id="{AB1F5C50-B197-40A3-80CC-9635B8094D88}"/>
              </a:ext>
            </a:extLst>
          </p:cNvPr>
          <p:cNvSpPr>
            <a:spLocks noGrp="1"/>
          </p:cNvSpPr>
          <p:nvPr>
            <p:ph type="body" sz="quarter" idx="19" hasCustomPrompt="1"/>
          </p:nvPr>
        </p:nvSpPr>
        <p:spPr>
          <a:xfrm>
            <a:off x="582163" y="5766334"/>
            <a:ext cx="2924625" cy="369332"/>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endParaRPr lang="en-US"/>
          </a:p>
        </p:txBody>
      </p:sp>
      <p:sp>
        <p:nvSpPr>
          <p:cNvPr id="39" name="Text Placeholder 6">
            <a:extLst>
              <a:ext uri="{FF2B5EF4-FFF2-40B4-BE49-F238E27FC236}">
                <a16:creationId xmlns:a16="http://schemas.microsoft.com/office/drawing/2014/main" id="{36D03009-1BAF-4F93-A0AC-72099CF8A1A5}"/>
              </a:ext>
            </a:extLst>
          </p:cNvPr>
          <p:cNvSpPr>
            <a:spLocks noGrp="1"/>
          </p:cNvSpPr>
          <p:nvPr>
            <p:ph type="body" sz="quarter" idx="20" hasCustomPrompt="1"/>
          </p:nvPr>
        </p:nvSpPr>
        <p:spPr>
          <a:xfrm>
            <a:off x="5630114" y="5103866"/>
            <a:ext cx="2924625" cy="849463"/>
          </a:xfrm>
        </p:spPr>
        <p:txBody>
          <a:bodyPr rIns="72000"/>
          <a:lstStyle>
            <a:lvl1pPr marL="0" indent="0">
              <a:buNone/>
              <a:defRPr sz="1200" baseline="0">
                <a:latin typeface="+mj-lt"/>
              </a:defRPr>
            </a:lvl1pPr>
            <a:lvl2pPr marL="228600" indent="0">
              <a:buNone/>
              <a:defRPr sz="1200"/>
            </a:lvl2pPr>
            <a:lvl3pPr marL="457200" indent="0">
              <a:buNone/>
              <a:defRPr sz="1200"/>
            </a:lvl3pPr>
            <a:lvl4pPr marL="661988" indent="0">
              <a:buNone/>
              <a:defRPr sz="1200"/>
            </a:lvl4pPr>
            <a:lvl5pPr marL="855663" indent="0">
              <a:buNone/>
              <a:defRPr sz="1200"/>
            </a:lvl5pPr>
          </a:lstStyle>
          <a:p>
            <a:pPr defTabSz="822813">
              <a:defRPr/>
            </a:pPr>
            <a:r>
              <a:rPr lang="en-US" sz="1200" spc="-18">
                <a:solidFill>
                  <a:prstClr val="black"/>
                </a:solidFill>
                <a:latin typeface="Segoe UI Semibold"/>
                <a:cs typeface="Segoe UI Semibold"/>
              </a:rPr>
              <a:t>[Presenter Name]</a:t>
            </a:r>
            <a:endParaRPr lang="en-US" sz="1200">
              <a:solidFill>
                <a:prstClr val="black"/>
              </a:solidFill>
            </a:endParaRPr>
          </a:p>
          <a:p>
            <a:pPr defTabSz="822813">
              <a:defRPr/>
            </a:pPr>
            <a:r>
              <a:rPr lang="en-US" sz="1200" spc="-18">
                <a:solidFill>
                  <a:prstClr val="black"/>
                </a:solidFill>
                <a:latin typeface="Segoe UI Semibold"/>
                <a:cs typeface="Segoe UI Semibold"/>
              </a:rPr>
              <a:t>[Presenter Title]</a:t>
            </a:r>
          </a:p>
          <a:p>
            <a:pPr defTabSz="822813">
              <a:defRPr/>
            </a:pPr>
            <a:r>
              <a:rPr lang="en-US" sz="1200" spc="-18">
                <a:solidFill>
                  <a:prstClr val="black"/>
                </a:solidFill>
                <a:latin typeface="Segoe UI Semibold"/>
                <a:cs typeface="Segoe UI Semibold"/>
              </a:rPr>
              <a:t>[Phone]</a:t>
            </a:r>
          </a:p>
          <a:p>
            <a:pPr defTabSz="822813">
              <a:defRPr/>
            </a:pPr>
            <a:r>
              <a:rPr lang="en-US" sz="1200" spc="-18">
                <a:solidFill>
                  <a:prstClr val="black"/>
                </a:solidFill>
                <a:latin typeface="Segoe UI Semibold"/>
                <a:cs typeface="Segoe UI Semibold"/>
              </a:rPr>
              <a:t>[Email]</a:t>
            </a:r>
          </a:p>
        </p:txBody>
      </p:sp>
      <p:sp>
        <p:nvSpPr>
          <p:cNvPr id="40" name="Text Placeholder 6">
            <a:extLst>
              <a:ext uri="{FF2B5EF4-FFF2-40B4-BE49-F238E27FC236}">
                <a16:creationId xmlns:a16="http://schemas.microsoft.com/office/drawing/2014/main" id="{2027E431-165A-4D19-990A-46967C09E121}"/>
              </a:ext>
            </a:extLst>
          </p:cNvPr>
          <p:cNvSpPr>
            <a:spLocks noGrp="1"/>
          </p:cNvSpPr>
          <p:nvPr>
            <p:ph type="body" sz="quarter" idx="21" hasCustomPrompt="1"/>
          </p:nvPr>
        </p:nvSpPr>
        <p:spPr>
          <a:xfrm>
            <a:off x="5630116" y="6022537"/>
            <a:ext cx="2924625" cy="553998"/>
          </a:xfrm>
        </p:spPr>
        <p:txBody>
          <a:bodyPr rIns="72000"/>
          <a:lstStyle>
            <a:lvl1pPr marL="0" indent="0">
              <a:buNone/>
              <a:defRPr sz="1200"/>
            </a:lvl1pPr>
            <a:lvl2pPr marL="228600" indent="0">
              <a:buNone/>
              <a:defRPr sz="1200"/>
            </a:lvl2pPr>
            <a:lvl3pPr marL="457200" indent="0">
              <a:buNone/>
              <a:defRPr sz="1200"/>
            </a:lvl3pPr>
            <a:lvl4pPr marL="661988" indent="0">
              <a:buNone/>
              <a:defRPr sz="1200"/>
            </a:lvl4pPr>
            <a:lvl5pPr marL="855663" indent="0">
              <a:buNone/>
              <a:defRPr sz="1200"/>
            </a:lvl5pPr>
          </a:lstStyle>
          <a:p>
            <a:pPr lvl="0"/>
            <a:r>
              <a:rPr lang="en-US"/>
              <a:t>[Potentially room for two speakers? Flexible partner content space – templated but open ended]</a:t>
            </a:r>
          </a:p>
        </p:txBody>
      </p:sp>
      <p:sp>
        <p:nvSpPr>
          <p:cNvPr id="41" name="Text Placeholder 30">
            <a:extLst>
              <a:ext uri="{FF2B5EF4-FFF2-40B4-BE49-F238E27FC236}">
                <a16:creationId xmlns:a16="http://schemas.microsoft.com/office/drawing/2014/main" id="{345AB716-5106-4C4B-9596-B00095A58AED}"/>
              </a:ext>
            </a:extLst>
          </p:cNvPr>
          <p:cNvSpPr>
            <a:spLocks noGrp="1"/>
          </p:cNvSpPr>
          <p:nvPr>
            <p:ph type="body" sz="quarter" idx="22" hasCustomPrompt="1"/>
          </p:nvPr>
        </p:nvSpPr>
        <p:spPr>
          <a:xfrm>
            <a:off x="9144852" y="5103866"/>
            <a:ext cx="2461446" cy="184666"/>
          </a:xfrm>
        </p:spPr>
        <p:txBody>
          <a:bodyPr wrap="square">
            <a:spAutoFit/>
          </a:bodyPr>
          <a:lstStyle>
            <a:lvl1pPr marL="0" indent="0">
              <a:buNone/>
              <a:defRPr sz="12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CTA]</a:t>
            </a:r>
          </a:p>
        </p:txBody>
      </p:sp>
      <p:sp>
        <p:nvSpPr>
          <p:cNvPr id="42" name="Text Placeholder 47">
            <a:extLst>
              <a:ext uri="{FF2B5EF4-FFF2-40B4-BE49-F238E27FC236}">
                <a16:creationId xmlns:a16="http://schemas.microsoft.com/office/drawing/2014/main" id="{3460170F-EAD0-4AF2-BDD1-E75A4AE2257B}"/>
              </a:ext>
            </a:extLst>
          </p:cNvPr>
          <p:cNvSpPr>
            <a:spLocks noGrp="1"/>
          </p:cNvSpPr>
          <p:nvPr>
            <p:ph type="body" sz="quarter" idx="23" hasCustomPrompt="1"/>
          </p:nvPr>
        </p:nvSpPr>
        <p:spPr>
          <a:xfrm>
            <a:off x="9144607" y="5436264"/>
            <a:ext cx="2462171" cy="812530"/>
          </a:xfrm>
        </p:spPr>
        <p:txBody>
          <a:bodyPr/>
          <a:lstStyle>
            <a:lvl1pPr marL="0" indent="0">
              <a:buNone/>
              <a:defRPr sz="1200" baseline="0">
                <a:solidFill>
                  <a:schemeClr val="tx1"/>
                </a:solidFill>
                <a:latin typeface="+mn-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Learn more about our services &gt;</a:t>
            </a:r>
          </a:p>
          <a:p>
            <a:pPr lvl="0"/>
            <a:r>
              <a:rPr lang="en-US"/>
              <a:t>[Link to partner website]</a:t>
            </a:r>
          </a:p>
          <a:p>
            <a:pPr lvl="0"/>
            <a:r>
              <a:rPr lang="en-US"/>
              <a:t>[Contact details]</a:t>
            </a:r>
          </a:p>
        </p:txBody>
      </p:sp>
      <p:grpSp>
        <p:nvGrpSpPr>
          <p:cNvPr id="43" name="Group 42">
            <a:extLst>
              <a:ext uri="{FF2B5EF4-FFF2-40B4-BE49-F238E27FC236}">
                <a16:creationId xmlns:a16="http://schemas.microsoft.com/office/drawing/2014/main" id="{0C9C6FB1-F633-4671-8D9A-BD253BB9BBD7}"/>
              </a:ext>
            </a:extLst>
          </p:cNvPr>
          <p:cNvGrpSpPr/>
          <p:nvPr userDrawn="1"/>
        </p:nvGrpSpPr>
        <p:grpSpPr>
          <a:xfrm>
            <a:off x="8844880" y="5070199"/>
            <a:ext cx="252000" cy="252000"/>
            <a:chOff x="2708275" y="8281369"/>
            <a:chExt cx="252000" cy="252000"/>
          </a:xfrm>
        </p:grpSpPr>
        <p:sp>
          <p:nvSpPr>
            <p:cNvPr id="44" name="Freeform: Shape 43">
              <a:extLst>
                <a:ext uri="{FF2B5EF4-FFF2-40B4-BE49-F238E27FC236}">
                  <a16:creationId xmlns:a16="http://schemas.microsoft.com/office/drawing/2014/main" id="{6D7292C7-5839-4827-8FF0-1CEE40FA9915}"/>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45" name="Graphic 32">
              <a:extLst>
                <a:ext uri="{FF2B5EF4-FFF2-40B4-BE49-F238E27FC236}">
                  <a16:creationId xmlns:a16="http://schemas.microsoft.com/office/drawing/2014/main" id="{9193E6C5-2701-4F09-B1FD-2C857E192D51}"/>
                </a:ext>
              </a:extLst>
            </p:cNvPr>
            <p:cNvGrpSpPr/>
            <p:nvPr/>
          </p:nvGrpSpPr>
          <p:grpSpPr>
            <a:xfrm rot="5400000">
              <a:off x="2778265" y="8355123"/>
              <a:ext cx="112024" cy="104488"/>
              <a:chOff x="2996146" y="4819536"/>
              <a:chExt cx="56012" cy="52244"/>
            </a:xfrm>
          </p:grpSpPr>
          <p:sp>
            <p:nvSpPr>
              <p:cNvPr id="46" name="Freeform: Shape 45">
                <a:extLst>
                  <a:ext uri="{FF2B5EF4-FFF2-40B4-BE49-F238E27FC236}">
                    <a16:creationId xmlns:a16="http://schemas.microsoft.com/office/drawing/2014/main" id="{FDFC6914-5CBC-4D36-9571-71AF98D8A35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157E1573-CB46-4E37-AFA9-052D541D69D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A277420A-B0EB-4D88-969F-1FB81BDED28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cxnSp>
        <p:nvCxnSpPr>
          <p:cNvPr id="50" name="Straight Connector 49">
            <a:extLst>
              <a:ext uri="{FF2B5EF4-FFF2-40B4-BE49-F238E27FC236}">
                <a16:creationId xmlns:a16="http://schemas.microsoft.com/office/drawing/2014/main" id="{18A8097A-3DBB-4F2A-9600-5F637D9C8311}"/>
              </a:ext>
              <a:ext uri="{C183D7F6-B498-43B3-948B-1728B52AA6E4}">
                <adec:decorative xmlns:adec="http://schemas.microsoft.com/office/drawing/2017/decorative" val="1"/>
              </a:ext>
            </a:extLst>
          </p:cNvPr>
          <p:cNvCxnSpPr>
            <a:cxnSpLocks/>
          </p:cNvCxnSpPr>
          <p:nvPr userDrawn="1"/>
        </p:nvCxnSpPr>
        <p:spPr>
          <a:xfrm>
            <a:off x="8699808" y="5105194"/>
            <a:ext cx="0" cy="143640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B6E60B6C-E1E9-4695-872B-F226C5144C03}"/>
              </a:ext>
            </a:extLst>
          </p:cNvPr>
          <p:cNvSpPr>
            <a:spLocks noGrp="1"/>
          </p:cNvSpPr>
          <p:nvPr>
            <p:ph type="title" hasCustomPrompt="1"/>
          </p:nvPr>
        </p:nvSpPr>
        <p:spPr>
          <a:xfrm>
            <a:off x="588263" y="2917984"/>
            <a:ext cx="4898137" cy="615553"/>
          </a:xfrm>
        </p:spPr>
        <p:txBody>
          <a:bodyPr wrap="square" anchor="b" anchorCtr="0">
            <a:spAutoFit/>
          </a:bodyPr>
          <a:lstStyle>
            <a:lvl1pPr>
              <a:defRPr sz="4000">
                <a:solidFill>
                  <a:schemeClr val="tx1"/>
                </a:solidFill>
              </a:defRPr>
            </a:lvl1pPr>
          </a:lstStyle>
          <a:p>
            <a:r>
              <a:rPr lang="en-US"/>
              <a:t>Thank you</a:t>
            </a:r>
          </a:p>
        </p:txBody>
      </p:sp>
      <p:sp>
        <p:nvSpPr>
          <p:cNvPr id="52" name="Text Placeholder 4">
            <a:extLst>
              <a:ext uri="{FF2B5EF4-FFF2-40B4-BE49-F238E27FC236}">
                <a16:creationId xmlns:a16="http://schemas.microsoft.com/office/drawing/2014/main" id="{ECD0111B-10E5-4932-BCC9-4AA626B09B32}"/>
              </a:ext>
            </a:extLst>
          </p:cNvPr>
          <p:cNvSpPr>
            <a:spLocks noGrp="1"/>
          </p:cNvSpPr>
          <p:nvPr>
            <p:ph type="body" sz="quarter" idx="12" hasCustomPrompt="1"/>
          </p:nvPr>
        </p:nvSpPr>
        <p:spPr>
          <a:xfrm>
            <a:off x="582041" y="4431432"/>
            <a:ext cx="5941307" cy="369332"/>
          </a:xfrm>
          <a:noFill/>
        </p:spPr>
        <p:txBody>
          <a:bodyPr wrap="square" lIns="0" tIns="0" rIns="0" bIns="0">
            <a:spAutoFit/>
          </a:bodyPr>
          <a:lstStyle>
            <a:lvl1pPr marL="0" indent="0">
              <a:spcBef>
                <a:spcPts val="0"/>
              </a:spcBef>
              <a:buNone/>
              <a:defRPr sz="2400" spc="0" baseline="0">
                <a:solidFill>
                  <a:schemeClr val="tx1"/>
                </a:solidFill>
                <a:latin typeface="+mj-lt"/>
                <a:cs typeface="Segoe Sans Display" pitchFamily="2" charset="0"/>
              </a:defRPr>
            </a:lvl1pPr>
          </a:lstStyle>
          <a:p>
            <a:pPr lvl="0"/>
            <a:r>
              <a:rPr lang="en-US"/>
              <a:t>Together, let’s supercharge your security</a:t>
            </a:r>
          </a:p>
        </p:txBody>
      </p:sp>
    </p:spTree>
    <p:extLst>
      <p:ext uri="{BB962C8B-B14F-4D97-AF65-F5344CB8AC3E}">
        <p14:creationId xmlns:p14="http://schemas.microsoft.com/office/powerpoint/2010/main" val="29547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66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391817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userDrawn="1">
          <p15:clr>
            <a:srgbClr val="5ACBF0"/>
          </p15:clr>
        </p15:guide>
        <p15:guide id="5" orient="horz" pos="2160">
          <p15:clr>
            <a:srgbClr val="FBAE40"/>
          </p15:clr>
        </p15:guide>
        <p15:guide id="6" orient="horz" pos="2229">
          <p15:clr>
            <a:srgbClr val="5ACBF0"/>
          </p15:clr>
        </p15:guide>
        <p15:guide id="7" pos="3456"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255490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27287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4092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54492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1637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29">
          <p15:clr>
            <a:srgbClr val="5ACBF0"/>
          </p15:clr>
        </p15:guide>
        <p15:guide id="7" pos="384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1442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userDrawn="1">
          <p15:clr>
            <a:srgbClr val="5ACBF0"/>
          </p15:clr>
        </p15:guide>
        <p15:guide id="6" pos="336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1769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122262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31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16695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354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userDrawn="1">
          <p15:clr>
            <a:srgbClr val="5ACBF0"/>
          </p15:clr>
        </p15:guide>
        <p15:guide id="4" orient="horz" pos="2160">
          <p15:clr>
            <a:srgbClr val="FBAE40"/>
          </p15:clr>
        </p15:guide>
        <p15:guide id="5" pos="3360"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20753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36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458106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userDrawn="1">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One Column Bulleted Text">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35B1-6F51-4062-A3E0-951D54F37B28}"/>
              </a:ext>
            </a:extLst>
          </p:cNvPr>
          <p:cNvPicPr>
            <a:picLocks noChangeAspect="1"/>
          </p:cNvPicPr>
          <p:nvPr userDrawn="1"/>
        </p:nvPicPr>
        <p:blipFill rotWithShape="1">
          <a:blip r:embed="rId2"/>
          <a:srcRect l="6341" t="6342" r="16830" b="1682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1178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 t="28810" r="28810" b="-1"/>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111092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5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t="22799" r="22799"/>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1121191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6732255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userDrawn="1">
          <p15:clr>
            <a:srgbClr val="5ACBF0"/>
          </p15:clr>
        </p15:guide>
        <p15:guide id="5" orient="horz" pos="2160">
          <p15:clr>
            <a:srgbClr val="FBAE40"/>
          </p15:clr>
        </p15:guide>
        <p15:guide id="6" orient="horz" pos="2208" userDrawn="1">
          <p15:clr>
            <a:srgbClr val="5ACBF0"/>
          </p15:clr>
        </p15:guide>
        <p15:guide id="7" pos="384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One Column Bulleted Tex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E180-7F29-4901-A8A3-93F5F0FD9E03}"/>
              </a:ext>
            </a:extLst>
          </p:cNvPr>
          <p:cNvPicPr>
            <a:picLocks noChangeAspect="1"/>
          </p:cNvPicPr>
          <p:nvPr userDrawn="1"/>
        </p:nvPicPr>
        <p:blipFill rotWithShape="1">
          <a:blip r:embed="rId2"/>
          <a:srcRect l="1441" t="1441" r="27352" b="27352"/>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575075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One Column Bulleted Text">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377228"/>
            <a:ext cx="11018838" cy="246221"/>
          </a:xfrm>
        </p:spPr>
        <p:txBody>
          <a:bodyPr/>
          <a:lstStyle>
            <a:lvl1pPr marL="0" indent="0">
              <a:buNone/>
              <a:defRPr sz="1600">
                <a:solidFill>
                  <a:schemeClr val="tx1"/>
                </a:solidFill>
              </a:defRPr>
            </a:lvl1pPr>
            <a:lvl2pPr marL="228600" indent="0">
              <a:buNone/>
              <a:defRPr>
                <a:solidFill>
                  <a:schemeClr val="tx1"/>
                </a:solidFill>
              </a:defRPr>
            </a:lvl2pPr>
            <a:lvl3pPr marL="457200" indent="0">
              <a:buNone/>
              <a:defRPr>
                <a:solidFill>
                  <a:schemeClr val="tx1"/>
                </a:solidFill>
              </a:defRPr>
            </a:lvl3pPr>
            <a:lvl4pPr marL="661988" indent="0">
              <a:buNone/>
              <a:defRPr>
                <a:solidFill>
                  <a:schemeClr val="tx1"/>
                </a:solidFill>
              </a:defRPr>
            </a:lvl4pPr>
            <a:lvl5pPr marL="855663" indent="0">
              <a:buNone/>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5596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a:blip r:embed="rId2"/>
          <a:srcRect l="28125" r="28125"/>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1234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51581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600577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
        <p:nvSpPr>
          <p:cNvPr id="3" name="Rectangle 2">
            <a:extLst>
              <a:ext uri="{FF2B5EF4-FFF2-40B4-BE49-F238E27FC236}">
                <a16:creationId xmlns:a16="http://schemas.microsoft.com/office/drawing/2014/main" id="{95FCF1DE-AA81-4726-A7E0-9DA2269E6C4A}"/>
              </a:ext>
            </a:extLst>
          </p:cNvPr>
          <p:cNvSpPr/>
          <p:nvPr userDrawn="1"/>
        </p:nvSpPr>
        <p:spPr bwMode="auto">
          <a:xfrm>
            <a:off x="0" y="4127500"/>
            <a:ext cx="12192000" cy="2730500"/>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70237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Header Text Only">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146415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Header Text Only - left side ">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4127692" cy="1107996"/>
          </a:xfrm>
        </p:spPr>
        <p:txBody>
          <a:bodyPr wrap="square" anchor="t">
            <a:spAutoFit/>
          </a:bodyPr>
          <a:lstStyle>
            <a:lvl1pPr>
              <a:defRPr>
                <a:solidFill>
                  <a:srgbClr val="091F2C"/>
                </a:solidFill>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0419398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4219105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698491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Half Photo 1">
    <p:bg>
      <p:bgPr>
        <a:solidFill>
          <a:srgbClr val="091F2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0D850CE1-AF74-4560-8EA6-F464700D01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0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0" y="6858000"/>
                </a:lnTo>
                <a:close/>
              </a:path>
            </a:pathLst>
          </a:cu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bg1"/>
                </a:solidFill>
              </a:defRPr>
            </a:lvl1pPr>
          </a:lstStyle>
          <a:p>
            <a:r>
              <a:rPr lang="en-US"/>
              <a:t>Partner logo</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5507735" cy="1107996"/>
          </a:xfrm>
        </p:spPr>
        <p:txBody>
          <a:bodyPr wrap="square" anchor="t" anchorCtr="0">
            <a:spAutoFit/>
          </a:bodyPr>
          <a:lstStyle>
            <a:lvl1pPr>
              <a:defRPr sz="3600">
                <a:solidFill>
                  <a:schemeClr val="bg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1" y="3962400"/>
            <a:ext cx="5503369"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E4F6F6-E51C-4495-9F4E-563052817D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8783" y="583123"/>
            <a:ext cx="2272000" cy="288000"/>
          </a:xfrm>
          <a:prstGeom prst="rect">
            <a:avLst/>
          </a:prstGeom>
        </p:spPr>
      </p:pic>
    </p:spTree>
    <p:extLst>
      <p:ext uri="{BB962C8B-B14F-4D97-AF65-F5344CB8AC3E}">
        <p14:creationId xmlns:p14="http://schemas.microsoft.com/office/powerpoint/2010/main" val="368179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228499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5403173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solidFill>
                  <a:schemeClr val="tx1"/>
                </a:solidFill>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9495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userDrawn="1">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0" userDrawn="1">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01551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userDrawn="1">
          <p15:clr>
            <a:srgbClr val="A4A3A4"/>
          </p15:clr>
        </p15:guide>
        <p15:guide id="16" pos="3749">
          <p15:clr>
            <a:srgbClr val="A4A3A4"/>
          </p15:clr>
        </p15:guide>
        <p15:guide id="17" pos="3932">
          <p15:clr>
            <a:srgbClr val="A4A3A4"/>
          </p15:clr>
        </p15:guide>
        <p15:guide id="18" pos="4344" userDrawn="1">
          <p15:clr>
            <a:srgbClr val="A4A3A4"/>
          </p15:clr>
        </p15:guide>
        <p15:guide id="19" pos="4536"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userDrawn="1">
          <p15:clr>
            <a:srgbClr val="A4A3A4"/>
          </p15:clr>
        </p15:guide>
        <p15:guide id="26" pos="6717">
          <p15:clr>
            <a:srgbClr val="A4A3A4"/>
          </p15:clr>
        </p15:guide>
        <p15:guide id="27" pos="6900">
          <p15:clr>
            <a:srgbClr val="A4A3A4"/>
          </p15:clr>
        </p15:guide>
        <p15:guide id="30" orient="horz" pos="288">
          <p15:clr>
            <a:srgbClr val="5ACBF0"/>
          </p15:clr>
        </p15:guide>
        <p15:guide id="32" orient="horz" pos="1488" userDrawn="1">
          <p15:clr>
            <a:srgbClr val="5ACBF0"/>
          </p15:clr>
        </p15:guide>
        <p15:guide id="33" pos="3336" userDrawn="1">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24461739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406056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28480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307777"/>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093334"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093334"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093334"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093334"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261402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Half Photo 1">
    <p:bg>
      <p:bgPr>
        <a:solidFill>
          <a:srgbClr val="F4F3F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CC657-13EF-495C-AE10-E510F5BBD445}"/>
              </a:ext>
            </a:extLst>
          </p:cNvPr>
          <p:cNvPicPr>
            <a:picLocks noChangeAspect="1"/>
          </p:cNvPicPr>
          <p:nvPr userDrawn="1"/>
        </p:nvPicPr>
        <p:blipFill rotWithShape="1">
          <a:blip r:embed="rId2"/>
          <a:srcRect l="6897" t="6897"/>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6958578" y="3481020"/>
            <a:ext cx="4648200" cy="1077218"/>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6958578" y="5472380"/>
            <a:ext cx="4648200" cy="646331"/>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6958578" y="307984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6958578" y="5067605"/>
            <a:ext cx="4648200" cy="246221"/>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security specialists</a:t>
            </a:r>
          </a:p>
        </p:txBody>
      </p:sp>
    </p:spTree>
    <p:extLst>
      <p:ext uri="{BB962C8B-B14F-4D97-AF65-F5344CB8AC3E}">
        <p14:creationId xmlns:p14="http://schemas.microsoft.com/office/powerpoint/2010/main" val="345630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Half Photo 1">
    <p:bg>
      <p:bgPr>
        <a:solidFill>
          <a:srgbClr val="F4F3F5"/>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1107996"/>
          </a:xfrm>
        </p:spPr>
        <p:txBody>
          <a:bodyPr/>
          <a:lstStyle>
            <a:lvl1pPr marL="0" indent="0">
              <a:buNone/>
              <a:defRPr sz="24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3782840"/>
            <a:ext cx="2520000" cy="193899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3786440"/>
            <a:ext cx="2520000" cy="1292662"/>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3103115"/>
            <a:ext cx="2520000" cy="492443"/>
          </a:xfrm>
        </p:spPr>
        <p:txBody>
          <a:bodyPr/>
          <a:lstStyle>
            <a:lvl1pPr marL="0" indent="0">
              <a:buNone/>
              <a:defRPr sz="16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105477" r="-64284" b="-18021"/>
            </a:stretch>
          </a:blipFill>
        </p:spPr>
        <p:txBody>
          <a:bodyPr tIns="864000">
            <a:noAutofit/>
          </a:bodyPr>
          <a:lstStyle>
            <a:lvl1pPr marL="0" indent="0" algn="ctr">
              <a:spcBef>
                <a:spcPts val="0"/>
              </a:spcBef>
              <a:buNone/>
              <a:defRPr>
                <a:solidFill>
                  <a:schemeClr val="bg1"/>
                </a:solidFill>
              </a:defRPr>
            </a:lvl1pPr>
          </a:lstStyle>
          <a:p>
            <a:endParaRPr lang="en-US"/>
          </a:p>
        </p:txBody>
      </p:sp>
    </p:spTree>
    <p:extLst>
      <p:ext uri="{BB962C8B-B14F-4D97-AF65-F5344CB8AC3E}">
        <p14:creationId xmlns:p14="http://schemas.microsoft.com/office/powerpoint/2010/main" val="73977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75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8058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65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68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1793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235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031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735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788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Half Photo 1">
    <p:bg>
      <p:bgPr>
        <a:solidFill>
          <a:schemeClr val="bg1"/>
        </a:solidFill>
        <a:effectLst/>
      </p:bgPr>
    </p:bg>
    <p:spTree>
      <p:nvGrpSpPr>
        <p:cNvPr id="1" name=""/>
        <p:cNvGrpSpPr/>
        <p:nvPr/>
      </p:nvGrpSpPr>
      <p:grpSpPr>
        <a:xfrm>
          <a:off x="0" y="0"/>
          <a:ext cx="0" cy="0"/>
          <a:chOff x="0" y="0"/>
          <a:chExt cx="0" cy="0"/>
        </a:xfrm>
      </p:grpSpPr>
      <p:pic>
        <p:nvPicPr>
          <p:cNvPr id="9" name="Graphic 8" descr="Microsoft Security">
            <a:extLst>
              <a:ext uri="{FF2B5EF4-FFF2-40B4-BE49-F238E27FC236}">
                <a16:creationId xmlns:a16="http://schemas.microsoft.com/office/drawing/2014/main" id="{BFC4886C-BC4B-4C1A-BF8E-D5B7F81E03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2388783" y="583123"/>
            <a:ext cx="2291715" cy="290498"/>
          </a:xfrm>
          <a:prstGeom prst="rect">
            <a:avLst/>
          </a:prstGeom>
        </p:spPr>
      </p:pic>
      <p:sp>
        <p:nvSpPr>
          <p:cNvPr id="15" name="Picture Placeholder 14">
            <a:extLst>
              <a:ext uri="{FF2B5EF4-FFF2-40B4-BE49-F238E27FC236}">
                <a16:creationId xmlns:a16="http://schemas.microsoft.com/office/drawing/2014/main" id="{5068F81B-FCCF-42BE-8FD4-D1ABCB6D8064}"/>
              </a:ext>
            </a:extLst>
          </p:cNvPr>
          <p:cNvSpPr>
            <a:spLocks noGrp="1"/>
          </p:cNvSpPr>
          <p:nvPr>
            <p:ph type="pic" sz="quarter" idx="16" hasCustomPrompt="1"/>
          </p:nvPr>
        </p:nvSpPr>
        <p:spPr>
          <a:xfrm>
            <a:off x="582164" y="583123"/>
            <a:ext cx="1422000" cy="288000"/>
          </a:xfrm>
        </p:spPr>
        <p:txBody>
          <a:bodyPr anchor="ctr">
            <a:noAutofit/>
          </a:bodyPr>
          <a:lstStyle>
            <a:lvl1pPr marL="0" indent="0" algn="ctr">
              <a:buNone/>
              <a:defRPr sz="1000">
                <a:solidFill>
                  <a:schemeClr val="tx1"/>
                </a:solidFill>
              </a:defRPr>
            </a:lvl1pPr>
          </a:lstStyle>
          <a:p>
            <a:r>
              <a:rPr lang="en-US"/>
              <a:t>Partner logo</a:t>
            </a:r>
          </a:p>
        </p:txBody>
      </p:sp>
      <p:cxnSp>
        <p:nvCxnSpPr>
          <p:cNvPr id="8" name="Straight Connector 7">
            <a:extLst>
              <a:ext uri="{FF2B5EF4-FFF2-40B4-BE49-F238E27FC236}">
                <a16:creationId xmlns:a16="http://schemas.microsoft.com/office/drawing/2014/main" id="{BC8BCAA3-7E69-4F4D-A003-FE0601BF9AD5}"/>
              </a:ext>
            </a:extLst>
          </p:cNvPr>
          <p:cNvCxnSpPr>
            <a:cxnSpLocks/>
          </p:cNvCxnSpPr>
          <p:nvPr userDrawn="1"/>
        </p:nvCxnSpPr>
        <p:spPr>
          <a:xfrm>
            <a:off x="2196474" y="583123"/>
            <a:ext cx="0" cy="288000"/>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1F4E8BC-84C3-47D1-9748-473116E5FC1F}"/>
              </a:ext>
            </a:extLst>
          </p:cNvPr>
          <p:cNvSpPr>
            <a:spLocks noGrp="1"/>
          </p:cNvSpPr>
          <p:nvPr>
            <p:ph type="body" sz="quarter" idx="17" hasCustomPrompt="1"/>
          </p:nvPr>
        </p:nvSpPr>
        <p:spPr>
          <a:xfrm>
            <a:off x="582164" y="1434370"/>
            <a:ext cx="5511168" cy="615553"/>
          </a:xfrm>
        </p:spPr>
        <p:txBody>
          <a:bodyPr/>
          <a:lstStyle>
            <a:lvl1pPr marL="0" indent="0">
              <a:buNone/>
              <a:defRPr sz="2000">
                <a:solidFill>
                  <a:srgbClr val="091F2C"/>
                </a:solidFill>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[Partner Name] is here to support your security journey from foundations to maturity</a:t>
            </a:r>
          </a:p>
        </p:txBody>
      </p:sp>
      <p:sp>
        <p:nvSpPr>
          <p:cNvPr id="12" name="Text Placeholder 11">
            <a:extLst>
              <a:ext uri="{FF2B5EF4-FFF2-40B4-BE49-F238E27FC236}">
                <a16:creationId xmlns:a16="http://schemas.microsoft.com/office/drawing/2014/main" id="{6FA75351-7AC1-43FE-8CD8-2BAD6B74422E}"/>
              </a:ext>
            </a:extLst>
          </p:cNvPr>
          <p:cNvSpPr>
            <a:spLocks noGrp="1"/>
          </p:cNvSpPr>
          <p:nvPr>
            <p:ph type="body" sz="quarter" idx="18" hasCustomPrompt="1"/>
          </p:nvPr>
        </p:nvSpPr>
        <p:spPr>
          <a:xfrm>
            <a:off x="582163" y="2917175"/>
            <a:ext cx="2520000" cy="1477328"/>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Collaborating as your strategic partner, [Partner Name] offers expertise, advice and co-managed security solutions from setting up strong security foundations to deploying end-to-end proactive protection that is aligned with your business and industry.</a:t>
            </a:r>
          </a:p>
        </p:txBody>
      </p:sp>
      <p:sp>
        <p:nvSpPr>
          <p:cNvPr id="17" name="Text Placeholder 16">
            <a:extLst>
              <a:ext uri="{FF2B5EF4-FFF2-40B4-BE49-F238E27FC236}">
                <a16:creationId xmlns:a16="http://schemas.microsoft.com/office/drawing/2014/main" id="{A3769B3F-A174-4B61-907D-ECA19FCD2C7F}"/>
              </a:ext>
            </a:extLst>
          </p:cNvPr>
          <p:cNvSpPr>
            <a:spLocks noGrp="1"/>
          </p:cNvSpPr>
          <p:nvPr>
            <p:ph type="body" sz="quarter" idx="19" hasCustomPrompt="1"/>
          </p:nvPr>
        </p:nvSpPr>
        <p:spPr>
          <a:xfrm>
            <a:off x="3573332" y="2920775"/>
            <a:ext cx="2520000" cy="923330"/>
          </a:xfrm>
        </p:spPr>
        <p:txBody>
          <a:bodyPr/>
          <a:lstStyle>
            <a:lvl1pPr marL="0" indent="0">
              <a:buNone/>
              <a:defRPr sz="1200"/>
            </a:lvl1pPr>
            <a:lvl2pPr marL="228600" indent="0">
              <a:buNone/>
              <a:defRPr sz="1400"/>
            </a:lvl2pPr>
            <a:lvl3pPr marL="457200" indent="0">
              <a:buNone/>
              <a:defRPr sz="1400"/>
            </a:lvl3pPr>
            <a:lvl4pPr marL="661988" indent="0">
              <a:buNone/>
              <a:defRPr sz="1400"/>
            </a:lvl4pPr>
            <a:lvl5pPr marL="855663" indent="0">
              <a:buNone/>
              <a:defRPr sz="1400"/>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[Insert brief description of partner's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sp>
        <p:nvSpPr>
          <p:cNvPr id="19" name="Text Placeholder 11">
            <a:extLst>
              <a:ext uri="{FF2B5EF4-FFF2-40B4-BE49-F238E27FC236}">
                <a16:creationId xmlns:a16="http://schemas.microsoft.com/office/drawing/2014/main" id="{43D67694-56E6-481B-AEFD-A3B5B968757D}"/>
              </a:ext>
            </a:extLst>
          </p:cNvPr>
          <p:cNvSpPr>
            <a:spLocks noGrp="1"/>
          </p:cNvSpPr>
          <p:nvPr>
            <p:ph type="body" sz="quarter" idx="20" hasCustomPrompt="1"/>
          </p:nvPr>
        </p:nvSpPr>
        <p:spPr>
          <a:xfrm>
            <a:off x="582163"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Your essential cyber </a:t>
            </a:r>
            <a:br>
              <a:rPr lang="en-US"/>
            </a:br>
            <a:r>
              <a:rPr lang="en-US"/>
              <a:t>security partner</a:t>
            </a:r>
          </a:p>
        </p:txBody>
      </p:sp>
      <p:sp>
        <p:nvSpPr>
          <p:cNvPr id="21" name="Text Placeholder 11">
            <a:extLst>
              <a:ext uri="{FF2B5EF4-FFF2-40B4-BE49-F238E27FC236}">
                <a16:creationId xmlns:a16="http://schemas.microsoft.com/office/drawing/2014/main" id="{4BCE5D97-DC1D-45B6-80B2-16A81D76D832}"/>
              </a:ext>
            </a:extLst>
          </p:cNvPr>
          <p:cNvSpPr>
            <a:spLocks noGrp="1"/>
          </p:cNvSpPr>
          <p:nvPr>
            <p:ph type="body" sz="quarter" idx="21" hasCustomPrompt="1"/>
          </p:nvPr>
        </p:nvSpPr>
        <p:spPr>
          <a:xfrm>
            <a:off x="3573332" y="2364450"/>
            <a:ext cx="2520000" cy="430887"/>
          </a:xfrm>
        </p:spPr>
        <p:txBody>
          <a:bodyPr/>
          <a:lstStyle>
            <a:lvl1pPr marL="0" indent="0">
              <a:buNone/>
              <a:defRPr sz="1400">
                <a:latin typeface="+mj-lt"/>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Proven </a:t>
            </a:r>
            <a:br>
              <a:rPr lang="en-US"/>
            </a:br>
            <a:r>
              <a:rPr lang="en-US"/>
              <a:t>security specialists</a:t>
            </a:r>
          </a:p>
        </p:txBody>
      </p:sp>
      <p:sp>
        <p:nvSpPr>
          <p:cNvPr id="3" name="Picture Placeholder 2">
            <a:extLst>
              <a:ext uri="{FF2B5EF4-FFF2-40B4-BE49-F238E27FC236}">
                <a16:creationId xmlns:a16="http://schemas.microsoft.com/office/drawing/2014/main" id="{930B8246-3BD8-4D6A-BBA8-290EA45D2821}"/>
              </a:ext>
            </a:extLst>
          </p:cNvPr>
          <p:cNvSpPr>
            <a:spLocks noGrp="1"/>
          </p:cNvSpPr>
          <p:nvPr>
            <p:ph type="pic" sz="quarter" idx="22"/>
          </p:nvPr>
        </p:nvSpPr>
        <p:spPr>
          <a:xfrm>
            <a:off x="6858000" y="1"/>
            <a:ext cx="5334000" cy="6857999"/>
          </a:xfrm>
          <a:blipFill>
            <a:blip r:embed="rId4"/>
            <a:srcRect/>
            <a:stretch>
              <a:fillRect l="-64285" r="-64285"/>
            </a:stretch>
          </a:blipFill>
        </p:spPr>
        <p:txBody>
          <a:bodyPr tIns="864000">
            <a:noAutofit/>
          </a:bodyPr>
          <a:lstStyle>
            <a:lvl1pPr marL="0" indent="0" algn="ctr">
              <a:spcBef>
                <a:spcPts val="0"/>
              </a:spcBef>
              <a:buNone/>
              <a:defRPr/>
            </a:lvl1pPr>
          </a:lstStyle>
          <a:p>
            <a:endParaRPr lang="en-US"/>
          </a:p>
        </p:txBody>
      </p:sp>
    </p:spTree>
    <p:extLst>
      <p:ext uri="{BB962C8B-B14F-4D97-AF65-F5344CB8AC3E}">
        <p14:creationId xmlns:p14="http://schemas.microsoft.com/office/powerpoint/2010/main" val="249770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0612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846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76972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8">
            <a:extLst>
              <a:ext uri="{96DAC541-7B7A-43D3-8B79-37D633B846F1}">
                <asvg:svgBlip xmlns:asvg="http://schemas.microsoft.com/office/drawing/2016/SVG/main" r:embed="rId99"/>
              </a:ext>
            </a:extLst>
          </a:blip>
          <a:srcRect/>
          <a:stretch/>
        </p:blipFill>
        <p:spPr>
          <a:xfrm rot="5400000">
            <a:off x="9509919" y="2743200"/>
            <a:ext cx="6858000" cy="1371600"/>
          </a:xfrm>
          <a:prstGeom prst="rect">
            <a:avLst/>
          </a:prstGeom>
        </p:spPr>
      </p:pic>
      <p:sp>
        <p:nvSpPr>
          <p:cNvPr id="52" name="Rectangle 51">
            <a:extLst>
              <a:ext uri="{FF2B5EF4-FFF2-40B4-BE49-F238E27FC236}">
                <a16:creationId xmlns:a16="http://schemas.microsoft.com/office/drawing/2014/main" id="{FC319816-5741-46DB-ADA3-EA10119DF1B0}"/>
              </a:ext>
            </a:extLst>
          </p:cNvPr>
          <p:cNvSpPr/>
          <p:nvPr userDrawn="1"/>
        </p:nvSpPr>
        <p:spPr bwMode="auto">
          <a:xfrm>
            <a:off x="13792200" y="1983758"/>
            <a:ext cx="1041400" cy="906724"/>
          </a:xfrm>
          <a:prstGeom prst="rect">
            <a:avLst/>
          </a:prstGeom>
          <a:solidFill>
            <a:srgbClr val="8DC8E8">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E5</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Blue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3" name="Rectangle 52">
            <a:extLst>
              <a:ext uri="{FF2B5EF4-FFF2-40B4-BE49-F238E27FC236}">
                <a16:creationId xmlns:a16="http://schemas.microsoft.com/office/drawing/2014/main" id="{E0FE34BC-201C-4F56-9B48-DF4E296EF995}"/>
              </a:ext>
            </a:extLst>
          </p:cNvPr>
          <p:cNvSpPr/>
          <p:nvPr userDrawn="1"/>
        </p:nvSpPr>
        <p:spPr bwMode="auto">
          <a:xfrm>
            <a:off x="13792200" y="991879"/>
            <a:ext cx="1041400" cy="906724"/>
          </a:xfrm>
          <a:prstGeom prst="rect">
            <a:avLst/>
          </a:prstGeom>
          <a:solidFill>
            <a:srgbClr val="FFB3B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E3</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Red</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4" name="Rectangle 53">
            <a:extLst>
              <a:ext uri="{FF2B5EF4-FFF2-40B4-BE49-F238E27FC236}">
                <a16:creationId xmlns:a16="http://schemas.microsoft.com/office/drawing/2014/main" id="{BAB12322-4CAE-4E66-8DF3-205F3AF87D65}"/>
              </a:ext>
            </a:extLst>
          </p:cNvPr>
          <p:cNvSpPr/>
          <p:nvPr userDrawn="1"/>
        </p:nvSpPr>
        <p:spPr bwMode="auto">
          <a:xfrm>
            <a:off x="13792200" y="2975637"/>
            <a:ext cx="1041400" cy="906724"/>
          </a:xfrm>
          <a:prstGeom prst="rect">
            <a:avLst/>
          </a:prstGeom>
          <a:solidFill>
            <a:srgbClr val="FFA38B">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err="1">
                <a:solidFill>
                  <a:schemeClr val="tx1"/>
                </a:solidFill>
                <a:latin typeface="+mj-lt"/>
                <a:ea typeface="Segoe UI" pitchFamily="34" charset="0"/>
                <a:cs typeface="Segoe UI" pitchFamily="34" charset="0"/>
              </a:rPr>
              <a:t>Entra</a:t>
            </a:r>
            <a:r>
              <a:rPr lang="en-US" sz="700" b="0" baseline="0">
                <a:solidFill>
                  <a:schemeClr val="tx1"/>
                </a:solidFill>
                <a:latin typeface="+mj-lt"/>
                <a:ea typeface="Segoe UI" pitchFamily="34" charset="0"/>
                <a:cs typeface="Segoe UI" pitchFamily="34" charset="0"/>
              </a:rPr>
              <a:t> ID P2</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Orange</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5" name="Rectangle 54">
            <a:extLst>
              <a:ext uri="{FF2B5EF4-FFF2-40B4-BE49-F238E27FC236}">
                <a16:creationId xmlns:a16="http://schemas.microsoft.com/office/drawing/2014/main" id="{45616866-5494-4762-A016-031F2C75C14C}"/>
              </a:ext>
            </a:extLst>
          </p:cNvPr>
          <p:cNvSpPr/>
          <p:nvPr userDrawn="1"/>
        </p:nvSpPr>
        <p:spPr bwMode="auto">
          <a:xfrm>
            <a:off x="13792200" y="3967516"/>
            <a:ext cx="1041400" cy="906724"/>
          </a:xfrm>
          <a:prstGeom prst="rect">
            <a:avLst/>
          </a:prstGeom>
          <a:solidFill>
            <a:srgbClr val="D9D9D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Compliance</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Gray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56" name="Rectangle 55">
            <a:extLst>
              <a:ext uri="{FF2B5EF4-FFF2-40B4-BE49-F238E27FC236}">
                <a16:creationId xmlns:a16="http://schemas.microsoft.com/office/drawing/2014/main" id="{F2892FCB-8AC3-4997-9712-DB07269C6C9A}"/>
              </a:ext>
            </a:extLst>
          </p:cNvPr>
          <p:cNvSpPr/>
          <p:nvPr userDrawn="1"/>
        </p:nvSpPr>
        <p:spPr bwMode="auto">
          <a:xfrm>
            <a:off x="13792200" y="4959395"/>
            <a:ext cx="1041400" cy="906724"/>
          </a:xfrm>
          <a:prstGeom prst="rect">
            <a:avLst/>
          </a:prstGeom>
          <a:solidFill>
            <a:srgbClr val="FFE399">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dirty="0">
                <a:solidFill>
                  <a:schemeClr val="tx1"/>
                </a:solidFill>
                <a:latin typeface="+mj-lt"/>
                <a:ea typeface="Segoe UI" pitchFamily="34" charset="0"/>
                <a:cs typeface="Segoe UI" pitchFamily="34" charset="0"/>
              </a:rPr>
              <a:t>M365 E5 Information Protection</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dirty="0">
                <a:solidFill>
                  <a:srgbClr val="000000"/>
                </a:solidFill>
                <a:latin typeface="+mn-lt"/>
                <a:cs typeface="Segoe UI Semibold"/>
                <a:sym typeface="Segoe UI Semibold"/>
                <a:rtl val="0"/>
              </a:rPr>
              <a:t>Light Yellow</a:t>
            </a:r>
          </a:p>
          <a:p>
            <a:pPr algn="ctr" defTabSz="932472" fontAlgn="base">
              <a:spcBef>
                <a:spcPct val="0"/>
              </a:spcBef>
              <a:spcAft>
                <a:spcPct val="0"/>
              </a:spcAft>
            </a:pPr>
            <a:r>
              <a:rPr lang="en-US" sz="700" b="0" dirty="0">
                <a:solidFill>
                  <a:schemeClr val="tx1"/>
                </a:solidFill>
                <a:latin typeface="+mn-lt"/>
                <a:ea typeface="Segoe UI" pitchFamily="34" charset="0"/>
                <a:cs typeface="Segoe UI" pitchFamily="34" charset="0"/>
              </a:rPr>
              <a:t>40%</a:t>
            </a:r>
          </a:p>
        </p:txBody>
      </p:sp>
      <p:sp>
        <p:nvSpPr>
          <p:cNvPr id="67" name="Rectangle 66">
            <a:extLst>
              <a:ext uri="{FF2B5EF4-FFF2-40B4-BE49-F238E27FC236}">
                <a16:creationId xmlns:a16="http://schemas.microsoft.com/office/drawing/2014/main" id="{96063E93-F3E5-4540-9EDA-0D8117B7164B}"/>
              </a:ext>
            </a:extLst>
          </p:cNvPr>
          <p:cNvSpPr/>
          <p:nvPr userDrawn="1"/>
        </p:nvSpPr>
        <p:spPr bwMode="auto">
          <a:xfrm>
            <a:off x="13792200" y="0"/>
            <a:ext cx="1041400" cy="906724"/>
          </a:xfrm>
          <a:prstGeom prst="rect">
            <a:avLst/>
          </a:prstGeom>
          <a:solidFill>
            <a:srgbClr val="B9DCD2">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Business Premium</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700" b="0" spc="0" baseline="0">
                <a:solidFill>
                  <a:srgbClr val="000000"/>
                </a:solidFill>
                <a:latin typeface="+mn-lt"/>
                <a:cs typeface="Segoe UI Semibold"/>
                <a:sym typeface="Segoe UI Semibold"/>
                <a:rtl val="0"/>
              </a:rPr>
              <a:t>Light Teal</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p:txBody>
      </p:sp>
      <p:sp>
        <p:nvSpPr>
          <p:cNvPr id="68" name="Rectangle 67">
            <a:extLst>
              <a:ext uri="{FF2B5EF4-FFF2-40B4-BE49-F238E27FC236}">
                <a16:creationId xmlns:a16="http://schemas.microsoft.com/office/drawing/2014/main" id="{E736CB19-76EF-4029-912C-00C2341A0C57}"/>
              </a:ext>
            </a:extLst>
          </p:cNvPr>
          <p:cNvSpPr/>
          <p:nvPr userDrawn="1"/>
        </p:nvSpPr>
        <p:spPr bwMode="auto">
          <a:xfrm>
            <a:off x="13792200" y="5951276"/>
            <a:ext cx="1041400" cy="906724"/>
          </a:xfrm>
          <a:prstGeom prst="rect">
            <a:avLst/>
          </a:prstGeom>
          <a:solidFill>
            <a:srgbClr val="D59ED7">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700" b="0" baseline="0">
                <a:solidFill>
                  <a:schemeClr val="tx1"/>
                </a:solidFill>
                <a:latin typeface="+mj-lt"/>
                <a:ea typeface="Segoe UI" pitchFamily="34" charset="0"/>
                <a:cs typeface="Segoe UI" pitchFamily="34" charset="0"/>
              </a:rPr>
              <a:t>M365 E5 Security</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Light Magenta</a:t>
            </a:r>
          </a:p>
          <a:p>
            <a:pPr algn="ctr" defTabSz="932472" fontAlgn="base">
              <a:spcBef>
                <a:spcPct val="0"/>
              </a:spcBef>
              <a:spcAft>
                <a:spcPct val="0"/>
              </a:spcAft>
            </a:pPr>
            <a:r>
              <a:rPr lang="en-US" sz="700" b="0">
                <a:solidFill>
                  <a:schemeClr val="tx1"/>
                </a:solidFill>
                <a:latin typeface="+mn-lt"/>
                <a:ea typeface="Segoe UI" pitchFamily="34" charset="0"/>
                <a:cs typeface="Segoe UI" pitchFamily="34" charset="0"/>
              </a:rPr>
              <a:t>40%</a:t>
            </a:r>
          </a:p>
          <a:p>
            <a:pPr algn="ctr" defTabSz="932472" fontAlgn="base">
              <a:spcBef>
                <a:spcPct val="0"/>
              </a:spcBef>
              <a:spcAft>
                <a:spcPct val="0"/>
              </a:spcAft>
            </a:pPr>
            <a:endParaRPr lang="en-US" sz="700" b="0">
              <a:solidFill>
                <a:schemeClr val="tx1"/>
              </a:solidFill>
              <a:latin typeface="+mn-lt"/>
              <a:ea typeface="Segoe UI" pitchFamily="34" charset="0"/>
              <a:cs typeface="Segoe UI" pitchFamily="34"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502" r:id="rId1"/>
    <p:sldLayoutId id="2147485518" r:id="rId2"/>
    <p:sldLayoutId id="2147485503" r:id="rId3"/>
    <p:sldLayoutId id="2147485542" r:id="rId4"/>
    <p:sldLayoutId id="2147485558" r:id="rId5"/>
    <p:sldLayoutId id="2147485549" r:id="rId6"/>
    <p:sldLayoutId id="2147485552" r:id="rId7"/>
    <p:sldLayoutId id="2147485553" r:id="rId8"/>
    <p:sldLayoutId id="2147485554" r:id="rId9"/>
    <p:sldLayoutId id="2147485550" r:id="rId10"/>
    <p:sldLayoutId id="2147485449" r:id="rId11"/>
    <p:sldLayoutId id="2147485505" r:id="rId12"/>
    <p:sldLayoutId id="2147485512" r:id="rId13"/>
    <p:sldLayoutId id="2147485513" r:id="rId14"/>
    <p:sldLayoutId id="2147485514" r:id="rId15"/>
    <p:sldLayoutId id="2147485515" r:id="rId16"/>
    <p:sldLayoutId id="2147485516" r:id="rId17"/>
    <p:sldLayoutId id="2147485506" r:id="rId18"/>
    <p:sldLayoutId id="2147485507" r:id="rId19"/>
    <p:sldLayoutId id="2147485508" r:id="rId20"/>
    <p:sldLayoutId id="2147485509" r:id="rId21"/>
    <p:sldLayoutId id="2147485510" r:id="rId22"/>
    <p:sldLayoutId id="2147485529" r:id="rId23"/>
    <p:sldLayoutId id="2147485501" r:id="rId24"/>
    <p:sldLayoutId id="2147485537" r:id="rId25"/>
    <p:sldLayoutId id="2147485452" r:id="rId26"/>
    <p:sldLayoutId id="2147485544" r:id="rId27"/>
    <p:sldLayoutId id="2147485547" r:id="rId28"/>
    <p:sldLayoutId id="2147485559" r:id="rId29"/>
    <p:sldLayoutId id="2147485557" r:id="rId30"/>
    <p:sldLayoutId id="2147485546" r:id="rId31"/>
    <p:sldLayoutId id="2147485453" r:id="rId32"/>
    <p:sldLayoutId id="2147485454" r:id="rId33"/>
    <p:sldLayoutId id="2147485455" r:id="rId34"/>
    <p:sldLayoutId id="2147485456" r:id="rId35"/>
    <p:sldLayoutId id="2147485457" r:id="rId36"/>
    <p:sldLayoutId id="2147485458" r:id="rId37"/>
    <p:sldLayoutId id="2147485459" r:id="rId38"/>
    <p:sldLayoutId id="2147485460" r:id="rId39"/>
    <p:sldLayoutId id="2147485461" r:id="rId40"/>
    <p:sldLayoutId id="2147485545" r:id="rId41"/>
    <p:sldLayoutId id="2147485548" r:id="rId42"/>
    <p:sldLayoutId id="2147485543" r:id="rId43"/>
    <p:sldLayoutId id="2147485555" r:id="rId44"/>
    <p:sldLayoutId id="2147485462" r:id="rId45"/>
    <p:sldLayoutId id="2147485463" r:id="rId46"/>
    <p:sldLayoutId id="2147485541" r:id="rId47"/>
    <p:sldLayoutId id="2147485533" r:id="rId48"/>
    <p:sldLayoutId id="2147485540" r:id="rId49"/>
    <p:sldLayoutId id="2147485536" r:id="rId50"/>
    <p:sldLayoutId id="2147485535" r:id="rId51"/>
    <p:sldLayoutId id="2147485539" r:id="rId52"/>
    <p:sldLayoutId id="2147485538" r:id="rId53"/>
    <p:sldLayoutId id="2147485464" r:id="rId54"/>
    <p:sldLayoutId id="2147485465" r:id="rId55"/>
    <p:sldLayoutId id="2147485466" r:id="rId56"/>
    <p:sldLayoutId id="2147485467" r:id="rId57"/>
    <p:sldLayoutId id="2147485468" r:id="rId58"/>
    <p:sldLayoutId id="2147485469" r:id="rId59"/>
    <p:sldLayoutId id="2147485470" r:id="rId60"/>
    <p:sldLayoutId id="2147485471" r:id="rId61"/>
    <p:sldLayoutId id="2147485472" r:id="rId62"/>
    <p:sldLayoutId id="2147485473" r:id="rId63"/>
    <p:sldLayoutId id="2147485474" r:id="rId64"/>
    <p:sldLayoutId id="2147485475" r:id="rId65"/>
    <p:sldLayoutId id="2147485476" r:id="rId66"/>
    <p:sldLayoutId id="2147485477" r:id="rId67"/>
    <p:sldLayoutId id="2147485478" r:id="rId68"/>
    <p:sldLayoutId id="2147485479" r:id="rId69"/>
    <p:sldLayoutId id="2147485480" r:id="rId70"/>
    <p:sldLayoutId id="2147485481" r:id="rId71"/>
    <p:sldLayoutId id="2147485482" r:id="rId72"/>
    <p:sldLayoutId id="2147485483" r:id="rId73"/>
    <p:sldLayoutId id="2147485484" r:id="rId74"/>
    <p:sldLayoutId id="2147485485" r:id="rId75"/>
    <p:sldLayoutId id="2147485486" r:id="rId76"/>
    <p:sldLayoutId id="2147485487" r:id="rId77"/>
    <p:sldLayoutId id="2147485488" r:id="rId78"/>
    <p:sldLayoutId id="2147485490" r:id="rId79"/>
    <p:sldLayoutId id="2147485489" r:id="rId80"/>
    <p:sldLayoutId id="2147485491" r:id="rId81"/>
    <p:sldLayoutId id="2147485520" r:id="rId82"/>
    <p:sldLayoutId id="2147485521" r:id="rId83"/>
    <p:sldLayoutId id="2147485522" r:id="rId84"/>
    <p:sldLayoutId id="2147485523" r:id="rId85"/>
    <p:sldLayoutId id="2147485524" r:id="rId86"/>
    <p:sldLayoutId id="2147485525" r:id="rId87"/>
    <p:sldLayoutId id="2147485526" r:id="rId88"/>
    <p:sldLayoutId id="2147485527" r:id="rId89"/>
    <p:sldLayoutId id="2147485528" r:id="rId90"/>
    <p:sldLayoutId id="2147485492" r:id="rId91"/>
    <p:sldLayoutId id="2147485519" r:id="rId92"/>
    <p:sldLayoutId id="2147485493" r:id="rId93"/>
    <p:sldLayoutId id="2147485494" r:id="rId94"/>
    <p:sldLayoutId id="2147485496" r:id="rId95"/>
    <p:sldLayoutId id="2147485495" r:id="rId9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2.xml"/><Relationship Id="rId5" Type="http://schemas.openxmlformats.org/officeDocument/2006/relationships/image" Target="../media/image92.png"/><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hyperlink" Target="https://www.ibm.com/downloads/documents/us-en/107a02e94948f4ec" TargetMode="External"/><Relationship Id="rId3" Type="http://schemas.openxmlformats.org/officeDocument/2006/relationships/image" Target="../media/image78.png"/><Relationship Id="rId7" Type="http://schemas.openxmlformats.org/officeDocument/2006/relationships/hyperlink" Target="https://www.cert.govt.nz/news-and-events/businesses-in-aotearoa-need-to-prioritise-cyber-security/" TargetMode="External"/><Relationship Id="rId2" Type="http://schemas.openxmlformats.org/officeDocument/2006/relationships/image" Target="../media/image77.png"/><Relationship Id="rId1" Type="http://schemas.openxmlformats.org/officeDocument/2006/relationships/slideLayout" Target="../slideLayouts/slideLayout4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44.xml"/><Relationship Id="rId6" Type="http://schemas.openxmlformats.org/officeDocument/2006/relationships/image" Target="../media/image79.png"/><Relationship Id="rId5" Type="http://schemas.openxmlformats.org/officeDocument/2006/relationships/image" Target="../media/image84.sv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B7531FF-88B3-4FC7-A79D-95071F70B75F}"/>
              </a:ext>
            </a:extLst>
          </p:cNvPr>
          <p:cNvSpPr>
            <a:spLocks noGrp="1"/>
          </p:cNvSpPr>
          <p:nvPr>
            <p:ph type="pic" sz="quarter" idx="16"/>
          </p:nvPr>
        </p:nvSpPr>
        <p:spPr/>
        <p:txBody>
          <a:bodyPr/>
          <a:lstStyle/>
          <a:p>
            <a:endParaRPr lang="en-US"/>
          </a:p>
        </p:txBody>
      </p:sp>
      <p:sp>
        <p:nvSpPr>
          <p:cNvPr id="4" name="Title 3">
            <a:extLst>
              <a:ext uri="{FF2B5EF4-FFF2-40B4-BE49-F238E27FC236}">
                <a16:creationId xmlns:a16="http://schemas.microsoft.com/office/drawing/2014/main" id="{CF588DE7-A7FD-4C3D-900F-E740B805D6AF}"/>
              </a:ext>
            </a:extLst>
          </p:cNvPr>
          <p:cNvSpPr>
            <a:spLocks noGrp="1"/>
          </p:cNvSpPr>
          <p:nvPr>
            <p:ph type="title"/>
          </p:nvPr>
        </p:nvSpPr>
        <p:spPr>
          <a:xfrm>
            <a:off x="577825" y="2092365"/>
            <a:ext cx="6137300" cy="2062103"/>
          </a:xfrm>
        </p:spPr>
        <p:txBody>
          <a:bodyPr/>
          <a:lstStyle/>
          <a:p>
            <a:r>
              <a:rPr lang="en-US">
                <a:solidFill>
                  <a:srgbClr val="F3CCF6"/>
                </a:solidFill>
                <a:cs typeface="Segoe Sans Display"/>
              </a:rPr>
              <a:t>Data Protection</a:t>
            </a:r>
            <a:br>
              <a:rPr lang="en-US"/>
            </a:br>
            <a:r>
              <a:rPr lang="it-IT">
                <a:cs typeface="Segoe Sans Display"/>
              </a:rPr>
              <a:t>M365 E3 + M365 E5 Compliance Mini Bundle</a:t>
            </a:r>
            <a:br>
              <a:rPr lang="it-IT">
                <a:cs typeface="Segoe Sans Display"/>
              </a:rPr>
            </a:br>
            <a:r>
              <a:rPr lang="it-IT" sz="2600">
                <a:cs typeface="Segoe Sans Display"/>
              </a:rPr>
              <a:t>(Information Protection &amp; Governance)</a:t>
            </a:r>
            <a:endParaRPr lang="en-US" sz="2600">
              <a:cs typeface="Segoe Sans Display"/>
            </a:endParaRPr>
          </a:p>
        </p:txBody>
      </p:sp>
      <p:sp>
        <p:nvSpPr>
          <p:cNvPr id="7" name="Text Placeholder 6">
            <a:extLst>
              <a:ext uri="{FF2B5EF4-FFF2-40B4-BE49-F238E27FC236}">
                <a16:creationId xmlns:a16="http://schemas.microsoft.com/office/drawing/2014/main" id="{7AF70FF1-D8F7-47DF-A90B-ED9BF3C31A2D}"/>
              </a:ext>
            </a:extLst>
          </p:cNvPr>
          <p:cNvSpPr>
            <a:spLocks noGrp="1"/>
          </p:cNvSpPr>
          <p:nvPr>
            <p:ph type="body" sz="quarter" idx="12"/>
          </p:nvPr>
        </p:nvSpPr>
        <p:spPr>
          <a:xfrm>
            <a:off x="582164" y="4792027"/>
            <a:ext cx="5707800" cy="984885"/>
          </a:xfrm>
        </p:spPr>
        <p:txBody>
          <a:bodyPr vert="horz" wrap="square" lIns="0" tIns="0" rIns="0" bIns="0" rtlCol="0" anchor="t">
            <a:spAutoFit/>
          </a:bodyPr>
          <a:lstStyle/>
          <a:p>
            <a:r>
              <a:rPr lang="en-US">
                <a:cs typeface="Segoe Sans Display"/>
              </a:rPr>
              <a:t>Add M365 E5 Compliance Mini Bundle to M365 E3 to streamline your compliance and risk management with intelligent data protection, regulatory adherence, insider risk management, eDiscovery, auditing and proactive data management.</a:t>
            </a:r>
          </a:p>
        </p:txBody>
      </p:sp>
    </p:spTree>
    <p:extLst>
      <p:ext uri="{BB962C8B-B14F-4D97-AF65-F5344CB8AC3E}">
        <p14:creationId xmlns:p14="http://schemas.microsoft.com/office/powerpoint/2010/main" val="1599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3" y="457200"/>
            <a:ext cx="11018520" cy="1107996"/>
          </a:xfrm>
        </p:spPr>
        <p:txBody>
          <a:bodyPr>
            <a:spAutoFit/>
          </a:bodyPr>
          <a:lstStyle/>
          <a:p>
            <a:r>
              <a:rPr lang="en-US">
                <a:solidFill>
                  <a:srgbClr val="091F2C"/>
                </a:solidFill>
              </a:rPr>
              <a:t>Enhance Compliance Frameworks with </a:t>
            </a:r>
            <a:br>
              <a:rPr lang="en-US">
                <a:solidFill>
                  <a:srgbClr val="091F2C"/>
                </a:solidFill>
              </a:rPr>
            </a:br>
            <a:r>
              <a:rPr lang="en-US">
                <a:solidFill>
                  <a:srgbClr val="091F2C"/>
                </a:solidFill>
              </a:rPr>
              <a:t>M365 E5 Compliance, Building on M365 E3</a:t>
            </a:r>
          </a:p>
        </p:txBody>
      </p:sp>
      <p:pic>
        <p:nvPicPr>
          <p:cNvPr id="9" name="Picture 8">
            <a:extLst>
              <a:ext uri="{FF2B5EF4-FFF2-40B4-BE49-F238E27FC236}">
                <a16:creationId xmlns:a16="http://schemas.microsoft.com/office/drawing/2014/main" id="{45FE81B0-648B-49BF-B8AA-CFC40D2F0D47}"/>
              </a:ext>
            </a:extLst>
          </p:cNvPr>
          <p:cNvPicPr>
            <a:picLocks noChangeAspect="1"/>
          </p:cNvPicPr>
          <p:nvPr/>
        </p:nvPicPr>
        <p:blipFill>
          <a:blip r:embed="rId2"/>
          <a:stretch>
            <a:fillRect/>
          </a:stretch>
        </p:blipFill>
        <p:spPr>
          <a:xfrm>
            <a:off x="1596571" y="1931050"/>
            <a:ext cx="2035175" cy="4164950"/>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1596571" y="2703159"/>
            <a:ext cx="2035175" cy="3150469"/>
          </a:xfrm>
          <a:prstGeom prst="rect">
            <a:avLst/>
          </a:prstGeom>
        </p:spPr>
        <p:txBody>
          <a:bodyPr wrap="square" lIns="180000" tIns="72000" rIns="144000" bIns="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cs typeface="Segoe UI"/>
              </a:rPr>
              <a:t>M365 E5 Compliance strengthens compliance with advanced risk-based assessments and insider risk management tools. </a:t>
            </a:r>
            <a:br>
              <a:rPr kumimoji="0" lang="en-US" sz="1000" b="0" i="0" u="none" strike="noStrike" kern="1200" cap="none" spc="0" normalizeH="0" baseline="0" noProof="0">
                <a:ln>
                  <a:noFill/>
                </a:ln>
                <a:solidFill>
                  <a:srgbClr val="000000"/>
                </a:solidFill>
                <a:effectLst/>
                <a:uLnTx/>
                <a:uFillTx/>
                <a:cs typeface="Segoe UI"/>
              </a:rPr>
            </a:br>
            <a:r>
              <a:rPr kumimoji="0" lang="en-US" sz="1000" b="0" i="0" u="none" strike="noStrike" kern="1200" cap="none" spc="0" normalizeH="0" baseline="0" noProof="0">
                <a:ln>
                  <a:noFill/>
                </a:ln>
                <a:solidFill>
                  <a:srgbClr val="000000"/>
                </a:solidFill>
                <a:effectLst/>
                <a:uLnTx/>
                <a:uFillTx/>
                <a:cs typeface="Segoe UI"/>
              </a:rPr>
              <a:t>It monitors for suspicious behaviour and insider threats, automatically applying controls like multi-factor authentication (MFA) and encrypting sensitive data </a:t>
            </a:r>
            <a:br>
              <a:rPr kumimoji="0" lang="en-US" sz="1000" b="0" i="0" u="none" strike="noStrike" kern="1200" cap="none" spc="0" normalizeH="0" baseline="0" noProof="0">
                <a:ln>
                  <a:noFill/>
                </a:ln>
                <a:solidFill>
                  <a:srgbClr val="000000"/>
                </a:solidFill>
                <a:effectLst/>
                <a:uLnTx/>
                <a:uFillTx/>
                <a:cs typeface="Segoe UI"/>
              </a:rPr>
            </a:br>
            <a:r>
              <a:rPr kumimoji="0" lang="en-US" sz="1000" b="0" i="0" u="none" strike="noStrike" kern="1200" cap="none" spc="0" normalizeH="0" baseline="0" noProof="0">
                <a:ln>
                  <a:noFill/>
                </a:ln>
                <a:solidFill>
                  <a:srgbClr val="000000"/>
                </a:solidFill>
                <a:effectLst/>
                <a:uLnTx/>
                <a:uFillTx/>
                <a:cs typeface="Segoe UI"/>
              </a:rPr>
              <a:t>when necessary.</a:t>
            </a:r>
          </a:p>
          <a:p>
            <a:pPr indent="0">
              <a:spcAft>
                <a:spcPts val="1200"/>
              </a:spcAft>
              <a:buClr>
                <a:srgbClr val="F61B71"/>
              </a:buClr>
              <a:buNone/>
              <a:defRPr/>
            </a:pPr>
            <a:r>
              <a:rPr kumimoji="0" lang="en-US" sz="1000" b="0" i="0" u="none" strike="noStrike" kern="1200" cap="none" spc="0" normalizeH="0" noProof="0">
                <a:ln>
                  <a:noFill/>
                </a:ln>
                <a:solidFill>
                  <a:srgbClr val="000000"/>
                </a:solidFill>
                <a:effectLst/>
                <a:uLnTx/>
                <a:uFillTx/>
                <a:latin typeface="+mj-lt"/>
                <a:cs typeface="Segoe UI"/>
              </a:rPr>
              <a:t>Example: </a:t>
            </a:r>
            <a:br>
              <a:rPr kumimoji="0" lang="en-US" sz="1000" b="0" i="0" u="none" strike="noStrike" kern="1200" cap="none" spc="0" normalizeH="0" baseline="0" noProof="0">
                <a:ln>
                  <a:noFill/>
                </a:ln>
                <a:solidFill>
                  <a:srgbClr val="000000"/>
                </a:solidFill>
                <a:effectLst/>
                <a:uLnTx/>
                <a:uFillTx/>
                <a:cs typeface="Segoe UI"/>
              </a:rPr>
            </a:br>
            <a:r>
              <a:rPr kumimoji="0" lang="en-US" sz="1000" b="0" i="0" u="none" strike="noStrike" kern="1200" cap="none" spc="0" normalizeH="0" baseline="0" noProof="0">
                <a:ln>
                  <a:noFill/>
                </a:ln>
                <a:solidFill>
                  <a:srgbClr val="000000"/>
                </a:solidFill>
                <a:effectLst/>
                <a:uLnTx/>
                <a:uFillTx/>
                <a:cs typeface="Segoe UI"/>
              </a:rPr>
              <a:t>Suspicious login activity triggers MFA or password resets, while risky employee behaviour is flagged and mitigated with real-time actions.</a:t>
            </a:r>
            <a:endParaRPr kumimoji="0" lang="en-GB" sz="1000" b="0" i="0" u="none" strike="noStrike" kern="1200" cap="none" spc="0" normalizeH="0" baseline="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1596571" y="1931052"/>
            <a:ext cx="2035175" cy="587441"/>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latin typeface="+mj-lt"/>
                <a:cs typeface="Segoe UI" panose="020B0502040204020203" pitchFamily="34" charset="0"/>
              </a:rPr>
              <a:t>Enhanced Compliance &amp; Insider Risk Management</a:t>
            </a:r>
            <a:endParaRPr kumimoji="0" lang="en-GB" sz="12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24" name="Picture 23">
            <a:extLst>
              <a:ext uri="{FF2B5EF4-FFF2-40B4-BE49-F238E27FC236}">
                <a16:creationId xmlns:a16="http://schemas.microsoft.com/office/drawing/2014/main" id="{D29BCF44-B880-42CB-BC95-7171144F6EAA}"/>
              </a:ext>
            </a:extLst>
          </p:cNvPr>
          <p:cNvPicPr>
            <a:picLocks noChangeAspect="1"/>
          </p:cNvPicPr>
          <p:nvPr/>
        </p:nvPicPr>
        <p:blipFill>
          <a:blip r:embed="rId2"/>
          <a:stretch>
            <a:fillRect/>
          </a:stretch>
        </p:blipFill>
        <p:spPr>
          <a:xfrm>
            <a:off x="8407853" y="1931050"/>
            <a:ext cx="2035175" cy="4164950"/>
          </a:xfrm>
          <a:prstGeom prst="rect">
            <a:avLst/>
          </a:prstGeom>
        </p:spPr>
      </p:pic>
      <p:sp>
        <p:nvSpPr>
          <p:cNvPr id="25" name="Text Placeholder 5">
            <a:extLst>
              <a:ext uri="{FF2B5EF4-FFF2-40B4-BE49-F238E27FC236}">
                <a16:creationId xmlns:a16="http://schemas.microsoft.com/office/drawing/2014/main" id="{2A1162D4-430A-4A80-B42D-08862FB95B2C}"/>
              </a:ext>
            </a:extLst>
          </p:cNvPr>
          <p:cNvSpPr txBox="1">
            <a:spLocks/>
          </p:cNvSpPr>
          <p:nvPr/>
        </p:nvSpPr>
        <p:spPr>
          <a:xfrm>
            <a:off x="8407853" y="2703159"/>
            <a:ext cx="2035175" cy="2299842"/>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cs typeface="Segoe UI"/>
              </a:rPr>
              <a:t>M365 E5 Compliance enables fast, efficient eDiscovery for legal and compliance investigations, ensuring that data is easily accessible and properly retained for regulatory purposes.</a:t>
            </a:r>
          </a:p>
          <a:p>
            <a:pPr indent="0">
              <a:spcAft>
                <a:spcPts val="1200"/>
              </a:spcAft>
              <a:buClr>
                <a:srgbClr val="F61B71"/>
              </a:buClr>
              <a:buNone/>
              <a:defRPr/>
            </a:pPr>
            <a:r>
              <a:rPr kumimoji="0" lang="en-US" sz="1000" b="0" i="0" u="none" strike="noStrike" kern="1200" cap="none" spc="0" normalizeH="0" noProof="0">
                <a:ln>
                  <a:noFill/>
                </a:ln>
                <a:solidFill>
                  <a:srgbClr val="000000"/>
                </a:solidFill>
                <a:effectLst/>
                <a:uLnTx/>
                <a:uFillTx/>
                <a:latin typeface="+mj-lt"/>
                <a:cs typeface="Segoe UI"/>
              </a:rPr>
              <a:t>Example: </a:t>
            </a:r>
            <a:br>
              <a:rPr kumimoji="0" lang="en-US" sz="1000" b="0" i="0" u="none" strike="noStrike" kern="1200" cap="none" spc="0" normalizeH="0" baseline="0" noProof="0">
                <a:ln>
                  <a:noFill/>
                </a:ln>
                <a:solidFill>
                  <a:srgbClr val="000000"/>
                </a:solidFill>
                <a:effectLst/>
                <a:uLnTx/>
                <a:uFillTx/>
                <a:cs typeface="Segoe UI"/>
              </a:rPr>
            </a:br>
            <a:r>
              <a:rPr kumimoji="0" lang="en-US" sz="1000" b="0" i="0" u="none" strike="noStrike" kern="1200" cap="none" spc="0" normalizeH="0" baseline="0" noProof="0">
                <a:ln>
                  <a:noFill/>
                </a:ln>
                <a:solidFill>
                  <a:srgbClr val="000000"/>
                </a:solidFill>
                <a:effectLst/>
                <a:uLnTx/>
                <a:uFillTx/>
                <a:cs typeface="Segoe UI"/>
              </a:rPr>
              <a:t>Relevant data can be quickly retrieved for audits or legal cases, supporting compliance with data retention and regulatory policies.</a:t>
            </a:r>
            <a:endParaRPr kumimoji="0" lang="en-GB" sz="1000" b="0" i="0" u="none" strike="noStrike" kern="1200" cap="none" spc="0" normalizeH="0" baseline="0" noProof="0">
              <a:ln>
                <a:noFill/>
              </a:ln>
              <a:solidFill>
                <a:srgbClr val="000000"/>
              </a:solidFill>
              <a:effectLst/>
              <a:uLnTx/>
              <a:uFillTx/>
              <a:cs typeface="Segoe UI"/>
            </a:endParaRPr>
          </a:p>
        </p:txBody>
      </p:sp>
      <p:sp>
        <p:nvSpPr>
          <p:cNvPr id="26" name="Text Placeholder 5">
            <a:extLst>
              <a:ext uri="{FF2B5EF4-FFF2-40B4-BE49-F238E27FC236}">
                <a16:creationId xmlns:a16="http://schemas.microsoft.com/office/drawing/2014/main" id="{2297B509-12E5-4C49-83B6-15A2B56DFA31}"/>
              </a:ext>
            </a:extLst>
          </p:cNvPr>
          <p:cNvSpPr txBox="1">
            <a:spLocks/>
          </p:cNvSpPr>
          <p:nvPr/>
        </p:nvSpPr>
        <p:spPr>
          <a:xfrm>
            <a:off x="8407853" y="1931052"/>
            <a:ext cx="2035175" cy="587441"/>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latin typeface="+mj-lt"/>
                <a:cs typeface="Segoe UI" panose="020B0502040204020203" pitchFamily="34" charset="0"/>
              </a:rPr>
              <a:t>eDiscovery </a:t>
            </a:r>
            <a:br>
              <a:rPr kumimoji="0" lang="en-US" sz="12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200" i="0" u="none" strike="noStrike" kern="1200" cap="none" spc="0" normalizeH="0" baseline="0" noProof="0">
                <a:ln>
                  <a:noFill/>
                </a:ln>
                <a:solidFill>
                  <a:srgbClr val="091F2C"/>
                </a:solidFill>
                <a:effectLst/>
                <a:uLnTx/>
                <a:uFillTx/>
                <a:latin typeface="+mj-lt"/>
                <a:cs typeface="Segoe UI" panose="020B0502040204020203" pitchFamily="34" charset="0"/>
              </a:rPr>
              <a:t>&amp; Legal Compliance</a:t>
            </a:r>
            <a:endParaRPr kumimoji="0" lang="en-GB" sz="12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36" name="Picture 35">
            <a:extLst>
              <a:ext uri="{FF2B5EF4-FFF2-40B4-BE49-F238E27FC236}">
                <a16:creationId xmlns:a16="http://schemas.microsoft.com/office/drawing/2014/main" id="{1AFD9C23-C8A2-454B-836C-851EADCB4B59}"/>
              </a:ext>
            </a:extLst>
          </p:cNvPr>
          <p:cNvPicPr>
            <a:picLocks noChangeAspect="1"/>
          </p:cNvPicPr>
          <p:nvPr/>
        </p:nvPicPr>
        <p:blipFill>
          <a:blip r:embed="rId2"/>
          <a:stretch>
            <a:fillRect/>
          </a:stretch>
        </p:blipFill>
        <p:spPr>
          <a:xfrm>
            <a:off x="6117733" y="1931050"/>
            <a:ext cx="2035175" cy="4164950"/>
          </a:xfrm>
          <a:prstGeom prst="rect">
            <a:avLst/>
          </a:prstGeom>
        </p:spPr>
      </p:pic>
      <p:sp>
        <p:nvSpPr>
          <p:cNvPr id="37" name="Text Placeholder 5">
            <a:extLst>
              <a:ext uri="{FF2B5EF4-FFF2-40B4-BE49-F238E27FC236}">
                <a16:creationId xmlns:a16="http://schemas.microsoft.com/office/drawing/2014/main" id="{08FE7F03-40CB-4C04-B9CA-ED4C2407285E}"/>
              </a:ext>
            </a:extLst>
          </p:cNvPr>
          <p:cNvSpPr txBox="1">
            <a:spLocks/>
          </p:cNvSpPr>
          <p:nvPr/>
        </p:nvSpPr>
        <p:spPr>
          <a:xfrm>
            <a:off x="6123176" y="2703159"/>
            <a:ext cx="2035175" cy="2453730"/>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cs typeface="Segoe UI"/>
              </a:rPr>
              <a:t>Uncovers unauthorised cloud applications (shadow IT) and ensures that sensitive data is not exposed to non-compliant services. Provides visibility and control over cloud applications to protect data across SaaS environments.</a:t>
            </a:r>
          </a:p>
          <a:p>
            <a:pPr indent="0">
              <a:spcAft>
                <a:spcPts val="1200"/>
              </a:spcAft>
              <a:buClr>
                <a:srgbClr val="F61B71"/>
              </a:buClr>
              <a:buNone/>
              <a:defRPr/>
            </a:pPr>
            <a:r>
              <a:rPr kumimoji="0" lang="en-US" sz="1000" b="0" i="0" u="none" strike="noStrike" kern="1200" cap="none" spc="0" normalizeH="0" noProof="0">
                <a:ln>
                  <a:noFill/>
                </a:ln>
                <a:solidFill>
                  <a:srgbClr val="000000"/>
                </a:solidFill>
                <a:effectLst/>
                <a:uLnTx/>
                <a:uFillTx/>
                <a:latin typeface="+mj-lt"/>
                <a:cs typeface="Segoe UI"/>
              </a:rPr>
              <a:t>Example: </a:t>
            </a:r>
            <a:br>
              <a:rPr kumimoji="0" lang="en-US" sz="1000" b="0" i="0" u="none" strike="noStrike" kern="1200" cap="none" spc="0" normalizeH="0" baseline="0" noProof="0">
                <a:ln>
                  <a:noFill/>
                </a:ln>
                <a:solidFill>
                  <a:srgbClr val="000000"/>
                </a:solidFill>
                <a:effectLst/>
                <a:uLnTx/>
                <a:uFillTx/>
                <a:cs typeface="Segoe UI"/>
              </a:rPr>
            </a:br>
            <a:r>
              <a:rPr kumimoji="0" lang="en-US" sz="1000" b="0" i="0" u="none" strike="noStrike" kern="1200" cap="none" spc="0" normalizeH="0" baseline="0" noProof="0">
                <a:ln>
                  <a:noFill/>
                </a:ln>
                <a:solidFill>
                  <a:srgbClr val="000000"/>
                </a:solidFill>
                <a:effectLst/>
                <a:uLnTx/>
                <a:uFillTx/>
                <a:cs typeface="Segoe UI"/>
              </a:rPr>
              <a:t>M365 E5 Compliance detects and blocks uploads of sensitive data like credit card information to unsanctioned cloud apps.</a:t>
            </a:r>
            <a:endParaRPr kumimoji="0" lang="en-GB" sz="1000" b="0" i="0" u="none" strike="noStrike" kern="1200" cap="none" spc="0" normalizeH="0" baseline="0" noProof="0">
              <a:ln>
                <a:noFill/>
              </a:ln>
              <a:solidFill>
                <a:srgbClr val="000000"/>
              </a:solidFill>
              <a:effectLst/>
              <a:uLnTx/>
              <a:uFillTx/>
              <a:cs typeface="Segoe UI"/>
            </a:endParaRPr>
          </a:p>
        </p:txBody>
      </p:sp>
      <p:sp>
        <p:nvSpPr>
          <p:cNvPr id="38" name="Text Placeholder 5">
            <a:extLst>
              <a:ext uri="{FF2B5EF4-FFF2-40B4-BE49-F238E27FC236}">
                <a16:creationId xmlns:a16="http://schemas.microsoft.com/office/drawing/2014/main" id="{1C828EDE-ED2F-4099-9D9E-CFBBE93C7344}"/>
              </a:ext>
            </a:extLst>
          </p:cNvPr>
          <p:cNvSpPr txBox="1">
            <a:spLocks/>
          </p:cNvSpPr>
          <p:nvPr/>
        </p:nvSpPr>
        <p:spPr>
          <a:xfrm>
            <a:off x="6123176" y="1931052"/>
            <a:ext cx="2035175" cy="587441"/>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latin typeface="+mj-lt"/>
                <a:cs typeface="Segoe UI" panose="020B0502040204020203" pitchFamily="34" charset="0"/>
              </a:rPr>
              <a:t>Shadow IT Detection &amp; Cloud App Control</a:t>
            </a:r>
            <a:endParaRPr kumimoji="0" lang="en-GB" sz="12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41" name="Picture 40">
            <a:extLst>
              <a:ext uri="{FF2B5EF4-FFF2-40B4-BE49-F238E27FC236}">
                <a16:creationId xmlns:a16="http://schemas.microsoft.com/office/drawing/2014/main" id="{27736C26-66D7-449E-87AA-A3C5DBD895A5}"/>
              </a:ext>
            </a:extLst>
          </p:cNvPr>
          <p:cNvPicPr>
            <a:picLocks noChangeAspect="1"/>
          </p:cNvPicPr>
          <p:nvPr/>
        </p:nvPicPr>
        <p:blipFill>
          <a:blip r:embed="rId2"/>
          <a:stretch>
            <a:fillRect/>
          </a:stretch>
        </p:blipFill>
        <p:spPr>
          <a:xfrm>
            <a:off x="3857152" y="1931050"/>
            <a:ext cx="2035175" cy="4164950"/>
          </a:xfrm>
          <a:prstGeom prst="rect">
            <a:avLst/>
          </a:prstGeom>
        </p:spPr>
      </p:pic>
      <p:sp>
        <p:nvSpPr>
          <p:cNvPr id="42" name="Text Placeholder 5">
            <a:extLst>
              <a:ext uri="{FF2B5EF4-FFF2-40B4-BE49-F238E27FC236}">
                <a16:creationId xmlns:a16="http://schemas.microsoft.com/office/drawing/2014/main" id="{C510C005-5C16-4B84-B121-FD1481D926E6}"/>
              </a:ext>
            </a:extLst>
          </p:cNvPr>
          <p:cNvSpPr txBox="1">
            <a:spLocks/>
          </p:cNvSpPr>
          <p:nvPr/>
        </p:nvSpPr>
        <p:spPr>
          <a:xfrm>
            <a:off x="3857152" y="2703159"/>
            <a:ext cx="2035175" cy="2915395"/>
          </a:xfrm>
          <a:prstGeom prst="rect">
            <a:avLst/>
          </a:prstGeom>
        </p:spPr>
        <p:txBody>
          <a:bodyPr wrap="square" lIns="180000" tIns="72000" rIns="144000" bIns="72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cs typeface="Segoe UI"/>
              </a:rPr>
              <a:t>Automatically encrypts sensitive data and ensures it's properly governed to meet regulatory standards. Retention policies help maintain compliance by automatically managing how long data is stored and when it should be deleted.</a:t>
            </a:r>
          </a:p>
          <a:p>
            <a:pPr indent="0">
              <a:spcAft>
                <a:spcPts val="1200"/>
              </a:spcAft>
              <a:buClr>
                <a:srgbClr val="F61B71"/>
              </a:buClr>
              <a:buNone/>
              <a:defRPr/>
            </a:pPr>
            <a:r>
              <a:rPr kumimoji="0" lang="en-US" sz="1000" b="0" i="0" u="none" strike="noStrike" kern="1200" cap="none" spc="0" normalizeH="0" noProof="0">
                <a:ln>
                  <a:noFill/>
                </a:ln>
                <a:solidFill>
                  <a:srgbClr val="000000"/>
                </a:solidFill>
                <a:effectLst/>
                <a:uLnTx/>
                <a:uFillTx/>
                <a:latin typeface="+mj-lt"/>
                <a:cs typeface="Segoe UI"/>
              </a:rPr>
              <a:t>Example: </a:t>
            </a:r>
            <a:br>
              <a:rPr kumimoji="0" lang="en-US" sz="1000" b="0" i="0" u="none" strike="noStrike" kern="1200" cap="none" spc="0" normalizeH="0" baseline="0" noProof="0">
                <a:ln>
                  <a:noFill/>
                </a:ln>
                <a:solidFill>
                  <a:srgbClr val="000000"/>
                </a:solidFill>
                <a:effectLst/>
                <a:uLnTx/>
                <a:uFillTx/>
                <a:cs typeface="Segoe UI"/>
              </a:rPr>
            </a:br>
            <a:r>
              <a:rPr kumimoji="0" lang="en-US" sz="1000" b="0" i="0" u="none" strike="noStrike" kern="1200" cap="none" spc="0" normalizeH="0" baseline="0" noProof="0">
                <a:ln>
                  <a:noFill/>
                </a:ln>
                <a:solidFill>
                  <a:srgbClr val="000000"/>
                </a:solidFill>
                <a:effectLst/>
                <a:uLnTx/>
                <a:uFillTx/>
                <a:cs typeface="Segoe UI"/>
              </a:rPr>
              <a:t>Sensitive data shared outside of policy is immediately encrypted, and retention rules prevent data from being held beyond required periods.</a:t>
            </a:r>
          </a:p>
          <a:p>
            <a:pPr marL="0" marR="0" lvl="0" indent="0" defTabSz="914400" rtl="0" eaLnBrk="1" fontAlgn="auto" latinLnBrk="0" hangingPunct="1">
              <a:lnSpc>
                <a:spcPct val="100000"/>
              </a:lnSpc>
              <a:spcBef>
                <a:spcPts val="0"/>
              </a:spcBef>
              <a:spcAft>
                <a:spcPts val="1200"/>
              </a:spcAft>
              <a:buClr>
                <a:srgbClr val="F61B71"/>
              </a:buClr>
              <a:buSzTx/>
              <a:buFont typeface="Arial" panose="020B0604020202020204" pitchFamily="34" charset="0"/>
              <a:buNone/>
              <a:tabLst/>
              <a:defRPr/>
            </a:pPr>
            <a:endParaRPr kumimoji="0" lang="en-GB" sz="1000" b="0" i="0" u="none" strike="noStrike" kern="1200" cap="none" spc="0" normalizeH="0" baseline="0" noProof="0">
              <a:ln>
                <a:noFill/>
              </a:ln>
              <a:solidFill>
                <a:srgbClr val="000000"/>
              </a:solidFill>
              <a:effectLst/>
              <a:uLnTx/>
              <a:uFillTx/>
              <a:cs typeface="Segoe UI"/>
            </a:endParaRPr>
          </a:p>
        </p:txBody>
      </p:sp>
      <p:sp>
        <p:nvSpPr>
          <p:cNvPr id="43" name="Text Placeholder 5">
            <a:extLst>
              <a:ext uri="{FF2B5EF4-FFF2-40B4-BE49-F238E27FC236}">
                <a16:creationId xmlns:a16="http://schemas.microsoft.com/office/drawing/2014/main" id="{D29CB61B-9A42-4629-9759-532C95D9F4B4}"/>
              </a:ext>
            </a:extLst>
          </p:cNvPr>
          <p:cNvSpPr txBox="1">
            <a:spLocks/>
          </p:cNvSpPr>
          <p:nvPr/>
        </p:nvSpPr>
        <p:spPr>
          <a:xfrm>
            <a:off x="3857152" y="1931052"/>
            <a:ext cx="2035175" cy="587441"/>
          </a:xfrm>
          <a:prstGeom prst="rect">
            <a:avLst/>
          </a:prstGeom>
        </p:spPr>
        <p:txBody>
          <a:bodyPr wrap="square" lIns="180000" tIns="108000" rIns="72000" bIns="108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200" i="0" u="none" strike="noStrike" kern="1200" cap="none" spc="0" normalizeH="0" baseline="0" noProof="0">
                <a:ln>
                  <a:noFill/>
                </a:ln>
                <a:solidFill>
                  <a:srgbClr val="091F2C"/>
                </a:solidFill>
                <a:effectLst/>
                <a:uLnTx/>
                <a:uFillTx/>
                <a:latin typeface="+mj-lt"/>
                <a:cs typeface="Segoe UI" panose="020B0502040204020203" pitchFamily="34" charset="0"/>
              </a:rPr>
              <a:t>Data Governance </a:t>
            </a:r>
            <a:br>
              <a:rPr kumimoji="0" lang="en-US" sz="12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200" i="0" u="none" strike="noStrike" kern="1200" cap="none" spc="0" normalizeH="0" baseline="0" noProof="0">
                <a:ln>
                  <a:noFill/>
                </a:ln>
                <a:solidFill>
                  <a:srgbClr val="091F2C"/>
                </a:solidFill>
                <a:effectLst/>
                <a:uLnTx/>
                <a:uFillTx/>
                <a:latin typeface="+mj-lt"/>
                <a:cs typeface="Segoe UI" panose="020B0502040204020203" pitchFamily="34" charset="0"/>
              </a:rPr>
              <a:t>&amp; Encryption</a:t>
            </a:r>
            <a:endParaRPr kumimoji="0" lang="en-GB" sz="12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48279486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B70D33C-5A33-4A2B-A124-374BF10267AB}"/>
              </a:ext>
            </a:extLst>
          </p:cNvPr>
          <p:cNvSpPr/>
          <p:nvPr/>
        </p:nvSpPr>
        <p:spPr bwMode="auto">
          <a:xfrm>
            <a:off x="0" y="5371745"/>
            <a:ext cx="12191999" cy="1486256"/>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4" name="Title 53">
            <a:extLst>
              <a:ext uri="{FF2B5EF4-FFF2-40B4-BE49-F238E27FC236}">
                <a16:creationId xmlns:a16="http://schemas.microsoft.com/office/drawing/2014/main" id="{2A05B808-C827-4372-AEF1-15209FF783F2}"/>
              </a:ext>
            </a:extLst>
          </p:cNvPr>
          <p:cNvSpPr>
            <a:spLocks noGrp="1"/>
          </p:cNvSpPr>
          <p:nvPr>
            <p:ph type="title"/>
          </p:nvPr>
        </p:nvSpPr>
        <p:spPr/>
        <p:txBody>
          <a:bodyPr/>
          <a:lstStyle/>
          <a:p>
            <a:r>
              <a:rPr lang="en-US">
                <a:cs typeface="Segoe Sans Display"/>
              </a:rPr>
              <a:t>Upgrade COMPLIANCE at a discounted bundle price</a:t>
            </a:r>
            <a:endParaRPr lang="en-US"/>
          </a:p>
        </p:txBody>
      </p:sp>
      <p:sp>
        <p:nvSpPr>
          <p:cNvPr id="56" name="TextBox 55">
            <a:extLst>
              <a:ext uri="{FF2B5EF4-FFF2-40B4-BE49-F238E27FC236}">
                <a16:creationId xmlns:a16="http://schemas.microsoft.com/office/drawing/2014/main" id="{DD49E48C-7918-4293-83D0-A8B0D5415CFE}"/>
              </a:ext>
            </a:extLst>
          </p:cNvPr>
          <p:cNvSpPr txBox="1"/>
          <p:nvPr/>
        </p:nvSpPr>
        <p:spPr>
          <a:xfrm>
            <a:off x="571500" y="5647966"/>
            <a:ext cx="11049000" cy="369332"/>
          </a:xfrm>
          <a:prstGeom prst="rect">
            <a:avLst/>
          </a:prstGeom>
          <a:noFill/>
        </p:spPr>
        <p:txBody>
          <a:bodyPr wrap="square" lIns="0" tIns="0" rIns="0" bIns="0" rtlCol="0" anchor="t">
            <a:spAutoFit/>
          </a:bodyPr>
          <a:lstStyle/>
          <a:p>
            <a:pPr algn="r"/>
            <a:r>
              <a:rPr lang="en-US" sz="2400" dirty="0">
                <a:solidFill>
                  <a:schemeClr val="bg1"/>
                </a:solidFill>
                <a:latin typeface="+mj-lt"/>
              </a:rPr>
              <a:t>+ NZ $19.40 per user/ month</a:t>
            </a:r>
          </a:p>
        </p:txBody>
      </p:sp>
      <p:sp>
        <p:nvSpPr>
          <p:cNvPr id="57" name="TextBox 56">
            <a:extLst>
              <a:ext uri="{FF2B5EF4-FFF2-40B4-BE49-F238E27FC236}">
                <a16:creationId xmlns:a16="http://schemas.microsoft.com/office/drawing/2014/main" id="{20C6BD75-A922-4A95-88DC-1033CB2B8E94}"/>
              </a:ext>
            </a:extLst>
          </p:cNvPr>
          <p:cNvSpPr txBox="1"/>
          <p:nvPr/>
        </p:nvSpPr>
        <p:spPr>
          <a:xfrm>
            <a:off x="571500" y="6145104"/>
            <a:ext cx="11049000" cy="307777"/>
          </a:xfrm>
          <a:prstGeom prst="rect">
            <a:avLst/>
          </a:prstGeom>
          <a:noFill/>
        </p:spPr>
        <p:txBody>
          <a:bodyPr wrap="square" lIns="0" tIns="0" rIns="0" bIns="0" rtlCol="0" anchor="t">
            <a:spAutoFit/>
          </a:bodyPr>
          <a:lstStyle/>
          <a:p>
            <a:pPr algn="r"/>
            <a:r>
              <a:rPr lang="en-US" sz="2000">
                <a:solidFill>
                  <a:schemeClr val="bg1"/>
                </a:solidFill>
              </a:rPr>
              <a:t>M365 E5 Compliance</a:t>
            </a:r>
          </a:p>
        </p:txBody>
      </p:sp>
      <p:pic>
        <p:nvPicPr>
          <p:cNvPr id="136" name="Picture 135">
            <a:extLst>
              <a:ext uri="{FF2B5EF4-FFF2-40B4-BE49-F238E27FC236}">
                <a16:creationId xmlns:a16="http://schemas.microsoft.com/office/drawing/2014/main" id="{DA771343-4DC4-48FB-B5D5-1A7E8914F726}"/>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951676"/>
            <a:ext cx="502906" cy="384041"/>
          </a:xfrm>
          <a:prstGeom prst="rect">
            <a:avLst/>
          </a:prstGeom>
        </p:spPr>
      </p:pic>
      <p:pic>
        <p:nvPicPr>
          <p:cNvPr id="137" name="Picture 136">
            <a:extLst>
              <a:ext uri="{FF2B5EF4-FFF2-40B4-BE49-F238E27FC236}">
                <a16:creationId xmlns:a16="http://schemas.microsoft.com/office/drawing/2014/main" id="{B7F12AFD-E1A9-4AB9-B0F1-40622DD8AD83}"/>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4458243"/>
            <a:ext cx="502906" cy="384041"/>
          </a:xfrm>
          <a:prstGeom prst="rect">
            <a:avLst/>
          </a:prstGeom>
        </p:spPr>
      </p:pic>
      <p:sp>
        <p:nvSpPr>
          <p:cNvPr id="69" name="TextBox 86">
            <a:extLst>
              <a:ext uri="{FF2B5EF4-FFF2-40B4-BE49-F238E27FC236}">
                <a16:creationId xmlns:a16="http://schemas.microsoft.com/office/drawing/2014/main" id="{25A17C5D-B9D7-4A62-BDF0-99808940F140}"/>
              </a:ext>
            </a:extLst>
          </p:cNvPr>
          <p:cNvSpPr txBox="1"/>
          <p:nvPr/>
        </p:nvSpPr>
        <p:spPr>
          <a:xfrm>
            <a:off x="2495180" y="3951881"/>
            <a:ext cx="502906" cy="383836"/>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82828"/>
                </a:solidFill>
                <a:effectLst/>
                <a:uLnTx/>
                <a:uFillTx/>
                <a:latin typeface="+mn-lt"/>
                <a:ea typeface="+mn-ea"/>
                <a:cs typeface="+mn-cs"/>
              </a:rPr>
              <a:t>$</a:t>
            </a:r>
            <a:r>
              <a:rPr lang="en-US" sz="1000" dirty="0">
                <a:latin typeface="+mn-lt"/>
              </a:rPr>
              <a:t>11.30</a:t>
            </a:r>
            <a:endParaRPr kumimoji="0" lang="en-US" sz="1000" b="0" i="0" u="none" strike="noStrike" kern="1200" cap="none" spc="0" normalizeH="0" baseline="0" noProof="0" dirty="0">
              <a:ln>
                <a:noFill/>
              </a:ln>
              <a:solidFill>
                <a:srgbClr val="282828"/>
              </a:solidFill>
              <a:effectLst/>
              <a:uLnTx/>
              <a:uFillTx/>
              <a:latin typeface="+mn-lt"/>
              <a:ea typeface="+mn-ea"/>
              <a:cs typeface="+mn-cs"/>
            </a:endParaRPr>
          </a:p>
        </p:txBody>
      </p:sp>
      <p:pic>
        <p:nvPicPr>
          <p:cNvPr id="134" name="Picture 133">
            <a:extLst>
              <a:ext uri="{FF2B5EF4-FFF2-40B4-BE49-F238E27FC236}">
                <a16:creationId xmlns:a16="http://schemas.microsoft.com/office/drawing/2014/main" id="{9A70D707-E7DA-400E-9C3D-DA05A3DDA396}"/>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2937806"/>
            <a:ext cx="502906" cy="384041"/>
          </a:xfrm>
          <a:prstGeom prst="rect">
            <a:avLst/>
          </a:prstGeom>
        </p:spPr>
      </p:pic>
      <p:pic>
        <p:nvPicPr>
          <p:cNvPr id="135" name="Picture 134">
            <a:extLst>
              <a:ext uri="{FF2B5EF4-FFF2-40B4-BE49-F238E27FC236}">
                <a16:creationId xmlns:a16="http://schemas.microsoft.com/office/drawing/2014/main" id="{65E2FB95-C333-4D71-ACF6-C0A2D35992E9}"/>
              </a:ext>
            </a:extLst>
          </p:cNvPr>
          <p:cNvPicPr preferRelativeResize="0">
            <a:picLocks/>
          </p:cNvPicPr>
          <p:nvPr/>
        </p:nvPicPr>
        <p:blipFill>
          <a:blip r:embed="rId2" cstate="screen">
            <a:extLst>
              <a:ext uri="{28A0092B-C50C-407E-A947-70E740481C1C}">
                <a14:useLocalDpi xmlns:a14="http://schemas.microsoft.com/office/drawing/2010/main"/>
              </a:ext>
            </a:extLst>
          </a:blip>
          <a:srcRect/>
          <a:stretch/>
        </p:blipFill>
        <p:spPr>
          <a:xfrm>
            <a:off x="2495180" y="3460751"/>
            <a:ext cx="502906" cy="384041"/>
          </a:xfrm>
          <a:prstGeom prst="rect">
            <a:avLst/>
          </a:prstGeom>
        </p:spPr>
      </p:pic>
      <p:sp>
        <p:nvSpPr>
          <p:cNvPr id="67" name="TextBox 86">
            <a:extLst>
              <a:ext uri="{FF2B5EF4-FFF2-40B4-BE49-F238E27FC236}">
                <a16:creationId xmlns:a16="http://schemas.microsoft.com/office/drawing/2014/main" id="{5F76C3FB-81D3-4237-84CA-9867278C6A2E}"/>
              </a:ext>
            </a:extLst>
          </p:cNvPr>
          <p:cNvSpPr txBox="1"/>
          <p:nvPr/>
        </p:nvSpPr>
        <p:spPr>
          <a:xfrm>
            <a:off x="2495180" y="2938011"/>
            <a:ext cx="502906" cy="383836"/>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82828"/>
                </a:solidFill>
                <a:effectLst/>
                <a:uLnTx/>
                <a:uFillTx/>
                <a:latin typeface="+mn-lt"/>
                <a:ea typeface="+mn-ea"/>
                <a:cs typeface="+mn-cs"/>
              </a:rPr>
              <a:t>$</a:t>
            </a:r>
            <a:r>
              <a:rPr lang="en-US" sz="1000" dirty="0">
                <a:latin typeface="+mn-lt"/>
              </a:rPr>
              <a:t>9.70</a:t>
            </a:r>
            <a:endParaRPr kumimoji="0" lang="en-US" sz="1000" b="0" i="0" u="none" strike="noStrike" kern="1200" cap="none" spc="0" normalizeH="0" baseline="0" noProof="0" dirty="0">
              <a:ln>
                <a:noFill/>
              </a:ln>
              <a:solidFill>
                <a:srgbClr val="282828"/>
              </a:solidFill>
              <a:effectLst/>
              <a:uLnTx/>
              <a:uFillTx/>
              <a:latin typeface="+mn-lt"/>
              <a:ea typeface="+mn-ea"/>
              <a:cs typeface="+mn-cs"/>
            </a:endParaRPr>
          </a:p>
        </p:txBody>
      </p:sp>
      <p:sp>
        <p:nvSpPr>
          <p:cNvPr id="68" name="TextBox 86">
            <a:extLst>
              <a:ext uri="{FF2B5EF4-FFF2-40B4-BE49-F238E27FC236}">
                <a16:creationId xmlns:a16="http://schemas.microsoft.com/office/drawing/2014/main" id="{BBB845DE-BE7B-4A80-AAAD-1D0CB8A579F2}"/>
              </a:ext>
            </a:extLst>
          </p:cNvPr>
          <p:cNvSpPr txBox="1"/>
          <p:nvPr/>
        </p:nvSpPr>
        <p:spPr>
          <a:xfrm>
            <a:off x="2495180" y="3460956"/>
            <a:ext cx="502906" cy="383836"/>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82828"/>
                </a:solidFill>
                <a:effectLst/>
                <a:uLnTx/>
                <a:uFillTx/>
                <a:latin typeface="+mn-lt"/>
                <a:ea typeface="+mn-ea"/>
                <a:cs typeface="+mn-cs"/>
              </a:rPr>
              <a:t>$</a:t>
            </a:r>
            <a:r>
              <a:rPr lang="en-US" sz="1000" dirty="0">
                <a:latin typeface="+mn-lt"/>
              </a:rPr>
              <a:t>9.70</a:t>
            </a:r>
            <a:endParaRPr kumimoji="0" lang="en-US" sz="1000" b="0" i="0" u="none" strike="noStrike" kern="1200" cap="none" spc="0" normalizeH="0" baseline="0" noProof="0" dirty="0">
              <a:ln>
                <a:noFill/>
              </a:ln>
              <a:solidFill>
                <a:srgbClr val="282828"/>
              </a:solidFill>
              <a:effectLst/>
              <a:uLnTx/>
              <a:uFillTx/>
              <a:latin typeface="+mn-lt"/>
              <a:ea typeface="+mn-ea"/>
              <a:cs typeface="+mn-cs"/>
            </a:endParaRPr>
          </a:p>
        </p:txBody>
      </p:sp>
      <p:sp>
        <p:nvSpPr>
          <p:cNvPr id="70" name="TextBox 86">
            <a:extLst>
              <a:ext uri="{FF2B5EF4-FFF2-40B4-BE49-F238E27FC236}">
                <a16:creationId xmlns:a16="http://schemas.microsoft.com/office/drawing/2014/main" id="{E895E37B-A6B0-4B18-AA45-957D3F165070}"/>
              </a:ext>
            </a:extLst>
          </p:cNvPr>
          <p:cNvSpPr txBox="1"/>
          <p:nvPr/>
        </p:nvSpPr>
        <p:spPr>
          <a:xfrm>
            <a:off x="2495180" y="4458243"/>
            <a:ext cx="502906" cy="383836"/>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R="0" lvl="0" indent="0" algn="ctr" defTabSz="822813" fontAlgn="base">
              <a:lnSpc>
                <a:spcPct val="90000"/>
              </a:lnSpc>
              <a:spcBef>
                <a:spcPct val="0"/>
              </a:spcBef>
              <a:spcAft>
                <a:spcPct val="0"/>
              </a:spcAft>
              <a:buClrTx/>
              <a:buSzTx/>
              <a:buFontTx/>
              <a:buNone/>
              <a:tabLst/>
              <a:defRPr kumimoji="0" sz="1059" b="0" i="0" u="none" strike="noStrike" cap="none" spc="0" normalizeH="0" baseline="0">
                <a:ln>
                  <a:noFill/>
                </a:ln>
                <a:solidFill>
                  <a:srgbClr val="282828"/>
                </a:solidFill>
                <a:effectLst/>
                <a:uLnTx/>
                <a:uFillTx/>
                <a:latin typeface="Segoe UI"/>
              </a:defRPr>
            </a:lvl1pPr>
            <a:lvl2pPr marL="457183" defTabSz="914367">
              <a:defRPr sz="1765">
                <a:solidFill>
                  <a:schemeClr val="lt1"/>
                </a:solidFill>
              </a:defRPr>
            </a:lvl2pPr>
            <a:lvl3pPr marL="914367" defTabSz="914367">
              <a:defRPr sz="1765">
                <a:solidFill>
                  <a:schemeClr val="lt1"/>
                </a:solidFill>
              </a:defRPr>
            </a:lvl3pPr>
            <a:lvl4pPr marL="1371550" defTabSz="914367">
              <a:defRPr sz="1765">
                <a:solidFill>
                  <a:schemeClr val="lt1"/>
                </a:solidFill>
              </a:defRPr>
            </a:lvl4pPr>
            <a:lvl5pPr marL="1828734" defTabSz="914367">
              <a:defRPr sz="1765">
                <a:solidFill>
                  <a:schemeClr val="lt1"/>
                </a:solidFill>
              </a:defRPr>
            </a:lvl5pPr>
            <a:lvl6pPr marL="2285918" defTabSz="914367">
              <a:defRPr sz="1765">
                <a:solidFill>
                  <a:schemeClr val="lt1"/>
                </a:solidFill>
              </a:defRPr>
            </a:lvl6pPr>
            <a:lvl7pPr marL="2743101" defTabSz="914367">
              <a:defRPr sz="1765">
                <a:solidFill>
                  <a:schemeClr val="lt1"/>
                </a:solidFill>
              </a:defRPr>
            </a:lvl7pPr>
            <a:lvl8pPr marL="3200284" defTabSz="914367">
              <a:defRPr sz="1765">
                <a:solidFill>
                  <a:schemeClr val="lt1"/>
                </a:solidFill>
              </a:defRPr>
            </a:lvl8pPr>
            <a:lvl9pPr marL="3657469" defTabSz="914367">
              <a:defRPr sz="1765">
                <a:solidFill>
                  <a:schemeClr val="lt1"/>
                </a:solidFill>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i="0" u="none" strike="noStrike" kern="1200" cap="none" spc="0" normalizeH="0" baseline="0" noProof="0" dirty="0">
                <a:ln>
                  <a:noFill/>
                </a:ln>
                <a:solidFill>
                  <a:srgbClr val="282828"/>
                </a:solidFill>
                <a:effectLst/>
                <a:uLnTx/>
                <a:uFillTx/>
                <a:latin typeface="+mj-lt"/>
                <a:ea typeface="+mn-ea"/>
                <a:cs typeface="+mn-cs"/>
              </a:rPr>
              <a:t>$</a:t>
            </a:r>
            <a:r>
              <a:rPr lang="en-US" sz="1000" dirty="0">
                <a:latin typeface="+mj-lt"/>
              </a:rPr>
              <a:t>30.7</a:t>
            </a:r>
            <a:endParaRPr kumimoji="0" lang="en-US" sz="1000" i="0" u="none" strike="noStrike" kern="1200" cap="none" spc="0" normalizeH="0" baseline="0" noProof="0" dirty="0">
              <a:ln>
                <a:noFill/>
              </a:ln>
              <a:solidFill>
                <a:srgbClr val="282828"/>
              </a:solidFill>
              <a:effectLst/>
              <a:uLnTx/>
              <a:uFillTx/>
              <a:latin typeface="+mj-lt"/>
              <a:ea typeface="+mn-ea"/>
              <a:cs typeface="+mn-cs"/>
            </a:endParaRPr>
          </a:p>
        </p:txBody>
      </p:sp>
      <p:pic>
        <p:nvPicPr>
          <p:cNvPr id="124" name="Picture 123">
            <a:extLst>
              <a:ext uri="{FF2B5EF4-FFF2-40B4-BE49-F238E27FC236}">
                <a16:creationId xmlns:a16="http://schemas.microsoft.com/office/drawing/2014/main" id="{3EC1755E-DAA6-4691-B46A-4DF43C7D4F73}"/>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2937806"/>
            <a:ext cx="1843200" cy="384041"/>
          </a:xfrm>
          <a:prstGeom prst="rect">
            <a:avLst/>
          </a:prstGeom>
        </p:spPr>
      </p:pic>
      <p:pic>
        <p:nvPicPr>
          <p:cNvPr id="125" name="Picture 124">
            <a:extLst>
              <a:ext uri="{FF2B5EF4-FFF2-40B4-BE49-F238E27FC236}">
                <a16:creationId xmlns:a16="http://schemas.microsoft.com/office/drawing/2014/main" id="{E5588234-9F61-414D-951B-B7C78C15B22F}"/>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460751"/>
            <a:ext cx="1843200" cy="384041"/>
          </a:xfrm>
          <a:prstGeom prst="rect">
            <a:avLst/>
          </a:prstGeom>
        </p:spPr>
      </p:pic>
      <p:pic>
        <p:nvPicPr>
          <p:cNvPr id="126" name="Picture 125">
            <a:extLst>
              <a:ext uri="{FF2B5EF4-FFF2-40B4-BE49-F238E27FC236}">
                <a16:creationId xmlns:a16="http://schemas.microsoft.com/office/drawing/2014/main" id="{A42F7A6B-EA48-4B69-8D74-6D57B19790F5}"/>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584122" y="3951676"/>
            <a:ext cx="1843200" cy="384041"/>
          </a:xfrm>
          <a:prstGeom prst="rect">
            <a:avLst/>
          </a:prstGeom>
        </p:spPr>
      </p:pic>
      <p:sp>
        <p:nvSpPr>
          <p:cNvPr id="60" name="Rectangle 59">
            <a:extLst>
              <a:ext uri="{FF2B5EF4-FFF2-40B4-BE49-F238E27FC236}">
                <a16:creationId xmlns:a16="http://schemas.microsoft.com/office/drawing/2014/main" id="{33052A99-973C-46A3-8EA0-B78A05874F34}"/>
              </a:ext>
            </a:extLst>
          </p:cNvPr>
          <p:cNvSpPr/>
          <p:nvPr/>
        </p:nvSpPr>
        <p:spPr bwMode="auto">
          <a:xfrm>
            <a:off x="585217" y="2938275"/>
            <a:ext cx="1843636" cy="383572"/>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1000">
                <a:solidFill>
                  <a:srgbClr val="282828"/>
                </a:solidFill>
              </a:rPr>
              <a:t>M365 E5 eDiscovery</a:t>
            </a:r>
            <a:r>
              <a:rPr kumimoji="0" lang="en-US" sz="1000" b="0" i="0" u="none" strike="noStrike" kern="1200" cap="none" spc="0" normalizeH="0" baseline="0" noProof="0">
                <a:ln>
                  <a:noFill/>
                </a:ln>
                <a:solidFill>
                  <a:srgbClr val="282828"/>
                </a:solidFill>
                <a:effectLst/>
                <a:uLnTx/>
                <a:uFillTx/>
                <a:ea typeface="+mn-ea"/>
                <a:cs typeface="+mn-cs"/>
              </a:rPr>
              <a:t> &amp; Audit</a:t>
            </a:r>
          </a:p>
        </p:txBody>
      </p:sp>
      <p:sp>
        <p:nvSpPr>
          <p:cNvPr id="61" name="Rectangle 60">
            <a:extLst>
              <a:ext uri="{FF2B5EF4-FFF2-40B4-BE49-F238E27FC236}">
                <a16:creationId xmlns:a16="http://schemas.microsoft.com/office/drawing/2014/main" id="{B36A059F-2999-4B18-9985-9221F6389055}"/>
              </a:ext>
            </a:extLst>
          </p:cNvPr>
          <p:cNvSpPr/>
          <p:nvPr/>
        </p:nvSpPr>
        <p:spPr bwMode="auto">
          <a:xfrm>
            <a:off x="585217" y="3461220"/>
            <a:ext cx="1843636" cy="383572"/>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lnSpc>
                <a:spcPct val="90000"/>
              </a:lnSpc>
              <a:spcBef>
                <a:spcPct val="0"/>
              </a:spcBef>
              <a:spcAft>
                <a:spcPct val="0"/>
              </a:spcAft>
              <a:defRPr/>
            </a:pPr>
            <a:r>
              <a:rPr lang="en-US" sz="1000">
                <a:solidFill>
                  <a:srgbClr val="282828"/>
                </a:solidFill>
              </a:rPr>
              <a:t>M365 E5 </a:t>
            </a:r>
            <a:r>
              <a:rPr kumimoji="0" lang="en-US" sz="1000" b="0" i="0" u="none" strike="noStrike" kern="1200" cap="none" spc="0" normalizeH="0" baseline="0" noProof="0">
                <a:ln>
                  <a:noFill/>
                </a:ln>
                <a:solidFill>
                  <a:srgbClr val="282828"/>
                </a:solidFill>
                <a:effectLst/>
                <a:uLnTx/>
                <a:uFillTx/>
                <a:ea typeface="+mn-ea"/>
                <a:cs typeface="+mn-cs"/>
              </a:rPr>
              <a:t>Insider Risk Management</a:t>
            </a:r>
            <a:endParaRPr lang="en-US" sz="1000">
              <a:ea typeface="+mn-ea"/>
              <a:cs typeface="+mn-cs"/>
            </a:endParaRPr>
          </a:p>
        </p:txBody>
      </p:sp>
      <p:sp>
        <p:nvSpPr>
          <p:cNvPr id="62" name="Rectangle 61">
            <a:extLst>
              <a:ext uri="{FF2B5EF4-FFF2-40B4-BE49-F238E27FC236}">
                <a16:creationId xmlns:a16="http://schemas.microsoft.com/office/drawing/2014/main" id="{7453E44C-DEB0-453C-B6CE-7170ECBCEE1B}"/>
              </a:ext>
            </a:extLst>
          </p:cNvPr>
          <p:cNvSpPr/>
          <p:nvPr/>
        </p:nvSpPr>
        <p:spPr bwMode="auto">
          <a:xfrm>
            <a:off x="585217" y="3952145"/>
            <a:ext cx="1843636" cy="383572"/>
          </a:xfrm>
          <a:prstGeom prst="rect">
            <a:avLst/>
          </a:prstGeom>
          <a:noFill/>
          <a:ln w="19050">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a:lnSpc>
                <a:spcPct val="90000"/>
              </a:lnSpc>
              <a:spcBef>
                <a:spcPct val="0"/>
              </a:spcBef>
              <a:spcAft>
                <a:spcPct val="0"/>
              </a:spcAft>
              <a:defRPr/>
            </a:pPr>
            <a:r>
              <a:rPr lang="en-US" sz="1000">
                <a:solidFill>
                  <a:srgbClr val="282828"/>
                </a:solidFill>
              </a:rPr>
              <a:t>M365 E5 </a:t>
            </a:r>
            <a:br>
              <a:rPr lang="en-US" sz="1000">
                <a:solidFill>
                  <a:srgbClr val="282828"/>
                </a:solidFill>
              </a:rPr>
            </a:br>
            <a:r>
              <a:rPr lang="en-US" sz="1000">
                <a:solidFill>
                  <a:srgbClr val="282828"/>
                </a:solidFill>
              </a:rPr>
              <a:t>Information Protection</a:t>
            </a:r>
            <a:endParaRPr lang="en-US" sz="1000">
              <a:ea typeface="+mn-ea"/>
              <a:cs typeface="+mn-cs"/>
            </a:endParaRPr>
          </a:p>
        </p:txBody>
      </p:sp>
      <p:pic>
        <p:nvPicPr>
          <p:cNvPr id="3" name="Picture 2">
            <a:extLst>
              <a:ext uri="{FF2B5EF4-FFF2-40B4-BE49-F238E27FC236}">
                <a16:creationId xmlns:a16="http://schemas.microsoft.com/office/drawing/2014/main" id="{AC294022-23B1-43CF-92A9-5C8F5D0EB1B9}"/>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3439925" y="4342034"/>
            <a:ext cx="1931274" cy="500400"/>
          </a:xfrm>
          <a:prstGeom prst="rect">
            <a:avLst/>
          </a:prstGeom>
        </p:spPr>
      </p:pic>
      <p:pic>
        <p:nvPicPr>
          <p:cNvPr id="149" name="Picture 148">
            <a:extLst>
              <a:ext uri="{FF2B5EF4-FFF2-40B4-BE49-F238E27FC236}">
                <a16:creationId xmlns:a16="http://schemas.microsoft.com/office/drawing/2014/main" id="{0D569DF1-89C2-4108-A0F7-DAD2563E0667}"/>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5519731" y="4342034"/>
            <a:ext cx="1931274" cy="500400"/>
          </a:xfrm>
          <a:prstGeom prst="rect">
            <a:avLst/>
          </a:prstGeom>
        </p:spPr>
      </p:pic>
      <p:pic>
        <p:nvPicPr>
          <p:cNvPr id="150" name="Picture 149">
            <a:extLst>
              <a:ext uri="{FF2B5EF4-FFF2-40B4-BE49-F238E27FC236}">
                <a16:creationId xmlns:a16="http://schemas.microsoft.com/office/drawing/2014/main" id="{A6805E6F-C631-40F9-9FAE-EE2083A6A3CD}"/>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7597620" y="4342034"/>
            <a:ext cx="1931274" cy="500400"/>
          </a:xfrm>
          <a:prstGeom prst="rect">
            <a:avLst/>
          </a:prstGeom>
        </p:spPr>
      </p:pic>
      <p:pic>
        <p:nvPicPr>
          <p:cNvPr id="151" name="Picture 150">
            <a:extLst>
              <a:ext uri="{FF2B5EF4-FFF2-40B4-BE49-F238E27FC236}">
                <a16:creationId xmlns:a16="http://schemas.microsoft.com/office/drawing/2014/main" id="{C10C4AF0-F4E7-4656-8058-FBDCF3B4E99C}"/>
              </a:ext>
            </a:extLst>
          </p:cNvPr>
          <p:cNvPicPr preferRelativeResize="0">
            <a:picLocks/>
          </p:cNvPicPr>
          <p:nvPr/>
        </p:nvPicPr>
        <p:blipFill>
          <a:blip r:embed="rId4" cstate="screen">
            <a:extLst>
              <a:ext uri="{28A0092B-C50C-407E-A947-70E740481C1C}">
                <a14:useLocalDpi xmlns:a14="http://schemas.microsoft.com/office/drawing/2010/main"/>
              </a:ext>
            </a:extLst>
          </a:blip>
          <a:srcRect/>
          <a:stretch/>
        </p:blipFill>
        <p:spPr>
          <a:xfrm>
            <a:off x="9675509" y="4342034"/>
            <a:ext cx="1931274" cy="500400"/>
          </a:xfrm>
          <a:prstGeom prst="rect">
            <a:avLst/>
          </a:prstGeom>
        </p:spPr>
      </p:pic>
      <p:sp>
        <p:nvSpPr>
          <p:cNvPr id="10" name="Rectangle 9">
            <a:extLst>
              <a:ext uri="{FF2B5EF4-FFF2-40B4-BE49-F238E27FC236}">
                <a16:creationId xmlns:a16="http://schemas.microsoft.com/office/drawing/2014/main" id="{8A63C7B2-8AC7-4E29-8B39-0E6D68994A3D}"/>
              </a:ext>
            </a:extLst>
          </p:cNvPr>
          <p:cNvSpPr/>
          <p:nvPr/>
        </p:nvSpPr>
        <p:spPr bwMode="auto">
          <a:xfrm>
            <a:off x="5511915" y="4342349"/>
            <a:ext cx="1938854"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1000">
                <a:solidFill>
                  <a:schemeClr val="tx2"/>
                </a:solidFill>
                <a:latin typeface="+mj-lt"/>
              </a:rPr>
              <a:t>M365 </a:t>
            </a:r>
            <a:r>
              <a:rPr kumimoji="0" lang="en-US" sz="1000" b="0" i="0" u="none" strike="noStrike" kern="1200" cap="none" spc="0" normalizeH="0" baseline="0" noProof="0">
                <a:ln>
                  <a:noFill/>
                </a:ln>
                <a:solidFill>
                  <a:schemeClr val="tx2"/>
                </a:solidFill>
                <a:effectLst/>
                <a:uLnTx/>
                <a:uFillTx/>
                <a:latin typeface="+mj-lt"/>
                <a:ea typeface="+mn-ea"/>
                <a:cs typeface="+mn-cs"/>
              </a:rPr>
              <a:t>E5 </a:t>
            </a:r>
            <a:br>
              <a:rPr kumimoji="0" lang="en-US" sz="1000" b="0" i="0" u="none" strike="noStrike" kern="1200" cap="none" spc="0" normalizeH="0" baseline="0" noProof="0">
                <a:ln>
                  <a:noFill/>
                </a:ln>
                <a:solidFill>
                  <a:schemeClr val="tx2"/>
                </a:solidFill>
                <a:effectLst/>
                <a:uLnTx/>
                <a:uFillTx/>
                <a:latin typeface="+mj-lt"/>
                <a:ea typeface="+mn-ea"/>
                <a:cs typeface="+mn-cs"/>
              </a:rPr>
            </a:br>
            <a:r>
              <a:rPr kumimoji="0" lang="en-US" sz="1000" b="0" i="0" u="none" strike="noStrike" kern="1200" cap="none" spc="0" normalizeH="0" baseline="0" noProof="0">
                <a:ln>
                  <a:noFill/>
                </a:ln>
                <a:solidFill>
                  <a:schemeClr val="tx2"/>
                </a:solidFill>
                <a:effectLst/>
                <a:uLnTx/>
                <a:uFillTx/>
                <a:latin typeface="+mj-lt"/>
                <a:ea typeface="+mn-ea"/>
                <a:cs typeface="+mn-cs"/>
              </a:rPr>
              <a:t>Insider Risk Management</a:t>
            </a:r>
          </a:p>
        </p:txBody>
      </p:sp>
      <p:sp>
        <p:nvSpPr>
          <p:cNvPr id="11" name="Rectangle 10">
            <a:extLst>
              <a:ext uri="{FF2B5EF4-FFF2-40B4-BE49-F238E27FC236}">
                <a16:creationId xmlns:a16="http://schemas.microsoft.com/office/drawing/2014/main" id="{ADAC2B90-5684-4B96-B95F-45E2B72F79BB}"/>
              </a:ext>
            </a:extLst>
          </p:cNvPr>
          <p:cNvSpPr/>
          <p:nvPr/>
        </p:nvSpPr>
        <p:spPr bwMode="auto">
          <a:xfrm>
            <a:off x="7589804" y="4342349"/>
            <a:ext cx="1938854"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1000">
                <a:solidFill>
                  <a:schemeClr val="tx2"/>
                </a:solidFill>
                <a:latin typeface="+mj-lt"/>
              </a:rPr>
              <a:t>M365 E5 </a:t>
            </a:r>
            <a:br>
              <a:rPr lang="en-US" sz="1000">
                <a:solidFill>
                  <a:schemeClr val="tx2"/>
                </a:solidFill>
                <a:latin typeface="+mj-lt"/>
              </a:rPr>
            </a:br>
            <a:r>
              <a:rPr lang="en-US" sz="1000">
                <a:solidFill>
                  <a:schemeClr val="tx2"/>
                </a:solidFill>
                <a:latin typeface="+mj-lt"/>
              </a:rPr>
              <a:t>eDiscovery &amp; Audit</a:t>
            </a:r>
            <a:endParaRPr kumimoji="0" lang="en-US" sz="1000" b="0" i="0" u="none" strike="noStrike" kern="1200" cap="none" spc="0" normalizeH="0" baseline="0" noProof="0">
              <a:ln>
                <a:noFill/>
              </a:ln>
              <a:solidFill>
                <a:schemeClr val="tx2"/>
              </a:solidFill>
              <a:effectLst/>
              <a:uLnTx/>
              <a:uFillTx/>
              <a:latin typeface="+mj-lt"/>
              <a:ea typeface="+mn-ea"/>
              <a:cs typeface="+mn-cs"/>
            </a:endParaRPr>
          </a:p>
        </p:txBody>
      </p:sp>
      <p:sp>
        <p:nvSpPr>
          <p:cNvPr id="12" name="Rectangle 11">
            <a:extLst>
              <a:ext uri="{FF2B5EF4-FFF2-40B4-BE49-F238E27FC236}">
                <a16:creationId xmlns:a16="http://schemas.microsoft.com/office/drawing/2014/main" id="{941780FF-AFC3-48A4-8E33-616AE18D76C0}"/>
              </a:ext>
            </a:extLst>
          </p:cNvPr>
          <p:cNvSpPr/>
          <p:nvPr/>
        </p:nvSpPr>
        <p:spPr bwMode="auto">
          <a:xfrm>
            <a:off x="9667692" y="4342349"/>
            <a:ext cx="1938854"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mj-lt"/>
                <a:ea typeface="+mn-ea"/>
                <a:cs typeface="+mn-cs"/>
              </a:rPr>
              <a:t>Defender </a:t>
            </a:r>
            <a:br>
              <a:rPr kumimoji="0" lang="en-US" sz="1000" b="0" i="0" u="none" strike="noStrike" kern="1200" cap="none" spc="0" normalizeH="0" baseline="0" noProof="0">
                <a:ln>
                  <a:noFill/>
                </a:ln>
                <a:solidFill>
                  <a:schemeClr val="tx2"/>
                </a:solidFill>
                <a:effectLst/>
                <a:uLnTx/>
                <a:uFillTx/>
                <a:latin typeface="+mj-lt"/>
                <a:ea typeface="+mn-ea"/>
                <a:cs typeface="+mn-cs"/>
              </a:rPr>
            </a:br>
            <a:r>
              <a:rPr kumimoji="0" lang="en-US" sz="1000" b="0" i="0" u="none" strike="noStrike" kern="1200" cap="none" spc="0" normalizeH="0" baseline="0" noProof="0">
                <a:ln>
                  <a:noFill/>
                </a:ln>
                <a:solidFill>
                  <a:schemeClr val="tx2"/>
                </a:solidFill>
                <a:effectLst/>
                <a:uLnTx/>
                <a:uFillTx/>
                <a:latin typeface="+mj-lt"/>
                <a:ea typeface="+mn-ea"/>
                <a:cs typeface="+mn-cs"/>
              </a:rPr>
              <a:t>for Cloud Apps</a:t>
            </a:r>
          </a:p>
        </p:txBody>
      </p:sp>
      <p:sp>
        <p:nvSpPr>
          <p:cNvPr id="9" name="Rectangle 8">
            <a:extLst>
              <a:ext uri="{FF2B5EF4-FFF2-40B4-BE49-F238E27FC236}">
                <a16:creationId xmlns:a16="http://schemas.microsoft.com/office/drawing/2014/main" id="{CE8CC3CB-544C-4153-BD43-3C73EEE55EAF}"/>
              </a:ext>
            </a:extLst>
          </p:cNvPr>
          <p:cNvSpPr/>
          <p:nvPr/>
        </p:nvSpPr>
        <p:spPr bwMode="auto">
          <a:xfrm>
            <a:off x="3441843" y="4342349"/>
            <a:ext cx="1938854" cy="499756"/>
          </a:xfrm>
          <a:prstGeom prst="rect">
            <a:avLst/>
          </a:prstGeom>
          <a:noFill/>
          <a:ln w="9525" cap="flat" cmpd="sng" algn="ctr">
            <a:noFill/>
            <a:prstDash val="soli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822813" fontAlgn="base">
              <a:lnSpc>
                <a:spcPct val="90000"/>
              </a:lnSpc>
              <a:spcBef>
                <a:spcPct val="0"/>
              </a:spcBef>
              <a:spcAft>
                <a:spcPct val="0"/>
              </a:spcAft>
              <a:defRPr/>
            </a:pPr>
            <a:r>
              <a:rPr lang="en-US" sz="1000">
                <a:solidFill>
                  <a:schemeClr val="tx2"/>
                </a:solidFill>
                <a:latin typeface="+mj-lt"/>
              </a:rPr>
              <a:t>M365 </a:t>
            </a:r>
            <a:r>
              <a:rPr kumimoji="0" lang="en-US" sz="1000" b="0" i="0" u="none" strike="noStrike" kern="1200" cap="none" spc="0" normalizeH="0" baseline="0" noProof="0">
                <a:ln>
                  <a:noFill/>
                </a:ln>
                <a:solidFill>
                  <a:schemeClr val="tx2"/>
                </a:solidFill>
                <a:effectLst/>
                <a:uLnTx/>
                <a:uFillTx/>
                <a:latin typeface="+mj-lt"/>
                <a:ea typeface="+mn-ea"/>
                <a:cs typeface="+mn-cs"/>
              </a:rPr>
              <a:t>E5 </a:t>
            </a:r>
            <a:br>
              <a:rPr kumimoji="0" lang="en-US" sz="1000" b="0" i="0" u="none" strike="noStrike" kern="1200" cap="none" spc="0" normalizeH="0" baseline="0" noProof="0">
                <a:ln>
                  <a:noFill/>
                </a:ln>
                <a:solidFill>
                  <a:schemeClr val="tx2"/>
                </a:solidFill>
                <a:effectLst/>
                <a:uLnTx/>
                <a:uFillTx/>
                <a:latin typeface="+mj-lt"/>
                <a:ea typeface="+mn-ea"/>
                <a:cs typeface="+mn-cs"/>
              </a:rPr>
            </a:br>
            <a:r>
              <a:rPr kumimoji="0" lang="en-US" sz="1000" b="0" i="0" u="none" strike="noStrike" kern="1200" cap="none" spc="0" normalizeH="0" baseline="0" noProof="0">
                <a:ln>
                  <a:noFill/>
                </a:ln>
                <a:solidFill>
                  <a:schemeClr val="tx2"/>
                </a:solidFill>
                <a:effectLst/>
                <a:uLnTx/>
                <a:uFillTx/>
                <a:latin typeface="+mj-lt"/>
                <a:ea typeface="+mn-ea"/>
                <a:cs typeface="+mn-cs"/>
              </a:rPr>
              <a:t>Information Protection </a:t>
            </a:r>
          </a:p>
        </p:txBody>
      </p:sp>
      <p:pic>
        <p:nvPicPr>
          <p:cNvPr id="13" name="Picture 12">
            <a:extLst>
              <a:ext uri="{FF2B5EF4-FFF2-40B4-BE49-F238E27FC236}">
                <a16:creationId xmlns:a16="http://schemas.microsoft.com/office/drawing/2014/main" id="{014AAA4A-EF84-4002-931C-08C3948864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7620" y="1790399"/>
            <a:ext cx="1931038" cy="500085"/>
          </a:xfrm>
          <a:prstGeom prst="rect">
            <a:avLst/>
          </a:prstGeom>
        </p:spPr>
      </p:pic>
      <p:pic>
        <p:nvPicPr>
          <p:cNvPr id="16" name="Picture 15">
            <a:extLst>
              <a:ext uri="{FF2B5EF4-FFF2-40B4-BE49-F238E27FC236}">
                <a16:creationId xmlns:a16="http://schemas.microsoft.com/office/drawing/2014/main" id="{25B1F1D2-C971-4364-A4A7-2FA94A883D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1843" y="3748826"/>
            <a:ext cx="1931038" cy="500085"/>
          </a:xfrm>
          <a:prstGeom prst="rect">
            <a:avLst/>
          </a:prstGeom>
        </p:spPr>
      </p:pic>
      <p:pic>
        <p:nvPicPr>
          <p:cNvPr id="17" name="Picture 16">
            <a:extLst>
              <a:ext uri="{FF2B5EF4-FFF2-40B4-BE49-F238E27FC236}">
                <a16:creationId xmlns:a16="http://schemas.microsoft.com/office/drawing/2014/main" id="{3C877051-E740-4B0D-999C-6080CD1235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9731" y="3748826"/>
            <a:ext cx="1931038" cy="500085"/>
          </a:xfrm>
          <a:prstGeom prst="rect">
            <a:avLst/>
          </a:prstGeom>
        </p:spPr>
      </p:pic>
      <p:pic>
        <p:nvPicPr>
          <p:cNvPr id="18" name="Picture 17">
            <a:extLst>
              <a:ext uri="{FF2B5EF4-FFF2-40B4-BE49-F238E27FC236}">
                <a16:creationId xmlns:a16="http://schemas.microsoft.com/office/drawing/2014/main" id="{D42E1C24-B942-4554-8677-D83DDDCC49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7620" y="3748826"/>
            <a:ext cx="1931038" cy="500085"/>
          </a:xfrm>
          <a:prstGeom prst="rect">
            <a:avLst/>
          </a:prstGeom>
        </p:spPr>
      </p:pic>
      <p:pic>
        <p:nvPicPr>
          <p:cNvPr id="19" name="Picture 18">
            <a:extLst>
              <a:ext uri="{FF2B5EF4-FFF2-40B4-BE49-F238E27FC236}">
                <a16:creationId xmlns:a16="http://schemas.microsoft.com/office/drawing/2014/main" id="{3B4B1F1A-2B89-4D24-8BAD-A574C8FF4B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5509" y="3748826"/>
            <a:ext cx="1931038" cy="500085"/>
          </a:xfrm>
          <a:prstGeom prst="rect">
            <a:avLst/>
          </a:prstGeom>
        </p:spPr>
      </p:pic>
      <p:sp>
        <p:nvSpPr>
          <p:cNvPr id="20" name="Rectangle 19">
            <a:extLst>
              <a:ext uri="{FF2B5EF4-FFF2-40B4-BE49-F238E27FC236}">
                <a16:creationId xmlns:a16="http://schemas.microsoft.com/office/drawing/2014/main" id="{29985C27-5FD6-4BE3-B9C5-CB011F175E42}"/>
              </a:ext>
            </a:extLst>
          </p:cNvPr>
          <p:cNvSpPr/>
          <p:nvPr/>
        </p:nvSpPr>
        <p:spPr bwMode="auto">
          <a:xfrm>
            <a:off x="3441843" y="3749156"/>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Sensitivity Labels</a:t>
            </a:r>
          </a:p>
        </p:txBody>
      </p:sp>
      <p:sp>
        <p:nvSpPr>
          <p:cNvPr id="21" name="Rectangle 20">
            <a:extLst>
              <a:ext uri="{FF2B5EF4-FFF2-40B4-BE49-F238E27FC236}">
                <a16:creationId xmlns:a16="http://schemas.microsoft.com/office/drawing/2014/main" id="{95B23F42-6F2D-40FE-ABA0-DE9569C888C6}"/>
              </a:ext>
            </a:extLst>
          </p:cNvPr>
          <p:cNvSpPr/>
          <p:nvPr/>
        </p:nvSpPr>
        <p:spPr bwMode="auto">
          <a:xfrm>
            <a:off x="5511915" y="3749156"/>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Insider Risk Policies</a:t>
            </a:r>
          </a:p>
        </p:txBody>
      </p:sp>
      <p:sp>
        <p:nvSpPr>
          <p:cNvPr id="22" name="Rectangle 21">
            <a:extLst>
              <a:ext uri="{FF2B5EF4-FFF2-40B4-BE49-F238E27FC236}">
                <a16:creationId xmlns:a16="http://schemas.microsoft.com/office/drawing/2014/main" id="{0BFCF140-F131-458A-AFA0-6A36A88CB5F0}"/>
              </a:ext>
            </a:extLst>
          </p:cNvPr>
          <p:cNvSpPr/>
          <p:nvPr/>
        </p:nvSpPr>
        <p:spPr bwMode="auto">
          <a:xfrm>
            <a:off x="7589804" y="3749156"/>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Set Up eDiscovery Cases</a:t>
            </a:r>
          </a:p>
        </p:txBody>
      </p:sp>
      <p:sp>
        <p:nvSpPr>
          <p:cNvPr id="23" name="Rectangle 22">
            <a:extLst>
              <a:ext uri="{FF2B5EF4-FFF2-40B4-BE49-F238E27FC236}">
                <a16:creationId xmlns:a16="http://schemas.microsoft.com/office/drawing/2014/main" id="{BE9F62F0-D688-4EC2-BDCD-03650299478D}"/>
              </a:ext>
            </a:extLst>
          </p:cNvPr>
          <p:cNvSpPr/>
          <p:nvPr/>
        </p:nvSpPr>
        <p:spPr bwMode="auto">
          <a:xfrm>
            <a:off x="9667692" y="3749156"/>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Enable </a:t>
            </a:r>
            <a:br>
              <a:rPr kumimoji="0" lang="en-US" sz="1000" b="0" i="0" u="none" strike="noStrike" kern="1200" cap="none" spc="0" normalizeH="0" baseline="0" noProof="0">
                <a:ln>
                  <a:noFill/>
                </a:ln>
                <a:solidFill>
                  <a:srgbClr val="282828"/>
                </a:solidFill>
                <a:effectLst/>
                <a:uLnTx/>
                <a:uFillTx/>
                <a:ea typeface="+mn-ea"/>
                <a:cs typeface="+mn-cs"/>
              </a:rPr>
            </a:br>
            <a:r>
              <a:rPr kumimoji="0" lang="en-US" sz="1000" b="0" i="0" u="none" strike="noStrike" kern="1200" cap="none" spc="0" normalizeH="0" baseline="0" noProof="0">
                <a:ln>
                  <a:noFill/>
                </a:ln>
                <a:solidFill>
                  <a:srgbClr val="282828"/>
                </a:solidFill>
                <a:effectLst/>
                <a:uLnTx/>
                <a:uFillTx/>
                <a:ea typeface="+mn-ea"/>
                <a:cs typeface="+mn-cs"/>
              </a:rPr>
              <a:t>Cloud Discovery</a:t>
            </a:r>
          </a:p>
        </p:txBody>
      </p:sp>
      <p:pic>
        <p:nvPicPr>
          <p:cNvPr id="24" name="Picture 23">
            <a:extLst>
              <a:ext uri="{FF2B5EF4-FFF2-40B4-BE49-F238E27FC236}">
                <a16:creationId xmlns:a16="http://schemas.microsoft.com/office/drawing/2014/main" id="{6AC3DB5C-A9A7-4ADC-922C-B74B5E9FE2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1843" y="1790728"/>
            <a:ext cx="1931038" cy="500085"/>
          </a:xfrm>
          <a:prstGeom prst="rect">
            <a:avLst/>
          </a:prstGeom>
        </p:spPr>
      </p:pic>
      <p:pic>
        <p:nvPicPr>
          <p:cNvPr id="25" name="Picture 24">
            <a:extLst>
              <a:ext uri="{FF2B5EF4-FFF2-40B4-BE49-F238E27FC236}">
                <a16:creationId xmlns:a16="http://schemas.microsoft.com/office/drawing/2014/main" id="{FD0048A7-43CE-43ED-A306-92A62D4176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9731" y="1790728"/>
            <a:ext cx="1931038" cy="500085"/>
          </a:xfrm>
          <a:prstGeom prst="rect">
            <a:avLst/>
          </a:prstGeom>
        </p:spPr>
      </p:pic>
      <p:pic>
        <p:nvPicPr>
          <p:cNvPr id="26" name="Picture 25">
            <a:extLst>
              <a:ext uri="{FF2B5EF4-FFF2-40B4-BE49-F238E27FC236}">
                <a16:creationId xmlns:a16="http://schemas.microsoft.com/office/drawing/2014/main" id="{6A7EFB88-ABA1-4292-A39F-45EC8C2016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5509" y="1790728"/>
            <a:ext cx="1931038" cy="500085"/>
          </a:xfrm>
          <a:prstGeom prst="rect">
            <a:avLst/>
          </a:prstGeom>
        </p:spPr>
      </p:pic>
      <p:pic>
        <p:nvPicPr>
          <p:cNvPr id="27" name="Picture 26">
            <a:extLst>
              <a:ext uri="{FF2B5EF4-FFF2-40B4-BE49-F238E27FC236}">
                <a16:creationId xmlns:a16="http://schemas.microsoft.com/office/drawing/2014/main" id="{4B3CD3C3-4C9F-4650-94BE-40083A005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1843" y="2443209"/>
            <a:ext cx="1931038" cy="500085"/>
          </a:xfrm>
          <a:prstGeom prst="rect">
            <a:avLst/>
          </a:prstGeom>
        </p:spPr>
      </p:pic>
      <p:pic>
        <p:nvPicPr>
          <p:cNvPr id="28" name="Picture 27">
            <a:extLst>
              <a:ext uri="{FF2B5EF4-FFF2-40B4-BE49-F238E27FC236}">
                <a16:creationId xmlns:a16="http://schemas.microsoft.com/office/drawing/2014/main" id="{7FB1C5D1-14B3-4A63-8569-3F0124371D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9731" y="2443209"/>
            <a:ext cx="1931038" cy="500085"/>
          </a:xfrm>
          <a:prstGeom prst="rect">
            <a:avLst/>
          </a:prstGeom>
        </p:spPr>
      </p:pic>
      <p:pic>
        <p:nvPicPr>
          <p:cNvPr id="29" name="Picture 28">
            <a:extLst>
              <a:ext uri="{FF2B5EF4-FFF2-40B4-BE49-F238E27FC236}">
                <a16:creationId xmlns:a16="http://schemas.microsoft.com/office/drawing/2014/main" id="{A4E84945-1627-4879-999F-2733B77B60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7620" y="2443209"/>
            <a:ext cx="1931038" cy="500085"/>
          </a:xfrm>
          <a:prstGeom prst="rect">
            <a:avLst/>
          </a:prstGeom>
        </p:spPr>
      </p:pic>
      <p:pic>
        <p:nvPicPr>
          <p:cNvPr id="30" name="Picture 29">
            <a:extLst>
              <a:ext uri="{FF2B5EF4-FFF2-40B4-BE49-F238E27FC236}">
                <a16:creationId xmlns:a16="http://schemas.microsoft.com/office/drawing/2014/main" id="{27DB6D3A-517D-4C3E-B304-FF4A631CF0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5509" y="2443209"/>
            <a:ext cx="1931038" cy="500085"/>
          </a:xfrm>
          <a:prstGeom prst="rect">
            <a:avLst/>
          </a:prstGeom>
        </p:spPr>
      </p:pic>
      <p:pic>
        <p:nvPicPr>
          <p:cNvPr id="31" name="Picture 30">
            <a:extLst>
              <a:ext uri="{FF2B5EF4-FFF2-40B4-BE49-F238E27FC236}">
                <a16:creationId xmlns:a16="http://schemas.microsoft.com/office/drawing/2014/main" id="{9AA33119-B84F-4517-A4C6-E7A7B3DF28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1843" y="3096018"/>
            <a:ext cx="1931038" cy="500085"/>
          </a:xfrm>
          <a:prstGeom prst="rect">
            <a:avLst/>
          </a:prstGeom>
        </p:spPr>
      </p:pic>
      <p:pic>
        <p:nvPicPr>
          <p:cNvPr id="32" name="Picture 31">
            <a:extLst>
              <a:ext uri="{FF2B5EF4-FFF2-40B4-BE49-F238E27FC236}">
                <a16:creationId xmlns:a16="http://schemas.microsoft.com/office/drawing/2014/main" id="{700F5F83-C060-41EE-8D56-4640E83BBA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9731" y="3096018"/>
            <a:ext cx="1931038" cy="500085"/>
          </a:xfrm>
          <a:prstGeom prst="rect">
            <a:avLst/>
          </a:prstGeom>
        </p:spPr>
      </p:pic>
      <p:pic>
        <p:nvPicPr>
          <p:cNvPr id="33" name="Picture 32">
            <a:extLst>
              <a:ext uri="{FF2B5EF4-FFF2-40B4-BE49-F238E27FC236}">
                <a16:creationId xmlns:a16="http://schemas.microsoft.com/office/drawing/2014/main" id="{CECA67D5-A586-47FA-8180-7AD15B5079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7620" y="3096018"/>
            <a:ext cx="1931038" cy="500085"/>
          </a:xfrm>
          <a:prstGeom prst="rect">
            <a:avLst/>
          </a:prstGeom>
        </p:spPr>
      </p:pic>
      <p:pic>
        <p:nvPicPr>
          <p:cNvPr id="34" name="Picture 33">
            <a:extLst>
              <a:ext uri="{FF2B5EF4-FFF2-40B4-BE49-F238E27FC236}">
                <a16:creationId xmlns:a16="http://schemas.microsoft.com/office/drawing/2014/main" id="{DC3AEDF8-011A-444F-A86E-E6E4982A08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5509" y="3096018"/>
            <a:ext cx="1931038" cy="500085"/>
          </a:xfrm>
          <a:prstGeom prst="rect">
            <a:avLst/>
          </a:prstGeom>
        </p:spPr>
      </p:pic>
      <p:sp>
        <p:nvSpPr>
          <p:cNvPr id="35" name="Rectangle 34">
            <a:extLst>
              <a:ext uri="{FF2B5EF4-FFF2-40B4-BE49-F238E27FC236}">
                <a16:creationId xmlns:a16="http://schemas.microsoft.com/office/drawing/2014/main" id="{BAC22462-888E-4689-8EFC-52C89D9DF9B0}"/>
              </a:ext>
            </a:extLst>
          </p:cNvPr>
          <p:cNvSpPr/>
          <p:nvPr/>
        </p:nvSpPr>
        <p:spPr bwMode="auto">
          <a:xfrm>
            <a:off x="3441843" y="1790728"/>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lang="en-US" sz="1000">
                <a:solidFill>
                  <a:srgbClr val="282828"/>
                </a:solidFill>
              </a:rPr>
              <a:t>Monitor &amp; Report</a:t>
            </a:r>
            <a:endParaRPr kumimoji="0" lang="en-US" sz="1000" b="0" i="0" u="none" strike="noStrike" kern="1200" cap="none" spc="0" normalizeH="0" baseline="0" noProof="0">
              <a:ln>
                <a:noFill/>
              </a:ln>
              <a:solidFill>
                <a:srgbClr val="282828"/>
              </a:solidFill>
              <a:effectLst/>
              <a:uLnTx/>
              <a:uFillTx/>
              <a:ea typeface="+mn-ea"/>
              <a:cs typeface="+mn-cs"/>
            </a:endParaRPr>
          </a:p>
        </p:txBody>
      </p:sp>
      <p:sp>
        <p:nvSpPr>
          <p:cNvPr id="36" name="Rectangle 35">
            <a:extLst>
              <a:ext uri="{FF2B5EF4-FFF2-40B4-BE49-F238E27FC236}">
                <a16:creationId xmlns:a16="http://schemas.microsoft.com/office/drawing/2014/main" id="{015D943F-A865-495B-820A-ADA9227A21CD}"/>
              </a:ext>
            </a:extLst>
          </p:cNvPr>
          <p:cNvSpPr/>
          <p:nvPr/>
        </p:nvSpPr>
        <p:spPr bwMode="auto">
          <a:xfrm>
            <a:off x="3441843" y="2443538"/>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Automatic Labelling</a:t>
            </a:r>
          </a:p>
        </p:txBody>
      </p:sp>
      <p:sp>
        <p:nvSpPr>
          <p:cNvPr id="37" name="Rectangle 36">
            <a:extLst>
              <a:ext uri="{FF2B5EF4-FFF2-40B4-BE49-F238E27FC236}">
                <a16:creationId xmlns:a16="http://schemas.microsoft.com/office/drawing/2014/main" id="{39D858D6-731E-498A-A690-BBBEB62672B2}"/>
              </a:ext>
            </a:extLst>
          </p:cNvPr>
          <p:cNvSpPr/>
          <p:nvPr/>
        </p:nvSpPr>
        <p:spPr bwMode="auto">
          <a:xfrm>
            <a:off x="3441843" y="3096347"/>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DLP Policies</a:t>
            </a:r>
          </a:p>
        </p:txBody>
      </p:sp>
      <p:sp>
        <p:nvSpPr>
          <p:cNvPr id="38" name="Rectangle 37">
            <a:extLst>
              <a:ext uri="{FF2B5EF4-FFF2-40B4-BE49-F238E27FC236}">
                <a16:creationId xmlns:a16="http://schemas.microsoft.com/office/drawing/2014/main" id="{472D8BF0-AD6D-426D-A027-8B35ED432D8A}"/>
              </a:ext>
            </a:extLst>
          </p:cNvPr>
          <p:cNvSpPr/>
          <p:nvPr/>
        </p:nvSpPr>
        <p:spPr bwMode="auto">
          <a:xfrm>
            <a:off x="5511915" y="1790728"/>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Automate </a:t>
            </a:r>
            <a:br>
              <a:rPr kumimoji="0" lang="en-US" sz="1000" b="0" i="0" u="none" strike="noStrike" kern="1200" cap="none" spc="0" normalizeH="0" baseline="0" noProof="0">
                <a:ln>
                  <a:noFill/>
                </a:ln>
                <a:solidFill>
                  <a:srgbClr val="282828"/>
                </a:solidFill>
                <a:effectLst/>
                <a:uLnTx/>
                <a:uFillTx/>
                <a:ea typeface="+mn-ea"/>
                <a:cs typeface="+mn-cs"/>
              </a:rPr>
            </a:br>
            <a:r>
              <a:rPr kumimoji="0" lang="en-US" sz="1000" b="0" i="0" u="none" strike="noStrike" kern="1200" cap="none" spc="0" normalizeH="0" baseline="0" noProof="0">
                <a:ln>
                  <a:noFill/>
                </a:ln>
                <a:solidFill>
                  <a:srgbClr val="282828"/>
                </a:solidFill>
                <a:effectLst/>
                <a:uLnTx/>
                <a:uFillTx/>
                <a:ea typeface="+mn-ea"/>
                <a:cs typeface="+mn-cs"/>
              </a:rPr>
              <a:t>Remediation Actions</a:t>
            </a:r>
          </a:p>
        </p:txBody>
      </p:sp>
      <p:sp>
        <p:nvSpPr>
          <p:cNvPr id="39" name="Rectangle 38">
            <a:extLst>
              <a:ext uri="{FF2B5EF4-FFF2-40B4-BE49-F238E27FC236}">
                <a16:creationId xmlns:a16="http://schemas.microsoft.com/office/drawing/2014/main" id="{C9B90C29-5256-4CFB-989D-9CC3CFABA568}"/>
              </a:ext>
            </a:extLst>
          </p:cNvPr>
          <p:cNvSpPr/>
          <p:nvPr/>
        </p:nvSpPr>
        <p:spPr bwMode="auto">
          <a:xfrm>
            <a:off x="5511915" y="2443538"/>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Risk Detection &amp; Alerts</a:t>
            </a:r>
          </a:p>
        </p:txBody>
      </p:sp>
      <p:sp>
        <p:nvSpPr>
          <p:cNvPr id="40" name="Rectangle 39">
            <a:extLst>
              <a:ext uri="{FF2B5EF4-FFF2-40B4-BE49-F238E27FC236}">
                <a16:creationId xmlns:a16="http://schemas.microsoft.com/office/drawing/2014/main" id="{4F8254EA-3449-4709-A0FE-F2498B8C87FA}"/>
              </a:ext>
            </a:extLst>
          </p:cNvPr>
          <p:cNvSpPr/>
          <p:nvPr/>
        </p:nvSpPr>
        <p:spPr bwMode="auto">
          <a:xfrm>
            <a:off x="5511915" y="3096347"/>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Risk Indicators</a:t>
            </a:r>
          </a:p>
        </p:txBody>
      </p:sp>
      <p:sp>
        <p:nvSpPr>
          <p:cNvPr id="43" name="Rectangle 42">
            <a:extLst>
              <a:ext uri="{FF2B5EF4-FFF2-40B4-BE49-F238E27FC236}">
                <a16:creationId xmlns:a16="http://schemas.microsoft.com/office/drawing/2014/main" id="{3437C5C6-8CD3-4584-A12D-A5FAFA14EF83}"/>
              </a:ext>
            </a:extLst>
          </p:cNvPr>
          <p:cNvSpPr/>
          <p:nvPr/>
        </p:nvSpPr>
        <p:spPr bwMode="auto">
          <a:xfrm>
            <a:off x="7589804" y="3096347"/>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Legal Holds</a:t>
            </a:r>
          </a:p>
        </p:txBody>
      </p:sp>
      <p:sp>
        <p:nvSpPr>
          <p:cNvPr id="44" name="Rectangle 43">
            <a:extLst>
              <a:ext uri="{FF2B5EF4-FFF2-40B4-BE49-F238E27FC236}">
                <a16:creationId xmlns:a16="http://schemas.microsoft.com/office/drawing/2014/main" id="{251F82AB-8656-4BEF-BA63-252CC788F30E}"/>
              </a:ext>
            </a:extLst>
          </p:cNvPr>
          <p:cNvSpPr/>
          <p:nvPr/>
        </p:nvSpPr>
        <p:spPr bwMode="auto">
          <a:xfrm>
            <a:off x="9667692" y="1790728"/>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Monitor </a:t>
            </a:r>
            <a:br>
              <a:rPr kumimoji="0" lang="en-US" sz="1000" b="0" i="0" u="none" strike="noStrike" kern="1200" cap="none" spc="0" normalizeH="0" baseline="0" noProof="0">
                <a:ln>
                  <a:noFill/>
                </a:ln>
                <a:solidFill>
                  <a:srgbClr val="282828"/>
                </a:solidFill>
                <a:effectLst/>
                <a:uLnTx/>
                <a:uFillTx/>
                <a:ea typeface="+mn-ea"/>
                <a:cs typeface="+mn-cs"/>
              </a:rPr>
            </a:br>
            <a:r>
              <a:rPr lang="en-US" sz="1000">
                <a:solidFill>
                  <a:srgbClr val="282828"/>
                </a:solidFill>
              </a:rPr>
              <a:t>Session</a:t>
            </a:r>
            <a:r>
              <a:rPr kumimoji="0" lang="en-US" sz="1000" b="0" i="0" u="none" strike="noStrike" kern="1200" cap="none" spc="0" normalizeH="0" baseline="0" noProof="0">
                <a:ln>
                  <a:noFill/>
                </a:ln>
                <a:solidFill>
                  <a:srgbClr val="282828"/>
                </a:solidFill>
                <a:effectLst/>
                <a:uLnTx/>
                <a:uFillTx/>
                <a:ea typeface="+mn-ea"/>
                <a:cs typeface="+mn-cs"/>
              </a:rPr>
              <a:t> activities</a:t>
            </a:r>
          </a:p>
        </p:txBody>
      </p:sp>
      <p:sp>
        <p:nvSpPr>
          <p:cNvPr id="45" name="Rectangle 44">
            <a:extLst>
              <a:ext uri="{FF2B5EF4-FFF2-40B4-BE49-F238E27FC236}">
                <a16:creationId xmlns:a16="http://schemas.microsoft.com/office/drawing/2014/main" id="{1CD3E121-12ED-40BA-88A5-E012587FE212}"/>
              </a:ext>
            </a:extLst>
          </p:cNvPr>
          <p:cNvSpPr/>
          <p:nvPr/>
        </p:nvSpPr>
        <p:spPr bwMode="auto">
          <a:xfrm>
            <a:off x="9667692" y="2443538"/>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DLP </a:t>
            </a:r>
            <a:br>
              <a:rPr kumimoji="0" lang="en-US" sz="1000" b="0" i="0" u="none" strike="noStrike" kern="1200" cap="none" spc="0" normalizeH="0" baseline="0" noProof="0">
                <a:ln>
                  <a:noFill/>
                </a:ln>
                <a:solidFill>
                  <a:srgbClr val="282828"/>
                </a:solidFill>
                <a:effectLst/>
                <a:uLnTx/>
                <a:uFillTx/>
                <a:ea typeface="+mn-ea"/>
                <a:cs typeface="+mn-cs"/>
              </a:rPr>
            </a:br>
            <a:r>
              <a:rPr kumimoji="0" lang="en-US" sz="1000" b="0" i="0" u="none" strike="noStrike" kern="1200" cap="none" spc="0" normalizeH="0" baseline="0" noProof="0">
                <a:ln>
                  <a:noFill/>
                </a:ln>
                <a:solidFill>
                  <a:srgbClr val="282828"/>
                </a:solidFill>
                <a:effectLst/>
                <a:uLnTx/>
                <a:uFillTx/>
                <a:ea typeface="+mn-ea"/>
                <a:cs typeface="+mn-cs"/>
              </a:rPr>
              <a:t>Policies</a:t>
            </a:r>
          </a:p>
        </p:txBody>
      </p:sp>
      <p:sp>
        <p:nvSpPr>
          <p:cNvPr id="46" name="Rectangle 45">
            <a:extLst>
              <a:ext uri="{FF2B5EF4-FFF2-40B4-BE49-F238E27FC236}">
                <a16:creationId xmlns:a16="http://schemas.microsoft.com/office/drawing/2014/main" id="{5EFB0FBE-1B81-45E3-87E9-4D293BB14743}"/>
              </a:ext>
            </a:extLst>
          </p:cNvPr>
          <p:cNvSpPr/>
          <p:nvPr/>
        </p:nvSpPr>
        <p:spPr bwMode="auto">
          <a:xfrm>
            <a:off x="9667692" y="3096347"/>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Activity </a:t>
            </a:r>
            <a:br>
              <a:rPr kumimoji="0" lang="en-US" sz="1000" b="0" i="0" u="none" strike="noStrike" kern="1200" cap="none" spc="0" normalizeH="0" baseline="0" noProof="0">
                <a:ln>
                  <a:noFill/>
                </a:ln>
                <a:solidFill>
                  <a:srgbClr val="282828"/>
                </a:solidFill>
                <a:effectLst/>
                <a:uLnTx/>
                <a:uFillTx/>
                <a:ea typeface="+mn-ea"/>
                <a:cs typeface="+mn-cs"/>
              </a:rPr>
            </a:br>
            <a:r>
              <a:rPr kumimoji="0" lang="en-US" sz="1000" b="0" i="0" u="none" strike="noStrike" kern="1200" cap="none" spc="0" normalizeH="0" baseline="0" noProof="0">
                <a:ln>
                  <a:noFill/>
                </a:ln>
                <a:solidFill>
                  <a:srgbClr val="282828"/>
                </a:solidFill>
                <a:effectLst/>
                <a:uLnTx/>
                <a:uFillTx/>
                <a:ea typeface="+mn-ea"/>
                <a:cs typeface="+mn-cs"/>
              </a:rPr>
              <a:t>Policies</a:t>
            </a:r>
          </a:p>
        </p:txBody>
      </p:sp>
      <p:sp>
        <p:nvSpPr>
          <p:cNvPr id="109" name="Rectangle 108">
            <a:extLst>
              <a:ext uri="{FF2B5EF4-FFF2-40B4-BE49-F238E27FC236}">
                <a16:creationId xmlns:a16="http://schemas.microsoft.com/office/drawing/2014/main" id="{9B0B2051-A499-4B41-A97A-856C7719479A}"/>
              </a:ext>
            </a:extLst>
          </p:cNvPr>
          <p:cNvSpPr/>
          <p:nvPr/>
        </p:nvSpPr>
        <p:spPr bwMode="auto">
          <a:xfrm>
            <a:off x="7589804" y="1790728"/>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Audit Logging</a:t>
            </a:r>
          </a:p>
        </p:txBody>
      </p:sp>
      <p:sp>
        <p:nvSpPr>
          <p:cNvPr id="110" name="Rectangle 109">
            <a:extLst>
              <a:ext uri="{FF2B5EF4-FFF2-40B4-BE49-F238E27FC236}">
                <a16:creationId xmlns:a16="http://schemas.microsoft.com/office/drawing/2014/main" id="{1CDD6134-208B-47DE-BB10-F4BA6F58E455}"/>
              </a:ext>
            </a:extLst>
          </p:cNvPr>
          <p:cNvSpPr/>
          <p:nvPr/>
        </p:nvSpPr>
        <p:spPr bwMode="auto">
          <a:xfrm>
            <a:off x="7589804" y="2443538"/>
            <a:ext cx="1938854" cy="499756"/>
          </a:xfrm>
          <a:prstGeom prst="rect">
            <a:avLst/>
          </a:prstGeom>
          <a:noFill/>
          <a:ln w="19050" cap="flat" cmpd="sng" algn="ctr">
            <a:noFill/>
            <a:prstDash val="dash"/>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822813"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82828"/>
                </a:solidFill>
                <a:effectLst/>
                <a:uLnTx/>
                <a:uFillTx/>
                <a:ea typeface="+mn-ea"/>
                <a:cs typeface="+mn-cs"/>
              </a:rPr>
              <a:t>Search Queries</a:t>
            </a:r>
          </a:p>
        </p:txBody>
      </p:sp>
    </p:spTree>
    <p:extLst>
      <p:ext uri="{BB962C8B-B14F-4D97-AF65-F5344CB8AC3E}">
        <p14:creationId xmlns:p14="http://schemas.microsoft.com/office/powerpoint/2010/main" val="42203225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pic>
        <p:nvPicPr>
          <p:cNvPr id="4" name="Picture Placeholder 3">
            <a:extLst>
              <a:ext uri="{FF2B5EF4-FFF2-40B4-BE49-F238E27FC236}">
                <a16:creationId xmlns:a16="http://schemas.microsoft.com/office/drawing/2014/main" id="{484BC053-3518-47F6-81D9-17D5A48E7145}"/>
              </a:ext>
            </a:extLst>
          </p:cNvPr>
          <p:cNvPicPr>
            <a:picLocks noGrp="1" noChangeAspect="1"/>
          </p:cNvPicPr>
          <p:nvPr>
            <p:ph type="pic" sz="quarter" idx="22"/>
          </p:nvPr>
        </p:nvPicPr>
        <p:blipFill>
          <a:blip r:embed="rId2"/>
          <a:srcRect l="28125" r="28125"/>
          <a:stretch>
            <a:fillRect/>
          </a:stretch>
        </p:blipFill>
        <p:spPr/>
      </p:pic>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Instructions to </a:t>
            </a:r>
            <a:r>
              <a:rPr lang="en-US" err="1">
                <a:solidFill>
                  <a:schemeClr val="bg1"/>
                </a:solidFill>
                <a:latin typeface="+mj-lt"/>
              </a:rPr>
              <a:t>customise</a:t>
            </a:r>
            <a:r>
              <a:rPr lang="en-US">
                <a:solidFill>
                  <a:schemeClr val="bg1"/>
                </a:solidFill>
                <a:latin typeface="+mj-lt"/>
              </a:rPr>
              <a:t> this page for your business:</a:t>
            </a:r>
          </a:p>
          <a:p>
            <a:r>
              <a:rPr lang="en-US">
                <a:solidFill>
                  <a:schemeClr val="bg1"/>
                </a:solidFill>
              </a:rPr>
              <a:t>Add your company name into the heading</a:t>
            </a:r>
          </a:p>
          <a:p>
            <a:r>
              <a:rPr lang="en-US">
                <a:solidFill>
                  <a:schemeClr val="bg1"/>
                </a:solidFill>
              </a:rPr>
              <a:t>Add your security description under ‘Proven security specialists’</a:t>
            </a:r>
          </a:p>
          <a:p>
            <a:r>
              <a:rPr lang="en-US">
                <a:solidFill>
                  <a:schemeClr val="bg1"/>
                </a:solidFill>
              </a:rPr>
              <a:t>Click icon to add a picture that reflects or business or delete if not required</a:t>
            </a:r>
          </a:p>
        </p:txBody>
      </p:sp>
    </p:spTree>
    <p:extLst>
      <p:ext uri="{BB962C8B-B14F-4D97-AF65-F5344CB8AC3E}">
        <p14:creationId xmlns:p14="http://schemas.microsoft.com/office/powerpoint/2010/main" val="29509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CBE9473-D10E-4131-BD60-599FCEA2FF5B}"/>
              </a:ext>
            </a:extLst>
          </p:cNvPr>
          <p:cNvSpPr>
            <a:spLocks noGrp="1"/>
          </p:cNvSpPr>
          <p:nvPr>
            <p:ph type="pic" sz="quarter" idx="16"/>
          </p:nvPr>
        </p:nvSpPr>
        <p:spPr/>
        <p:txBody>
          <a:bodyPr/>
          <a:lstStyle/>
          <a:p>
            <a:endParaRPr lang="en-US"/>
          </a:p>
        </p:txBody>
      </p:sp>
      <p:sp>
        <p:nvSpPr>
          <p:cNvPr id="23" name="Text Placeholder 22">
            <a:extLst>
              <a:ext uri="{FF2B5EF4-FFF2-40B4-BE49-F238E27FC236}">
                <a16:creationId xmlns:a16="http://schemas.microsoft.com/office/drawing/2014/main" id="{A264E4F1-BE57-4C15-BF0A-281B01C93949}"/>
              </a:ext>
            </a:extLst>
          </p:cNvPr>
          <p:cNvSpPr>
            <a:spLocks noGrp="1"/>
          </p:cNvSpPr>
          <p:nvPr>
            <p:ph type="body" sz="quarter" idx="17"/>
          </p:nvPr>
        </p:nvSpPr>
        <p:spPr>
          <a:xfrm>
            <a:off x="582164" y="1434370"/>
            <a:ext cx="5511168" cy="1107996"/>
          </a:xfrm>
        </p:spPr>
        <p:txBody>
          <a:bodyPr/>
          <a:lstStyle/>
          <a:p>
            <a:r>
              <a:rPr lang="en-US"/>
              <a:t>[Partner Name] is here to support </a:t>
            </a:r>
            <a:br>
              <a:rPr lang="en-US"/>
            </a:br>
            <a:r>
              <a:rPr lang="en-US"/>
              <a:t>your security journey from foundations to maturity</a:t>
            </a:r>
          </a:p>
        </p:txBody>
      </p:sp>
      <p:sp>
        <p:nvSpPr>
          <p:cNvPr id="10" name="Text Placeholder 9">
            <a:extLst>
              <a:ext uri="{FF2B5EF4-FFF2-40B4-BE49-F238E27FC236}">
                <a16:creationId xmlns:a16="http://schemas.microsoft.com/office/drawing/2014/main" id="{DE62F10B-CF3A-4D1F-A0A0-7660CCFED654}"/>
              </a:ext>
            </a:extLst>
          </p:cNvPr>
          <p:cNvSpPr>
            <a:spLocks noGrp="1"/>
          </p:cNvSpPr>
          <p:nvPr>
            <p:ph type="body" sz="quarter" idx="18"/>
          </p:nvPr>
        </p:nvSpPr>
        <p:spPr/>
        <p:txBody>
          <a:bodyPr/>
          <a:lstStyle/>
          <a:p>
            <a:r>
              <a:rPr lang="en-US"/>
              <a:t>Collaborating as your strategic partner, </a:t>
            </a:r>
            <a:r>
              <a:rPr lang="en-US">
                <a:latin typeface="+mj-lt"/>
              </a:rPr>
              <a:t>[Partner Name] </a:t>
            </a:r>
            <a:r>
              <a:rPr lang="en-US"/>
              <a:t>offers expertise, advice and co-managed security solutions from setting up strong security foundations to deploying end-to-end proactive protection that is aligned with your business and industry.</a:t>
            </a:r>
          </a:p>
        </p:txBody>
      </p:sp>
      <p:sp>
        <p:nvSpPr>
          <p:cNvPr id="24" name="Text Placeholder 23">
            <a:extLst>
              <a:ext uri="{FF2B5EF4-FFF2-40B4-BE49-F238E27FC236}">
                <a16:creationId xmlns:a16="http://schemas.microsoft.com/office/drawing/2014/main" id="{51A8E290-2443-4EC3-97F0-17DF5138FF89}"/>
              </a:ext>
            </a:extLst>
          </p:cNvPr>
          <p:cNvSpPr>
            <a:spLocks noGrp="1"/>
          </p:cNvSpPr>
          <p:nvPr>
            <p:ph type="body" sz="quarter" idx="19"/>
          </p:nvPr>
        </p:nvSpPr>
        <p:spPr/>
        <p:txBody>
          <a:bodyPr/>
          <a:lstStyle/>
          <a:p>
            <a:endParaRPr lang="en-US"/>
          </a:p>
        </p:txBody>
      </p:sp>
      <p:sp>
        <p:nvSpPr>
          <p:cNvPr id="18" name="Text Placeholder 17">
            <a:extLst>
              <a:ext uri="{FF2B5EF4-FFF2-40B4-BE49-F238E27FC236}">
                <a16:creationId xmlns:a16="http://schemas.microsoft.com/office/drawing/2014/main" id="{DFADB8D1-3F2E-4237-B7F0-A255432CD5E0}"/>
              </a:ext>
            </a:extLst>
          </p:cNvPr>
          <p:cNvSpPr>
            <a:spLocks noGrp="1"/>
          </p:cNvSpPr>
          <p:nvPr>
            <p:ph type="body" sz="quarter" idx="20"/>
          </p:nvPr>
        </p:nvSpPr>
        <p:spPr/>
        <p:txBody>
          <a:bodyPr/>
          <a:lstStyle/>
          <a:p>
            <a:r>
              <a:rPr lang="en-US"/>
              <a:t>Your essential cyber security partner</a:t>
            </a:r>
          </a:p>
        </p:txBody>
      </p:sp>
      <p:sp>
        <p:nvSpPr>
          <p:cNvPr id="19" name="Text Placeholder 18">
            <a:extLst>
              <a:ext uri="{FF2B5EF4-FFF2-40B4-BE49-F238E27FC236}">
                <a16:creationId xmlns:a16="http://schemas.microsoft.com/office/drawing/2014/main" id="{A851620E-DB51-4969-B2E8-AEA36204F617}"/>
              </a:ext>
            </a:extLst>
          </p:cNvPr>
          <p:cNvSpPr>
            <a:spLocks noGrp="1"/>
          </p:cNvSpPr>
          <p:nvPr>
            <p:ph type="body" sz="quarter" idx="21"/>
          </p:nvPr>
        </p:nvSpPr>
        <p:spPr>
          <a:xfrm>
            <a:off x="3573332" y="3103115"/>
            <a:ext cx="2520000" cy="492443"/>
          </a:xfrm>
        </p:spPr>
        <p:txBody>
          <a:bodyPr/>
          <a:lstStyle/>
          <a:p>
            <a:r>
              <a:rPr lang="en-US"/>
              <a:t>Proven </a:t>
            </a:r>
            <a:br>
              <a:rPr lang="en-US"/>
            </a:br>
            <a:r>
              <a:rPr lang="en-US"/>
              <a:t>security specialists</a:t>
            </a:r>
          </a:p>
        </p:txBody>
      </p:sp>
      <p:sp>
        <p:nvSpPr>
          <p:cNvPr id="25" name="Picture Placeholder 24">
            <a:extLst>
              <a:ext uri="{FF2B5EF4-FFF2-40B4-BE49-F238E27FC236}">
                <a16:creationId xmlns:a16="http://schemas.microsoft.com/office/drawing/2014/main" id="{0EEC7B67-5706-464D-9D0F-D2EFE0E320B8}"/>
              </a:ext>
            </a:extLst>
          </p:cNvPr>
          <p:cNvSpPr>
            <a:spLocks noGrp="1"/>
          </p:cNvSpPr>
          <p:nvPr>
            <p:ph type="pic" sz="quarter" idx="22"/>
          </p:nvPr>
        </p:nvSpPr>
        <p:spPr/>
        <p:txBody>
          <a:bodyPr/>
          <a:lstStyle/>
          <a:p>
            <a:endParaRPr lang="en-US"/>
          </a:p>
        </p:txBody>
      </p:sp>
      <p:pic>
        <p:nvPicPr>
          <p:cNvPr id="38" name="Picture 37">
            <a:extLst>
              <a:ext uri="{FF2B5EF4-FFF2-40B4-BE49-F238E27FC236}">
                <a16:creationId xmlns:a16="http://schemas.microsoft.com/office/drawing/2014/main" id="{93E0F36E-94DA-469C-AF15-9F4BD146BE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3103115"/>
            <a:ext cx="2119927" cy="962613"/>
          </a:xfrm>
          <a:prstGeom prst="rect">
            <a:avLst/>
          </a:prstGeom>
        </p:spPr>
      </p:pic>
      <p:pic>
        <p:nvPicPr>
          <p:cNvPr id="39" name="Picture 38">
            <a:extLst>
              <a:ext uri="{FF2B5EF4-FFF2-40B4-BE49-F238E27FC236}">
                <a16:creationId xmlns:a16="http://schemas.microsoft.com/office/drawing/2014/main" id="{FCA27A0C-21D5-470C-9DF7-9BC7711688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3103115"/>
            <a:ext cx="2119927" cy="962613"/>
          </a:xfrm>
          <a:prstGeom prst="rect">
            <a:avLst/>
          </a:prstGeom>
        </p:spPr>
      </p:pic>
      <p:pic>
        <p:nvPicPr>
          <p:cNvPr id="42" name="Picture 41">
            <a:extLst>
              <a:ext uri="{FF2B5EF4-FFF2-40B4-BE49-F238E27FC236}">
                <a16:creationId xmlns:a16="http://schemas.microsoft.com/office/drawing/2014/main" id="{5D88AB5D-BB66-46C4-964D-A0AA89623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4141242"/>
            <a:ext cx="2119927" cy="962613"/>
          </a:xfrm>
          <a:prstGeom prst="rect">
            <a:avLst/>
          </a:prstGeom>
        </p:spPr>
      </p:pic>
      <p:pic>
        <p:nvPicPr>
          <p:cNvPr id="43" name="Picture 42">
            <a:extLst>
              <a:ext uri="{FF2B5EF4-FFF2-40B4-BE49-F238E27FC236}">
                <a16:creationId xmlns:a16="http://schemas.microsoft.com/office/drawing/2014/main" id="{4894A217-2EDE-4F5B-9C39-71D01FA65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4141242"/>
            <a:ext cx="2119927" cy="962613"/>
          </a:xfrm>
          <a:prstGeom prst="rect">
            <a:avLst/>
          </a:prstGeom>
        </p:spPr>
      </p:pic>
      <p:pic>
        <p:nvPicPr>
          <p:cNvPr id="44" name="Picture 43">
            <a:extLst>
              <a:ext uri="{FF2B5EF4-FFF2-40B4-BE49-F238E27FC236}">
                <a16:creationId xmlns:a16="http://schemas.microsoft.com/office/drawing/2014/main" id="{D91EB8DC-EC6F-4610-97C7-76B897CF8C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440" y="5179369"/>
            <a:ext cx="2119927" cy="962613"/>
          </a:xfrm>
          <a:prstGeom prst="rect">
            <a:avLst/>
          </a:prstGeom>
        </p:spPr>
      </p:pic>
      <p:pic>
        <p:nvPicPr>
          <p:cNvPr id="45" name="Picture 44">
            <a:extLst>
              <a:ext uri="{FF2B5EF4-FFF2-40B4-BE49-F238E27FC236}">
                <a16:creationId xmlns:a16="http://schemas.microsoft.com/office/drawing/2014/main" id="{34188169-CB77-41FD-ACC5-49A1F5C529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7916" y="5179369"/>
            <a:ext cx="2119927" cy="962613"/>
          </a:xfrm>
          <a:prstGeom prst="rect">
            <a:avLst/>
          </a:prstGeom>
        </p:spPr>
      </p:pic>
      <p:sp>
        <p:nvSpPr>
          <p:cNvPr id="12" name="TextBox 4">
            <a:extLst>
              <a:ext uri="{FF2B5EF4-FFF2-40B4-BE49-F238E27FC236}">
                <a16:creationId xmlns:a16="http://schemas.microsoft.com/office/drawing/2014/main" id="{1D377A3A-876A-45AA-B8F3-7C15C46D1C9C}"/>
              </a:ext>
            </a:extLst>
          </p:cNvPr>
          <p:cNvSpPr txBox="1"/>
          <p:nvPr/>
        </p:nvSpPr>
        <p:spPr>
          <a:xfrm>
            <a:off x="7330440"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Security Risk Assessments, Regulation and </a:t>
            </a:r>
            <a:br>
              <a:rPr lang="en-US" sz="1200">
                <a:cs typeface="Segoe UI"/>
              </a:rPr>
            </a:br>
            <a:r>
              <a:rPr lang="en-US" sz="1200">
                <a:cs typeface="Segoe UI"/>
              </a:rPr>
              <a:t>Compliance Assessments</a:t>
            </a:r>
            <a:endParaRPr lang="en-US" sz="1200"/>
          </a:p>
          <a:p>
            <a:pPr algn="ctr"/>
            <a:endParaRPr lang="en-US" sz="1200">
              <a:cs typeface="Segoe UI"/>
            </a:endParaRPr>
          </a:p>
        </p:txBody>
      </p:sp>
      <p:sp>
        <p:nvSpPr>
          <p:cNvPr id="13" name="TextBox 5">
            <a:extLst>
              <a:ext uri="{FF2B5EF4-FFF2-40B4-BE49-F238E27FC236}">
                <a16:creationId xmlns:a16="http://schemas.microsoft.com/office/drawing/2014/main" id="{A39F03DF-7592-40F2-9356-803B8543F622}"/>
              </a:ext>
            </a:extLst>
          </p:cNvPr>
          <p:cNvSpPr txBox="1"/>
          <p:nvPr/>
        </p:nvSpPr>
        <p:spPr>
          <a:xfrm>
            <a:off x="9597916" y="3103115"/>
            <a:ext cx="2119927" cy="962613"/>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200">
              <a:cs typeface="Segoe UI"/>
            </a:endParaRPr>
          </a:p>
          <a:p>
            <a:pPr algn="ctr"/>
            <a:r>
              <a:rPr lang="en-US" sz="1200">
                <a:cs typeface="Segoe UI"/>
              </a:rPr>
              <a:t>Post Assessment Workshops to Deep Dive into Gaps, </a:t>
            </a:r>
            <a:br>
              <a:rPr lang="en-US" sz="1200">
                <a:cs typeface="Segoe UI"/>
              </a:rPr>
            </a:br>
            <a:r>
              <a:rPr lang="en-US" sz="1200">
                <a:cs typeface="Segoe UI"/>
              </a:rPr>
              <a:t>Risks &amp; Solutions</a:t>
            </a:r>
            <a:endParaRPr lang="en-US" sz="1200"/>
          </a:p>
          <a:p>
            <a:pPr algn="ctr"/>
            <a:endParaRPr lang="en-US" sz="1200">
              <a:cs typeface="Segoe UI"/>
            </a:endParaRPr>
          </a:p>
        </p:txBody>
      </p:sp>
      <p:sp>
        <p:nvSpPr>
          <p:cNvPr id="14" name="TextBox 6">
            <a:extLst>
              <a:ext uri="{FF2B5EF4-FFF2-40B4-BE49-F238E27FC236}">
                <a16:creationId xmlns:a16="http://schemas.microsoft.com/office/drawing/2014/main" id="{FC0C69A9-7BE8-4B3D-9163-8450D88CE4CA}"/>
              </a:ext>
            </a:extLst>
          </p:cNvPr>
          <p:cNvSpPr txBox="1"/>
          <p:nvPr/>
        </p:nvSpPr>
        <p:spPr>
          <a:xfrm>
            <a:off x="7330440" y="4141242"/>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Security Strategy</a:t>
            </a:r>
            <a:br>
              <a:rPr lang="en-AU" sz="1200">
                <a:cs typeface="Segoe UI"/>
              </a:rPr>
            </a:br>
            <a:r>
              <a:rPr lang="en-AU" sz="1200">
                <a:cs typeface="Segoe UI"/>
              </a:rPr>
              <a:t> &amp; </a:t>
            </a:r>
            <a:r>
              <a:rPr lang="en-AU" sz="1200">
                <a:effectLst/>
                <a:cs typeface="Segoe UI"/>
              </a:rPr>
              <a:t>Roadmap</a:t>
            </a:r>
          </a:p>
          <a:p>
            <a:pPr algn="ctr"/>
            <a:endParaRPr lang="en-AU" sz="1200">
              <a:cs typeface="Segoe UI"/>
            </a:endParaRPr>
          </a:p>
        </p:txBody>
      </p:sp>
      <p:sp>
        <p:nvSpPr>
          <p:cNvPr id="15" name="TextBox 7">
            <a:extLst>
              <a:ext uri="{FF2B5EF4-FFF2-40B4-BE49-F238E27FC236}">
                <a16:creationId xmlns:a16="http://schemas.microsoft.com/office/drawing/2014/main" id="{C3E8FBAB-CE91-4C53-AA13-6C5B1CFFF40C}"/>
              </a:ext>
            </a:extLst>
          </p:cNvPr>
          <p:cNvSpPr txBox="1"/>
          <p:nvPr/>
        </p:nvSpPr>
        <p:spPr>
          <a:xfrm>
            <a:off x="9594581" y="4141242"/>
            <a:ext cx="2123262"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ea typeface="+mn-lt"/>
                <a:cs typeface="Segoe UI"/>
              </a:rPr>
              <a:t>Tailo</a:t>
            </a:r>
            <a:r>
              <a:rPr lang="en-US" sz="1200">
                <a:cs typeface="Segoe UI"/>
              </a:rPr>
              <a:t>red Security Policies &amp; Deployment to Address Gaps &amp; Minimise Risks</a:t>
            </a:r>
          </a:p>
        </p:txBody>
      </p:sp>
      <p:sp>
        <p:nvSpPr>
          <p:cNvPr id="16" name="TextBox 9">
            <a:extLst>
              <a:ext uri="{FF2B5EF4-FFF2-40B4-BE49-F238E27FC236}">
                <a16:creationId xmlns:a16="http://schemas.microsoft.com/office/drawing/2014/main" id="{DD9E7825-AC33-40B0-8567-A9095763D339}"/>
              </a:ext>
            </a:extLst>
          </p:cNvPr>
          <p:cNvSpPr txBox="1"/>
          <p:nvPr/>
        </p:nvSpPr>
        <p:spPr>
          <a:xfrm>
            <a:off x="9597916"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cs typeface="Segoe UI"/>
              </a:rPr>
              <a:t>Security Policy Optimisation &amp; Compliance Reporting</a:t>
            </a:r>
            <a:endParaRPr lang="en-AU" sz="1200"/>
          </a:p>
          <a:p>
            <a:pPr algn="ctr"/>
            <a:endParaRPr lang="en-AU" sz="1200">
              <a:cs typeface="Segoe UI"/>
            </a:endParaRPr>
          </a:p>
        </p:txBody>
      </p:sp>
      <p:sp>
        <p:nvSpPr>
          <p:cNvPr id="17" name="TextBox 10">
            <a:extLst>
              <a:ext uri="{FF2B5EF4-FFF2-40B4-BE49-F238E27FC236}">
                <a16:creationId xmlns:a16="http://schemas.microsoft.com/office/drawing/2014/main" id="{9A7DECA2-37A2-4FB7-A4E2-C85327F530D9}"/>
              </a:ext>
            </a:extLst>
          </p:cNvPr>
          <p:cNvSpPr txBox="1"/>
          <p:nvPr/>
        </p:nvSpPr>
        <p:spPr>
          <a:xfrm>
            <a:off x="7330440" y="5179369"/>
            <a:ext cx="2119927" cy="962175"/>
          </a:xfrm>
          <a:prstGeom prst="rect">
            <a:avLst/>
          </a:prstGeom>
          <a:noFill/>
          <a:ln>
            <a:noFill/>
          </a:ln>
        </p:spPr>
        <p:txBody>
          <a:bodyPr wrap="square" lIns="108000" tIns="108000" rIns="108000" bIns="10800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AU" sz="1200">
              <a:cs typeface="Segoe UI"/>
            </a:endParaRPr>
          </a:p>
          <a:p>
            <a:pPr algn="ctr"/>
            <a:r>
              <a:rPr lang="en-AU" sz="1200">
                <a:effectLst/>
                <a:cs typeface="Segoe UI"/>
              </a:rPr>
              <a:t>Threat Monitoring </a:t>
            </a:r>
            <a:br>
              <a:rPr lang="en-AU" sz="1200">
                <a:cs typeface="Segoe UI"/>
              </a:rPr>
            </a:br>
            <a:r>
              <a:rPr lang="en-AU" sz="1200">
                <a:cs typeface="Segoe UI"/>
              </a:rPr>
              <a:t>&amp; Response</a:t>
            </a:r>
          </a:p>
          <a:p>
            <a:pPr algn="ctr"/>
            <a:endParaRPr lang="en-AU" sz="1200">
              <a:cs typeface="Segoe UI"/>
            </a:endParaRPr>
          </a:p>
        </p:txBody>
      </p:sp>
      <p:sp>
        <p:nvSpPr>
          <p:cNvPr id="2" name="Text Placeholder 9">
            <a:extLst>
              <a:ext uri="{FF2B5EF4-FFF2-40B4-BE49-F238E27FC236}">
                <a16:creationId xmlns:a16="http://schemas.microsoft.com/office/drawing/2014/main" id="{1FE69AA5-55CC-472A-3B6D-C326620B4E37}"/>
              </a:ext>
            </a:extLst>
          </p:cNvPr>
          <p:cNvSpPr txBox="1">
            <a:spLocks/>
          </p:cNvSpPr>
          <p:nvPr/>
        </p:nvSpPr>
        <p:spPr>
          <a:xfrm>
            <a:off x="12255500" y="0"/>
            <a:ext cx="3768302" cy="2000887"/>
          </a:xfrm>
          <a:prstGeom prst="rect">
            <a:avLst/>
          </a:prstGeom>
          <a:solidFill>
            <a:srgbClr val="C03BC4"/>
          </a:solidFill>
        </p:spPr>
        <p:txBody>
          <a:bodyPr vert="horz" wrap="square" lIns="180000" tIns="180000" rIns="180000" bIns="18000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bg1"/>
                </a:solidFill>
                <a:latin typeface="+mj-lt"/>
              </a:rPr>
              <a:t>Instructions to </a:t>
            </a:r>
            <a:r>
              <a:rPr lang="en-US" err="1">
                <a:solidFill>
                  <a:schemeClr val="bg1"/>
                </a:solidFill>
                <a:latin typeface="+mj-lt"/>
              </a:rPr>
              <a:t>customise</a:t>
            </a:r>
            <a:r>
              <a:rPr lang="en-US">
                <a:solidFill>
                  <a:schemeClr val="bg1"/>
                </a:solidFill>
                <a:latin typeface="+mj-lt"/>
              </a:rPr>
              <a:t> this page for your business:</a:t>
            </a:r>
          </a:p>
          <a:p>
            <a:r>
              <a:rPr lang="en-US">
                <a:solidFill>
                  <a:schemeClr val="bg1"/>
                </a:solidFill>
              </a:rPr>
              <a:t>Add your company name into the heading</a:t>
            </a:r>
          </a:p>
          <a:p>
            <a:r>
              <a:rPr lang="en-US">
                <a:solidFill>
                  <a:schemeClr val="bg1"/>
                </a:solidFill>
              </a:rPr>
              <a:t>Add your security description under ‘Proven security specialists’</a:t>
            </a:r>
          </a:p>
          <a:p>
            <a:r>
              <a:rPr lang="en-US">
                <a:solidFill>
                  <a:schemeClr val="bg1"/>
                </a:solidFill>
              </a:rPr>
              <a:t>Click icon to add a picture that reflects or business or delete if not required</a:t>
            </a:r>
          </a:p>
        </p:txBody>
      </p:sp>
    </p:spTree>
    <p:extLst>
      <p:ext uri="{BB962C8B-B14F-4D97-AF65-F5344CB8AC3E}">
        <p14:creationId xmlns:p14="http://schemas.microsoft.com/office/powerpoint/2010/main" val="383625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1D5DCB8-DF44-43C6-B206-74ADC15F5429}"/>
              </a:ext>
            </a:extLst>
          </p:cNvPr>
          <p:cNvSpPr>
            <a:spLocks noGrp="1"/>
          </p:cNvSpPr>
          <p:nvPr>
            <p:ph type="pic" sz="quarter" idx="16"/>
          </p:nvPr>
        </p:nvSpPr>
        <p:spPr/>
        <p:txBody>
          <a:bodyPr/>
          <a:lstStyle/>
          <a:p>
            <a:endParaRPr lang="en-US"/>
          </a:p>
        </p:txBody>
      </p:sp>
      <p:sp>
        <p:nvSpPr>
          <p:cNvPr id="10" name="Picture Placeholder 9">
            <a:extLst>
              <a:ext uri="{FF2B5EF4-FFF2-40B4-BE49-F238E27FC236}">
                <a16:creationId xmlns:a16="http://schemas.microsoft.com/office/drawing/2014/main" id="{0A8BD53B-CF0A-4276-8F48-1DFF41480E5C}"/>
              </a:ext>
            </a:extLst>
          </p:cNvPr>
          <p:cNvSpPr>
            <a:spLocks noGrp="1"/>
          </p:cNvSpPr>
          <p:nvPr>
            <p:ph type="pic" sz="quarter" idx="15"/>
          </p:nvPr>
        </p:nvSpPr>
        <p:spPr/>
        <p:txBody>
          <a:bodyPr/>
          <a:lstStyle/>
          <a:p>
            <a:endParaRPr lang="en-US"/>
          </a:p>
        </p:txBody>
      </p:sp>
      <p:sp>
        <p:nvSpPr>
          <p:cNvPr id="12" name="Text Placeholder 11">
            <a:extLst>
              <a:ext uri="{FF2B5EF4-FFF2-40B4-BE49-F238E27FC236}">
                <a16:creationId xmlns:a16="http://schemas.microsoft.com/office/drawing/2014/main" id="{B69CAA4D-12D3-4C93-B79F-48FCC8267136}"/>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FC2DDBA7-1C1C-4D8B-856B-E2CE59CAAD34}"/>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238CCF7E-D887-4633-A248-BF4D8BAB6104}"/>
              </a:ext>
            </a:extLst>
          </p:cNvPr>
          <p:cNvSpPr>
            <a:spLocks noGrp="1"/>
          </p:cNvSpPr>
          <p:nvPr>
            <p:ph type="body" sz="quarter" idx="20"/>
          </p:nvPr>
        </p:nvSpPr>
        <p:spPr/>
        <p:txBody>
          <a:bodyPr/>
          <a:lstStyle/>
          <a:p>
            <a:endParaRPr lang="en-US"/>
          </a:p>
        </p:txBody>
      </p:sp>
      <p:sp>
        <p:nvSpPr>
          <p:cNvPr id="15" name="Text Placeholder 14">
            <a:extLst>
              <a:ext uri="{FF2B5EF4-FFF2-40B4-BE49-F238E27FC236}">
                <a16:creationId xmlns:a16="http://schemas.microsoft.com/office/drawing/2014/main" id="{7BB866F9-68C5-4499-B05E-87ED3B5B6EBF}"/>
              </a:ext>
            </a:extLst>
          </p:cNvPr>
          <p:cNvSpPr>
            <a:spLocks noGrp="1"/>
          </p:cNvSpPr>
          <p:nvPr>
            <p:ph type="body" sz="quarter" idx="21"/>
          </p:nvPr>
        </p:nvSpPr>
        <p:spPr/>
        <p:txBody>
          <a:bodyPr/>
          <a:lstStyle/>
          <a:p>
            <a:endParaRPr lang="en-US"/>
          </a:p>
        </p:txBody>
      </p:sp>
      <p:sp>
        <p:nvSpPr>
          <p:cNvPr id="16" name="Text Placeholder 15">
            <a:extLst>
              <a:ext uri="{FF2B5EF4-FFF2-40B4-BE49-F238E27FC236}">
                <a16:creationId xmlns:a16="http://schemas.microsoft.com/office/drawing/2014/main" id="{D26C7586-9B78-4531-B8DB-3693688D806B}"/>
              </a:ext>
            </a:extLst>
          </p:cNvPr>
          <p:cNvSpPr>
            <a:spLocks noGrp="1"/>
          </p:cNvSpPr>
          <p:nvPr>
            <p:ph type="body" sz="quarter" idx="22"/>
          </p:nvPr>
        </p:nvSpPr>
        <p:spPr/>
        <p:txBody>
          <a:bodyPr/>
          <a:lstStyle/>
          <a:p>
            <a:endParaRPr lang="en-US"/>
          </a:p>
        </p:txBody>
      </p:sp>
      <p:sp>
        <p:nvSpPr>
          <p:cNvPr id="17" name="Text Placeholder 16">
            <a:extLst>
              <a:ext uri="{FF2B5EF4-FFF2-40B4-BE49-F238E27FC236}">
                <a16:creationId xmlns:a16="http://schemas.microsoft.com/office/drawing/2014/main" id="{CF4CF94B-4D71-4C3B-AB01-F339E507129B}"/>
              </a:ext>
            </a:extLst>
          </p:cNvPr>
          <p:cNvSpPr>
            <a:spLocks noGrp="1"/>
          </p:cNvSpPr>
          <p:nvPr>
            <p:ph type="body" sz="quarter" idx="23"/>
          </p:nvPr>
        </p:nvSpPr>
        <p:spPr/>
        <p:txBody>
          <a:bodyPr/>
          <a:lstStyle/>
          <a:p>
            <a:endParaRPr lang="en-US"/>
          </a:p>
        </p:txBody>
      </p:sp>
      <p:sp>
        <p:nvSpPr>
          <p:cNvPr id="8" name="Title 7">
            <a:extLst>
              <a:ext uri="{FF2B5EF4-FFF2-40B4-BE49-F238E27FC236}">
                <a16:creationId xmlns:a16="http://schemas.microsoft.com/office/drawing/2014/main" id="{8AE86600-232F-41ED-A9B4-3F24DADF08EC}"/>
              </a:ext>
            </a:extLst>
          </p:cNvPr>
          <p:cNvSpPr>
            <a:spLocks noGrp="1"/>
          </p:cNvSpPr>
          <p:nvPr>
            <p:ph type="title"/>
          </p:nvPr>
        </p:nvSpPr>
        <p:spPr/>
        <p:txBody>
          <a:bodyPr/>
          <a:lstStyle/>
          <a:p>
            <a:endParaRPr lang="en-US">
              <a:solidFill>
                <a:srgbClr val="091F2C"/>
              </a:solidFill>
            </a:endParaRPr>
          </a:p>
        </p:txBody>
      </p:sp>
      <p:sp>
        <p:nvSpPr>
          <p:cNvPr id="9" name="Text Placeholder 8">
            <a:extLst>
              <a:ext uri="{FF2B5EF4-FFF2-40B4-BE49-F238E27FC236}">
                <a16:creationId xmlns:a16="http://schemas.microsoft.com/office/drawing/2014/main" id="{DC69E6D7-C651-471F-87A4-0F2D0276668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943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6B1F03BB-B9D0-4D24-9654-8094B6E175D9}"/>
              </a:ext>
            </a:extLst>
          </p:cNvPr>
          <p:cNvPicPr>
            <a:picLocks noChangeAspect="1"/>
          </p:cNvPicPr>
          <p:nvPr/>
        </p:nvPicPr>
        <p:blipFill>
          <a:blip r:embed="rId2"/>
          <a:stretch>
            <a:fillRect/>
          </a:stretch>
        </p:blipFill>
        <p:spPr>
          <a:xfrm>
            <a:off x="5143502" y="623087"/>
            <a:ext cx="6460234" cy="5611828"/>
          </a:xfrm>
          <a:prstGeom prst="rect">
            <a:avLst/>
          </a:prstGeom>
        </p:spPr>
      </p:pic>
      <p:sp>
        <p:nvSpPr>
          <p:cNvPr id="5" name="Title 4">
            <a:extLst>
              <a:ext uri="{FF2B5EF4-FFF2-40B4-BE49-F238E27FC236}">
                <a16:creationId xmlns:a16="http://schemas.microsoft.com/office/drawing/2014/main" id="{EEB00872-9D63-4589-A22F-650BF75CD0AF}"/>
              </a:ext>
            </a:extLst>
          </p:cNvPr>
          <p:cNvSpPr>
            <a:spLocks noGrp="1"/>
          </p:cNvSpPr>
          <p:nvPr>
            <p:ph type="title"/>
          </p:nvPr>
        </p:nvSpPr>
        <p:spPr>
          <a:xfrm>
            <a:off x="588264" y="2321005"/>
            <a:ext cx="4127692" cy="2769989"/>
          </a:xfrm>
        </p:spPr>
        <p:txBody>
          <a:bodyPr/>
          <a:lstStyle/>
          <a:p>
            <a:r>
              <a:rPr lang="en-US">
                <a:cs typeface="Segoe Sans Display"/>
              </a:rPr>
              <a:t>Secure Your Sensitive Data: Protecting Against Insider Threats and Data Loss</a:t>
            </a:r>
          </a:p>
        </p:txBody>
      </p:sp>
      <p:sp>
        <p:nvSpPr>
          <p:cNvPr id="10" name="TextBox 91">
            <a:extLst>
              <a:ext uri="{FF2B5EF4-FFF2-40B4-BE49-F238E27FC236}">
                <a16:creationId xmlns:a16="http://schemas.microsoft.com/office/drawing/2014/main" id="{755BBF27-05A0-4047-A3E3-ED24BAF42651}"/>
              </a:ext>
            </a:extLst>
          </p:cNvPr>
          <p:cNvSpPr txBox="1"/>
          <p:nvPr/>
        </p:nvSpPr>
        <p:spPr>
          <a:xfrm>
            <a:off x="6792947" y="942405"/>
            <a:ext cx="4523144" cy="926857"/>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fontAlgn="base">
              <a:lnSpc>
                <a:spcPct val="110000"/>
              </a:lnSpc>
              <a:defRPr/>
            </a:pPr>
            <a:r>
              <a:rPr lang="en-US" sz="1400" dirty="0">
                <a:solidFill>
                  <a:srgbClr val="000000"/>
                </a:solidFill>
                <a:cs typeface="Segoe UI Semibold"/>
              </a:rPr>
              <a:t>With regulations like Essential 8 and Australia’s Privacy Act, advanced compliance tools ensure </a:t>
            </a:r>
            <a:r>
              <a:rPr lang="en-US" sz="1400" dirty="0" err="1">
                <a:solidFill>
                  <a:srgbClr val="000000"/>
                </a:solidFill>
                <a:cs typeface="Segoe UI Semibold"/>
              </a:rPr>
              <a:t>organisations</a:t>
            </a:r>
            <a:r>
              <a:rPr lang="en-US" sz="1400" dirty="0">
                <a:solidFill>
                  <a:srgbClr val="000000"/>
                </a:solidFill>
                <a:cs typeface="Segoe UI Semibold"/>
              </a:rPr>
              <a:t> stay compliant with auditing, data governance and </a:t>
            </a:r>
            <a:br>
              <a:rPr lang="en-US" sz="1400" dirty="0">
                <a:cs typeface="Segoe UI Semibold"/>
              </a:rPr>
            </a:br>
            <a:r>
              <a:rPr lang="en-US" sz="1400" dirty="0">
                <a:solidFill>
                  <a:srgbClr val="000000"/>
                </a:solidFill>
                <a:cs typeface="Segoe UI Semibold"/>
              </a:rPr>
              <a:t>reporting capabilities.</a:t>
            </a:r>
            <a:endParaRPr kumimoji="0" lang="en-US" sz="1400" b="0" i="0" u="none" strike="noStrike" kern="1200" cap="none" spc="0" normalizeH="0" baseline="0" noProof="0" dirty="0">
              <a:ln>
                <a:noFill/>
              </a:ln>
              <a:solidFill>
                <a:srgbClr val="000000"/>
              </a:solidFill>
              <a:effectLst/>
              <a:uLnTx/>
              <a:uFillTx/>
              <a:cs typeface="Segoe UI Semibold"/>
            </a:endParaRPr>
          </a:p>
        </p:txBody>
      </p:sp>
      <p:sp>
        <p:nvSpPr>
          <p:cNvPr id="11" name="TextBox 93">
            <a:extLst>
              <a:ext uri="{FF2B5EF4-FFF2-40B4-BE49-F238E27FC236}">
                <a16:creationId xmlns:a16="http://schemas.microsoft.com/office/drawing/2014/main" id="{90E70C2D-9E6C-4F8B-B2A2-0E90348A87EC}"/>
              </a:ext>
            </a:extLst>
          </p:cNvPr>
          <p:cNvSpPr txBox="1"/>
          <p:nvPr/>
        </p:nvSpPr>
        <p:spPr>
          <a:xfrm>
            <a:off x="6792947" y="2292696"/>
            <a:ext cx="4523144" cy="1400833"/>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a:lnSpc>
                <a:spcPct val="110000"/>
              </a:lnSpc>
              <a:defRPr/>
            </a:pPr>
            <a:r>
              <a:rPr lang="en-GB" sz="1400" dirty="0">
                <a:solidFill>
                  <a:srgbClr val="000000"/>
                </a:solidFill>
                <a:cs typeface="Segoe Sans Display"/>
              </a:rPr>
              <a:t>Data breach costs in New Zealand have risen to an average of $173,000 per incident</a:t>
            </a:r>
            <a:r>
              <a:rPr lang="en-US" sz="1400" dirty="0">
                <a:solidFill>
                  <a:srgbClr val="000000"/>
                </a:solidFill>
                <a:cs typeface="Segoe Sans Display"/>
              </a:rPr>
              <a:t>. </a:t>
            </a:r>
            <a:r>
              <a:rPr lang="en-US" sz="1400" baseline="30000" dirty="0">
                <a:solidFill>
                  <a:srgbClr val="000000"/>
                </a:solidFill>
                <a:cs typeface="Segoe Sans Display"/>
              </a:rPr>
              <a:t>1</a:t>
            </a:r>
            <a:r>
              <a:rPr lang="en-US" sz="1400" dirty="0">
                <a:solidFill>
                  <a:srgbClr val="000000"/>
                </a:solidFill>
                <a:cs typeface="Segoe Sans Display"/>
              </a:rPr>
              <a:t> Advanced Data Loss Prevention (DLP) safeguards sensitive information across devices and applications, reducing the risk of accidental or malicious leaks.</a:t>
            </a:r>
          </a:p>
          <a:p>
            <a:pPr lvl="0" defTabSz="928932">
              <a:lnSpc>
                <a:spcPct val="110000"/>
              </a:lnSpc>
              <a:defRPr/>
            </a:pPr>
            <a:endParaRPr lang="en-US" sz="1400" b="0" i="0" u="none" strike="noStrike" kern="1200" cap="none" spc="0" normalizeH="0" noProof="0" dirty="0">
              <a:ln>
                <a:noFill/>
              </a:ln>
              <a:solidFill>
                <a:srgbClr val="000000"/>
              </a:solidFill>
              <a:effectLst/>
              <a:uLnTx/>
              <a:uFillTx/>
              <a:cs typeface="Segoe UI Semibold"/>
            </a:endParaRPr>
          </a:p>
        </p:txBody>
      </p:sp>
      <p:sp>
        <p:nvSpPr>
          <p:cNvPr id="12" name="TextBox 93">
            <a:extLst>
              <a:ext uri="{FF2B5EF4-FFF2-40B4-BE49-F238E27FC236}">
                <a16:creationId xmlns:a16="http://schemas.microsoft.com/office/drawing/2014/main" id="{7CD847CA-B8F5-43A8-9CD1-FF6E992292C5}"/>
              </a:ext>
            </a:extLst>
          </p:cNvPr>
          <p:cNvSpPr txBox="1"/>
          <p:nvPr/>
        </p:nvSpPr>
        <p:spPr>
          <a:xfrm>
            <a:off x="6792947" y="3758455"/>
            <a:ext cx="4523144" cy="926857"/>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28932">
              <a:lnSpc>
                <a:spcPct val="110000"/>
              </a:lnSpc>
              <a:defRPr/>
            </a:pPr>
            <a:r>
              <a:rPr lang="en-GB" sz="1400" dirty="0">
                <a:solidFill>
                  <a:srgbClr val="000000"/>
                </a:solidFill>
                <a:cs typeface="Segoe Sans Display"/>
              </a:rPr>
              <a:t>7% of global data breaches stem from malicious insiders, while 22% result from human error</a:t>
            </a:r>
            <a:r>
              <a:rPr lang="en-US" sz="1400" dirty="0">
                <a:solidFill>
                  <a:srgbClr val="000000"/>
                </a:solidFill>
                <a:cs typeface="Segoe Sans Display"/>
              </a:rPr>
              <a:t>. </a:t>
            </a:r>
            <a:r>
              <a:rPr lang="en-US" sz="1400" baseline="30000" dirty="0">
                <a:solidFill>
                  <a:srgbClr val="000000"/>
                </a:solidFill>
                <a:cs typeface="Segoe Sans Display"/>
              </a:rPr>
              <a:t>2</a:t>
            </a:r>
            <a:r>
              <a:rPr lang="en-US" sz="1400" dirty="0">
                <a:solidFill>
                  <a:srgbClr val="000000"/>
                </a:solidFill>
                <a:cs typeface="Segoe Sans Display"/>
              </a:rPr>
              <a:t> Advanced compliance tools help </a:t>
            </a:r>
            <a:r>
              <a:rPr lang="en-US" sz="1400" dirty="0" err="1">
                <a:solidFill>
                  <a:srgbClr val="000000"/>
                </a:solidFill>
                <a:cs typeface="Segoe Sans Display"/>
              </a:rPr>
              <a:t>organisations</a:t>
            </a:r>
            <a:r>
              <a:rPr lang="en-US" sz="1400" dirty="0">
                <a:solidFill>
                  <a:srgbClr val="000000"/>
                </a:solidFill>
                <a:cs typeface="Segoe Sans Display"/>
              </a:rPr>
              <a:t> detect and mitigate insider risks using </a:t>
            </a:r>
            <a:r>
              <a:rPr lang="en-US" sz="1400" dirty="0" err="1">
                <a:solidFill>
                  <a:srgbClr val="000000"/>
                </a:solidFill>
                <a:cs typeface="Segoe Sans Display"/>
              </a:rPr>
              <a:t>behavioural</a:t>
            </a:r>
            <a:r>
              <a:rPr lang="en-US" sz="1400" dirty="0">
                <a:solidFill>
                  <a:srgbClr val="000000"/>
                </a:solidFill>
                <a:cs typeface="Segoe Sans Display"/>
              </a:rPr>
              <a:t> analytics and monitoring.</a:t>
            </a:r>
            <a:endParaRPr lang="en-US" dirty="0">
              <a:cs typeface="Segoe Sans Display"/>
            </a:endParaRPr>
          </a:p>
        </p:txBody>
      </p:sp>
      <p:grpSp>
        <p:nvGrpSpPr>
          <p:cNvPr id="4" name="Group 3">
            <a:extLst>
              <a:ext uri="{FF2B5EF4-FFF2-40B4-BE49-F238E27FC236}">
                <a16:creationId xmlns:a16="http://schemas.microsoft.com/office/drawing/2014/main" id="{40941CF7-9237-4A28-9FDB-D87CD4E8C5F3}"/>
              </a:ext>
            </a:extLst>
          </p:cNvPr>
          <p:cNvGrpSpPr/>
          <p:nvPr/>
        </p:nvGrpSpPr>
        <p:grpSpPr>
          <a:xfrm>
            <a:off x="5465403" y="3653390"/>
            <a:ext cx="900000" cy="900000"/>
            <a:chOff x="5465403" y="3653390"/>
            <a:chExt cx="900000" cy="900000"/>
          </a:xfrm>
        </p:grpSpPr>
        <p:pic>
          <p:nvPicPr>
            <p:cNvPr id="48" name="Picture 47">
              <a:extLst>
                <a:ext uri="{FF2B5EF4-FFF2-40B4-BE49-F238E27FC236}">
                  <a16:creationId xmlns:a16="http://schemas.microsoft.com/office/drawing/2014/main" id="{F89BAC61-C32F-403D-981A-AE2015645BE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65403" y="3653390"/>
              <a:ext cx="900000" cy="900000"/>
            </a:xfrm>
            <a:prstGeom prst="rect">
              <a:avLst/>
            </a:prstGeom>
          </p:spPr>
        </p:pic>
        <p:grpSp>
          <p:nvGrpSpPr>
            <p:cNvPr id="52" name="Group 51">
              <a:extLst>
                <a:ext uri="{FF2B5EF4-FFF2-40B4-BE49-F238E27FC236}">
                  <a16:creationId xmlns:a16="http://schemas.microsoft.com/office/drawing/2014/main" id="{DFD7F85C-EC24-4275-AA87-DA3455EA6964}"/>
                </a:ext>
              </a:extLst>
            </p:cNvPr>
            <p:cNvGrpSpPr/>
            <p:nvPr/>
          </p:nvGrpSpPr>
          <p:grpSpPr>
            <a:xfrm>
              <a:off x="5741772" y="3874058"/>
              <a:ext cx="392982" cy="458664"/>
              <a:chOff x="5718912" y="4020028"/>
              <a:chExt cx="392982" cy="458664"/>
            </a:xfrm>
          </p:grpSpPr>
          <p:grpSp>
            <p:nvGrpSpPr>
              <p:cNvPr id="16" name="Group 15">
                <a:extLst>
                  <a:ext uri="{FF2B5EF4-FFF2-40B4-BE49-F238E27FC236}">
                    <a16:creationId xmlns:a16="http://schemas.microsoft.com/office/drawing/2014/main" id="{8278E69F-849A-4AE7-B8FF-4E42B5C9C38B}"/>
                  </a:ext>
                </a:extLst>
              </p:cNvPr>
              <p:cNvGrpSpPr/>
              <p:nvPr/>
            </p:nvGrpSpPr>
            <p:grpSpPr>
              <a:xfrm>
                <a:off x="5718912" y="4020028"/>
                <a:ext cx="392982" cy="458664"/>
                <a:chOff x="4270333" y="1587381"/>
                <a:chExt cx="3157127" cy="3684822"/>
              </a:xfrm>
            </p:grpSpPr>
            <p:sp>
              <p:nvSpPr>
                <p:cNvPr id="18" name="Freeform 56">
                  <a:extLst>
                    <a:ext uri="{FF2B5EF4-FFF2-40B4-BE49-F238E27FC236}">
                      <a16:creationId xmlns:a16="http://schemas.microsoft.com/office/drawing/2014/main" id="{7C119622-8A48-4DF1-9198-0DE27AC04AA7}"/>
                    </a:ext>
                  </a:extLst>
                </p:cNvPr>
                <p:cNvSpPr/>
                <p:nvPr/>
              </p:nvSpPr>
              <p:spPr>
                <a:xfrm>
                  <a:off x="4270333" y="1587381"/>
                  <a:ext cx="2138107" cy="3070220"/>
                </a:xfrm>
                <a:custGeom>
                  <a:avLst/>
                  <a:gdLst>
                    <a:gd name="connsiteX0" fmla="*/ 1062005 w 2138107"/>
                    <a:gd name="connsiteY0" fmla="*/ -112 h 3070220"/>
                    <a:gd name="connsiteX1" fmla="*/ 1062005 w 2138107"/>
                    <a:gd name="connsiteY1" fmla="*/ 3070109 h 3070220"/>
                    <a:gd name="connsiteX2" fmla="*/ 2137992 w 2138107"/>
                    <a:gd name="connsiteY2" fmla="*/ 2002778 h 3070220"/>
                    <a:gd name="connsiteX3" fmla="*/ 1551101 w 2138107"/>
                    <a:gd name="connsiteY3" fmla="*/ 1551636 h 3070220"/>
                    <a:gd name="connsiteX4" fmla="*/ 572951 w 2138107"/>
                    <a:gd name="connsiteY4" fmla="*/ 1529638 h 3070220"/>
                    <a:gd name="connsiteX5" fmla="*/ -116 w 2138107"/>
                    <a:gd name="connsiteY5" fmla="*/ 1078410 h 3070220"/>
                    <a:gd name="connsiteX6" fmla="*/ 572822 w 2138107"/>
                    <a:gd name="connsiteY6" fmla="*/ 616248 h 3070220"/>
                    <a:gd name="connsiteX7" fmla="*/ 2095963 w 2138107"/>
                    <a:gd name="connsiteY7" fmla="*/ 616248 h 3070220"/>
                    <a:gd name="connsiteX8" fmla="*/ -116 w 2138107"/>
                    <a:gd name="connsiteY8" fmla="*/ 2453835 h 3070220"/>
                    <a:gd name="connsiteX9" fmla="*/ 1550973 w 2138107"/>
                    <a:gd name="connsiteY9" fmla="*/ 245383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8107" h="3070220">
                      <a:moveTo>
                        <a:pt x="1062005" y="-112"/>
                      </a:moveTo>
                      <a:lnTo>
                        <a:pt x="1062005" y="3070109"/>
                      </a:lnTo>
                      <a:moveTo>
                        <a:pt x="2137992" y="2002778"/>
                      </a:moveTo>
                      <a:cubicBezTo>
                        <a:pt x="2137992" y="1749785"/>
                        <a:pt x="1872472" y="1551636"/>
                        <a:pt x="1551101" y="1551636"/>
                      </a:cubicBezTo>
                      <a:lnTo>
                        <a:pt x="572951" y="1529638"/>
                      </a:lnTo>
                      <a:cubicBezTo>
                        <a:pt x="265532" y="1529553"/>
                        <a:pt x="-116" y="1320597"/>
                        <a:pt x="-116" y="1078410"/>
                      </a:cubicBezTo>
                      <a:cubicBezTo>
                        <a:pt x="-116" y="825417"/>
                        <a:pt x="265403" y="616248"/>
                        <a:pt x="572822" y="616248"/>
                      </a:cubicBezTo>
                      <a:lnTo>
                        <a:pt x="2095963" y="616248"/>
                      </a:lnTo>
                      <a:moveTo>
                        <a:pt x="-116" y="2453835"/>
                      </a:moveTo>
                      <a:lnTo>
                        <a:pt x="1550973" y="2453835"/>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57">
                  <a:extLst>
                    <a:ext uri="{FF2B5EF4-FFF2-40B4-BE49-F238E27FC236}">
                      <a16:creationId xmlns:a16="http://schemas.microsoft.com/office/drawing/2014/main" id="{EF6CC382-4FB3-415C-8A6E-9B3FA31A1715}"/>
                    </a:ext>
                  </a:extLst>
                </p:cNvPr>
                <p:cNvSpPr/>
                <p:nvPr/>
              </p:nvSpPr>
              <p:spPr>
                <a:xfrm>
                  <a:off x="5737239" y="3583927"/>
                  <a:ext cx="1690221" cy="1688276"/>
                </a:xfrm>
                <a:custGeom>
                  <a:avLst/>
                  <a:gdLst>
                    <a:gd name="connsiteX0" fmla="*/ 1690223 w 1690223"/>
                    <a:gd name="connsiteY0" fmla="*/ 844139 h 1688278"/>
                    <a:gd name="connsiteX1" fmla="*/ 845112 w 1690223"/>
                    <a:gd name="connsiteY1" fmla="*/ 1688278 h 1688278"/>
                    <a:gd name="connsiteX2" fmla="*/ 0 w 1690223"/>
                    <a:gd name="connsiteY2" fmla="*/ 844139 h 1688278"/>
                    <a:gd name="connsiteX3" fmla="*/ 845112 w 1690223"/>
                    <a:gd name="connsiteY3" fmla="*/ 0 h 1688278"/>
                    <a:gd name="connsiteX4" fmla="*/ 1690223 w 1690223"/>
                    <a:gd name="connsiteY4" fmla="*/ 844139 h 1688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223" h="1688278">
                      <a:moveTo>
                        <a:pt x="1690223" y="844139"/>
                      </a:moveTo>
                      <a:cubicBezTo>
                        <a:pt x="1690223" y="1310344"/>
                        <a:pt x="1311854" y="1688278"/>
                        <a:pt x="845112" y="1688278"/>
                      </a:cubicBezTo>
                      <a:cubicBezTo>
                        <a:pt x="378370" y="1688278"/>
                        <a:pt x="0" y="1310344"/>
                        <a:pt x="0" y="844139"/>
                      </a:cubicBezTo>
                      <a:cubicBezTo>
                        <a:pt x="0" y="377934"/>
                        <a:pt x="378370" y="0"/>
                        <a:pt x="845112" y="0"/>
                      </a:cubicBezTo>
                      <a:cubicBezTo>
                        <a:pt x="1311854" y="0"/>
                        <a:pt x="1690223" y="377934"/>
                        <a:pt x="1690223" y="844139"/>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Graphic 27">
                <a:extLst>
                  <a:ext uri="{FF2B5EF4-FFF2-40B4-BE49-F238E27FC236}">
                    <a16:creationId xmlns:a16="http://schemas.microsoft.com/office/drawing/2014/main" id="{93DBD6FB-2769-454E-B63A-02E47E16486D}"/>
                  </a:ext>
                </a:extLst>
              </p:cNvPr>
              <p:cNvSpPr/>
              <p:nvPr/>
            </p:nvSpPr>
            <p:spPr>
              <a:xfrm>
                <a:off x="5950438" y="4310193"/>
                <a:ext cx="112523" cy="111128"/>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2" name="Group 1">
            <a:extLst>
              <a:ext uri="{FF2B5EF4-FFF2-40B4-BE49-F238E27FC236}">
                <a16:creationId xmlns:a16="http://schemas.microsoft.com/office/drawing/2014/main" id="{B08452D0-8C14-4DC9-B38A-4FA0AEE64DE6}"/>
              </a:ext>
            </a:extLst>
          </p:cNvPr>
          <p:cNvGrpSpPr/>
          <p:nvPr/>
        </p:nvGrpSpPr>
        <p:grpSpPr>
          <a:xfrm>
            <a:off x="5465403" y="955834"/>
            <a:ext cx="900000" cy="900000"/>
            <a:chOff x="5465403" y="955834"/>
            <a:chExt cx="900000" cy="900000"/>
          </a:xfrm>
        </p:grpSpPr>
        <p:pic>
          <p:nvPicPr>
            <p:cNvPr id="44" name="Picture 43">
              <a:extLst>
                <a:ext uri="{FF2B5EF4-FFF2-40B4-BE49-F238E27FC236}">
                  <a16:creationId xmlns:a16="http://schemas.microsoft.com/office/drawing/2014/main" id="{235FC18B-EC52-4DF3-88CB-B7DB07EBB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5403" y="955834"/>
              <a:ext cx="900000" cy="900000"/>
            </a:xfrm>
            <a:prstGeom prst="rect">
              <a:avLst/>
            </a:prstGeom>
          </p:spPr>
        </p:pic>
        <p:grpSp>
          <p:nvGrpSpPr>
            <p:cNvPr id="50" name="Group 49">
              <a:extLst>
                <a:ext uri="{FF2B5EF4-FFF2-40B4-BE49-F238E27FC236}">
                  <a16:creationId xmlns:a16="http://schemas.microsoft.com/office/drawing/2014/main" id="{0D6BF223-3328-4CC4-84D5-BF6EEFE17500}"/>
                </a:ext>
              </a:extLst>
            </p:cNvPr>
            <p:cNvGrpSpPr/>
            <p:nvPr/>
          </p:nvGrpSpPr>
          <p:grpSpPr>
            <a:xfrm>
              <a:off x="5699166" y="1171477"/>
              <a:ext cx="432474" cy="468714"/>
              <a:chOff x="5699166" y="1223964"/>
              <a:chExt cx="432474" cy="468714"/>
            </a:xfrm>
          </p:grpSpPr>
          <p:sp>
            <p:nvSpPr>
              <p:cNvPr id="23" name="Freeform 50">
                <a:extLst>
                  <a:ext uri="{FF2B5EF4-FFF2-40B4-BE49-F238E27FC236}">
                    <a16:creationId xmlns:a16="http://schemas.microsoft.com/office/drawing/2014/main" id="{00B61800-ACF3-4CB4-A717-63D71962CF97}"/>
                  </a:ext>
                </a:extLst>
              </p:cNvPr>
              <p:cNvSpPr/>
              <p:nvPr/>
            </p:nvSpPr>
            <p:spPr>
              <a:xfrm>
                <a:off x="5699166" y="1223964"/>
                <a:ext cx="391278" cy="390846"/>
              </a:xfrm>
              <a:custGeom>
                <a:avLst/>
                <a:gdLst>
                  <a:gd name="connsiteX0" fmla="*/ 2540027 w 3073586"/>
                  <a:gd name="connsiteY0" fmla="*/ 1996732 h 3070220"/>
                  <a:gd name="connsiteX1" fmla="*/ 2635974 w 3073586"/>
                  <a:gd name="connsiteY1" fmla="*/ 1540487 h 3070220"/>
                  <a:gd name="connsiteX2" fmla="*/ 2570335 w 3073586"/>
                  <a:gd name="connsiteY2" fmla="*/ 1147190 h 3070220"/>
                  <a:gd name="connsiteX3" fmla="*/ 2635974 w 3073586"/>
                  <a:gd name="connsiteY3" fmla="*/ 1540487 h 3070220"/>
                  <a:gd name="connsiteX4" fmla="*/ 2540027 w 3073586"/>
                  <a:gd name="connsiteY4" fmla="*/ 1996732 h 3070220"/>
                  <a:gd name="connsiteX5" fmla="*/ 2562307 w 3073586"/>
                  <a:gd name="connsiteY5" fmla="*/ 1996432 h 3070220"/>
                  <a:gd name="connsiteX6" fmla="*/ 2966919 w 3073586"/>
                  <a:gd name="connsiteY6" fmla="*/ 2099344 h 3070220"/>
                  <a:gd name="connsiteX7" fmla="*/ 3073470 w 3073586"/>
                  <a:gd name="connsiteY7" fmla="*/ 1540530 h 3070220"/>
                  <a:gd name="connsiteX8" fmla="*/ 1531182 w 3073586"/>
                  <a:gd name="connsiteY8" fmla="*/ -112 h 3070220"/>
                  <a:gd name="connsiteX9" fmla="*/ -116 w 3073586"/>
                  <a:gd name="connsiteY9" fmla="*/ 1540315 h 3070220"/>
                  <a:gd name="connsiteX10" fmla="*/ 1531182 w 3073586"/>
                  <a:gd name="connsiteY10" fmla="*/ 3070109 h 3070220"/>
                  <a:gd name="connsiteX11" fmla="*/ 1744756 w 3073586"/>
                  <a:gd name="connsiteY11" fmla="*/ 3055529 h 3070220"/>
                  <a:gd name="connsiteX12" fmla="*/ 1717110 w 3073586"/>
                  <a:gd name="connsiteY12" fmla="*/ 2840700 h 3070220"/>
                  <a:gd name="connsiteX13" fmla="*/ 2540027 w 3073586"/>
                  <a:gd name="connsiteY13" fmla="*/ 1996732 h 3070220"/>
                  <a:gd name="connsiteX14" fmla="*/ 2318811 w 3073586"/>
                  <a:gd name="connsiteY14" fmla="*/ 753893 h 3070220"/>
                  <a:gd name="connsiteX15" fmla="*/ 1717239 w 3073586"/>
                  <a:gd name="connsiteY15" fmla="*/ 1354902 h 3070220"/>
                  <a:gd name="connsiteX16" fmla="*/ 732692 w 3073586"/>
                  <a:gd name="connsiteY16" fmla="*/ 2294320 h 3070220"/>
                  <a:gd name="connsiteX17" fmla="*/ 437379 w 3073586"/>
                  <a:gd name="connsiteY17" fmla="*/ 1540487 h 3070220"/>
                  <a:gd name="connsiteX18" fmla="*/ 1531182 w 3073586"/>
                  <a:gd name="connsiteY18" fmla="*/ 437266 h 3070220"/>
                  <a:gd name="connsiteX19" fmla="*/ 1903038 w 3073586"/>
                  <a:gd name="connsiteY19" fmla="*/ 491895 h 3070220"/>
                  <a:gd name="connsiteX20" fmla="*/ 1531182 w 3073586"/>
                  <a:gd name="connsiteY20" fmla="*/ 437266 h 3070220"/>
                  <a:gd name="connsiteX21" fmla="*/ 437551 w 3073586"/>
                  <a:gd name="connsiteY21" fmla="*/ 1540487 h 3070220"/>
                  <a:gd name="connsiteX22" fmla="*/ 732692 w 3073586"/>
                  <a:gd name="connsiteY22" fmla="*/ 2294320 h 3070220"/>
                  <a:gd name="connsiteX23" fmla="*/ 1695344 w 3073586"/>
                  <a:gd name="connsiteY23" fmla="*/ 1693655 h 3070220"/>
                  <a:gd name="connsiteX24" fmla="*/ 1378181 w 3073586"/>
                  <a:gd name="connsiteY24" fmla="*/ 1693655 h 3070220"/>
                  <a:gd name="connsiteX25" fmla="*/ 1378181 w 3073586"/>
                  <a:gd name="connsiteY25" fmla="*/ 1376856 h 3070220"/>
                  <a:gd name="connsiteX26" fmla="*/ 1695344 w 3073586"/>
                  <a:gd name="connsiteY26" fmla="*/ 1376856 h 3070220"/>
                  <a:gd name="connsiteX27" fmla="*/ 1695344 w 3073586"/>
                  <a:gd name="connsiteY27" fmla="*/ 1693655 h 307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3586" h="3070220">
                    <a:moveTo>
                      <a:pt x="2540027" y="1996732"/>
                    </a:moveTo>
                    <a:cubicBezTo>
                      <a:pt x="2603983" y="1853148"/>
                      <a:pt x="2636687" y="1697639"/>
                      <a:pt x="2635974" y="1540487"/>
                    </a:cubicBezTo>
                    <a:cubicBezTo>
                      <a:pt x="2635974" y="1398468"/>
                      <a:pt x="2614093" y="1267370"/>
                      <a:pt x="2570335" y="1147190"/>
                    </a:cubicBezTo>
                    <a:cubicBezTo>
                      <a:pt x="2614068" y="1267254"/>
                      <a:pt x="2635945" y="1398352"/>
                      <a:pt x="2635974" y="1540487"/>
                    </a:cubicBezTo>
                    <a:cubicBezTo>
                      <a:pt x="2636687" y="1697639"/>
                      <a:pt x="2603983" y="1853148"/>
                      <a:pt x="2540027" y="1996732"/>
                    </a:cubicBezTo>
                    <a:cubicBezTo>
                      <a:pt x="2547411" y="1996732"/>
                      <a:pt x="2554881" y="1996432"/>
                      <a:pt x="2562307" y="1996432"/>
                    </a:cubicBezTo>
                    <a:cubicBezTo>
                      <a:pt x="2703692" y="1996235"/>
                      <a:pt x="2842848" y="2031632"/>
                      <a:pt x="2966919" y="2099344"/>
                    </a:cubicBezTo>
                    <a:cubicBezTo>
                      <a:pt x="3037478" y="1921473"/>
                      <a:pt x="3073637" y="1731853"/>
                      <a:pt x="3073470" y="1540530"/>
                    </a:cubicBezTo>
                    <a:cubicBezTo>
                      <a:pt x="3073513" y="688329"/>
                      <a:pt x="2384450" y="-112"/>
                      <a:pt x="1531182" y="-112"/>
                    </a:cubicBezTo>
                    <a:cubicBezTo>
                      <a:pt x="688946" y="-112"/>
                      <a:pt x="-116" y="688158"/>
                      <a:pt x="-116" y="1540315"/>
                    </a:cubicBezTo>
                    <a:cubicBezTo>
                      <a:pt x="13" y="2381753"/>
                      <a:pt x="689075" y="3070109"/>
                      <a:pt x="1531182" y="3070109"/>
                    </a:cubicBezTo>
                    <a:cubicBezTo>
                      <a:pt x="1602625" y="3070126"/>
                      <a:pt x="1673983" y="3065254"/>
                      <a:pt x="1744756" y="3055529"/>
                    </a:cubicBezTo>
                    <a:cubicBezTo>
                      <a:pt x="1726353" y="2985399"/>
                      <a:pt x="1717063" y="2913197"/>
                      <a:pt x="1717110" y="2840700"/>
                    </a:cubicBezTo>
                    <a:cubicBezTo>
                      <a:pt x="1717239" y="2381839"/>
                      <a:pt x="2083600" y="2008567"/>
                      <a:pt x="2540027" y="1996732"/>
                    </a:cubicBezTo>
                    <a:close/>
                    <a:moveTo>
                      <a:pt x="2318811" y="753893"/>
                    </a:moveTo>
                    <a:lnTo>
                      <a:pt x="1717239" y="1354902"/>
                    </a:lnTo>
                    <a:close/>
                    <a:moveTo>
                      <a:pt x="732692" y="2294320"/>
                    </a:moveTo>
                    <a:cubicBezTo>
                      <a:pt x="546721" y="2097672"/>
                      <a:pt x="437379" y="1835503"/>
                      <a:pt x="437379" y="1540487"/>
                    </a:cubicBezTo>
                    <a:cubicBezTo>
                      <a:pt x="437551" y="928715"/>
                      <a:pt x="929738" y="437266"/>
                      <a:pt x="1531182" y="437266"/>
                    </a:cubicBezTo>
                    <a:cubicBezTo>
                      <a:pt x="1662418" y="437266"/>
                      <a:pt x="1782749" y="459135"/>
                      <a:pt x="1903038" y="491895"/>
                    </a:cubicBezTo>
                    <a:cubicBezTo>
                      <a:pt x="1782835" y="459135"/>
                      <a:pt x="1662632" y="437266"/>
                      <a:pt x="1531182" y="437266"/>
                    </a:cubicBezTo>
                    <a:cubicBezTo>
                      <a:pt x="929738" y="437266"/>
                      <a:pt x="437551" y="928715"/>
                      <a:pt x="437551" y="1540487"/>
                    </a:cubicBezTo>
                    <a:cubicBezTo>
                      <a:pt x="437551" y="1835503"/>
                      <a:pt x="546892" y="2097672"/>
                      <a:pt x="732692" y="2294320"/>
                    </a:cubicBezTo>
                    <a:close/>
                    <a:moveTo>
                      <a:pt x="1695344" y="1693655"/>
                    </a:moveTo>
                    <a:cubicBezTo>
                      <a:pt x="1607854" y="1791979"/>
                      <a:pt x="1465671" y="1791979"/>
                      <a:pt x="1378181" y="1693655"/>
                    </a:cubicBezTo>
                    <a:cubicBezTo>
                      <a:pt x="1279743" y="1606265"/>
                      <a:pt x="1279743" y="1464246"/>
                      <a:pt x="1378181" y="1376856"/>
                    </a:cubicBezTo>
                    <a:cubicBezTo>
                      <a:pt x="1465671" y="1289424"/>
                      <a:pt x="1607854" y="1278532"/>
                      <a:pt x="1695344" y="1376856"/>
                    </a:cubicBezTo>
                    <a:cubicBezTo>
                      <a:pt x="1793782" y="1464032"/>
                      <a:pt x="1793782" y="1606051"/>
                      <a:pt x="1695344" y="1693655"/>
                    </a:cubicBezTo>
                    <a:close/>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4" name="Group 23">
                <a:extLst>
                  <a:ext uri="{FF2B5EF4-FFF2-40B4-BE49-F238E27FC236}">
                    <a16:creationId xmlns:a16="http://schemas.microsoft.com/office/drawing/2014/main" id="{5A495752-7A7D-48C4-AC2C-A7872931F93D}"/>
                  </a:ext>
                </a:extLst>
              </p:cNvPr>
              <p:cNvGrpSpPr/>
              <p:nvPr/>
            </p:nvGrpSpPr>
            <p:grpSpPr>
              <a:xfrm>
                <a:off x="5919982" y="1490847"/>
                <a:ext cx="211658" cy="201831"/>
                <a:chOff x="5078893" y="2616426"/>
                <a:chExt cx="250471" cy="238844"/>
              </a:xfrm>
            </p:grpSpPr>
            <p:sp>
              <p:nvSpPr>
                <p:cNvPr id="25" name="Freeform 51">
                  <a:extLst>
                    <a:ext uri="{FF2B5EF4-FFF2-40B4-BE49-F238E27FC236}">
                      <a16:creationId xmlns:a16="http://schemas.microsoft.com/office/drawing/2014/main" id="{EFC8A8D8-CB6D-47E0-B6DA-A1280BC522A3}"/>
                    </a:ext>
                  </a:extLst>
                </p:cNvPr>
                <p:cNvSpPr/>
                <p:nvPr/>
              </p:nvSpPr>
              <p:spPr>
                <a:xfrm>
                  <a:off x="5078893" y="2616426"/>
                  <a:ext cx="250471" cy="238844"/>
                </a:xfrm>
                <a:custGeom>
                  <a:avLst/>
                  <a:gdLst>
                    <a:gd name="connsiteX0" fmla="*/ -116 w 1662619"/>
                    <a:gd name="connsiteY0" fmla="*/ 956030 h 1585451"/>
                    <a:gd name="connsiteX1" fmla="*/ 817349 w 1662619"/>
                    <a:gd name="connsiteY1" fmla="*/ 1585340 h 1585451"/>
                    <a:gd name="connsiteX2" fmla="*/ 1662503 w 1662619"/>
                    <a:gd name="connsiteY2" fmla="*/ 741200 h 1585451"/>
                    <a:gd name="connsiteX3" fmla="*/ 1221960 w 1662619"/>
                    <a:gd name="connsiteY3" fmla="*/ -112 h 1585451"/>
                  </a:gdLst>
                  <a:ahLst/>
                  <a:cxnLst>
                    <a:cxn ang="0">
                      <a:pos x="connsiteX0" y="connsiteY0"/>
                    </a:cxn>
                    <a:cxn ang="0">
                      <a:pos x="connsiteX1" y="connsiteY1"/>
                    </a:cxn>
                    <a:cxn ang="0">
                      <a:pos x="connsiteX2" y="connsiteY2"/>
                    </a:cxn>
                    <a:cxn ang="0">
                      <a:pos x="connsiteX3" y="connsiteY3"/>
                    </a:cxn>
                  </a:cxnLst>
                  <a:rect l="l" t="t" r="r" b="b"/>
                  <a:pathLst>
                    <a:path w="1662619" h="1585451">
                      <a:moveTo>
                        <a:pt x="-116" y="956030"/>
                      </a:moveTo>
                      <a:cubicBezTo>
                        <a:pt x="95016" y="1318153"/>
                        <a:pt x="424887" y="1585340"/>
                        <a:pt x="817349" y="1585340"/>
                      </a:cubicBezTo>
                      <a:cubicBezTo>
                        <a:pt x="1284122" y="1585340"/>
                        <a:pt x="1662503" y="1207394"/>
                        <a:pt x="1662503" y="741200"/>
                      </a:cubicBezTo>
                      <a:cubicBezTo>
                        <a:pt x="1662606" y="432167"/>
                        <a:pt x="1493610" y="147795"/>
                        <a:pt x="1221960" y="-112"/>
                      </a:cubicBez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27">
                  <a:extLst>
                    <a:ext uri="{FF2B5EF4-FFF2-40B4-BE49-F238E27FC236}">
                      <a16:creationId xmlns:a16="http://schemas.microsoft.com/office/drawing/2014/main" id="{711BCBC2-0035-42DF-A8FE-CECBFEFB4B00}"/>
                    </a:ext>
                  </a:extLst>
                </p:cNvPr>
                <p:cNvSpPr/>
                <p:nvPr/>
              </p:nvSpPr>
              <p:spPr>
                <a:xfrm>
                  <a:off x="5135494" y="2655277"/>
                  <a:ext cx="137269" cy="135567"/>
                </a:xfrm>
                <a:custGeom>
                  <a:avLst/>
                  <a:gdLst>
                    <a:gd name="connsiteX0" fmla="*/ 0 w 115252"/>
                    <a:gd name="connsiteY0" fmla="*/ 113824 h 113823"/>
                    <a:gd name="connsiteX1" fmla="*/ 57626 w 115252"/>
                    <a:gd name="connsiteY1" fmla="*/ 0 h 113823"/>
                    <a:gd name="connsiteX2" fmla="*/ 115253 w 115252"/>
                    <a:gd name="connsiteY2" fmla="*/ 113824 h 113823"/>
                    <a:gd name="connsiteX3" fmla="*/ 0 w 115252"/>
                    <a:gd name="connsiteY3" fmla="*/ 113824 h 113823"/>
                    <a:gd name="connsiteX4" fmla="*/ 57626 w 115252"/>
                    <a:gd name="connsiteY4" fmla="*/ 43148 h 113823"/>
                    <a:gd name="connsiteX5" fmla="*/ 57626 w 115252"/>
                    <a:gd name="connsiteY5" fmla="*/ 69056 h 113823"/>
                    <a:gd name="connsiteX6" fmla="*/ 57626 w 115252"/>
                    <a:gd name="connsiteY6" fmla="*/ 90488 h 113823"/>
                    <a:gd name="connsiteX7" fmla="*/ 57626 w 115252"/>
                    <a:gd name="connsiteY7" fmla="*/ 94774 h 11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52" h="113823">
                      <a:moveTo>
                        <a:pt x="0" y="113824"/>
                      </a:moveTo>
                      <a:lnTo>
                        <a:pt x="57626" y="0"/>
                      </a:lnTo>
                      <a:lnTo>
                        <a:pt x="115253" y="113824"/>
                      </a:lnTo>
                      <a:lnTo>
                        <a:pt x="0" y="113824"/>
                      </a:lnTo>
                      <a:moveTo>
                        <a:pt x="57626" y="43148"/>
                      </a:moveTo>
                      <a:lnTo>
                        <a:pt x="57626" y="69056"/>
                      </a:lnTo>
                      <a:moveTo>
                        <a:pt x="57626" y="90488"/>
                      </a:moveTo>
                      <a:lnTo>
                        <a:pt x="57626" y="94774"/>
                      </a:lnTo>
                    </a:path>
                  </a:pathLst>
                </a:custGeom>
                <a:noFill/>
                <a:ln w="12700" cap="rnd">
                  <a:solidFill>
                    <a:schemeClr val="tx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grpSp>
      <p:grpSp>
        <p:nvGrpSpPr>
          <p:cNvPr id="3" name="Group 2">
            <a:extLst>
              <a:ext uri="{FF2B5EF4-FFF2-40B4-BE49-F238E27FC236}">
                <a16:creationId xmlns:a16="http://schemas.microsoft.com/office/drawing/2014/main" id="{B3F552D7-6945-4A8D-96F3-E54D6B7B116F}"/>
              </a:ext>
            </a:extLst>
          </p:cNvPr>
          <p:cNvGrpSpPr/>
          <p:nvPr/>
        </p:nvGrpSpPr>
        <p:grpSpPr>
          <a:xfrm>
            <a:off x="5465403" y="2304612"/>
            <a:ext cx="900000" cy="900000"/>
            <a:chOff x="5465403" y="2304612"/>
            <a:chExt cx="900000" cy="900000"/>
          </a:xfrm>
        </p:grpSpPr>
        <p:pic>
          <p:nvPicPr>
            <p:cNvPr id="42" name="Picture 41">
              <a:extLst>
                <a:ext uri="{FF2B5EF4-FFF2-40B4-BE49-F238E27FC236}">
                  <a16:creationId xmlns:a16="http://schemas.microsoft.com/office/drawing/2014/main" id="{31FAD37A-FBF4-48AD-87E9-3D0E35893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5403" y="2304612"/>
              <a:ext cx="900000" cy="900000"/>
            </a:xfrm>
            <a:prstGeom prst="rect">
              <a:avLst/>
            </a:prstGeom>
          </p:spPr>
        </p:pic>
        <p:grpSp>
          <p:nvGrpSpPr>
            <p:cNvPr id="51" name="Group 50">
              <a:extLst>
                <a:ext uri="{FF2B5EF4-FFF2-40B4-BE49-F238E27FC236}">
                  <a16:creationId xmlns:a16="http://schemas.microsoft.com/office/drawing/2014/main" id="{3BD9B3FB-6959-415A-B6A9-3BCB3926A51F}"/>
                </a:ext>
              </a:extLst>
            </p:cNvPr>
            <p:cNvGrpSpPr/>
            <p:nvPr/>
          </p:nvGrpSpPr>
          <p:grpSpPr>
            <a:xfrm>
              <a:off x="5710414" y="2551607"/>
              <a:ext cx="409978" cy="436490"/>
              <a:chOff x="5710414" y="2692627"/>
              <a:chExt cx="409978" cy="436490"/>
            </a:xfrm>
          </p:grpSpPr>
          <p:sp>
            <p:nvSpPr>
              <p:cNvPr id="30" name="Shield_EA18" title="Icon of a shield">
                <a:extLst>
                  <a:ext uri="{FF2B5EF4-FFF2-40B4-BE49-F238E27FC236}">
                    <a16:creationId xmlns:a16="http://schemas.microsoft.com/office/drawing/2014/main" id="{A4DF116C-D1A7-48D1-B89A-F4AD00D288C1}"/>
                  </a:ext>
                </a:extLst>
              </p:cNvPr>
              <p:cNvSpPr>
                <a:spLocks noChangeAspect="1"/>
              </p:cNvSpPr>
              <p:nvPr/>
            </p:nvSpPr>
            <p:spPr bwMode="auto">
              <a:xfrm>
                <a:off x="5710414" y="2692627"/>
                <a:ext cx="409978" cy="43649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Lock" title="Icon of a padlock">
                <a:extLst>
                  <a:ext uri="{FF2B5EF4-FFF2-40B4-BE49-F238E27FC236}">
                    <a16:creationId xmlns:a16="http://schemas.microsoft.com/office/drawing/2014/main" id="{33900C6A-E6C9-4D7C-ABC8-4FDBA011FBA2}"/>
                  </a:ext>
                </a:extLst>
              </p:cNvPr>
              <p:cNvSpPr>
                <a:spLocks noChangeAspect="1" noEditPoints="1"/>
              </p:cNvSpPr>
              <p:nvPr/>
            </p:nvSpPr>
            <p:spPr bwMode="auto">
              <a:xfrm>
                <a:off x="5848750" y="2807751"/>
                <a:ext cx="133305" cy="18631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32" name="TextBox 31">
            <a:extLst>
              <a:ext uri="{FF2B5EF4-FFF2-40B4-BE49-F238E27FC236}">
                <a16:creationId xmlns:a16="http://schemas.microsoft.com/office/drawing/2014/main" id="{5053823D-EE60-46C3-9374-59F3DE31B364}"/>
              </a:ext>
            </a:extLst>
          </p:cNvPr>
          <p:cNvSpPr txBox="1"/>
          <p:nvPr/>
        </p:nvSpPr>
        <p:spPr>
          <a:xfrm>
            <a:off x="6792946" y="5021280"/>
            <a:ext cx="4662453" cy="861774"/>
          </a:xfrm>
          <a:prstGeom prst="rect">
            <a:avLst/>
          </a:prstGeom>
          <a:noFill/>
        </p:spPr>
        <p:txBody>
          <a:bodyPr wrap="square" lIns="0" tIns="0" rIns="0" bIns="0" rtlCol="0" anchor="t">
            <a:spAutoFit/>
          </a:bodyPr>
          <a:lstStyle/>
          <a:p>
            <a:pPr>
              <a:defRPr/>
            </a:pPr>
            <a:r>
              <a:rPr lang="en-US" sz="1400">
                <a:solidFill>
                  <a:srgbClr val="000000"/>
                </a:solidFill>
                <a:cs typeface="Segoe UI Semibold"/>
              </a:rPr>
              <a:t>Managing data across growing digital estates is increasingly complex. Information governance and records management tools ensure proper data lifecycle management to support compliance and operational efficiency.</a:t>
            </a:r>
            <a:endParaRPr kumimoji="0" lang="en-US" sz="1400" b="0" i="0" u="none" strike="noStrike" kern="1200" cap="none" spc="0" normalizeH="0" baseline="30000" noProof="0">
              <a:ln>
                <a:noFill/>
              </a:ln>
              <a:solidFill>
                <a:srgbClr val="000000"/>
              </a:solidFill>
              <a:effectLst/>
              <a:uLnTx/>
              <a:uFillTx/>
              <a:ea typeface="+mn-ea"/>
              <a:cs typeface="Segoe UI Semibold"/>
            </a:endParaRPr>
          </a:p>
        </p:txBody>
      </p:sp>
      <p:grpSp>
        <p:nvGrpSpPr>
          <p:cNvPr id="6" name="Group 5">
            <a:extLst>
              <a:ext uri="{FF2B5EF4-FFF2-40B4-BE49-F238E27FC236}">
                <a16:creationId xmlns:a16="http://schemas.microsoft.com/office/drawing/2014/main" id="{D184B5B1-6961-4C4C-8701-2681BD1B7AC2}"/>
              </a:ext>
            </a:extLst>
          </p:cNvPr>
          <p:cNvGrpSpPr/>
          <p:nvPr/>
        </p:nvGrpSpPr>
        <p:grpSpPr>
          <a:xfrm>
            <a:off x="5465403" y="5002167"/>
            <a:ext cx="900000" cy="900000"/>
            <a:chOff x="5465403" y="5002167"/>
            <a:chExt cx="900000" cy="900000"/>
          </a:xfrm>
        </p:grpSpPr>
        <p:pic>
          <p:nvPicPr>
            <p:cNvPr id="46" name="Picture 45">
              <a:extLst>
                <a:ext uri="{FF2B5EF4-FFF2-40B4-BE49-F238E27FC236}">
                  <a16:creationId xmlns:a16="http://schemas.microsoft.com/office/drawing/2014/main" id="{0411CE32-AA87-4A75-9F74-0CF4390CCF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5403" y="5002167"/>
              <a:ext cx="900000" cy="900000"/>
            </a:xfrm>
            <a:prstGeom prst="rect">
              <a:avLst/>
            </a:prstGeom>
          </p:spPr>
        </p:pic>
        <p:grpSp>
          <p:nvGrpSpPr>
            <p:cNvPr id="53" name="Group 52">
              <a:extLst>
                <a:ext uri="{FF2B5EF4-FFF2-40B4-BE49-F238E27FC236}">
                  <a16:creationId xmlns:a16="http://schemas.microsoft.com/office/drawing/2014/main" id="{2656483C-433D-4B13-ADB5-B4BDF128B697}"/>
                </a:ext>
              </a:extLst>
            </p:cNvPr>
            <p:cNvGrpSpPr/>
            <p:nvPr/>
          </p:nvGrpSpPr>
          <p:grpSpPr>
            <a:xfrm>
              <a:off x="5727472" y="5212540"/>
              <a:ext cx="404168" cy="479254"/>
              <a:chOff x="5713319" y="5287841"/>
              <a:chExt cx="404168" cy="479254"/>
            </a:xfrm>
          </p:grpSpPr>
          <p:sp>
            <p:nvSpPr>
              <p:cNvPr id="37" name="Freeform: Shape 36">
                <a:extLst>
                  <a:ext uri="{FF2B5EF4-FFF2-40B4-BE49-F238E27FC236}">
                    <a16:creationId xmlns:a16="http://schemas.microsoft.com/office/drawing/2014/main" id="{76FCAAC0-7E83-4D72-B57F-EEE9FD2F4932}"/>
                  </a:ext>
                </a:extLst>
              </p:cNvPr>
              <p:cNvSpPr/>
              <p:nvPr/>
            </p:nvSpPr>
            <p:spPr>
              <a:xfrm>
                <a:off x="5747390" y="5371730"/>
                <a:ext cx="78846" cy="118896"/>
              </a:xfrm>
              <a:custGeom>
                <a:avLst/>
                <a:gdLst>
                  <a:gd name="connsiteX0" fmla="*/ 58043 w 78846"/>
                  <a:gd name="connsiteY0" fmla="*/ 90419 h 118896"/>
                  <a:gd name="connsiteX1" fmla="*/ 50369 w 78846"/>
                  <a:gd name="connsiteY1" fmla="*/ 109978 h 118896"/>
                  <a:gd name="connsiteX2" fmla="*/ 69929 w 78846"/>
                  <a:gd name="connsiteY2" fmla="*/ 117652 h 118896"/>
                  <a:gd name="connsiteX3" fmla="*/ 77602 w 78846"/>
                  <a:gd name="connsiteY3" fmla="*/ 98093 h 118896"/>
                  <a:gd name="connsiteX4" fmla="*/ 69929 w 78846"/>
                  <a:gd name="connsiteY4" fmla="*/ 90419 h 118896"/>
                  <a:gd name="connsiteX5" fmla="*/ 69929 w 78846"/>
                  <a:gd name="connsiteY5" fmla="*/ 50585 h 118896"/>
                  <a:gd name="connsiteX6" fmla="*/ 46158 w 78846"/>
                  <a:gd name="connsiteY6" fmla="*/ 50585 h 118896"/>
                  <a:gd name="connsiteX7" fmla="*/ 46158 w 78846"/>
                  <a:gd name="connsiteY7" fmla="*/ 28477 h 118896"/>
                  <a:gd name="connsiteX8" fmla="*/ 53831 w 78846"/>
                  <a:gd name="connsiteY8" fmla="*/ 8918 h 118896"/>
                  <a:gd name="connsiteX9" fmla="*/ 34272 w 78846"/>
                  <a:gd name="connsiteY9" fmla="*/ 1244 h 118896"/>
                  <a:gd name="connsiteX10" fmla="*/ 26598 w 78846"/>
                  <a:gd name="connsiteY10" fmla="*/ 20804 h 118896"/>
                  <a:gd name="connsiteX11" fmla="*/ 34272 w 78846"/>
                  <a:gd name="connsiteY11" fmla="*/ 28477 h 118896"/>
                  <a:gd name="connsiteX12" fmla="*/ 34272 w 78846"/>
                  <a:gd name="connsiteY12" fmla="*/ 50579 h 118896"/>
                  <a:gd name="connsiteX13" fmla="*/ 3477 w 78846"/>
                  <a:gd name="connsiteY13" fmla="*/ 50537 h 118896"/>
                  <a:gd name="connsiteX14" fmla="*/ 594 w 78846"/>
                  <a:gd name="connsiteY14" fmla="*/ 60242 h 118896"/>
                  <a:gd name="connsiteX15" fmla="*/ 0 w 78846"/>
                  <a:gd name="connsiteY15" fmla="*/ 62423 h 118896"/>
                  <a:gd name="connsiteX16" fmla="*/ 58043 w 78846"/>
                  <a:gd name="connsiteY16" fmla="*/ 62476 h 1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846" h="118896">
                    <a:moveTo>
                      <a:pt x="58043" y="90419"/>
                    </a:moveTo>
                    <a:cubicBezTo>
                      <a:pt x="50523" y="93701"/>
                      <a:pt x="47087" y="102458"/>
                      <a:pt x="50369" y="109978"/>
                    </a:cubicBezTo>
                    <a:cubicBezTo>
                      <a:pt x="53651" y="117498"/>
                      <a:pt x="62409" y="120934"/>
                      <a:pt x="69929" y="117652"/>
                    </a:cubicBezTo>
                    <a:cubicBezTo>
                      <a:pt x="77449" y="114370"/>
                      <a:pt x="80885" y="105613"/>
                      <a:pt x="77602" y="98093"/>
                    </a:cubicBezTo>
                    <a:cubicBezTo>
                      <a:pt x="76104" y="94658"/>
                      <a:pt x="73363" y="91918"/>
                      <a:pt x="69929" y="90419"/>
                    </a:cubicBezTo>
                    <a:lnTo>
                      <a:pt x="69929" y="50585"/>
                    </a:lnTo>
                    <a:lnTo>
                      <a:pt x="46158" y="50585"/>
                    </a:lnTo>
                    <a:lnTo>
                      <a:pt x="46158" y="28477"/>
                    </a:lnTo>
                    <a:cubicBezTo>
                      <a:pt x="53677" y="25195"/>
                      <a:pt x="57114" y="16439"/>
                      <a:pt x="53831" y="8918"/>
                    </a:cubicBezTo>
                    <a:cubicBezTo>
                      <a:pt x="50549" y="1398"/>
                      <a:pt x="41792" y="-2038"/>
                      <a:pt x="34272" y="1244"/>
                    </a:cubicBezTo>
                    <a:cubicBezTo>
                      <a:pt x="26752" y="4526"/>
                      <a:pt x="23316" y="13284"/>
                      <a:pt x="26598" y="20804"/>
                    </a:cubicBezTo>
                    <a:cubicBezTo>
                      <a:pt x="28097" y="24238"/>
                      <a:pt x="30838" y="26979"/>
                      <a:pt x="34272" y="28477"/>
                    </a:cubicBezTo>
                    <a:lnTo>
                      <a:pt x="34272" y="50579"/>
                    </a:lnTo>
                    <a:lnTo>
                      <a:pt x="3477" y="50537"/>
                    </a:lnTo>
                    <a:cubicBezTo>
                      <a:pt x="2336" y="53716"/>
                      <a:pt x="1486" y="56896"/>
                      <a:pt x="594" y="60242"/>
                    </a:cubicBezTo>
                    <a:cubicBezTo>
                      <a:pt x="404" y="60967"/>
                      <a:pt x="202" y="61698"/>
                      <a:pt x="0" y="62423"/>
                    </a:cubicBezTo>
                    <a:lnTo>
                      <a:pt x="58043" y="62476"/>
                    </a:lnTo>
                    <a:close/>
                  </a:path>
                </a:pathLst>
              </a:custGeom>
              <a:solidFill>
                <a:schemeClr val="tx1"/>
              </a:solidFill>
              <a:ln w="585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5F05A64-AA45-44CA-B6DE-62302D9874D1}"/>
                  </a:ext>
                </a:extLst>
              </p:cNvPr>
              <p:cNvSpPr/>
              <p:nvPr/>
            </p:nvSpPr>
            <p:spPr>
              <a:xfrm>
                <a:off x="5713319" y="5287841"/>
                <a:ext cx="404168" cy="479254"/>
              </a:xfrm>
              <a:custGeom>
                <a:avLst/>
                <a:gdLst>
                  <a:gd name="connsiteX0" fmla="*/ 398167 w 404168"/>
                  <a:gd name="connsiteY0" fmla="*/ 259307 h 479254"/>
                  <a:gd name="connsiteX1" fmla="*/ 357162 w 404168"/>
                  <a:gd name="connsiteY1" fmla="*/ 187994 h 479254"/>
                  <a:gd name="connsiteX2" fmla="*/ 357162 w 404168"/>
                  <a:gd name="connsiteY2" fmla="*/ 185022 h 479254"/>
                  <a:gd name="connsiteX3" fmla="*/ 184912 w 404168"/>
                  <a:gd name="connsiteY3" fmla="*/ 122 h 479254"/>
                  <a:gd name="connsiteX4" fmla="*/ 184822 w 404168"/>
                  <a:gd name="connsiteY4" fmla="*/ 119 h 479254"/>
                  <a:gd name="connsiteX5" fmla="*/ 178219 w 404168"/>
                  <a:gd name="connsiteY5" fmla="*/ 0 h 479254"/>
                  <a:gd name="connsiteX6" fmla="*/ 2 w 404168"/>
                  <a:gd name="connsiteY6" fmla="*/ 171924 h 479254"/>
                  <a:gd name="connsiteX7" fmla="*/ 2 w 404168"/>
                  <a:gd name="connsiteY7" fmla="*/ 184999 h 479254"/>
                  <a:gd name="connsiteX8" fmla="*/ 70126 w 404168"/>
                  <a:gd name="connsiteY8" fmla="*/ 328861 h 479254"/>
                  <a:gd name="connsiteX9" fmla="*/ 70126 w 404168"/>
                  <a:gd name="connsiteY9" fmla="*/ 479255 h 479254"/>
                  <a:gd name="connsiteX10" fmla="*/ 257918 w 404168"/>
                  <a:gd name="connsiteY10" fmla="*/ 479255 h 479254"/>
                  <a:gd name="connsiteX11" fmla="*/ 257918 w 404168"/>
                  <a:gd name="connsiteY11" fmla="*/ 407942 h 479254"/>
                  <a:gd name="connsiteX12" fmla="*/ 287037 w 404168"/>
                  <a:gd name="connsiteY12" fmla="*/ 407942 h 479254"/>
                  <a:gd name="connsiteX13" fmla="*/ 357162 w 404168"/>
                  <a:gd name="connsiteY13" fmla="*/ 337817 h 479254"/>
                  <a:gd name="connsiteX14" fmla="*/ 357162 w 404168"/>
                  <a:gd name="connsiteY14" fmla="*/ 300972 h 479254"/>
                  <a:gd name="connsiteX15" fmla="*/ 383310 w 404168"/>
                  <a:gd name="connsiteY15" fmla="*/ 300972 h 479254"/>
                  <a:gd name="connsiteX16" fmla="*/ 398167 w 404168"/>
                  <a:gd name="connsiteY16" fmla="*/ 259307 h 479254"/>
                  <a:gd name="connsiteX17" fmla="*/ 391202 w 404168"/>
                  <a:gd name="connsiteY17" fmla="*/ 282484 h 479254"/>
                  <a:gd name="connsiteX18" fmla="*/ 382502 w 404168"/>
                  <a:gd name="connsiteY18" fmla="*/ 289021 h 479254"/>
                  <a:gd name="connsiteX19" fmla="*/ 345277 w 404168"/>
                  <a:gd name="connsiteY19" fmla="*/ 289021 h 479254"/>
                  <a:gd name="connsiteX20" fmla="*/ 345277 w 404168"/>
                  <a:gd name="connsiteY20" fmla="*/ 337752 h 479254"/>
                  <a:gd name="connsiteX21" fmla="*/ 287037 w 404168"/>
                  <a:gd name="connsiteY21" fmla="*/ 395991 h 479254"/>
                  <a:gd name="connsiteX22" fmla="*/ 246032 w 404168"/>
                  <a:gd name="connsiteY22" fmla="*/ 395991 h 479254"/>
                  <a:gd name="connsiteX23" fmla="*/ 246032 w 404168"/>
                  <a:gd name="connsiteY23" fmla="*/ 467304 h 479254"/>
                  <a:gd name="connsiteX24" fmla="*/ 82012 w 404168"/>
                  <a:gd name="connsiteY24" fmla="*/ 467304 h 479254"/>
                  <a:gd name="connsiteX25" fmla="*/ 82012 w 404168"/>
                  <a:gd name="connsiteY25" fmla="*/ 323025 h 479254"/>
                  <a:gd name="connsiteX26" fmla="*/ 77400 w 404168"/>
                  <a:gd name="connsiteY26" fmla="*/ 319460 h 479254"/>
                  <a:gd name="connsiteX27" fmla="*/ 11887 w 404168"/>
                  <a:gd name="connsiteY27" fmla="*/ 185004 h 479254"/>
                  <a:gd name="connsiteX28" fmla="*/ 11887 w 404168"/>
                  <a:gd name="connsiteY28" fmla="*/ 172144 h 479254"/>
                  <a:gd name="connsiteX29" fmla="*/ 178231 w 404168"/>
                  <a:gd name="connsiteY29" fmla="*/ 11897 h 479254"/>
                  <a:gd name="connsiteX30" fmla="*/ 184406 w 404168"/>
                  <a:gd name="connsiteY30" fmla="*/ 12010 h 479254"/>
                  <a:gd name="connsiteX31" fmla="*/ 345306 w 404168"/>
                  <a:gd name="connsiteY31" fmla="*/ 184577 h 479254"/>
                  <a:gd name="connsiteX32" fmla="*/ 345306 w 404168"/>
                  <a:gd name="connsiteY32" fmla="*/ 191149 h 479254"/>
                  <a:gd name="connsiteX33" fmla="*/ 346887 w 404168"/>
                  <a:gd name="connsiteY33" fmla="*/ 193901 h 479254"/>
                  <a:gd name="connsiteX34" fmla="*/ 387892 w 404168"/>
                  <a:gd name="connsiteY34" fmla="*/ 265214 h 479254"/>
                  <a:gd name="connsiteX35" fmla="*/ 388053 w 404168"/>
                  <a:gd name="connsiteY35" fmla="*/ 265487 h 479254"/>
                  <a:gd name="connsiteX36" fmla="*/ 388225 w 404168"/>
                  <a:gd name="connsiteY36" fmla="*/ 265755 h 479254"/>
                  <a:gd name="connsiteX37" fmla="*/ 391226 w 404168"/>
                  <a:gd name="connsiteY37" fmla="*/ 282478 h 47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4168" h="479254">
                    <a:moveTo>
                      <a:pt x="398167" y="259307"/>
                    </a:moveTo>
                    <a:lnTo>
                      <a:pt x="357162" y="187994"/>
                    </a:lnTo>
                    <a:lnTo>
                      <a:pt x="357162" y="185022"/>
                    </a:lnTo>
                    <a:cubicBezTo>
                      <a:pt x="360655" y="86398"/>
                      <a:pt x="283536" y="3615"/>
                      <a:pt x="184912" y="122"/>
                    </a:cubicBezTo>
                    <a:cubicBezTo>
                      <a:pt x="184882" y="121"/>
                      <a:pt x="184851" y="120"/>
                      <a:pt x="184822" y="119"/>
                    </a:cubicBezTo>
                    <a:cubicBezTo>
                      <a:pt x="182611" y="44"/>
                      <a:pt x="180410" y="4"/>
                      <a:pt x="178219" y="0"/>
                    </a:cubicBezTo>
                    <a:cubicBezTo>
                      <a:pt x="82189" y="-85"/>
                      <a:pt x="3368" y="75953"/>
                      <a:pt x="2" y="171924"/>
                    </a:cubicBezTo>
                    <a:lnTo>
                      <a:pt x="2" y="184999"/>
                    </a:lnTo>
                    <a:cubicBezTo>
                      <a:pt x="-230" y="241240"/>
                      <a:pt x="25681" y="294397"/>
                      <a:pt x="70126" y="328861"/>
                    </a:cubicBezTo>
                    <a:lnTo>
                      <a:pt x="70126" y="479255"/>
                    </a:lnTo>
                    <a:lnTo>
                      <a:pt x="257918" y="479255"/>
                    </a:lnTo>
                    <a:lnTo>
                      <a:pt x="257918" y="407942"/>
                    </a:lnTo>
                    <a:lnTo>
                      <a:pt x="287037" y="407942"/>
                    </a:lnTo>
                    <a:cubicBezTo>
                      <a:pt x="325734" y="407863"/>
                      <a:pt x="357084" y="376513"/>
                      <a:pt x="357162" y="337817"/>
                    </a:cubicBezTo>
                    <a:lnTo>
                      <a:pt x="357162" y="300972"/>
                    </a:lnTo>
                    <a:lnTo>
                      <a:pt x="383310" y="300972"/>
                    </a:lnTo>
                    <a:cubicBezTo>
                      <a:pt x="398761" y="299135"/>
                      <a:pt x="412430" y="281301"/>
                      <a:pt x="398167" y="259307"/>
                    </a:cubicBezTo>
                    <a:close/>
                    <a:moveTo>
                      <a:pt x="391202" y="282484"/>
                    </a:moveTo>
                    <a:cubicBezTo>
                      <a:pt x="389519" y="285932"/>
                      <a:pt x="386283" y="288364"/>
                      <a:pt x="382502" y="289021"/>
                    </a:cubicBezTo>
                    <a:lnTo>
                      <a:pt x="345277" y="289021"/>
                    </a:lnTo>
                    <a:lnTo>
                      <a:pt x="345277" y="337752"/>
                    </a:lnTo>
                    <a:cubicBezTo>
                      <a:pt x="345231" y="369897"/>
                      <a:pt x="319183" y="395945"/>
                      <a:pt x="287037" y="395991"/>
                    </a:cubicBezTo>
                    <a:lnTo>
                      <a:pt x="246032" y="395991"/>
                    </a:lnTo>
                    <a:lnTo>
                      <a:pt x="246032" y="467304"/>
                    </a:lnTo>
                    <a:lnTo>
                      <a:pt x="82012" y="467304"/>
                    </a:lnTo>
                    <a:lnTo>
                      <a:pt x="82012" y="323025"/>
                    </a:lnTo>
                    <a:lnTo>
                      <a:pt x="77400" y="319460"/>
                    </a:lnTo>
                    <a:cubicBezTo>
                      <a:pt x="35792" y="287308"/>
                      <a:pt x="11566" y="237586"/>
                      <a:pt x="11887" y="185004"/>
                    </a:cubicBezTo>
                    <a:lnTo>
                      <a:pt x="11887" y="172144"/>
                    </a:lnTo>
                    <a:cubicBezTo>
                      <a:pt x="14931" y="82558"/>
                      <a:pt x="88594" y="11595"/>
                      <a:pt x="178231" y="11897"/>
                    </a:cubicBezTo>
                    <a:cubicBezTo>
                      <a:pt x="180280" y="11897"/>
                      <a:pt x="182338" y="11935"/>
                      <a:pt x="184406" y="12010"/>
                    </a:cubicBezTo>
                    <a:cubicBezTo>
                      <a:pt x="276443" y="15336"/>
                      <a:pt x="348420" y="92533"/>
                      <a:pt x="345306" y="184577"/>
                    </a:cubicBezTo>
                    <a:lnTo>
                      <a:pt x="345306" y="191149"/>
                    </a:lnTo>
                    <a:lnTo>
                      <a:pt x="346887" y="193901"/>
                    </a:lnTo>
                    <a:lnTo>
                      <a:pt x="387892" y="265214"/>
                    </a:lnTo>
                    <a:lnTo>
                      <a:pt x="388053" y="265487"/>
                    </a:lnTo>
                    <a:lnTo>
                      <a:pt x="388225" y="265755"/>
                    </a:lnTo>
                    <a:cubicBezTo>
                      <a:pt x="392087" y="270418"/>
                      <a:pt x="393225" y="276763"/>
                      <a:pt x="391226" y="282478"/>
                    </a:cubicBezTo>
                    <a:close/>
                  </a:path>
                </a:pathLst>
              </a:custGeom>
              <a:solidFill>
                <a:schemeClr val="tx1"/>
              </a:solidFill>
              <a:ln w="585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D358431-5B12-4CBC-AE19-E6517A797E3C}"/>
                  </a:ext>
                </a:extLst>
              </p:cNvPr>
              <p:cNvSpPr/>
              <p:nvPr/>
            </p:nvSpPr>
            <p:spPr>
              <a:xfrm>
                <a:off x="5942117" y="5325084"/>
                <a:ext cx="50496" cy="76386"/>
              </a:xfrm>
              <a:custGeom>
                <a:avLst/>
                <a:gdLst>
                  <a:gd name="connsiteX0" fmla="*/ 35657 w 50496"/>
                  <a:gd name="connsiteY0" fmla="*/ 46669 h 76386"/>
                  <a:gd name="connsiteX1" fmla="*/ 30587 w 50496"/>
                  <a:gd name="connsiteY1" fmla="*/ 47619 h 76386"/>
                  <a:gd name="connsiteX2" fmla="*/ 11886 w 50496"/>
                  <a:gd name="connsiteY2" fmla="*/ 30789 h 76386"/>
                  <a:gd name="connsiteX3" fmla="*/ 11886 w 50496"/>
                  <a:gd name="connsiteY3" fmla="*/ 4475 h 76386"/>
                  <a:gd name="connsiteX4" fmla="*/ 0 w 50496"/>
                  <a:gd name="connsiteY4" fmla="*/ 0 h 76386"/>
                  <a:gd name="connsiteX5" fmla="*/ 0 w 50496"/>
                  <a:gd name="connsiteY5" fmla="*/ 35847 h 76386"/>
                  <a:gd name="connsiteX6" fmla="*/ 21988 w 50496"/>
                  <a:gd name="connsiteY6" fmla="*/ 55654 h 76386"/>
                  <a:gd name="connsiteX7" fmla="*/ 29764 w 50496"/>
                  <a:gd name="connsiteY7" fmla="*/ 75173 h 76386"/>
                  <a:gd name="connsiteX8" fmla="*/ 49283 w 50496"/>
                  <a:gd name="connsiteY8" fmla="*/ 67397 h 76386"/>
                  <a:gd name="connsiteX9" fmla="*/ 41507 w 50496"/>
                  <a:gd name="connsiteY9" fmla="*/ 47878 h 76386"/>
                  <a:gd name="connsiteX10" fmla="*/ 35657 w 50496"/>
                  <a:gd name="connsiteY10" fmla="*/ 46669 h 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6" h="76386">
                    <a:moveTo>
                      <a:pt x="35657" y="46669"/>
                    </a:moveTo>
                    <a:cubicBezTo>
                      <a:pt x="33924" y="46683"/>
                      <a:pt x="32207" y="47006"/>
                      <a:pt x="30587" y="47619"/>
                    </a:cubicBezTo>
                    <a:lnTo>
                      <a:pt x="11886" y="30789"/>
                    </a:lnTo>
                    <a:lnTo>
                      <a:pt x="11886" y="4475"/>
                    </a:lnTo>
                    <a:cubicBezTo>
                      <a:pt x="7963" y="2912"/>
                      <a:pt x="3970" y="1343"/>
                      <a:pt x="0" y="0"/>
                    </a:cubicBezTo>
                    <a:lnTo>
                      <a:pt x="0" y="35847"/>
                    </a:lnTo>
                    <a:lnTo>
                      <a:pt x="21988" y="55654"/>
                    </a:lnTo>
                    <a:cubicBezTo>
                      <a:pt x="18745" y="63191"/>
                      <a:pt x="22227" y="71930"/>
                      <a:pt x="29764" y="75173"/>
                    </a:cubicBezTo>
                    <a:cubicBezTo>
                      <a:pt x="37302" y="78415"/>
                      <a:pt x="46040" y="74934"/>
                      <a:pt x="49283" y="67397"/>
                    </a:cubicBezTo>
                    <a:cubicBezTo>
                      <a:pt x="52526" y="59860"/>
                      <a:pt x="49045" y="51121"/>
                      <a:pt x="41507" y="47878"/>
                    </a:cubicBezTo>
                    <a:cubicBezTo>
                      <a:pt x="39659" y="47083"/>
                      <a:pt x="37669" y="46672"/>
                      <a:pt x="35657" y="46669"/>
                    </a:cubicBezTo>
                    <a:close/>
                  </a:path>
                </a:pathLst>
              </a:custGeom>
              <a:solidFill>
                <a:schemeClr val="tx1"/>
              </a:solidFill>
              <a:ln w="585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C50499E-E0D8-45F7-A20C-154C3712A6BB}"/>
                  </a:ext>
                </a:extLst>
              </p:cNvPr>
              <p:cNvSpPr/>
              <p:nvPr/>
            </p:nvSpPr>
            <p:spPr>
              <a:xfrm>
                <a:off x="5753227" y="5324182"/>
                <a:ext cx="174028" cy="261528"/>
              </a:xfrm>
              <a:custGeom>
                <a:avLst/>
                <a:gdLst>
                  <a:gd name="connsiteX0" fmla="*/ 159176 w 174028"/>
                  <a:gd name="connsiteY0" fmla="*/ 166427 h 261528"/>
                  <a:gd name="connsiteX1" fmla="*/ 153530 w 174028"/>
                  <a:gd name="connsiteY1" fmla="*/ 167556 h 261528"/>
                  <a:gd name="connsiteX2" fmla="*/ 111634 w 174028"/>
                  <a:gd name="connsiteY2" fmla="*/ 125517 h 261528"/>
                  <a:gd name="connsiteX3" fmla="*/ 111634 w 174028"/>
                  <a:gd name="connsiteY3" fmla="*/ 56521 h 261528"/>
                  <a:gd name="connsiteX4" fmla="*/ 147290 w 174028"/>
                  <a:gd name="connsiteY4" fmla="*/ 56521 h 261528"/>
                  <a:gd name="connsiteX5" fmla="*/ 147290 w 174028"/>
                  <a:gd name="connsiteY5" fmla="*/ 84452 h 261528"/>
                  <a:gd name="connsiteX6" fmla="*/ 139616 w 174028"/>
                  <a:gd name="connsiteY6" fmla="*/ 104012 h 261528"/>
                  <a:gd name="connsiteX7" fmla="*/ 159176 w 174028"/>
                  <a:gd name="connsiteY7" fmla="*/ 111686 h 261528"/>
                  <a:gd name="connsiteX8" fmla="*/ 166850 w 174028"/>
                  <a:gd name="connsiteY8" fmla="*/ 92126 h 261528"/>
                  <a:gd name="connsiteX9" fmla="*/ 159176 w 174028"/>
                  <a:gd name="connsiteY9" fmla="*/ 84452 h 261528"/>
                  <a:gd name="connsiteX10" fmla="*/ 159176 w 174028"/>
                  <a:gd name="connsiteY10" fmla="*/ 44630 h 261528"/>
                  <a:gd name="connsiteX11" fmla="*/ 111634 w 174028"/>
                  <a:gd name="connsiteY11" fmla="*/ 44630 h 261528"/>
                  <a:gd name="connsiteX12" fmla="*/ 111634 w 174028"/>
                  <a:gd name="connsiteY12" fmla="*/ 28477 h 261528"/>
                  <a:gd name="connsiteX13" fmla="*/ 119307 w 174028"/>
                  <a:gd name="connsiteY13" fmla="*/ 8918 h 261528"/>
                  <a:gd name="connsiteX14" fmla="*/ 99748 w 174028"/>
                  <a:gd name="connsiteY14" fmla="*/ 1244 h 261528"/>
                  <a:gd name="connsiteX15" fmla="*/ 92074 w 174028"/>
                  <a:gd name="connsiteY15" fmla="*/ 20804 h 261528"/>
                  <a:gd name="connsiteX16" fmla="*/ 99748 w 174028"/>
                  <a:gd name="connsiteY16" fmla="*/ 28477 h 261528"/>
                  <a:gd name="connsiteX17" fmla="*/ 99748 w 174028"/>
                  <a:gd name="connsiteY17" fmla="*/ 130218 h 261528"/>
                  <a:gd name="connsiteX18" fmla="*/ 119359 w 174028"/>
                  <a:gd name="connsiteY18" fmla="*/ 150477 h 261528"/>
                  <a:gd name="connsiteX19" fmla="*/ 87862 w 174028"/>
                  <a:gd name="connsiteY19" fmla="*/ 181973 h 261528"/>
                  <a:gd name="connsiteX20" fmla="*/ 87862 w 174028"/>
                  <a:gd name="connsiteY20" fmla="*/ 211057 h 261528"/>
                  <a:gd name="connsiteX21" fmla="*/ 52022 w 174028"/>
                  <a:gd name="connsiteY21" fmla="*/ 211057 h 261528"/>
                  <a:gd name="connsiteX22" fmla="*/ 29106 w 174028"/>
                  <a:gd name="connsiteY22" fmla="*/ 184142 h 261528"/>
                  <a:gd name="connsiteX23" fmla="*/ 21757 w 174028"/>
                  <a:gd name="connsiteY23" fmla="*/ 163832 h 261528"/>
                  <a:gd name="connsiteX24" fmla="*/ 1447 w 174028"/>
                  <a:gd name="connsiteY24" fmla="*/ 171180 h 261528"/>
                  <a:gd name="connsiteX25" fmla="*/ 8796 w 174028"/>
                  <a:gd name="connsiteY25" fmla="*/ 191491 h 261528"/>
                  <a:gd name="connsiteX26" fmla="*/ 20008 w 174028"/>
                  <a:gd name="connsiteY26" fmla="*/ 192183 h 261528"/>
                  <a:gd name="connsiteX27" fmla="*/ 46453 w 174028"/>
                  <a:gd name="connsiteY27" fmla="*/ 222949 h 261528"/>
                  <a:gd name="connsiteX28" fmla="*/ 87862 w 174028"/>
                  <a:gd name="connsiteY28" fmla="*/ 222949 h 261528"/>
                  <a:gd name="connsiteX29" fmla="*/ 87862 w 174028"/>
                  <a:gd name="connsiteY29" fmla="*/ 233051 h 261528"/>
                  <a:gd name="connsiteX30" fmla="*/ 80189 w 174028"/>
                  <a:gd name="connsiteY30" fmla="*/ 252611 h 261528"/>
                  <a:gd name="connsiteX31" fmla="*/ 99748 w 174028"/>
                  <a:gd name="connsiteY31" fmla="*/ 260285 h 261528"/>
                  <a:gd name="connsiteX32" fmla="*/ 107422 w 174028"/>
                  <a:gd name="connsiteY32" fmla="*/ 240725 h 261528"/>
                  <a:gd name="connsiteX33" fmla="*/ 99748 w 174028"/>
                  <a:gd name="connsiteY33" fmla="*/ 233051 h 261528"/>
                  <a:gd name="connsiteX34" fmla="*/ 99748 w 174028"/>
                  <a:gd name="connsiteY34" fmla="*/ 186662 h 261528"/>
                  <a:gd name="connsiteX35" fmla="*/ 127679 w 174028"/>
                  <a:gd name="connsiteY35" fmla="*/ 158731 h 261528"/>
                  <a:gd name="connsiteX36" fmla="*/ 145204 w 174028"/>
                  <a:gd name="connsiteY36" fmla="*/ 176381 h 261528"/>
                  <a:gd name="connsiteX37" fmla="*/ 154336 w 174028"/>
                  <a:gd name="connsiteY37" fmla="*/ 195248 h 261528"/>
                  <a:gd name="connsiteX38" fmla="*/ 173203 w 174028"/>
                  <a:gd name="connsiteY38" fmla="*/ 186115 h 261528"/>
                  <a:gd name="connsiteX39" fmla="*/ 164071 w 174028"/>
                  <a:gd name="connsiteY39" fmla="*/ 167249 h 261528"/>
                  <a:gd name="connsiteX40" fmla="*/ 159176 w 174028"/>
                  <a:gd name="connsiteY40" fmla="*/ 166427 h 26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028" h="261528">
                    <a:moveTo>
                      <a:pt x="159176" y="166427"/>
                    </a:moveTo>
                    <a:cubicBezTo>
                      <a:pt x="157238" y="166429"/>
                      <a:pt x="155319" y="166813"/>
                      <a:pt x="153530" y="167556"/>
                    </a:cubicBezTo>
                    <a:lnTo>
                      <a:pt x="111634" y="125517"/>
                    </a:lnTo>
                    <a:lnTo>
                      <a:pt x="111634" y="56521"/>
                    </a:lnTo>
                    <a:lnTo>
                      <a:pt x="147290" y="56521"/>
                    </a:lnTo>
                    <a:lnTo>
                      <a:pt x="147290" y="84452"/>
                    </a:lnTo>
                    <a:cubicBezTo>
                      <a:pt x="139770" y="87735"/>
                      <a:pt x="136334" y="96491"/>
                      <a:pt x="139616" y="104012"/>
                    </a:cubicBezTo>
                    <a:cubicBezTo>
                      <a:pt x="142898" y="111532"/>
                      <a:pt x="151656" y="114968"/>
                      <a:pt x="159176" y="111686"/>
                    </a:cubicBezTo>
                    <a:cubicBezTo>
                      <a:pt x="166696" y="108404"/>
                      <a:pt x="170132" y="99646"/>
                      <a:pt x="166850" y="92126"/>
                    </a:cubicBezTo>
                    <a:cubicBezTo>
                      <a:pt x="165351" y="88692"/>
                      <a:pt x="162610" y="85951"/>
                      <a:pt x="159176" y="84452"/>
                    </a:cubicBezTo>
                    <a:lnTo>
                      <a:pt x="159176" y="44630"/>
                    </a:lnTo>
                    <a:lnTo>
                      <a:pt x="111634" y="44630"/>
                    </a:lnTo>
                    <a:lnTo>
                      <a:pt x="111634" y="28477"/>
                    </a:lnTo>
                    <a:cubicBezTo>
                      <a:pt x="119154" y="25195"/>
                      <a:pt x="122590" y="16439"/>
                      <a:pt x="119307" y="8918"/>
                    </a:cubicBezTo>
                    <a:cubicBezTo>
                      <a:pt x="116025" y="1398"/>
                      <a:pt x="107268" y="-2038"/>
                      <a:pt x="99748" y="1244"/>
                    </a:cubicBezTo>
                    <a:cubicBezTo>
                      <a:pt x="92228" y="4526"/>
                      <a:pt x="88792" y="13284"/>
                      <a:pt x="92074" y="20804"/>
                    </a:cubicBezTo>
                    <a:cubicBezTo>
                      <a:pt x="93573" y="24238"/>
                      <a:pt x="96314" y="26979"/>
                      <a:pt x="99748" y="28477"/>
                    </a:cubicBezTo>
                    <a:lnTo>
                      <a:pt x="99748" y="130218"/>
                    </a:lnTo>
                    <a:lnTo>
                      <a:pt x="119359" y="150477"/>
                    </a:lnTo>
                    <a:lnTo>
                      <a:pt x="87862" y="181973"/>
                    </a:lnTo>
                    <a:lnTo>
                      <a:pt x="87862" y="211057"/>
                    </a:lnTo>
                    <a:lnTo>
                      <a:pt x="52022" y="211057"/>
                    </a:lnTo>
                    <a:lnTo>
                      <a:pt x="29106" y="184142"/>
                    </a:lnTo>
                    <a:cubicBezTo>
                      <a:pt x="32686" y="176505"/>
                      <a:pt x="29396" y="167411"/>
                      <a:pt x="21757" y="163832"/>
                    </a:cubicBezTo>
                    <a:cubicBezTo>
                      <a:pt x="14120" y="160252"/>
                      <a:pt x="5026" y="163542"/>
                      <a:pt x="1447" y="171180"/>
                    </a:cubicBezTo>
                    <a:cubicBezTo>
                      <a:pt x="-2133" y="178818"/>
                      <a:pt x="1158" y="187911"/>
                      <a:pt x="8796" y="191491"/>
                    </a:cubicBezTo>
                    <a:cubicBezTo>
                      <a:pt x="12310" y="193137"/>
                      <a:pt x="16318" y="193385"/>
                      <a:pt x="20008" y="192183"/>
                    </a:cubicBezTo>
                    <a:lnTo>
                      <a:pt x="46453" y="222949"/>
                    </a:lnTo>
                    <a:lnTo>
                      <a:pt x="87862" y="222949"/>
                    </a:lnTo>
                    <a:lnTo>
                      <a:pt x="87862" y="233051"/>
                    </a:lnTo>
                    <a:cubicBezTo>
                      <a:pt x="80342" y="236334"/>
                      <a:pt x="76906" y="245090"/>
                      <a:pt x="80189" y="252611"/>
                    </a:cubicBezTo>
                    <a:cubicBezTo>
                      <a:pt x="83471" y="260131"/>
                      <a:pt x="92228" y="263567"/>
                      <a:pt x="99748" y="260285"/>
                    </a:cubicBezTo>
                    <a:cubicBezTo>
                      <a:pt x="107268" y="257003"/>
                      <a:pt x="110704" y="248245"/>
                      <a:pt x="107422" y="240725"/>
                    </a:cubicBezTo>
                    <a:cubicBezTo>
                      <a:pt x="105923" y="237291"/>
                      <a:pt x="103182" y="234550"/>
                      <a:pt x="99748" y="233051"/>
                    </a:cubicBezTo>
                    <a:lnTo>
                      <a:pt x="99748" y="186662"/>
                    </a:lnTo>
                    <a:lnTo>
                      <a:pt x="127679" y="158731"/>
                    </a:lnTo>
                    <a:lnTo>
                      <a:pt x="145204" y="176381"/>
                    </a:lnTo>
                    <a:cubicBezTo>
                      <a:pt x="142516" y="184113"/>
                      <a:pt x="146605" y="192560"/>
                      <a:pt x="154336" y="195248"/>
                    </a:cubicBezTo>
                    <a:cubicBezTo>
                      <a:pt x="162068" y="197936"/>
                      <a:pt x="170515" y="193847"/>
                      <a:pt x="173203" y="186115"/>
                    </a:cubicBezTo>
                    <a:cubicBezTo>
                      <a:pt x="175891" y="178384"/>
                      <a:pt x="171802" y="169937"/>
                      <a:pt x="164071" y="167249"/>
                    </a:cubicBezTo>
                    <a:cubicBezTo>
                      <a:pt x="162497" y="166702"/>
                      <a:pt x="160842" y="166424"/>
                      <a:pt x="159176" y="166427"/>
                    </a:cubicBezTo>
                    <a:close/>
                  </a:path>
                </a:pathLst>
              </a:custGeom>
              <a:solidFill>
                <a:schemeClr val="tx1"/>
              </a:solidFill>
              <a:ln w="5854" cap="flat">
                <a:noFill/>
                <a:prstDash val="solid"/>
                <a:miter/>
              </a:ln>
            </p:spPr>
            <p:txBody>
              <a:bodyPr rtlCol="0" anchor="ctr"/>
              <a:lstStyle/>
              <a:p>
                <a:endParaRPr lang="en-US"/>
              </a:p>
            </p:txBody>
          </p:sp>
        </p:grpSp>
      </p:grpSp>
      <p:sp>
        <p:nvSpPr>
          <p:cNvPr id="58" name="TextBox 57">
            <a:extLst>
              <a:ext uri="{FF2B5EF4-FFF2-40B4-BE49-F238E27FC236}">
                <a16:creationId xmlns:a16="http://schemas.microsoft.com/office/drawing/2014/main" id="{CF3E1D9E-D270-4EC5-90C0-15B963DE0CEB}"/>
              </a:ext>
            </a:extLst>
          </p:cNvPr>
          <p:cNvSpPr txBox="1"/>
          <p:nvPr/>
        </p:nvSpPr>
        <p:spPr>
          <a:xfrm>
            <a:off x="588264" y="6238423"/>
            <a:ext cx="4035878" cy="533479"/>
          </a:xfrm>
          <a:prstGeom prst="rect">
            <a:avLst/>
          </a:prstGeom>
          <a:noFill/>
        </p:spPr>
        <p:txBody>
          <a:bodyPr wrap="square" lIns="0" tIns="0" rIns="0" bIns="0" rtlCol="0" anchor="t">
            <a:spAutoFit/>
          </a:bodyPr>
          <a:lstStyle/>
          <a:p>
            <a:pPr algn="l" rtl="0" fontAlgn="base">
              <a:lnSpc>
                <a:spcPts val="975"/>
              </a:lnSpc>
              <a:buFont typeface="+mj-lt"/>
              <a:buAutoNum type="arabicPeriod"/>
            </a:pPr>
            <a:r>
              <a:rPr lang="en-GB" sz="900" dirty="0">
                <a:solidFill>
                  <a:srgbClr val="000000"/>
                </a:solidFill>
                <a:latin typeface="Montserrat Light"/>
                <a:cs typeface="Segoe Sans Display"/>
                <a:hlinkClick r:id="rId7">
                  <a:extLst>
                    <a:ext uri="{A12FA001-AC4F-418D-AE19-62706E023703}">
                      <ahyp:hlinkClr xmlns:ahyp="http://schemas.microsoft.com/office/drawing/2018/hyperlinkcolor" val="tx"/>
                    </a:ext>
                  </a:extLst>
                </a:hlinkClick>
              </a:rPr>
              <a:t>Cert NZ - Need to prioritize cyber security</a:t>
            </a:r>
            <a:r>
              <a:rPr lang="en-GB" sz="900" dirty="0">
                <a:solidFill>
                  <a:srgbClr val="000000"/>
                </a:solidFill>
                <a:latin typeface="Montserrat Light"/>
                <a:cs typeface="Segoe Sans Display"/>
              </a:rPr>
              <a:t>​</a:t>
            </a:r>
          </a:p>
          <a:p>
            <a:pPr algn="l" rtl="0" fontAlgn="base">
              <a:lnSpc>
                <a:spcPts val="975"/>
              </a:lnSpc>
              <a:buFont typeface="+mj-lt"/>
              <a:buAutoNum type="arabicPeriod"/>
            </a:pPr>
            <a:r>
              <a:rPr lang="en-GB" sz="900" dirty="0">
                <a:solidFill>
                  <a:srgbClr val="000000"/>
                </a:solidFill>
                <a:latin typeface="Montserrat Light"/>
                <a:cs typeface="Segoe Sans Display"/>
                <a:hlinkClick r:id="rId8">
                  <a:extLst>
                    <a:ext uri="{A12FA001-AC4F-418D-AE19-62706E023703}">
                      <ahyp:hlinkClr xmlns:ahyp="http://schemas.microsoft.com/office/drawing/2018/hyperlinkcolor" val="tx"/>
                    </a:ext>
                  </a:extLst>
                </a:hlinkClick>
              </a:rPr>
              <a:t>IBM - Cost of a Data Breach Report 2024</a:t>
            </a:r>
            <a:r>
              <a:rPr lang="en-GB" sz="900" dirty="0">
                <a:solidFill>
                  <a:srgbClr val="000000"/>
                </a:solidFill>
                <a:latin typeface="Montserrat Light"/>
                <a:cs typeface="Segoe Sans Display"/>
              </a:rPr>
              <a:t>​</a:t>
            </a:r>
          </a:p>
          <a:p>
            <a:pPr marL="114300" indent="-114300" defTabSz="914192">
              <a:buAutoNum type="arabicPeriod"/>
              <a:defRPr/>
            </a:pPr>
            <a:endParaRPr lang="en-GB" sz="900" dirty="0">
              <a:solidFill>
                <a:srgbClr val="000000"/>
              </a:solidFill>
              <a:latin typeface="Montserrat Light"/>
              <a:cs typeface="Segoe Sans Display"/>
            </a:endParaRPr>
          </a:p>
          <a:p>
            <a:pPr marL="114300" indent="-114300" defTabSz="914192">
              <a:buAutoNum type="arabicPeriod"/>
              <a:defRPr/>
            </a:pPr>
            <a:endParaRPr lang="en-GB" sz="900" dirty="0">
              <a:solidFill>
                <a:schemeClr val="tx2"/>
              </a:solidFill>
              <a:cs typeface="Segoe Sans Display"/>
            </a:endParaRPr>
          </a:p>
        </p:txBody>
      </p:sp>
    </p:spTree>
    <p:extLst>
      <p:ext uri="{BB962C8B-B14F-4D97-AF65-F5344CB8AC3E}">
        <p14:creationId xmlns:p14="http://schemas.microsoft.com/office/powerpoint/2010/main" val="373498081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991D88-3138-4AFE-9212-0564FC842F90}"/>
              </a:ext>
            </a:extLst>
          </p:cNvPr>
          <p:cNvGrpSpPr/>
          <p:nvPr/>
        </p:nvGrpSpPr>
        <p:grpSpPr>
          <a:xfrm>
            <a:off x="7055913" y="2458643"/>
            <a:ext cx="900000" cy="900000"/>
            <a:chOff x="7055913" y="2458643"/>
            <a:chExt cx="900000" cy="900000"/>
          </a:xfrm>
        </p:grpSpPr>
        <p:pic>
          <p:nvPicPr>
            <p:cNvPr id="33" name="Picture 32">
              <a:extLst>
                <a:ext uri="{FF2B5EF4-FFF2-40B4-BE49-F238E27FC236}">
                  <a16:creationId xmlns:a16="http://schemas.microsoft.com/office/drawing/2014/main" id="{79F2F890-2D67-42E8-834A-9486A3AF096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55913" y="2458643"/>
              <a:ext cx="900000" cy="900000"/>
            </a:xfrm>
            <a:prstGeom prst="rect">
              <a:avLst/>
            </a:prstGeom>
          </p:spPr>
        </p:pic>
        <p:grpSp>
          <p:nvGrpSpPr>
            <p:cNvPr id="54" name="Group 53">
              <a:extLst>
                <a:ext uri="{FF2B5EF4-FFF2-40B4-BE49-F238E27FC236}">
                  <a16:creationId xmlns:a16="http://schemas.microsoft.com/office/drawing/2014/main" id="{B8163D5D-DD4C-4482-B86B-B0C55079EAC0}"/>
                </a:ext>
              </a:extLst>
            </p:cNvPr>
            <p:cNvGrpSpPr/>
            <p:nvPr/>
          </p:nvGrpSpPr>
          <p:grpSpPr>
            <a:xfrm>
              <a:off x="7328028" y="2719015"/>
              <a:ext cx="355771" cy="379256"/>
              <a:chOff x="3109451" y="3184263"/>
              <a:chExt cx="375752" cy="400560"/>
            </a:xfrm>
            <a:noFill/>
          </p:grpSpPr>
          <p:sp>
            <p:nvSpPr>
              <p:cNvPr id="55" name="Freeform: Shape 186">
                <a:extLst>
                  <a:ext uri="{FF2B5EF4-FFF2-40B4-BE49-F238E27FC236}">
                    <a16:creationId xmlns:a16="http://schemas.microsoft.com/office/drawing/2014/main" id="{861E20FE-48B9-446C-BDAF-33CD138D5814}"/>
                  </a:ext>
                </a:extLst>
              </p:cNvPr>
              <p:cNvSpPr/>
              <p:nvPr/>
            </p:nvSpPr>
            <p:spPr>
              <a:xfrm>
                <a:off x="3112240" y="3186985"/>
                <a:ext cx="372963" cy="397838"/>
              </a:xfrm>
              <a:custGeom>
                <a:avLst/>
                <a:gdLst>
                  <a:gd name="connsiteX0" fmla="*/ 203835 w 300990"/>
                  <a:gd name="connsiteY0" fmla="*/ 16265 h 321065"/>
                  <a:gd name="connsiteX1" fmla="*/ 150495 w 300990"/>
                  <a:gd name="connsiteY1" fmla="*/ 73 h 321065"/>
                  <a:gd name="connsiteX2" fmla="*/ 97155 w 300990"/>
                  <a:gd name="connsiteY2" fmla="*/ 17217 h 321065"/>
                  <a:gd name="connsiteX3" fmla="*/ 0 w 300990"/>
                  <a:gd name="connsiteY3" fmla="*/ 43887 h 321065"/>
                  <a:gd name="connsiteX4" fmla="*/ 0 w 300990"/>
                  <a:gd name="connsiteY4" fmla="*/ 119135 h 321065"/>
                  <a:gd name="connsiteX5" fmla="*/ 5715 w 300990"/>
                  <a:gd name="connsiteY5" fmla="*/ 161045 h 321065"/>
                  <a:gd name="connsiteX6" fmla="*/ 5715 w 300990"/>
                  <a:gd name="connsiteY6" fmla="*/ 161045 h 321065"/>
                  <a:gd name="connsiteX7" fmla="*/ 150495 w 300990"/>
                  <a:gd name="connsiteY7" fmla="*/ 321065 h 321065"/>
                  <a:gd name="connsiteX8" fmla="*/ 295275 w 300990"/>
                  <a:gd name="connsiteY8" fmla="*/ 161045 h 321065"/>
                  <a:gd name="connsiteX9" fmla="*/ 295275 w 300990"/>
                  <a:gd name="connsiteY9" fmla="*/ 160092 h 321065"/>
                  <a:gd name="connsiteX10" fmla="*/ 295275 w 300990"/>
                  <a:gd name="connsiteY10" fmla="*/ 160092 h 321065"/>
                  <a:gd name="connsiteX11" fmla="*/ 300990 w 300990"/>
                  <a:gd name="connsiteY11" fmla="*/ 118183 h 321065"/>
                  <a:gd name="connsiteX12" fmla="*/ 300990 w 300990"/>
                  <a:gd name="connsiteY12" fmla="*/ 42935 h 321065"/>
                  <a:gd name="connsiteX13" fmla="*/ 203835 w 300990"/>
                  <a:gd name="connsiteY13" fmla="*/ 16265 h 321065"/>
                  <a:gd name="connsiteX14" fmla="*/ 203835 w 300990"/>
                  <a:gd name="connsiteY14" fmla="*/ 16265 h 32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990" h="321065">
                    <a:moveTo>
                      <a:pt x="203835" y="16265"/>
                    </a:moveTo>
                    <a:cubicBezTo>
                      <a:pt x="190500" y="5787"/>
                      <a:pt x="171450" y="73"/>
                      <a:pt x="150495" y="73"/>
                    </a:cubicBezTo>
                    <a:cubicBezTo>
                      <a:pt x="130493" y="-880"/>
                      <a:pt x="118110" y="7692"/>
                      <a:pt x="97155" y="17217"/>
                    </a:cubicBezTo>
                    <a:cubicBezTo>
                      <a:pt x="66675" y="28648"/>
                      <a:pt x="38100" y="43887"/>
                      <a:pt x="0" y="43887"/>
                    </a:cubicBezTo>
                    <a:lnTo>
                      <a:pt x="0" y="119135"/>
                    </a:lnTo>
                    <a:cubicBezTo>
                      <a:pt x="0" y="133423"/>
                      <a:pt x="1905" y="147710"/>
                      <a:pt x="5715" y="161045"/>
                    </a:cubicBezTo>
                    <a:lnTo>
                      <a:pt x="5715" y="161045"/>
                    </a:lnTo>
                    <a:cubicBezTo>
                      <a:pt x="22860" y="222958"/>
                      <a:pt x="74295" y="278203"/>
                      <a:pt x="150495" y="321065"/>
                    </a:cubicBezTo>
                    <a:cubicBezTo>
                      <a:pt x="227648" y="278203"/>
                      <a:pt x="279083" y="222958"/>
                      <a:pt x="295275" y="161045"/>
                    </a:cubicBezTo>
                    <a:lnTo>
                      <a:pt x="295275" y="160092"/>
                    </a:lnTo>
                    <a:lnTo>
                      <a:pt x="295275" y="160092"/>
                    </a:lnTo>
                    <a:cubicBezTo>
                      <a:pt x="299085" y="146758"/>
                      <a:pt x="300990" y="131517"/>
                      <a:pt x="300990" y="118183"/>
                    </a:cubicBezTo>
                    <a:lnTo>
                      <a:pt x="300990" y="42935"/>
                    </a:lnTo>
                    <a:cubicBezTo>
                      <a:pt x="261938" y="42935"/>
                      <a:pt x="228600" y="33410"/>
                      <a:pt x="203835" y="16265"/>
                    </a:cubicBezTo>
                    <a:lnTo>
                      <a:pt x="203835" y="16265"/>
                    </a:lnTo>
                    <a:close/>
                  </a:path>
                </a:pathLst>
              </a:custGeom>
              <a:grpFill/>
              <a:ln w="6350" cap="flat">
                <a:solidFill>
                  <a:schemeClr val="tx1"/>
                </a:solidFill>
                <a:prstDash val="solid"/>
                <a:miter/>
              </a:ln>
            </p:spPr>
            <p:txBody>
              <a:bodyPr rtlCol="0" anchor="ctr"/>
              <a:lstStyle/>
              <a:p>
                <a:pPr defTabSz="806867">
                  <a:defRPr/>
                </a:pPr>
                <a:endParaRPr lang="en-US" sz="1588" kern="0">
                  <a:gradFill>
                    <a:gsLst>
                      <a:gs pos="83000">
                        <a:srgbClr val="000000"/>
                      </a:gs>
                      <a:gs pos="100000">
                        <a:srgbClr val="000000"/>
                      </a:gs>
                    </a:gsLst>
                    <a:lin ang="5400000" scaled="1"/>
                  </a:gradFill>
                  <a:latin typeface="Segoe UI"/>
                </a:endParaRPr>
              </a:p>
            </p:txBody>
          </p:sp>
          <p:cxnSp>
            <p:nvCxnSpPr>
              <p:cNvPr id="56" name="Straight Connector 55">
                <a:extLst>
                  <a:ext uri="{FF2B5EF4-FFF2-40B4-BE49-F238E27FC236}">
                    <a16:creationId xmlns:a16="http://schemas.microsoft.com/office/drawing/2014/main" id="{FD55AE34-297B-421A-A791-5E4111FB149C}"/>
                  </a:ext>
                </a:extLst>
              </p:cNvPr>
              <p:cNvCxnSpPr>
                <a:cxnSpLocks/>
                <a:endCxn id="55" idx="7"/>
              </p:cNvCxnSpPr>
              <p:nvPr/>
            </p:nvCxnSpPr>
            <p:spPr>
              <a:xfrm>
                <a:off x="3298548" y="3184263"/>
                <a:ext cx="174" cy="400560"/>
              </a:xfrm>
              <a:prstGeom prst="line">
                <a:avLst/>
              </a:prstGeom>
              <a:grpFill/>
              <a:ln w="6350" cap="flat">
                <a:solidFill>
                  <a:schemeClr val="tx1"/>
                </a:solidFill>
                <a:prstDash val="solid"/>
                <a:miter/>
              </a:ln>
            </p:spPr>
          </p:cxnSp>
          <p:cxnSp>
            <p:nvCxnSpPr>
              <p:cNvPr id="57" name="Straight Connector 56">
                <a:extLst>
                  <a:ext uri="{FF2B5EF4-FFF2-40B4-BE49-F238E27FC236}">
                    <a16:creationId xmlns:a16="http://schemas.microsoft.com/office/drawing/2014/main" id="{4D36B055-E558-4A49-BCED-8B70253C7D54}"/>
                  </a:ext>
                </a:extLst>
              </p:cNvPr>
              <p:cNvCxnSpPr>
                <a:cxnSpLocks/>
              </p:cNvCxnSpPr>
              <p:nvPr/>
            </p:nvCxnSpPr>
            <p:spPr>
              <a:xfrm>
                <a:off x="3109451" y="3377015"/>
                <a:ext cx="373432" cy="0"/>
              </a:xfrm>
              <a:prstGeom prst="line">
                <a:avLst/>
              </a:prstGeom>
              <a:grpFill/>
              <a:ln w="6350" cap="flat">
                <a:solidFill>
                  <a:schemeClr val="tx1"/>
                </a:solidFill>
                <a:prstDash val="solid"/>
                <a:miter/>
              </a:ln>
            </p:spPr>
          </p:cxnSp>
        </p:grpSp>
      </p:grpSp>
      <p:grpSp>
        <p:nvGrpSpPr>
          <p:cNvPr id="36" name="Group 35">
            <a:extLst>
              <a:ext uri="{FF2B5EF4-FFF2-40B4-BE49-F238E27FC236}">
                <a16:creationId xmlns:a16="http://schemas.microsoft.com/office/drawing/2014/main" id="{BD69D0E4-E871-4119-B81E-EA7A4B219C7B}"/>
              </a:ext>
            </a:extLst>
          </p:cNvPr>
          <p:cNvGrpSpPr/>
          <p:nvPr/>
        </p:nvGrpSpPr>
        <p:grpSpPr>
          <a:xfrm>
            <a:off x="9887616" y="2458643"/>
            <a:ext cx="900000" cy="900000"/>
            <a:chOff x="7055913" y="2381009"/>
            <a:chExt cx="900000" cy="900000"/>
          </a:xfrm>
        </p:grpSpPr>
        <p:pic>
          <p:nvPicPr>
            <p:cNvPr id="37" name="Picture 36">
              <a:extLst>
                <a:ext uri="{FF2B5EF4-FFF2-40B4-BE49-F238E27FC236}">
                  <a16:creationId xmlns:a16="http://schemas.microsoft.com/office/drawing/2014/main" id="{8DE83F98-17C4-4C7D-B404-C5AA854B842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55913" y="2381009"/>
              <a:ext cx="900000" cy="900000"/>
            </a:xfrm>
            <a:prstGeom prst="rect">
              <a:avLst/>
            </a:prstGeom>
          </p:spPr>
        </p:pic>
        <p:pic>
          <p:nvPicPr>
            <p:cNvPr id="38" name="Graphic 37">
              <a:extLst>
                <a:ext uri="{FF2B5EF4-FFF2-40B4-BE49-F238E27FC236}">
                  <a16:creationId xmlns:a16="http://schemas.microsoft.com/office/drawing/2014/main" id="{48F3BEEB-DC5D-4B9B-A8D6-68660318E2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7131" y="2615009"/>
              <a:ext cx="37565" cy="432000"/>
            </a:xfrm>
            <a:prstGeom prst="rect">
              <a:avLst/>
            </a:prstGeom>
          </p:spPr>
        </p:pic>
      </p:grpSp>
      <p:sp>
        <p:nvSpPr>
          <p:cNvPr id="3" name="Title 2">
            <a:extLst>
              <a:ext uri="{FF2B5EF4-FFF2-40B4-BE49-F238E27FC236}">
                <a16:creationId xmlns:a16="http://schemas.microsoft.com/office/drawing/2014/main" id="{4909100E-235B-4682-9E28-C1FEE5928BF5}"/>
              </a:ext>
            </a:extLst>
          </p:cNvPr>
          <p:cNvSpPr>
            <a:spLocks noGrp="1"/>
          </p:cNvSpPr>
          <p:nvPr>
            <p:ph type="title"/>
          </p:nvPr>
        </p:nvSpPr>
        <p:spPr/>
        <p:txBody>
          <a:bodyPr/>
          <a:lstStyle/>
          <a:p>
            <a:r>
              <a:rPr lang="en-US"/>
              <a:t>Current state of business</a:t>
            </a:r>
          </a:p>
        </p:txBody>
      </p:sp>
      <p:grpSp>
        <p:nvGrpSpPr>
          <p:cNvPr id="395" name="Group 394">
            <a:extLst>
              <a:ext uri="{FF2B5EF4-FFF2-40B4-BE49-F238E27FC236}">
                <a16:creationId xmlns:a16="http://schemas.microsoft.com/office/drawing/2014/main" id="{BB31D79A-F7B7-464A-83D6-A3034BCDAD9F}"/>
              </a:ext>
            </a:extLst>
          </p:cNvPr>
          <p:cNvGrpSpPr/>
          <p:nvPr/>
        </p:nvGrpSpPr>
        <p:grpSpPr>
          <a:xfrm>
            <a:off x="1392142" y="2458643"/>
            <a:ext cx="900000" cy="900000"/>
            <a:chOff x="1392142" y="2134986"/>
            <a:chExt cx="900000" cy="900000"/>
          </a:xfrm>
        </p:grpSpPr>
        <p:pic>
          <p:nvPicPr>
            <p:cNvPr id="393" name="Picture 392">
              <a:extLst>
                <a:ext uri="{FF2B5EF4-FFF2-40B4-BE49-F238E27FC236}">
                  <a16:creationId xmlns:a16="http://schemas.microsoft.com/office/drawing/2014/main" id="{40E90F31-368F-4F4C-94EA-41D7D2F519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2142" y="2134986"/>
              <a:ext cx="900000" cy="900000"/>
            </a:xfrm>
            <a:prstGeom prst="rect">
              <a:avLst/>
            </a:prstGeom>
          </p:spPr>
        </p:pic>
        <p:grpSp>
          <p:nvGrpSpPr>
            <p:cNvPr id="370" name="Group 369">
              <a:extLst>
                <a:ext uri="{FF2B5EF4-FFF2-40B4-BE49-F238E27FC236}">
                  <a16:creationId xmlns:a16="http://schemas.microsoft.com/office/drawing/2014/main" id="{EA47C1B0-322F-4012-A4B6-4F1DC6BF370C}"/>
                </a:ext>
              </a:extLst>
            </p:cNvPr>
            <p:cNvGrpSpPr>
              <a:grpSpLocks noChangeAspect="1"/>
            </p:cNvGrpSpPr>
            <p:nvPr/>
          </p:nvGrpSpPr>
          <p:grpSpPr>
            <a:xfrm>
              <a:off x="1714385" y="2368986"/>
              <a:ext cx="255514" cy="432000"/>
              <a:chOff x="1910713" y="-2337373"/>
              <a:chExt cx="184048" cy="311172"/>
            </a:xfrm>
          </p:grpSpPr>
          <p:sp>
            <p:nvSpPr>
              <p:cNvPr id="13" name="location_5">
                <a:extLst>
                  <a:ext uri="{FF2B5EF4-FFF2-40B4-BE49-F238E27FC236}">
                    <a16:creationId xmlns:a16="http://schemas.microsoft.com/office/drawing/2014/main" id="{67FD8F72-EC52-4C03-AFFE-70119C11F525}"/>
                  </a:ext>
                  <a:ext uri="{C183D7F6-B498-43B3-948B-1728B52AA6E4}">
                    <adec:decorative xmlns:adec="http://schemas.microsoft.com/office/drawing/2017/decorative" val="1"/>
                  </a:ext>
                </a:extLst>
              </p:cNvPr>
              <p:cNvSpPr>
                <a:spLocks noChangeAspect="1" noEditPoints="1"/>
              </p:cNvSpPr>
              <p:nvPr/>
            </p:nvSpPr>
            <p:spPr bwMode="auto">
              <a:xfrm>
                <a:off x="1910713" y="-224852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sp>
            <p:nvSpPr>
              <p:cNvPr id="14" name="location_5">
                <a:extLst>
                  <a:ext uri="{FF2B5EF4-FFF2-40B4-BE49-F238E27FC236}">
                    <a16:creationId xmlns:a16="http://schemas.microsoft.com/office/drawing/2014/main" id="{D1DDFD05-2CBA-476C-9B2E-F8A19697D499}"/>
                  </a:ext>
                  <a:ext uri="{C183D7F6-B498-43B3-948B-1728B52AA6E4}">
                    <adec:decorative xmlns:adec="http://schemas.microsoft.com/office/drawing/2017/decorative" val="1"/>
                  </a:ext>
                </a:extLst>
              </p:cNvPr>
              <p:cNvSpPr>
                <a:spLocks noChangeAspect="1" noEditPoints="1"/>
              </p:cNvSpPr>
              <p:nvPr/>
            </p:nvSpPr>
            <p:spPr bwMode="auto">
              <a:xfrm>
                <a:off x="2015713" y="-2337373"/>
                <a:ext cx="79048" cy="222322"/>
              </a:xfrm>
              <a:custGeom>
                <a:avLst/>
                <a:gdLst>
                  <a:gd name="T0" fmla="*/ 0 w 116"/>
                  <a:gd name="T1" fmla="*/ 58 h 330"/>
                  <a:gd name="T2" fmla="*/ 58 w 116"/>
                  <a:gd name="T3" fmla="*/ 0 h 330"/>
                  <a:gd name="T4" fmla="*/ 116 w 116"/>
                  <a:gd name="T5" fmla="*/ 58 h 330"/>
                  <a:gd name="T6" fmla="*/ 58 w 116"/>
                  <a:gd name="T7" fmla="*/ 116 h 330"/>
                  <a:gd name="T8" fmla="*/ 0 w 116"/>
                  <a:gd name="T9" fmla="*/ 58 h 330"/>
                  <a:gd name="T10" fmla="*/ 58 w 116"/>
                  <a:gd name="T11" fmla="*/ 116 h 330"/>
                  <a:gd name="T12" fmla="*/ 58 w 116"/>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116" h="330">
                    <a:moveTo>
                      <a:pt x="0" y="58"/>
                    </a:moveTo>
                    <a:cubicBezTo>
                      <a:pt x="0" y="26"/>
                      <a:pt x="26" y="0"/>
                      <a:pt x="58" y="0"/>
                    </a:cubicBezTo>
                    <a:cubicBezTo>
                      <a:pt x="90" y="0"/>
                      <a:pt x="116" y="26"/>
                      <a:pt x="116" y="58"/>
                    </a:cubicBezTo>
                    <a:cubicBezTo>
                      <a:pt x="116" y="90"/>
                      <a:pt x="90" y="116"/>
                      <a:pt x="58" y="116"/>
                    </a:cubicBezTo>
                    <a:cubicBezTo>
                      <a:pt x="26" y="116"/>
                      <a:pt x="0" y="90"/>
                      <a:pt x="0" y="58"/>
                    </a:cubicBezTo>
                    <a:close/>
                    <a:moveTo>
                      <a:pt x="58" y="116"/>
                    </a:moveTo>
                    <a:cubicBezTo>
                      <a:pt x="58" y="330"/>
                      <a:pt x="58" y="330"/>
                      <a:pt x="58" y="33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lin ang="5400000" scaled="1"/>
                  </a:gradFill>
                  <a:effectLst/>
                  <a:uLnTx/>
                  <a:uFillTx/>
                  <a:latin typeface="Segoe UI" panose="020B0502040204020203" pitchFamily="34" charset="0"/>
                  <a:cs typeface="Segoe UI" panose="020B0502040204020203" pitchFamily="34" charset="0"/>
                </a:endParaRPr>
              </a:p>
            </p:txBody>
          </p:sp>
        </p:grpSp>
      </p:grpSp>
      <p:sp>
        <p:nvSpPr>
          <p:cNvPr id="286" name="TextBox 285">
            <a:extLst>
              <a:ext uri="{FF2B5EF4-FFF2-40B4-BE49-F238E27FC236}">
                <a16:creationId xmlns:a16="http://schemas.microsoft.com/office/drawing/2014/main" id="{6A9FAAEF-0327-46BD-92B9-A5417863AF2D}"/>
              </a:ext>
            </a:extLst>
          </p:cNvPr>
          <p:cNvSpPr txBox="1"/>
          <p:nvPr/>
        </p:nvSpPr>
        <p:spPr>
          <a:xfrm>
            <a:off x="1007745" y="1505269"/>
            <a:ext cx="1681037" cy="430887"/>
          </a:xfrm>
          <a:prstGeom prst="rect">
            <a:avLst/>
          </a:prstGeom>
          <a:noFill/>
        </p:spPr>
        <p:txBody>
          <a:bodyPr wrap="none" lIns="0" tIns="0" rIns="0" bIns="0" rtlCol="0" anchor="t">
            <a:spAutoFit/>
          </a:bodyPr>
          <a:lstStyle/>
          <a:p>
            <a:pPr algn="ctr" defTabSz="403433"/>
            <a:r>
              <a:rPr lang="en-US" sz="1400">
                <a:latin typeface="+mj-lt"/>
                <a:cs typeface="Segoe UI Semibold" panose="020B0702040204020203" pitchFamily="34" charset="0"/>
              </a:rPr>
              <a:t>Regulatory Pressure </a:t>
            </a:r>
            <a:br>
              <a:rPr lang="en-US" sz="1400">
                <a:latin typeface="+mj-lt"/>
                <a:cs typeface="Segoe UI Semibold" panose="020B0702040204020203" pitchFamily="34" charset="0"/>
              </a:rPr>
            </a:br>
            <a:r>
              <a:rPr lang="en-US" sz="1400">
                <a:latin typeface="+mj-lt"/>
                <a:cs typeface="Segoe UI Semibold" panose="020B0702040204020203" pitchFamily="34" charset="0"/>
              </a:rPr>
              <a:t>and Data Growth</a:t>
            </a:r>
          </a:p>
        </p:txBody>
      </p:sp>
      <p:cxnSp>
        <p:nvCxnSpPr>
          <p:cNvPr id="287" name="Straight Connector 286">
            <a:extLst>
              <a:ext uri="{FF2B5EF4-FFF2-40B4-BE49-F238E27FC236}">
                <a16:creationId xmlns:a16="http://schemas.microsoft.com/office/drawing/2014/main" id="{A8AA918D-4FAE-4A32-9BCE-1DA3CED59276}"/>
              </a:ext>
              <a:ext uri="{C183D7F6-B498-43B3-948B-1728B52AA6E4}">
                <adec:decorative xmlns:adec="http://schemas.microsoft.com/office/drawing/2017/decorative" val="1"/>
              </a:ext>
            </a:extLst>
          </p:cNvPr>
          <p:cNvCxnSpPr>
            <a:cxnSpLocks/>
          </p:cNvCxnSpPr>
          <p:nvPr/>
        </p:nvCxnSpPr>
        <p:spPr>
          <a:xfrm>
            <a:off x="588263" y="2132960"/>
            <a:ext cx="2520000" cy="0"/>
          </a:xfrm>
          <a:prstGeom prst="line">
            <a:avLst/>
          </a:prstGeom>
          <a:noFill/>
          <a:ln w="15875" cap="flat" cmpd="sng" algn="ctr">
            <a:solidFill>
              <a:srgbClr val="8DC8E8"/>
            </a:solidFill>
            <a:prstDash val="solid"/>
            <a:headEnd type="none" w="lg" len="med"/>
            <a:tailEnd type="none" w="lg" len="med"/>
          </a:ln>
          <a:effectLst/>
        </p:spPr>
      </p:cxnSp>
      <p:sp>
        <p:nvSpPr>
          <p:cNvPr id="295" name="TextBox 294">
            <a:extLst>
              <a:ext uri="{FF2B5EF4-FFF2-40B4-BE49-F238E27FC236}">
                <a16:creationId xmlns:a16="http://schemas.microsoft.com/office/drawing/2014/main" id="{CA2393DE-43D1-4F61-BAA0-D303C31657B6}"/>
              </a:ext>
            </a:extLst>
          </p:cNvPr>
          <p:cNvSpPr txBox="1"/>
          <p:nvPr/>
        </p:nvSpPr>
        <p:spPr>
          <a:xfrm>
            <a:off x="588263" y="3637605"/>
            <a:ext cx="2520000" cy="1077218"/>
          </a:xfrm>
          <a:prstGeom prst="rect">
            <a:avLst/>
          </a:prstGeom>
          <a:noFill/>
        </p:spPr>
        <p:txBody>
          <a:bodyPr wrap="square" lIns="0" tIns="0" rIns="0" bIns="0">
            <a:spAutoFit/>
          </a:bodyPr>
          <a:lstStyle/>
          <a:p>
            <a:pPr algn="ctr" defTabSz="432238">
              <a:spcBef>
                <a:spcPts val="283"/>
              </a:spcBef>
              <a:spcAft>
                <a:spcPts val="800"/>
              </a:spcAft>
              <a:defRPr/>
            </a:pPr>
            <a:r>
              <a:rPr lang="en-US" sz="1400"/>
              <a:t>With increasing regulations like Essential 8 and Australia's Privacy Act, scaling protection across massive data volumes </a:t>
            </a:r>
            <a:br>
              <a:rPr lang="en-US" sz="1400"/>
            </a:br>
            <a:r>
              <a:rPr lang="en-US" sz="1400"/>
              <a:t>is a challenge.</a:t>
            </a:r>
          </a:p>
        </p:txBody>
      </p:sp>
      <p:grpSp>
        <p:nvGrpSpPr>
          <p:cNvPr id="389" name="Group 388">
            <a:extLst>
              <a:ext uri="{FF2B5EF4-FFF2-40B4-BE49-F238E27FC236}">
                <a16:creationId xmlns:a16="http://schemas.microsoft.com/office/drawing/2014/main" id="{FD4C6520-B943-4A83-9AD5-F619701151FA}"/>
              </a:ext>
            </a:extLst>
          </p:cNvPr>
          <p:cNvGrpSpPr/>
          <p:nvPr/>
        </p:nvGrpSpPr>
        <p:grpSpPr>
          <a:xfrm>
            <a:off x="4211967" y="2458643"/>
            <a:ext cx="900000" cy="900000"/>
            <a:chOff x="4223967" y="2134986"/>
            <a:chExt cx="900000" cy="900000"/>
          </a:xfrm>
        </p:grpSpPr>
        <p:pic>
          <p:nvPicPr>
            <p:cNvPr id="364" name="Picture 363">
              <a:extLst>
                <a:ext uri="{FF2B5EF4-FFF2-40B4-BE49-F238E27FC236}">
                  <a16:creationId xmlns:a16="http://schemas.microsoft.com/office/drawing/2014/main" id="{9699EBBE-9D8E-486B-B7FF-A77C39FC60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23967" y="2134986"/>
              <a:ext cx="900000" cy="900000"/>
            </a:xfrm>
            <a:prstGeom prst="rect">
              <a:avLst/>
            </a:prstGeom>
          </p:spPr>
        </p:pic>
        <p:sp>
          <p:nvSpPr>
            <p:cNvPr id="8" name="CellPhone_E8EA">
              <a:extLst>
                <a:ext uri="{FF2B5EF4-FFF2-40B4-BE49-F238E27FC236}">
                  <a16:creationId xmlns:a16="http://schemas.microsoft.com/office/drawing/2014/main" id="{8F15861F-EF79-4D13-80BF-8BC8C01DC65C}"/>
                </a:ext>
                <a:ext uri="{C183D7F6-B498-43B3-948B-1728B52AA6E4}">
                  <adec:decorative xmlns:adec="http://schemas.microsoft.com/office/drawing/2017/decorative" val="1"/>
                </a:ext>
              </a:extLst>
            </p:cNvPr>
            <p:cNvSpPr>
              <a:spLocks noChangeAspect="1" noEditPoints="1"/>
            </p:cNvSpPr>
            <p:nvPr/>
          </p:nvSpPr>
          <p:spPr bwMode="auto">
            <a:xfrm>
              <a:off x="4544345" y="2368986"/>
              <a:ext cx="259244" cy="43200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panose="020B0502040204020203" pitchFamily="34" charset="0"/>
                <a:cs typeface="Segoe UI" panose="020B0502040204020203" pitchFamily="34" charset="0"/>
              </a:endParaRPr>
            </a:p>
          </p:txBody>
        </p:sp>
      </p:grpSp>
      <p:sp>
        <p:nvSpPr>
          <p:cNvPr id="317" name="TextBox 316">
            <a:extLst>
              <a:ext uri="{FF2B5EF4-FFF2-40B4-BE49-F238E27FC236}">
                <a16:creationId xmlns:a16="http://schemas.microsoft.com/office/drawing/2014/main" id="{1BAC9833-142F-4D34-AB9B-E3A5538F7AB5}"/>
              </a:ext>
            </a:extLst>
          </p:cNvPr>
          <p:cNvSpPr txBox="1"/>
          <p:nvPr/>
        </p:nvSpPr>
        <p:spPr>
          <a:xfrm>
            <a:off x="3408088" y="1505269"/>
            <a:ext cx="2502001"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Insider Risk and </a:t>
            </a:r>
            <a:br>
              <a:rPr lang="en-US" sz="1400">
                <a:latin typeface="+mj-lt"/>
                <a:cs typeface="Segoe UI Semibold" panose="020B0702040204020203" pitchFamily="34" charset="0"/>
              </a:rPr>
            </a:br>
            <a:r>
              <a:rPr lang="en-US" sz="1400">
                <a:latin typeface="+mj-lt"/>
                <a:cs typeface="Segoe UI Semibold" panose="020B0702040204020203" pitchFamily="34" charset="0"/>
              </a:rPr>
              <a:t>Unintentional Data Exposure</a:t>
            </a:r>
          </a:p>
        </p:txBody>
      </p:sp>
      <p:cxnSp>
        <p:nvCxnSpPr>
          <p:cNvPr id="318" name="Straight Connector 317">
            <a:extLst>
              <a:ext uri="{FF2B5EF4-FFF2-40B4-BE49-F238E27FC236}">
                <a16:creationId xmlns:a16="http://schemas.microsoft.com/office/drawing/2014/main" id="{2796EF02-DDEC-48B6-88AC-5508D01EA08B}"/>
              </a:ext>
              <a:ext uri="{C183D7F6-B498-43B3-948B-1728B52AA6E4}">
                <adec:decorative xmlns:adec="http://schemas.microsoft.com/office/drawing/2017/decorative" val="1"/>
              </a:ext>
            </a:extLst>
          </p:cNvPr>
          <p:cNvCxnSpPr>
            <a:cxnSpLocks/>
          </p:cNvCxnSpPr>
          <p:nvPr/>
        </p:nvCxnSpPr>
        <p:spPr>
          <a:xfrm>
            <a:off x="3408088" y="2132960"/>
            <a:ext cx="2520000" cy="0"/>
          </a:xfrm>
          <a:prstGeom prst="line">
            <a:avLst/>
          </a:prstGeom>
          <a:noFill/>
          <a:ln w="15875" cap="flat" cmpd="sng" algn="ctr">
            <a:solidFill>
              <a:srgbClr val="C5B4E3"/>
            </a:solidFill>
            <a:prstDash val="solid"/>
            <a:headEnd type="none" w="lg" len="med"/>
            <a:tailEnd type="none" w="lg" len="med"/>
          </a:ln>
          <a:effectLst/>
        </p:spPr>
      </p:cxnSp>
      <p:sp>
        <p:nvSpPr>
          <p:cNvPr id="326" name="TextBox 325">
            <a:extLst>
              <a:ext uri="{FF2B5EF4-FFF2-40B4-BE49-F238E27FC236}">
                <a16:creationId xmlns:a16="http://schemas.microsoft.com/office/drawing/2014/main" id="{ABC0115B-EB3B-4B9C-B9B2-BDE836805126}"/>
              </a:ext>
            </a:extLst>
          </p:cNvPr>
          <p:cNvSpPr txBox="1"/>
          <p:nvPr/>
        </p:nvSpPr>
        <p:spPr>
          <a:xfrm>
            <a:off x="3408088" y="3637605"/>
            <a:ext cx="2520000" cy="861774"/>
          </a:xfrm>
          <a:prstGeom prst="rect">
            <a:avLst/>
          </a:prstGeom>
          <a:noFill/>
        </p:spPr>
        <p:txBody>
          <a:bodyPr wrap="square" lIns="0" tIns="0" rIns="0" bIns="0">
            <a:spAutoFit/>
          </a:bodyPr>
          <a:lstStyle/>
          <a:p>
            <a:pPr algn="ctr" defTabSz="432238">
              <a:spcBef>
                <a:spcPts val="283"/>
              </a:spcBef>
              <a:spcAft>
                <a:spcPts val="800"/>
              </a:spcAft>
              <a:defRPr/>
            </a:pPr>
            <a:r>
              <a:rPr lang="en-US" sz="1400"/>
              <a:t>Employees unintentionally or maliciously exposing sensitive data necessitate need to monitor and mitigate risks</a:t>
            </a:r>
          </a:p>
        </p:txBody>
      </p:sp>
      <p:sp>
        <p:nvSpPr>
          <p:cNvPr id="327" name="TextBox 326">
            <a:extLst>
              <a:ext uri="{FF2B5EF4-FFF2-40B4-BE49-F238E27FC236}">
                <a16:creationId xmlns:a16="http://schemas.microsoft.com/office/drawing/2014/main" id="{355CD9E9-003F-402A-BC3E-DD96442EC48C}"/>
              </a:ext>
            </a:extLst>
          </p:cNvPr>
          <p:cNvSpPr txBox="1"/>
          <p:nvPr/>
        </p:nvSpPr>
        <p:spPr>
          <a:xfrm>
            <a:off x="6227913" y="1513591"/>
            <a:ext cx="2556000"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Complex Data </a:t>
            </a:r>
            <a:br>
              <a:rPr lang="en-US" sz="1400">
                <a:latin typeface="+mj-lt"/>
                <a:cs typeface="Segoe UI Semibold" panose="020B0702040204020203" pitchFamily="34" charset="0"/>
              </a:rPr>
            </a:br>
            <a:r>
              <a:rPr lang="en-US" sz="1400">
                <a:latin typeface="+mj-lt"/>
                <a:cs typeface="Segoe UI Semibold" panose="020B0702040204020203" pitchFamily="34" charset="0"/>
              </a:rPr>
              <a:t>Lifecycle Management</a:t>
            </a:r>
          </a:p>
        </p:txBody>
      </p:sp>
      <p:cxnSp>
        <p:nvCxnSpPr>
          <p:cNvPr id="328" name="Straight Connector 327">
            <a:extLst>
              <a:ext uri="{FF2B5EF4-FFF2-40B4-BE49-F238E27FC236}">
                <a16:creationId xmlns:a16="http://schemas.microsoft.com/office/drawing/2014/main" id="{CAE884A6-D92B-46AD-8F3B-6358B80872D1}"/>
              </a:ext>
              <a:ext uri="{C183D7F6-B498-43B3-948B-1728B52AA6E4}">
                <adec:decorative xmlns:adec="http://schemas.microsoft.com/office/drawing/2017/decorative" val="1"/>
              </a:ext>
            </a:extLst>
          </p:cNvPr>
          <p:cNvCxnSpPr>
            <a:cxnSpLocks/>
          </p:cNvCxnSpPr>
          <p:nvPr/>
        </p:nvCxnSpPr>
        <p:spPr>
          <a:xfrm>
            <a:off x="6245913" y="2132960"/>
            <a:ext cx="2520000" cy="0"/>
          </a:xfrm>
          <a:prstGeom prst="line">
            <a:avLst/>
          </a:prstGeom>
          <a:noFill/>
          <a:ln w="15875" cap="flat" cmpd="sng" algn="ctr">
            <a:solidFill>
              <a:srgbClr val="77EAB3"/>
            </a:solidFill>
            <a:prstDash val="solid"/>
            <a:headEnd type="none" w="lg" len="med"/>
            <a:tailEnd type="none" w="lg" len="med"/>
          </a:ln>
          <a:effectLst/>
        </p:spPr>
      </p:cxnSp>
      <p:sp>
        <p:nvSpPr>
          <p:cNvPr id="336" name="TextBox 335">
            <a:extLst>
              <a:ext uri="{FF2B5EF4-FFF2-40B4-BE49-F238E27FC236}">
                <a16:creationId xmlns:a16="http://schemas.microsoft.com/office/drawing/2014/main" id="{A50AE24C-AFEF-46BA-A0FE-0E23017ACF81}"/>
              </a:ext>
            </a:extLst>
          </p:cNvPr>
          <p:cNvSpPr txBox="1"/>
          <p:nvPr/>
        </p:nvSpPr>
        <p:spPr>
          <a:xfrm>
            <a:off x="6245913" y="3637605"/>
            <a:ext cx="2520000" cy="861774"/>
          </a:xfrm>
          <a:prstGeom prst="rect">
            <a:avLst/>
          </a:prstGeom>
          <a:noFill/>
        </p:spPr>
        <p:txBody>
          <a:bodyPr wrap="square" lIns="0" tIns="0" rIns="0" bIns="0">
            <a:spAutoFit/>
          </a:bodyPr>
          <a:lstStyle/>
          <a:p>
            <a:pPr algn="ctr" defTabSz="432238">
              <a:spcBef>
                <a:spcPts val="283"/>
              </a:spcBef>
              <a:spcAft>
                <a:spcPts val="800"/>
              </a:spcAft>
              <a:defRPr/>
            </a:pPr>
            <a:r>
              <a:rPr lang="en-US" sz="1400"/>
              <a:t>Organisations face challenges in tracking, retaining and managing sensitive data across its lifecycle. </a:t>
            </a:r>
          </a:p>
        </p:txBody>
      </p:sp>
      <p:sp>
        <p:nvSpPr>
          <p:cNvPr id="337" name="TextBox 336">
            <a:extLst>
              <a:ext uri="{FF2B5EF4-FFF2-40B4-BE49-F238E27FC236}">
                <a16:creationId xmlns:a16="http://schemas.microsoft.com/office/drawing/2014/main" id="{E97068ED-37AF-491F-921D-84FBCC889278}"/>
              </a:ext>
            </a:extLst>
          </p:cNvPr>
          <p:cNvSpPr txBox="1"/>
          <p:nvPr/>
        </p:nvSpPr>
        <p:spPr>
          <a:xfrm>
            <a:off x="9269434" y="1505269"/>
            <a:ext cx="2098800" cy="430887"/>
          </a:xfrm>
          <a:prstGeom prst="rect">
            <a:avLst/>
          </a:prstGeom>
          <a:noFill/>
        </p:spPr>
        <p:txBody>
          <a:bodyPr wrap="square" lIns="0" tIns="0" rIns="0" bIns="0" rtlCol="0" anchor="t">
            <a:spAutoFit/>
          </a:bodyPr>
          <a:lstStyle/>
          <a:p>
            <a:pPr algn="ctr" defTabSz="403433"/>
            <a:r>
              <a:rPr lang="en-US" sz="1400">
                <a:latin typeface="+mj-lt"/>
                <a:cs typeface="Segoe UI Semibold" panose="020B0702040204020203" pitchFamily="34" charset="0"/>
              </a:rPr>
              <a:t>Communication </a:t>
            </a:r>
            <a:br>
              <a:rPr lang="en-US" sz="1400">
                <a:latin typeface="+mj-lt"/>
                <a:cs typeface="Segoe UI Semibold" panose="020B0702040204020203" pitchFamily="34" charset="0"/>
              </a:rPr>
            </a:br>
            <a:r>
              <a:rPr lang="en-US" sz="1400">
                <a:latin typeface="+mj-lt"/>
                <a:cs typeface="Segoe UI Semibold" panose="020B0702040204020203" pitchFamily="34" charset="0"/>
              </a:rPr>
              <a:t>Security</a:t>
            </a:r>
          </a:p>
        </p:txBody>
      </p:sp>
      <p:cxnSp>
        <p:nvCxnSpPr>
          <p:cNvPr id="338" name="Straight Connector 337">
            <a:extLst>
              <a:ext uri="{FF2B5EF4-FFF2-40B4-BE49-F238E27FC236}">
                <a16:creationId xmlns:a16="http://schemas.microsoft.com/office/drawing/2014/main" id="{61E2BAEA-B9DC-4B2A-9AE0-A888552042C9}"/>
              </a:ext>
              <a:ext uri="{C183D7F6-B498-43B3-948B-1728B52AA6E4}">
                <adec:decorative xmlns:adec="http://schemas.microsoft.com/office/drawing/2017/decorative" val="1"/>
              </a:ext>
            </a:extLst>
          </p:cNvPr>
          <p:cNvCxnSpPr>
            <a:cxnSpLocks/>
          </p:cNvCxnSpPr>
          <p:nvPr/>
        </p:nvCxnSpPr>
        <p:spPr>
          <a:xfrm>
            <a:off x="9083737" y="2132960"/>
            <a:ext cx="2520000" cy="0"/>
          </a:xfrm>
          <a:prstGeom prst="line">
            <a:avLst/>
          </a:prstGeom>
          <a:noFill/>
          <a:ln w="15875" cap="flat" cmpd="sng" algn="ctr">
            <a:solidFill>
              <a:srgbClr val="FEA38B"/>
            </a:solidFill>
            <a:prstDash val="solid"/>
            <a:headEnd type="none" w="lg" len="med"/>
            <a:tailEnd type="none" w="lg" len="med"/>
          </a:ln>
          <a:effectLst/>
        </p:spPr>
      </p:cxnSp>
      <p:sp>
        <p:nvSpPr>
          <p:cNvPr id="346" name="TextBox 345">
            <a:extLst>
              <a:ext uri="{FF2B5EF4-FFF2-40B4-BE49-F238E27FC236}">
                <a16:creationId xmlns:a16="http://schemas.microsoft.com/office/drawing/2014/main" id="{E7750415-5904-4A16-8885-EDFC1334AF3A}"/>
              </a:ext>
            </a:extLst>
          </p:cNvPr>
          <p:cNvSpPr txBox="1"/>
          <p:nvPr/>
        </p:nvSpPr>
        <p:spPr>
          <a:xfrm>
            <a:off x="9083737" y="3637605"/>
            <a:ext cx="2520000" cy="1508105"/>
          </a:xfrm>
          <a:prstGeom prst="rect">
            <a:avLst/>
          </a:prstGeom>
          <a:noFill/>
        </p:spPr>
        <p:txBody>
          <a:bodyPr wrap="square" lIns="0" tIns="0" rIns="0" bIns="0">
            <a:spAutoFit/>
          </a:bodyPr>
          <a:lstStyle/>
          <a:p>
            <a:pPr algn="ctr" defTabSz="432238">
              <a:spcBef>
                <a:spcPts val="283"/>
              </a:spcBef>
              <a:spcAft>
                <a:spcPts val="800"/>
              </a:spcAft>
              <a:defRPr/>
            </a:pPr>
            <a:r>
              <a:rPr lang="en-US" sz="1400"/>
              <a:t>Advanced Message Encryption and automatic sensitivity labelling ensure that sensitive communications remain secure and compliant, even in distributed and hybrid </a:t>
            </a:r>
            <a:br>
              <a:rPr lang="en-US" sz="1400"/>
            </a:br>
            <a:r>
              <a:rPr lang="en-US" sz="1400"/>
              <a:t>work environments.</a:t>
            </a:r>
          </a:p>
        </p:txBody>
      </p:sp>
    </p:spTree>
    <p:extLst>
      <p:ext uri="{BB962C8B-B14F-4D97-AF65-F5344CB8AC3E}">
        <p14:creationId xmlns:p14="http://schemas.microsoft.com/office/powerpoint/2010/main" val="40624236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931F2E-A108-42D2-AA11-BC97A6E23297}"/>
              </a:ext>
            </a:extLst>
          </p:cNvPr>
          <p:cNvPicPr>
            <a:picLocks noChangeAspect="1"/>
          </p:cNvPicPr>
          <p:nvPr/>
        </p:nvPicPr>
        <p:blipFill>
          <a:blip r:embed="rId2"/>
          <a:stretch>
            <a:fillRect/>
          </a:stretch>
        </p:blipFill>
        <p:spPr>
          <a:xfrm>
            <a:off x="584200" y="2728142"/>
            <a:ext cx="11018838" cy="4015557"/>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368658"/>
            <a:ext cx="11018838" cy="3375041"/>
          </a:xfrm>
          <a:prstGeom prst="rect">
            <a:avLst/>
          </a:prstGeom>
        </p:spPr>
        <p:txBody>
          <a:bodyPr lIns="180000" tIns="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Automated Retention and Labelling:</a:t>
            </a:r>
            <a:br>
              <a:rPr kumimoji="0" lang="en-US" sz="1400" b="0" i="0" u="none" strike="noStrike" kern="1200" cap="none" spc="0" normalizeH="0" noProof="0">
                <a:ln>
                  <a:noFill/>
                </a:ln>
                <a:solidFill>
                  <a:srgbClr val="000000"/>
                </a:solidFill>
                <a:effectLst/>
                <a:uLnTx/>
                <a:uFillTx/>
                <a:latin typeface="+mj-lt"/>
                <a:cs typeface="Segoe UI"/>
              </a:rPr>
            </a:br>
            <a:r>
              <a:rPr kumimoji="0" lang="en-US" sz="1400" b="0" i="0" u="none" strike="noStrike" kern="1200" cap="none" spc="0" normalizeH="0" noProof="0">
                <a:ln>
                  <a:noFill/>
                </a:ln>
                <a:solidFill>
                  <a:srgbClr val="000000"/>
                </a:solidFill>
                <a:effectLst/>
                <a:uLnTx/>
                <a:uFillTx/>
                <a:cs typeface="Segoe UI"/>
              </a:rPr>
              <a:t>Implement machine learning-based retention policies and automatic sensitivity labelling for precise data governance.</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Advanced Data Protection:</a:t>
            </a:r>
            <a:br>
              <a:rPr kumimoji="0" lang="en-US" sz="1400" b="0" i="0" u="none" strike="noStrike" kern="1200" cap="none" spc="0" normalizeH="0" noProof="0">
                <a:ln>
                  <a:noFill/>
                </a:ln>
                <a:solidFill>
                  <a:srgbClr val="000000"/>
                </a:solidFill>
                <a:effectLst/>
                <a:uLnTx/>
                <a:uFillTx/>
                <a:latin typeface="+mj-lt"/>
                <a:cs typeface="Segoe UI"/>
              </a:rPr>
            </a:br>
            <a:r>
              <a:rPr kumimoji="0" lang="en-US" sz="1400" b="0" i="0" u="none" strike="noStrike" kern="1200" cap="none" spc="0" normalizeH="0" noProof="0">
                <a:ln>
                  <a:noFill/>
                </a:ln>
                <a:solidFill>
                  <a:srgbClr val="000000"/>
                </a:solidFill>
                <a:effectLst/>
                <a:uLnTx/>
                <a:uFillTx/>
                <a:cs typeface="Segoe UI"/>
              </a:rPr>
              <a:t>Use Azure Information Protection P2 to classify and secure sensitive data, ensuring protection even when shared externally.</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Enhanced Insider Risk Management:</a:t>
            </a:r>
            <a:br>
              <a:rPr kumimoji="0" lang="en-US" sz="1400" b="0" i="0" u="none" strike="noStrike" kern="1200" cap="none" spc="0" normalizeH="0" noProof="0">
                <a:ln>
                  <a:noFill/>
                </a:ln>
                <a:solidFill>
                  <a:srgbClr val="000000"/>
                </a:solidFill>
                <a:effectLst/>
                <a:uLnTx/>
                <a:uFillTx/>
                <a:latin typeface="+mj-lt"/>
                <a:cs typeface="Segoe UI"/>
              </a:rPr>
            </a:br>
            <a:r>
              <a:rPr kumimoji="0" lang="en-US" sz="1400" b="0" i="0" u="none" strike="noStrike" kern="1200" cap="none" spc="0" normalizeH="0" noProof="0">
                <a:ln>
                  <a:noFill/>
                </a:ln>
                <a:solidFill>
                  <a:srgbClr val="000000"/>
                </a:solidFill>
                <a:effectLst/>
                <a:uLnTx/>
                <a:uFillTx/>
                <a:cs typeface="Segoe UI"/>
              </a:rPr>
              <a:t>Monitor and mitigate insider threats with detailed analytics and automated workflows.</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Robust eDiscovery and Audit Tools:</a:t>
            </a:r>
            <a:br>
              <a:rPr kumimoji="0" lang="en-US" sz="1400" b="0" i="0" u="none" strike="noStrike" kern="1200" cap="none" spc="0" normalizeH="0" noProof="0">
                <a:ln>
                  <a:noFill/>
                </a:ln>
                <a:solidFill>
                  <a:srgbClr val="000000"/>
                </a:solidFill>
                <a:effectLst/>
                <a:uLnTx/>
                <a:uFillTx/>
                <a:latin typeface="+mj-lt"/>
                <a:cs typeface="Segoe UI"/>
              </a:rPr>
            </a:br>
            <a:r>
              <a:rPr kumimoji="0" lang="en-US" sz="1400" b="0" i="0" u="none" strike="noStrike" kern="1200" cap="none" spc="0" normalizeH="0" noProof="0">
                <a:ln>
                  <a:noFill/>
                </a:ln>
                <a:solidFill>
                  <a:srgbClr val="000000"/>
                </a:solidFill>
                <a:effectLst/>
                <a:uLnTx/>
                <a:uFillTx/>
                <a:cs typeface="Segoe UI"/>
              </a:rPr>
              <a:t>Streamline legal investigations and audit capabilities with eDiscovery (Premium) and Audit (Premium), including advanced case management and extended data retention.</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Endpoint Data Loss Prevention:</a:t>
            </a:r>
            <a:br>
              <a:rPr kumimoji="0" lang="en-US" sz="1400" b="0" i="0" u="none" strike="noStrike" kern="1200" cap="none" spc="0" normalizeH="0" noProof="0">
                <a:ln>
                  <a:noFill/>
                </a:ln>
                <a:solidFill>
                  <a:srgbClr val="000000"/>
                </a:solidFill>
                <a:effectLst/>
                <a:uLnTx/>
                <a:uFillTx/>
                <a:latin typeface="+mj-lt"/>
                <a:cs typeface="Segoe UI"/>
              </a:rPr>
            </a:br>
            <a:r>
              <a:rPr kumimoji="0" lang="en-US" sz="1400" b="0" i="0" u="none" strike="noStrike" kern="1200" cap="none" spc="0" normalizeH="0" noProof="0">
                <a:ln>
                  <a:noFill/>
                </a:ln>
                <a:solidFill>
                  <a:srgbClr val="000000"/>
                </a:solidFill>
                <a:effectLst/>
                <a:uLnTx/>
                <a:uFillTx/>
                <a:cs typeface="Segoe UI"/>
              </a:rPr>
              <a:t>Prevent data leaks from endpoints through real-time monitoring and policy enforcement.</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Proactive Email Encryption:</a:t>
            </a:r>
            <a:br>
              <a:rPr kumimoji="0" lang="en-US" sz="1400" b="0" i="0" u="none" strike="noStrike" kern="1200" cap="none" spc="0" normalizeH="0" noProof="0">
                <a:ln>
                  <a:noFill/>
                </a:ln>
                <a:solidFill>
                  <a:srgbClr val="000000"/>
                </a:solidFill>
                <a:effectLst/>
                <a:uLnTx/>
                <a:uFillTx/>
                <a:latin typeface="+mj-lt"/>
                <a:cs typeface="Segoe UI"/>
              </a:rPr>
            </a:br>
            <a:r>
              <a:rPr kumimoji="0" lang="en-US" sz="1400" b="0" i="0" u="none" strike="noStrike" kern="1200" cap="none" spc="0" normalizeH="0" noProof="0">
                <a:ln>
                  <a:noFill/>
                </a:ln>
                <a:solidFill>
                  <a:srgbClr val="000000"/>
                </a:solidFill>
                <a:effectLst/>
                <a:uLnTx/>
                <a:uFillTx/>
                <a:cs typeface="Segoe UI"/>
              </a:rPr>
              <a:t>Secure sensitive communication with advanced message encryption, offering seamless and secure sharing.</a:t>
            </a:r>
            <a:endParaRPr kumimoji="0" lang="en-GB" sz="1400" b="0" i="0" u="none" strike="noStrike" kern="1200" cap="none" spc="0" normalizeH="0" baseline="0" noProof="0">
              <a:ln>
                <a:noFill/>
              </a:ln>
              <a:solidFill>
                <a:srgbClr val="000000"/>
              </a:solidFill>
              <a:effectLst/>
              <a:uLnTx/>
              <a:uFillTx/>
              <a:cs typeface="Segoe UI"/>
            </a:endParaRPr>
          </a:p>
        </p:txBody>
      </p:sp>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a:xfrm>
            <a:off x="588262" y="457200"/>
            <a:ext cx="11286237" cy="1107996"/>
          </a:xfrm>
        </p:spPr>
        <p:txBody>
          <a:bodyPr>
            <a:spAutoFit/>
          </a:bodyPr>
          <a:lstStyle/>
          <a:p>
            <a:r>
              <a:rPr lang="en-US">
                <a:solidFill>
                  <a:srgbClr val="091F2C"/>
                </a:solidFill>
                <a:cs typeface="Segoe Sans Display"/>
              </a:rPr>
              <a:t>M365 E3: </a:t>
            </a:r>
            <a:br>
              <a:rPr lang="en-US"/>
            </a:br>
            <a:r>
              <a:rPr lang="en-US">
                <a:solidFill>
                  <a:srgbClr val="091F2C"/>
                </a:solidFill>
                <a:cs typeface="Segoe Sans Display"/>
              </a:rPr>
              <a:t>Foundational Governance and Control</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820595"/>
            <a:ext cx="11018838" cy="646331"/>
          </a:xfrm>
        </p:spPr>
        <p:txBody>
          <a:bodyPr vert="horz" wrap="square" lIns="0" tIns="0" rIns="0" bIns="0" rtlCol="0" anchor="t">
            <a:spAutoFit/>
          </a:bodyPr>
          <a:lstStyle/>
          <a:p>
            <a:r>
              <a:rPr lang="en-US" sz="1400">
                <a:cs typeface="Segoe UI"/>
              </a:rPr>
              <a:t>M365 E3 provides businesses with the tools to manage data, implement basic retention policies and meet baseline regulatory needs. It ensures organisations can achieve foundational compliance by </a:t>
            </a:r>
            <a:r>
              <a:rPr lang="en-US" sz="1400" err="1">
                <a:cs typeface="Segoe UI"/>
              </a:rPr>
              <a:t>organising</a:t>
            </a:r>
            <a:r>
              <a:rPr lang="en-US" sz="1400">
                <a:cs typeface="Segoe UI"/>
              </a:rPr>
              <a:t> and protecting sensitive data. However, for businesses dealing with complex regulations, insider threats and large-scale litigation, an elevated compliance framework is critical.</a:t>
            </a:r>
            <a:endParaRPr lang="en-GB" sz="1400" baseline="30000">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2728143"/>
            <a:ext cx="11018838" cy="640515"/>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800" i="0" u="none" strike="noStrike" kern="1200" cap="none" spc="0" normalizeH="0" baseline="0" noProof="0">
                <a:ln>
                  <a:noFill/>
                </a:ln>
                <a:solidFill>
                  <a:srgbClr val="091F2C"/>
                </a:solidFill>
                <a:effectLst/>
                <a:uLnTx/>
                <a:uFillTx/>
                <a:latin typeface="+mj-lt"/>
                <a:cs typeface="Segoe UI" panose="020B0502040204020203" pitchFamily="34" charset="0"/>
              </a:rPr>
              <a:t>Ways to Elevate Compliance Beyond M365 E3</a:t>
            </a:r>
            <a:endParaRPr kumimoji="0" lang="en-GB" sz="18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26461749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B7B5D2-6A92-4D78-B867-2A873E61819C}"/>
              </a:ext>
            </a:extLst>
          </p:cNvPr>
          <p:cNvSpPr>
            <a:spLocks noGrp="1"/>
          </p:cNvSpPr>
          <p:nvPr>
            <p:ph type="title"/>
          </p:nvPr>
        </p:nvSpPr>
        <p:spPr/>
        <p:txBody>
          <a:bodyPr/>
          <a:lstStyle/>
          <a:p>
            <a:r>
              <a:rPr lang="en-US"/>
              <a:t>Introducing M365 E5 Compliance</a:t>
            </a:r>
          </a:p>
        </p:txBody>
      </p:sp>
      <p:sp>
        <p:nvSpPr>
          <p:cNvPr id="7" name="Content Placeholder 6">
            <a:extLst>
              <a:ext uri="{FF2B5EF4-FFF2-40B4-BE49-F238E27FC236}">
                <a16:creationId xmlns:a16="http://schemas.microsoft.com/office/drawing/2014/main" id="{430E7B1C-969B-450F-836F-6157BFE5D6D3}"/>
              </a:ext>
            </a:extLst>
          </p:cNvPr>
          <p:cNvSpPr>
            <a:spLocks noGrp="1"/>
          </p:cNvSpPr>
          <p:nvPr>
            <p:ph sz="quarter" idx="10"/>
          </p:nvPr>
        </p:nvSpPr>
        <p:spPr>
          <a:xfrm>
            <a:off x="584200" y="1377228"/>
            <a:ext cx="11018838" cy="738664"/>
          </a:xfrm>
        </p:spPr>
        <p:txBody>
          <a:bodyPr>
            <a:spAutoFit/>
          </a:bodyPr>
          <a:lstStyle/>
          <a:p>
            <a:r>
              <a:rPr lang="en-US">
                <a:cs typeface="Segoe UI"/>
              </a:rPr>
              <a:t>M365 E5 Compliance helps organisations meet regulatory demands and protect sensitive data. It includes advanced tools for information protection, eDiscovery, data retention, encryption and insider risk management, ensuring businesses can manage and govern their data effectively.</a:t>
            </a:r>
            <a:endParaRPr lang="en-GB" baseline="30000">
              <a:cs typeface="Segoe UI"/>
            </a:endParaRPr>
          </a:p>
        </p:txBody>
      </p:sp>
      <p:pic>
        <p:nvPicPr>
          <p:cNvPr id="9" name="Picture 8">
            <a:extLst>
              <a:ext uri="{FF2B5EF4-FFF2-40B4-BE49-F238E27FC236}">
                <a16:creationId xmlns:a16="http://schemas.microsoft.com/office/drawing/2014/main" id="{CC7C3013-0D08-462A-93D2-95797CB6D313}"/>
              </a:ext>
            </a:extLst>
          </p:cNvPr>
          <p:cNvPicPr>
            <a:picLocks noChangeAspect="1"/>
          </p:cNvPicPr>
          <p:nvPr/>
        </p:nvPicPr>
        <p:blipFill>
          <a:blip r:embed="rId2"/>
          <a:stretch>
            <a:fillRect/>
          </a:stretch>
        </p:blipFill>
        <p:spPr>
          <a:xfrm>
            <a:off x="584200" y="2481922"/>
            <a:ext cx="4775200" cy="4131314"/>
          </a:xfrm>
          <a:prstGeom prst="rect">
            <a:avLst/>
          </a:prstGeom>
        </p:spPr>
      </p:pic>
      <p:sp>
        <p:nvSpPr>
          <p:cNvPr id="29" name="Text Placeholder 5">
            <a:extLst>
              <a:ext uri="{FF2B5EF4-FFF2-40B4-BE49-F238E27FC236}">
                <a16:creationId xmlns:a16="http://schemas.microsoft.com/office/drawing/2014/main" id="{2BAA7DBA-DEE3-4183-A288-C239E36D97F0}"/>
              </a:ext>
            </a:extLst>
          </p:cNvPr>
          <p:cNvSpPr txBox="1">
            <a:spLocks/>
          </p:cNvSpPr>
          <p:nvPr/>
        </p:nvSpPr>
        <p:spPr>
          <a:xfrm>
            <a:off x="584200" y="3344401"/>
            <a:ext cx="4775200" cy="3268834"/>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Bef>
                <a:spcPts val="600"/>
              </a:spcBef>
              <a:buClr>
                <a:schemeClr val="tx1"/>
              </a:buClr>
              <a:buNone/>
              <a:defRPr/>
            </a:pPr>
            <a:r>
              <a:rPr kumimoji="0" lang="en-US" sz="1400" b="0" i="0" u="none" strike="noStrike" kern="1200" cap="none" spc="0" normalizeH="0" noProof="0">
                <a:ln>
                  <a:noFill/>
                </a:ln>
                <a:solidFill>
                  <a:srgbClr val="000000"/>
                </a:solidFill>
                <a:effectLst/>
                <a:uLnTx/>
                <a:uFillTx/>
                <a:cs typeface="Segoe UI"/>
              </a:rPr>
              <a:t>By bundling these advanced compliance features into a single solution, M365 E5 Compliance offers significant cost savings compared to managing individual tools. It streamlines compliance efforts, reduces overhead and helps businesses stay compliant with minimal effort.</a:t>
            </a:r>
            <a:endParaRPr kumimoji="0" lang="en-GB" sz="1400" b="0" i="0" u="none" strike="noStrike" kern="1200" cap="none" spc="0" normalizeH="0" noProof="0">
              <a:ln>
                <a:noFill/>
              </a:ln>
              <a:solidFill>
                <a:srgbClr val="000000"/>
              </a:solidFill>
              <a:effectLst/>
              <a:uLnTx/>
              <a:uFillTx/>
              <a:cs typeface="Segoe UI"/>
            </a:endParaRPr>
          </a:p>
        </p:txBody>
      </p:sp>
      <p:sp>
        <p:nvSpPr>
          <p:cNvPr id="30" name="Text Placeholder 5">
            <a:extLst>
              <a:ext uri="{FF2B5EF4-FFF2-40B4-BE49-F238E27FC236}">
                <a16:creationId xmlns:a16="http://schemas.microsoft.com/office/drawing/2014/main" id="{27FFF08F-818A-4AF3-BE6F-786D15D81A5E}"/>
              </a:ext>
            </a:extLst>
          </p:cNvPr>
          <p:cNvSpPr txBox="1">
            <a:spLocks/>
          </p:cNvSpPr>
          <p:nvPr/>
        </p:nvSpPr>
        <p:spPr>
          <a:xfrm>
            <a:off x="584200" y="2481923"/>
            <a:ext cx="4775200" cy="855958"/>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Cost-Effective Compliance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with M365 E5 Compliance</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pic>
        <p:nvPicPr>
          <p:cNvPr id="13" name="Picture 12">
            <a:extLst>
              <a:ext uri="{FF2B5EF4-FFF2-40B4-BE49-F238E27FC236}">
                <a16:creationId xmlns:a16="http://schemas.microsoft.com/office/drawing/2014/main" id="{9ABCCC72-3C0F-4FA3-95CB-7131D99274D3}"/>
              </a:ext>
            </a:extLst>
          </p:cNvPr>
          <p:cNvPicPr>
            <a:picLocks noChangeAspect="1"/>
          </p:cNvPicPr>
          <p:nvPr/>
        </p:nvPicPr>
        <p:blipFill>
          <a:blip r:embed="rId2"/>
          <a:stretch>
            <a:fillRect/>
          </a:stretch>
        </p:blipFill>
        <p:spPr>
          <a:xfrm>
            <a:off x="5765800" y="2481922"/>
            <a:ext cx="5837238" cy="4131314"/>
          </a:xfrm>
          <a:prstGeom prst="rect">
            <a:avLst/>
          </a:prstGeom>
        </p:spPr>
      </p:pic>
      <p:sp>
        <p:nvSpPr>
          <p:cNvPr id="14" name="Text Placeholder 5">
            <a:extLst>
              <a:ext uri="{FF2B5EF4-FFF2-40B4-BE49-F238E27FC236}">
                <a16:creationId xmlns:a16="http://schemas.microsoft.com/office/drawing/2014/main" id="{2A12EBB5-0E2C-4BEE-8079-9326D8950419}"/>
              </a:ext>
            </a:extLst>
          </p:cNvPr>
          <p:cNvSpPr txBox="1">
            <a:spLocks/>
          </p:cNvSpPr>
          <p:nvPr/>
        </p:nvSpPr>
        <p:spPr>
          <a:xfrm>
            <a:off x="5765800" y="3344400"/>
            <a:ext cx="5837238" cy="3268835"/>
          </a:xfrm>
          <a:prstGeom prst="rect">
            <a:avLst/>
          </a:prstGeom>
        </p:spPr>
        <p:txBody>
          <a:bodyPr lIns="180000" tIns="72000" rIns="180000" bIns="0" anchor="t"/>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Automated Retention and Labelling: </a:t>
            </a:r>
            <a:r>
              <a:rPr kumimoji="0" lang="en-US" sz="1400" b="0" i="0" u="none" strike="noStrike" kern="1200" cap="none" spc="0" normalizeH="0" noProof="0">
                <a:ln>
                  <a:noFill/>
                </a:ln>
                <a:solidFill>
                  <a:srgbClr val="000000"/>
                </a:solidFill>
                <a:effectLst/>
                <a:uLnTx/>
                <a:uFillTx/>
                <a:cs typeface="Segoe UI"/>
              </a:rPr>
              <a:t>Classifies data for retention or deletion based on set policies.</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Advanced Data Protection: </a:t>
            </a:r>
            <a:r>
              <a:rPr kumimoji="0" lang="en-US" sz="1400" b="0" i="0" u="none" strike="noStrike" kern="1200" cap="none" spc="0" normalizeH="0" noProof="0">
                <a:ln>
                  <a:noFill/>
                </a:ln>
                <a:solidFill>
                  <a:srgbClr val="000000"/>
                </a:solidFill>
                <a:effectLst/>
                <a:uLnTx/>
                <a:uFillTx/>
                <a:cs typeface="Segoe UI"/>
              </a:rPr>
              <a:t>Encrypts and classifies sensitive data for secure handling and storage.</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Insider Risk Management: </a:t>
            </a:r>
            <a:r>
              <a:rPr kumimoji="0" lang="en-US" sz="1400" b="0" i="0" u="none" strike="noStrike" kern="1200" cap="none" spc="0" normalizeH="0" noProof="0">
                <a:ln>
                  <a:noFill/>
                </a:ln>
                <a:solidFill>
                  <a:srgbClr val="000000"/>
                </a:solidFill>
                <a:effectLst/>
                <a:uLnTx/>
                <a:uFillTx/>
                <a:cs typeface="Segoe UI"/>
              </a:rPr>
              <a:t>Identifies potential insider threats through behavioural analytics and risk scoring.</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eDiscovery and Audit Tools: </a:t>
            </a:r>
            <a:r>
              <a:rPr kumimoji="0" lang="en-US" sz="1400" b="0" i="0" u="none" strike="noStrike" kern="1200" cap="none" spc="0" normalizeH="0" noProof="0">
                <a:ln>
                  <a:noFill/>
                </a:ln>
                <a:solidFill>
                  <a:srgbClr val="000000"/>
                </a:solidFill>
                <a:effectLst/>
                <a:uLnTx/>
                <a:uFillTx/>
                <a:cs typeface="Segoe UI"/>
              </a:rPr>
              <a:t>Simplifies data searches for legal and compliance investigations.</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Endpoint Data Loss Prevention: </a:t>
            </a:r>
            <a:r>
              <a:rPr kumimoji="0" lang="en-US" sz="1400" b="0" i="0" u="none" strike="noStrike" kern="1200" cap="none" spc="0" normalizeH="0" noProof="0">
                <a:ln>
                  <a:noFill/>
                </a:ln>
                <a:solidFill>
                  <a:srgbClr val="000000"/>
                </a:solidFill>
                <a:effectLst/>
                <a:uLnTx/>
                <a:uFillTx/>
                <a:cs typeface="Segoe UI"/>
              </a:rPr>
              <a:t>Monitors and blocks risky data transfers from endpoints to prevent leaks.</a:t>
            </a:r>
          </a:p>
          <a:p>
            <a:pPr marL="285750" indent="-285750">
              <a:spcBef>
                <a:spcPts val="600"/>
              </a:spcBef>
              <a:buClr>
                <a:schemeClr val="tx1"/>
              </a:buClr>
              <a:defRPr/>
            </a:pPr>
            <a:r>
              <a:rPr kumimoji="0" lang="en-US" sz="1400" b="0" i="0" u="none" strike="noStrike" kern="1200" cap="none" spc="0" normalizeH="0" noProof="0">
                <a:ln>
                  <a:noFill/>
                </a:ln>
                <a:solidFill>
                  <a:srgbClr val="000000"/>
                </a:solidFill>
                <a:effectLst/>
                <a:uLnTx/>
                <a:uFillTx/>
                <a:latin typeface="+mj-lt"/>
                <a:cs typeface="Segoe UI"/>
              </a:rPr>
              <a:t>Advanced Message Encryption: </a:t>
            </a:r>
            <a:r>
              <a:rPr kumimoji="0" lang="en-US" sz="1400" b="0" i="0" u="none" strike="noStrike" kern="1200" cap="none" spc="0" normalizeH="0" noProof="0">
                <a:ln>
                  <a:noFill/>
                </a:ln>
                <a:solidFill>
                  <a:srgbClr val="000000"/>
                </a:solidFill>
                <a:effectLst/>
                <a:uLnTx/>
                <a:uFillTx/>
                <a:cs typeface="Segoe UI"/>
              </a:rPr>
              <a:t>Encrypts emails to secure sensitive communications, preventing unauthorised access.</a:t>
            </a:r>
            <a:endParaRPr kumimoji="0" lang="en-GB" sz="1400" b="0" i="0" u="none" strike="noStrike" kern="1200" cap="none" spc="0" normalizeH="0" noProof="0">
              <a:ln>
                <a:noFill/>
              </a:ln>
              <a:solidFill>
                <a:srgbClr val="000000"/>
              </a:solidFill>
              <a:effectLst/>
              <a:uLnTx/>
              <a:uFillTx/>
              <a:cs typeface="Segoe UI"/>
            </a:endParaRPr>
          </a:p>
        </p:txBody>
      </p:sp>
      <p:sp>
        <p:nvSpPr>
          <p:cNvPr id="15" name="Text Placeholder 5">
            <a:extLst>
              <a:ext uri="{FF2B5EF4-FFF2-40B4-BE49-F238E27FC236}">
                <a16:creationId xmlns:a16="http://schemas.microsoft.com/office/drawing/2014/main" id="{7A2D94EF-E566-41AA-89DC-64AD03BF25CB}"/>
              </a:ext>
            </a:extLst>
          </p:cNvPr>
          <p:cNvSpPr txBox="1">
            <a:spLocks/>
          </p:cNvSpPr>
          <p:nvPr/>
        </p:nvSpPr>
        <p:spPr>
          <a:xfrm>
            <a:off x="5765800" y="2481923"/>
            <a:ext cx="5837238" cy="855958"/>
          </a:xfrm>
          <a:prstGeom prst="rect">
            <a:avLst/>
          </a:prstGeom>
        </p:spPr>
        <p:txBody>
          <a:bodyPr wrap="square" lIns="180000" tIns="180000" rIns="72000" bIns="180000" anchor="t">
            <a:spAutoFit/>
          </a:bodyPr>
          <a:lstStyle>
            <a:lvl1pPr marL="0" indent="-180000" algn="l" defTabSz="914400" rtl="0" eaLnBrk="1" latinLnBrk="0" hangingPunct="1">
              <a:lnSpc>
                <a:spcPct val="100000"/>
              </a:lnSpc>
              <a:spcBef>
                <a:spcPts val="0"/>
              </a:spcBef>
              <a:buClr>
                <a:schemeClr val="accent2"/>
              </a:buClr>
              <a:buFont typeface="Arial" panose="020B0604020202020204" pitchFamily="34" charset="0"/>
              <a:buChar char="•"/>
              <a:defRPr sz="2800" kern="1200">
                <a:solidFill>
                  <a:schemeClr val="tx1"/>
                </a:solidFill>
                <a:latin typeface="+mn-lt"/>
                <a:ea typeface="+mn-ea"/>
                <a:cs typeface="+mn-cs"/>
              </a:defRPr>
            </a:lvl1pPr>
            <a:lvl2pPr marL="540000" indent="-180000" algn="l" defTabSz="914400" rtl="0" eaLnBrk="1" latinLnBrk="0" hangingPunct="1">
              <a:lnSpc>
                <a:spcPct val="150000"/>
              </a:lnSpc>
              <a:spcBef>
                <a:spcPts val="0"/>
              </a:spcBef>
              <a:buClr>
                <a:schemeClr val="accent2"/>
              </a:buClr>
              <a:buFont typeface="Arial" panose="020B0604020202020204" pitchFamily="34" charset="0"/>
              <a:buChar char="•"/>
              <a:defRPr sz="2400" kern="1200">
                <a:solidFill>
                  <a:schemeClr val="tx1"/>
                </a:solidFill>
                <a:latin typeface="+mn-lt"/>
                <a:ea typeface="+mn-ea"/>
                <a:cs typeface="+mn-cs"/>
              </a:defRPr>
            </a:lvl2pPr>
            <a:lvl3pPr marL="901700" indent="-179388" algn="l" defTabSz="914400" rtl="0" eaLnBrk="1" latinLnBrk="0" hangingPunct="1">
              <a:lnSpc>
                <a:spcPct val="150000"/>
              </a:lnSpc>
              <a:spcBef>
                <a:spcPts val="0"/>
              </a:spcBef>
              <a:buClr>
                <a:schemeClr val="accent2"/>
              </a:buClr>
              <a:buFont typeface="Arial" panose="020B0604020202020204" pitchFamily="34" charset="0"/>
              <a:buChar char="•"/>
              <a:tabLst/>
              <a:defRPr sz="2000" kern="1200">
                <a:solidFill>
                  <a:schemeClr val="tx1"/>
                </a:solidFill>
                <a:latin typeface="+mn-lt"/>
                <a:ea typeface="+mn-ea"/>
                <a:cs typeface="+mn-cs"/>
              </a:defRPr>
            </a:lvl3pPr>
            <a:lvl4pPr marL="1250950" indent="-179388"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612900" indent="-180975" algn="l" defTabSz="914400" rtl="0" eaLnBrk="1" latinLnBrk="0" hangingPunct="1">
              <a:lnSpc>
                <a:spcPct val="100000"/>
              </a:lnSpc>
              <a:spcBef>
                <a:spcPts val="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F61B71"/>
              </a:buClr>
              <a:buSzTx/>
              <a:buFont typeface="Arial" panose="020B0604020202020204" pitchFamily="34" charset="0"/>
              <a:buNone/>
              <a:tabLst/>
              <a:defRPr/>
            </a:pP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M365 E5 </a:t>
            </a:r>
            <a:b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br>
            <a:r>
              <a:rPr kumimoji="0" lang="en-US" sz="1600" i="0" u="none" strike="noStrike" kern="1200" cap="none" spc="0" normalizeH="0" baseline="0" noProof="0">
                <a:ln>
                  <a:noFill/>
                </a:ln>
                <a:solidFill>
                  <a:srgbClr val="091F2C"/>
                </a:solidFill>
                <a:effectLst/>
                <a:uLnTx/>
                <a:uFillTx/>
                <a:latin typeface="+mj-lt"/>
                <a:cs typeface="Segoe UI" panose="020B0502040204020203" pitchFamily="34" charset="0"/>
              </a:rPr>
              <a:t>Compliance Capabilities</a:t>
            </a:r>
            <a:endParaRPr kumimoji="0" lang="en-GB" sz="1600" i="0" u="none" strike="noStrike" kern="1200" cap="none" spc="0" normalizeH="0" baseline="0" noProof="0">
              <a:ln>
                <a:noFill/>
              </a:ln>
              <a:solidFill>
                <a:srgbClr val="091F2C"/>
              </a:solidFill>
              <a:effectLst/>
              <a:uLnTx/>
              <a:uFillTx/>
              <a:latin typeface="+mj-lt"/>
              <a:cs typeface="Segoe UI" panose="020B0502040204020203" pitchFamily="34" charset="0"/>
            </a:endParaRPr>
          </a:p>
        </p:txBody>
      </p:sp>
    </p:spTree>
    <p:extLst>
      <p:ext uri="{BB962C8B-B14F-4D97-AF65-F5344CB8AC3E}">
        <p14:creationId xmlns:p14="http://schemas.microsoft.com/office/powerpoint/2010/main" val="27425140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61">
            <a:extLst>
              <a:ext uri="{FF2B5EF4-FFF2-40B4-BE49-F238E27FC236}">
                <a16:creationId xmlns:a16="http://schemas.microsoft.com/office/drawing/2014/main" id="{0D257AAE-DDCC-47C5-B0CC-B179723D0EAC}"/>
              </a:ext>
            </a:extLst>
          </p:cNvPr>
          <p:cNvGraphicFramePr>
            <a:graphicFrameLocks/>
          </p:cNvGraphicFramePr>
          <p:nvPr>
            <p:extLst>
              <p:ext uri="{D42A27DB-BD31-4B8C-83A1-F6EECF244321}">
                <p14:modId xmlns:p14="http://schemas.microsoft.com/office/powerpoint/2010/main" val="1236179517"/>
              </p:ext>
            </p:extLst>
          </p:nvPr>
        </p:nvGraphicFramePr>
        <p:xfrm>
          <a:off x="587566" y="1257759"/>
          <a:ext cx="11016124" cy="5358805"/>
        </p:xfrm>
        <a:graphic>
          <a:graphicData uri="http://schemas.openxmlformats.org/drawingml/2006/table">
            <a:tbl>
              <a:tblPr firstRow="1" bandRow="1">
                <a:tableStyleId>{5C22544A-7EE6-4342-B048-85BDC9FD1C3A}</a:tableStyleId>
              </a:tblPr>
              <a:tblGrid>
                <a:gridCol w="1101852">
                  <a:extLst>
                    <a:ext uri="{9D8B030D-6E8A-4147-A177-3AD203B41FA5}">
                      <a16:colId xmlns:a16="http://schemas.microsoft.com/office/drawing/2014/main" val="3121818772"/>
                    </a:ext>
                  </a:extLst>
                </a:gridCol>
                <a:gridCol w="1101852">
                  <a:extLst>
                    <a:ext uri="{9D8B030D-6E8A-4147-A177-3AD203B41FA5}">
                      <a16:colId xmlns:a16="http://schemas.microsoft.com/office/drawing/2014/main" val="2393658609"/>
                    </a:ext>
                  </a:extLst>
                </a:gridCol>
                <a:gridCol w="1101852">
                  <a:extLst>
                    <a:ext uri="{9D8B030D-6E8A-4147-A177-3AD203B41FA5}">
                      <a16:colId xmlns:a16="http://schemas.microsoft.com/office/drawing/2014/main" val="1745321153"/>
                    </a:ext>
                  </a:extLst>
                </a:gridCol>
                <a:gridCol w="1101852">
                  <a:extLst>
                    <a:ext uri="{9D8B030D-6E8A-4147-A177-3AD203B41FA5}">
                      <a16:colId xmlns:a16="http://schemas.microsoft.com/office/drawing/2014/main" val="3755043428"/>
                    </a:ext>
                  </a:extLst>
                </a:gridCol>
                <a:gridCol w="1101852">
                  <a:extLst>
                    <a:ext uri="{9D8B030D-6E8A-4147-A177-3AD203B41FA5}">
                      <a16:colId xmlns:a16="http://schemas.microsoft.com/office/drawing/2014/main" val="2832687987"/>
                    </a:ext>
                  </a:extLst>
                </a:gridCol>
                <a:gridCol w="1101852">
                  <a:extLst>
                    <a:ext uri="{9D8B030D-6E8A-4147-A177-3AD203B41FA5}">
                      <a16:colId xmlns:a16="http://schemas.microsoft.com/office/drawing/2014/main" val="1829770829"/>
                    </a:ext>
                  </a:extLst>
                </a:gridCol>
                <a:gridCol w="1101852">
                  <a:extLst>
                    <a:ext uri="{9D8B030D-6E8A-4147-A177-3AD203B41FA5}">
                      <a16:colId xmlns:a16="http://schemas.microsoft.com/office/drawing/2014/main" val="934274482"/>
                    </a:ext>
                  </a:extLst>
                </a:gridCol>
                <a:gridCol w="1101852">
                  <a:extLst>
                    <a:ext uri="{9D8B030D-6E8A-4147-A177-3AD203B41FA5}">
                      <a16:colId xmlns:a16="http://schemas.microsoft.com/office/drawing/2014/main" val="538415921"/>
                    </a:ext>
                  </a:extLst>
                </a:gridCol>
                <a:gridCol w="1099456">
                  <a:extLst>
                    <a:ext uri="{9D8B030D-6E8A-4147-A177-3AD203B41FA5}">
                      <a16:colId xmlns:a16="http://schemas.microsoft.com/office/drawing/2014/main" val="1052429295"/>
                    </a:ext>
                  </a:extLst>
                </a:gridCol>
                <a:gridCol w="1101852">
                  <a:extLst>
                    <a:ext uri="{9D8B030D-6E8A-4147-A177-3AD203B41FA5}">
                      <a16:colId xmlns:a16="http://schemas.microsoft.com/office/drawing/2014/main" val="4064091284"/>
                    </a:ext>
                  </a:extLst>
                </a:gridCol>
              </a:tblGrid>
              <a:tr h="272941">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bg1"/>
                          </a:solidFill>
                          <a:effectLst/>
                          <a:uLnTx/>
                          <a:uFillTx/>
                          <a:latin typeface="+mj-lt"/>
                          <a:ea typeface="+mn-ea"/>
                          <a:cs typeface="Segoe Sans Display"/>
                        </a:rPr>
                        <a:t>Defender for Endpoint</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gridSpan="4">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bg1"/>
                          </a:solidFill>
                          <a:effectLst/>
                          <a:uLnTx/>
                          <a:uFillTx/>
                          <a:latin typeface="+mj-lt"/>
                          <a:ea typeface="+mn-ea"/>
                          <a:cs typeface="Segoe Sans Display"/>
                        </a:rPr>
                        <a:t>Microsoft Entra ID</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bg1"/>
                          </a:solidFill>
                          <a:effectLst/>
                          <a:uLnTx/>
                          <a:uFillTx/>
                          <a:latin typeface="+mj-lt"/>
                          <a:ea typeface="+mn-ea"/>
                          <a:cs typeface="Segoe Sans Display"/>
                        </a:rPr>
                        <a:t>Microsoft Intune</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bg1"/>
                          </a:solidFill>
                          <a:effectLst/>
                          <a:uLnTx/>
                          <a:uFillTx/>
                          <a:latin typeface="+mj-lt"/>
                          <a:ea typeface="+mn-ea"/>
                          <a:cs typeface="Segoe Sans Display"/>
                        </a:rPr>
                        <a:t>Defender for Office</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extLst>
                  <a:ext uri="{0D108BD9-81ED-4DB2-BD59-A6C34878D82A}">
                    <a16:rowId xmlns:a16="http://schemas.microsoft.com/office/drawing/2014/main" val="1770694268"/>
                  </a:ext>
                </a:extLst>
              </a:tr>
              <a:tr h="58806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err="1">
                          <a:ln>
                            <a:noFill/>
                          </a:ln>
                          <a:solidFill>
                            <a:srgbClr val="091F2C"/>
                          </a:solidFill>
                          <a:effectLst/>
                          <a:uLnTx/>
                          <a:uFillTx/>
                          <a:latin typeface="+mn-lt"/>
                          <a:ea typeface="+mn-ea"/>
                          <a:cs typeface="Segoe Sans Display"/>
                        </a:rPr>
                        <a:t>Centralised</a:t>
                      </a:r>
                      <a:r>
                        <a:rPr kumimoji="0" lang="en-US" sz="900" b="0" i="0" u="none" strike="noStrike" kern="0" cap="none" spc="0" normalizeH="0" baseline="0" noProof="0" dirty="0">
                          <a:ln>
                            <a:noFill/>
                          </a:ln>
                          <a:solidFill>
                            <a:srgbClr val="091F2C"/>
                          </a:solidFill>
                          <a:effectLst/>
                          <a:uLnTx/>
                          <a:uFillTx/>
                          <a:latin typeface="+mn-lt"/>
                          <a:ea typeface="+mn-ea"/>
                          <a:cs typeface="Segoe Sans Display"/>
                        </a:rPr>
                        <a:t> Management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rtl="0">
                        <a:lnSpc>
                          <a:spcPct val="100000"/>
                        </a:lnSpc>
                        <a:spcBef>
                          <a:spcPts val="0"/>
                        </a:spcBef>
                        <a:spcAft>
                          <a:spcPts val="0"/>
                        </a:spcAft>
                        <a:buClrTx/>
                        <a:buSzTx/>
                        <a:buFontTx/>
                        <a:buNone/>
                      </a:pPr>
                      <a:r>
                        <a:rPr lang="en-US" sz="900" b="0" i="0" u="none" strike="noStrike" kern="0" cap="none" spc="0" normalizeH="0" baseline="0" noProof="0" dirty="0">
                          <a:ln>
                            <a:noFill/>
                          </a:ln>
                          <a:solidFill>
                            <a:srgbClr val="091F2C"/>
                          </a:solidFill>
                          <a:effectLst/>
                          <a:uLnTx/>
                          <a:uFillTx/>
                          <a:latin typeface="+mn-lt"/>
                          <a:ea typeface="+mn-ea"/>
                          <a:cs typeface="Segoe Sans Display"/>
                        </a:rPr>
                        <a:t>Defender For Cloud App Integration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Administrative Units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Adv Security Reports &amp; Alerts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App Proxy, Including </a:t>
                      </a:r>
                      <a:r>
                        <a:rPr kumimoji="0" lang="en-US" sz="900" b="0" i="0" u="none" strike="noStrike" kern="0" cap="none" spc="0" normalizeH="0" baseline="0" noProof="0" dirty="0" err="1">
                          <a:ln>
                            <a:noFill/>
                          </a:ln>
                          <a:solidFill>
                            <a:srgbClr val="091F2C"/>
                          </a:solidFill>
                          <a:effectLst/>
                          <a:uLnTx/>
                          <a:uFillTx/>
                          <a:latin typeface="+mn-lt"/>
                          <a:ea typeface="+mn-ea"/>
                          <a:cs typeface="Segoe Sans Display"/>
                        </a:rPr>
                        <a:t>PingAccess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Cloud App Discovery</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Application Management</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Device Management</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Advanced </a:t>
                      </a:r>
                      <a:br>
                        <a:rPr kumimoji="0" lang="en-GB" sz="900" b="0" i="0" u="none" strike="noStrike" kern="0" cap="none" spc="0" normalizeH="0" baseline="0" noProof="0" dirty="0">
                          <a:ln>
                            <a:noFill/>
                          </a:ln>
                          <a:solidFill>
                            <a:srgbClr val="091F2C"/>
                          </a:solidFill>
                          <a:effectLst/>
                          <a:uLnTx/>
                          <a:uFillTx/>
                          <a:latin typeface="+mn-lt"/>
                          <a:ea typeface="+mn-ea"/>
                          <a:cs typeface="Segoe Sans Display"/>
                        </a:rPr>
                      </a:br>
                      <a:r>
                        <a:rPr kumimoji="0" lang="en-GB" sz="900" b="0" i="0" u="none" strike="noStrike" kern="0" cap="none" spc="0" normalizeH="0" baseline="0" noProof="0" dirty="0">
                          <a:ln>
                            <a:noFill/>
                          </a:ln>
                          <a:solidFill>
                            <a:srgbClr val="091F2C"/>
                          </a:solidFill>
                          <a:effectLst/>
                          <a:uLnTx/>
                          <a:uFillTx/>
                          <a:latin typeface="+mn-lt"/>
                          <a:ea typeface="+mn-ea"/>
                          <a:cs typeface="Segoe Sans Display"/>
                        </a:rPr>
                        <a:t>Anti-Phishing</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Exchange Online Protection</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extLst>
                  <a:ext uri="{0D108BD9-81ED-4DB2-BD59-A6C34878D82A}">
                    <a16:rowId xmlns:a16="http://schemas.microsoft.com/office/drawing/2014/main" val="1111183594"/>
                  </a:ext>
                </a:extLst>
              </a:tr>
              <a:tr h="421235">
                <a:tc>
                  <a:txBody>
                    <a:bodyPr/>
                    <a:lstStyle/>
                    <a:p>
                      <a:pPr marL="0" lvl="0" algn="ctr" defTabSz="932742" rtl="0" eaLnBrk="1" latinLnBrk="0" hangingPunct="1">
                        <a:lnSpc>
                          <a:spcPct val="100000"/>
                        </a:lnSpc>
                        <a:spcBef>
                          <a:spcPts val="0"/>
                        </a:spcBef>
                        <a:spcAft>
                          <a:spcPts val="0"/>
                        </a:spcAft>
                        <a:buNone/>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Cross-platform Support</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CCD2"/>
                    </a:solidFill>
                  </a:tcPr>
                </a:tc>
                <a:tc>
                  <a:txBody>
                    <a:bodyPr/>
                    <a:lstStyle/>
                    <a:p>
                      <a:pPr lvl="0" algn="ctr">
                        <a:lnSpc>
                          <a:spcPct val="100000"/>
                        </a:lnSpc>
                        <a:spcBef>
                          <a:spcPts val="0"/>
                        </a:spcBef>
                        <a:spcAft>
                          <a:spcPts val="0"/>
                        </a:spcAft>
                        <a:buNone/>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Next-gen Protection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CCD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Conditional Access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Custom Security Attributes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Dynamic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Groups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Enterprise State Roaming</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Endpoint Analytics</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Config Manager</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Real-time Reports</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Safe Attachments </a:t>
                      </a:r>
                      <a:br>
                        <a:rPr kumimoji="0" lang="en-GB" sz="900" b="0" i="0" u="none" strike="noStrike" kern="0" cap="none" spc="0" normalizeH="0" baseline="0" noProof="0" dirty="0">
                          <a:ln>
                            <a:noFill/>
                          </a:ln>
                          <a:solidFill>
                            <a:srgbClr val="091F2C"/>
                          </a:solidFill>
                          <a:effectLst/>
                          <a:uLnTx/>
                          <a:uFillTx/>
                          <a:latin typeface="+mn-lt"/>
                          <a:ea typeface="+mn-ea"/>
                          <a:cs typeface="Segoe Sans Display"/>
                        </a:rPr>
                      </a:br>
                      <a:r>
                        <a:rPr kumimoji="0" lang="en-GB" sz="900" b="0" i="0" u="none" strike="noStrike" kern="0" cap="none" spc="0" normalizeH="0" baseline="0" noProof="0" dirty="0">
                          <a:ln>
                            <a:noFill/>
                          </a:ln>
                          <a:solidFill>
                            <a:srgbClr val="091F2C"/>
                          </a:solidFill>
                          <a:effectLst/>
                          <a:uLnTx/>
                          <a:uFillTx/>
                          <a:latin typeface="+mn-lt"/>
                          <a:ea typeface="+mn-ea"/>
                          <a:cs typeface="Segoe Sans Display"/>
                        </a:rPr>
                        <a:t>&amp; Links</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extLst>
                  <a:ext uri="{0D108BD9-81ED-4DB2-BD59-A6C34878D82A}">
                    <a16:rowId xmlns:a16="http://schemas.microsoft.com/office/drawing/2014/main" val="421758585"/>
                  </a:ext>
                </a:extLst>
              </a:tr>
              <a:tr h="254405">
                <a:tc rowSpan="2">
                  <a:txBody>
                    <a:bodyPr/>
                    <a:lstStyle/>
                    <a:p>
                      <a:pPr marL="0" lvl="0" algn="ctr" defTabSz="932742" rtl="0" eaLnBrk="1" latinLnBrk="0" hangingPunct="1">
                        <a:lnSpc>
                          <a:spcPct val="100000"/>
                        </a:lnSpc>
                        <a:spcBef>
                          <a:spcPts val="0"/>
                        </a:spcBef>
                        <a:spcAft>
                          <a:spcPts val="0"/>
                        </a:spcAft>
                        <a:buNone/>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Attack Surface Reduction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p>
                      <a:pPr marL="0" marR="0" lvl="0" indent="0" algn="ctr" defTabSz="932742" rtl="0" eaLnBrk="1"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CCD2"/>
                    </a:solidFill>
                  </a:tcPr>
                </a:tc>
                <a:tc rowSpan="2">
                  <a:txBody>
                    <a:bodyPr/>
                    <a:lstStyle/>
                    <a:p>
                      <a:pPr lvl="0" algn="ctr">
                        <a:lnSpc>
                          <a:spcPct val="100000"/>
                        </a:lnSpc>
                        <a:spcBef>
                          <a:spcPts val="0"/>
                        </a:spcBef>
                        <a:spcAft>
                          <a:spcPts val="0"/>
                        </a:spcAft>
                        <a:buNone/>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Automated Investigations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p>
                      <a:pPr marL="0" lvl="0" indent="0" algn="ctr" defTabSz="932742">
                        <a:lnSpc>
                          <a:spcPct val="100000"/>
                        </a:lnSpc>
                        <a:spcBef>
                          <a:spcPts val="0"/>
                        </a:spcBef>
                        <a:spcAft>
                          <a:spcPts val="0"/>
                        </a:spcAft>
                        <a:buNone/>
                        <a:tabLst/>
                        <a:defRPr/>
                      </a:pP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CCD2"/>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Entra ID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Connect Health</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External ID</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M365 Identity Manager</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row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Password Protection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32497293"/>
                  </a:ext>
                </a:extLst>
              </a:tr>
              <a:tr h="272941">
                <a:tc vMerge="1">
                  <a:txBody>
                    <a:bodyPr/>
                    <a:lstStyle/>
                    <a:p>
                      <a:endParaRPr lang="en-US"/>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vMerge="1">
                  <a:txBody>
                    <a:bodyPr/>
                    <a:lstStyle/>
                    <a:p>
                      <a:endParaRPr lang="en-US"/>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DC8E8">
                        <a:alpha val="2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bg1"/>
                          </a:solidFill>
                          <a:effectLst/>
                          <a:uLnTx/>
                          <a:uFillTx/>
                          <a:latin typeface="+mj-lt"/>
                          <a:ea typeface="+mn-ea"/>
                          <a:cs typeface="Segoe Sans Display"/>
                        </a:rPr>
                        <a:t>Defender for Cloud Apps</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20000"/>
                      </a:srgbClr>
                    </a:solidFill>
                  </a:tcPr>
                </a:tc>
                <a:tc gridSpan="2">
                  <a:txBody>
                    <a:bodyPr/>
                    <a:lstStyle/>
                    <a:p>
                      <a:pPr lvl="0" algn="ctr">
                        <a:lnSpc>
                          <a:spcPct val="100000"/>
                        </a:lnSpc>
                        <a:spcBef>
                          <a:spcPts val="0"/>
                        </a:spcBef>
                        <a:spcAft>
                          <a:spcPts val="0"/>
                        </a:spcAft>
                        <a:buNone/>
                      </a:pPr>
                      <a:r>
                        <a:rPr lang="en-GB" sz="1000" b="0" i="0" u="none" strike="noStrike" kern="0" cap="none" spc="0" normalizeH="0" baseline="0" noProof="0" dirty="0">
                          <a:ln>
                            <a:noFill/>
                          </a:ln>
                          <a:solidFill>
                            <a:schemeClr val="bg1"/>
                          </a:solidFill>
                          <a:effectLst/>
                          <a:uLnTx/>
                          <a:uFillTx/>
                          <a:latin typeface="Segoe Sans Display Semibold"/>
                        </a:rPr>
                        <a:t>Insider Risk Management</a:t>
                      </a:r>
                      <a:endParaRPr lang="en-GB" sz="1000" b="0" i="0" u="none" strike="noStrike" kern="0" cap="none" spc="0" normalizeH="0" baseline="0" noProof="0" dirty="0">
                        <a:ln>
                          <a:noFill/>
                        </a:ln>
                        <a:solidFill>
                          <a:srgbClr val="000000"/>
                        </a:solidFill>
                        <a:effectLst/>
                        <a:uLnTx/>
                        <a:uFillTx/>
                        <a:latin typeface="Segoe Sans Display Semibold"/>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1F2D"/>
                    </a:solidFill>
                  </a:tcPr>
                </a:tc>
                <a:tc hMerge="1">
                  <a:txBody>
                    <a:bodyPr/>
                    <a:lstStyle/>
                    <a:p>
                      <a:endParaRPr lang="en-US"/>
                    </a:p>
                  </a:txBody>
                  <a:tcPr>
                    <a:lnL w="12700" cmpd="sng">
                      <a:noFill/>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66012455"/>
                  </a:ext>
                </a:extLst>
              </a:tr>
              <a:tr h="588065">
                <a:tc>
                  <a:txBody>
                    <a:bodyPr/>
                    <a:lstStyle/>
                    <a:p>
                      <a:pPr marL="0" marR="0" lvl="0" indent="0" algn="ctr" defTabSz="932742" rtl="0" eaLnBrk="1" latinLnBrk="0" hangingPunct="1">
                        <a:lnSpc>
                          <a:spcPct val="100000"/>
                        </a:lnSpc>
                        <a:spcBef>
                          <a:spcPts val="0"/>
                        </a:spcBef>
                        <a:spcAft>
                          <a:spcPts val="0"/>
                        </a:spcAft>
                        <a:buNone/>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Threat</a:t>
                      </a:r>
                    </a:p>
                    <a:p>
                      <a:pPr marL="0" marR="0" lvl="0" indent="0" algn="ctr" defTabSz="932742" rtl="0" eaLnBrk="1" latinLnBrk="0" hangingPunct="1">
                        <a:lnSpc>
                          <a:spcPct val="100000"/>
                        </a:lnSpc>
                        <a:spcBef>
                          <a:spcPts val="0"/>
                        </a:spcBef>
                        <a:spcAft>
                          <a:spcPts val="0"/>
                        </a:spcAft>
                        <a:buNone/>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Analytics</a:t>
                      </a:r>
                    </a:p>
                    <a:p>
                      <a:pPr marL="0" marR="0" lvl="0" indent="0" algn="ctr" defTabSz="932742" rtl="0" eaLnBrk="1"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CCD2"/>
                    </a:solidFill>
                  </a:tcPr>
                </a:tc>
                <a:tc>
                  <a:txBody>
                    <a:bodyPr/>
                    <a:lstStyle/>
                    <a:p>
                      <a:pPr marL="0" marR="0" lvl="0" indent="0" algn="ctr">
                        <a:lnSpc>
                          <a:spcPct val="100000"/>
                        </a:lnSpc>
                        <a:spcBef>
                          <a:spcPts val="0"/>
                        </a:spcBef>
                        <a:spcAft>
                          <a:spcPts val="0"/>
                        </a:spcAft>
                        <a:buNone/>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Vulnerability Management (core)</a:t>
                      </a:r>
                      <a:endParaRPr kumimoji="0" lang="en-US" sz="900" b="0" i="0" u="none" strike="noStrike" kern="0" cap="none" spc="0" normalizeH="0" baseline="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CCD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Self-Service Group Management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Self-Service Password Reset in AD</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Service Level Agreement</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Shared Account Password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Roll-Over</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Cloud App Discovery</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App </a:t>
                      </a:r>
                    </a:p>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Governance</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lvl="0" algn="ctr">
                        <a:lnSpc>
                          <a:spcPct val="100000"/>
                        </a:lnSpc>
                        <a:spcBef>
                          <a:spcPts val="0"/>
                        </a:spcBef>
                        <a:spcAft>
                          <a:spcPts val="0"/>
                        </a:spcAft>
                        <a:buNone/>
                      </a:pPr>
                      <a:r>
                        <a:rPr lang="en-US" sz="900" b="0" i="0" u="none" strike="noStrike" kern="0" cap="none" spc="0" normalizeH="0" baseline="0" noProof="0" dirty="0">
                          <a:ln>
                            <a:noFill/>
                          </a:ln>
                          <a:solidFill>
                            <a:srgbClr val="091F2C"/>
                          </a:solidFill>
                          <a:effectLst/>
                          <a:uLnTx/>
                          <a:uFillTx/>
                          <a:latin typeface="Segoe Sans Display"/>
                        </a:rPr>
                        <a:t>Information Barriers</a:t>
                      </a:r>
                      <a:endParaRPr lang="en-GB" sz="900" b="0" i="0" u="none" strike="noStrike" kern="0" cap="none" spc="0" normalizeH="0" baseline="0" noProof="0" dirty="0">
                        <a:ln>
                          <a:noFill/>
                        </a:ln>
                        <a:solidFill>
                          <a:srgbClr val="000000"/>
                        </a:solidFill>
                        <a:effectLst/>
                        <a:uLnTx/>
                        <a:uFillTx/>
                        <a:latin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3E2"/>
                    </a:solidFill>
                  </a:tcPr>
                </a:tc>
                <a:tc>
                  <a:txBody>
                    <a:bodyPr/>
                    <a:lstStyle/>
                    <a:p>
                      <a:pPr lvl="0" algn="ctr">
                        <a:lnSpc>
                          <a:spcPct val="100000"/>
                        </a:lnSpc>
                        <a:spcBef>
                          <a:spcPts val="0"/>
                        </a:spcBef>
                        <a:spcAft>
                          <a:spcPts val="0"/>
                        </a:spcAft>
                        <a:buNone/>
                      </a:pPr>
                      <a:r>
                        <a:rPr lang="en-US" sz="900" b="0" i="0" u="none" strike="noStrike" kern="0" cap="none" spc="0" normalizeH="0" baseline="0" noProof="0" dirty="0">
                          <a:ln>
                            <a:noFill/>
                          </a:ln>
                          <a:solidFill>
                            <a:srgbClr val="091F2C"/>
                          </a:solidFill>
                          <a:effectLst/>
                          <a:uLnTx/>
                          <a:uFillTx/>
                          <a:latin typeface="Segoe Sans Display"/>
                        </a:rPr>
                        <a:t>Privileged Access Management</a:t>
                      </a:r>
                      <a:endParaRPr lang="en-GB" sz="900" b="0" i="0" u="none" strike="noStrike" kern="0" cap="none" spc="0" normalizeH="0" baseline="0" noProof="0" dirty="0">
                        <a:ln>
                          <a:noFill/>
                        </a:ln>
                        <a:solidFill>
                          <a:srgbClr val="000000"/>
                        </a:solidFill>
                        <a:effectLst/>
                        <a:uLnTx/>
                        <a:uFillTx/>
                        <a:latin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3E2"/>
                    </a:solidFill>
                  </a:tcPr>
                </a:tc>
                <a:extLst>
                  <a:ext uri="{0D108BD9-81ED-4DB2-BD59-A6C34878D82A}">
                    <a16:rowId xmlns:a16="http://schemas.microsoft.com/office/drawing/2014/main" val="2903979971"/>
                  </a:ext>
                </a:extLst>
              </a:tr>
              <a:tr h="421235">
                <a:tc>
                  <a:txBody>
                    <a:bodyPr/>
                    <a:lstStyle/>
                    <a:p>
                      <a:pPr marL="0" lvl="0" algn="ctr" defTabSz="932742" rtl="0" eaLnBrk="1" latinLnBrk="0" hangingPunct="1">
                        <a:lnSpc>
                          <a:spcPct val="100000"/>
                        </a:lnSpc>
                        <a:spcBef>
                          <a:spcPts val="0"/>
                        </a:spcBef>
                        <a:spcAft>
                          <a:spcPts val="0"/>
                        </a:spcAft>
                        <a:buNone/>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Endpoint Detection &amp; Response</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CCD2"/>
                    </a:solidFill>
                  </a:tcPr>
                </a:tc>
                <a:tc>
                  <a:txBody>
                    <a:bodyPr/>
                    <a:lstStyle/>
                    <a:p>
                      <a:pPr marL="0" marR="0" lvl="0" indent="0" algn="ctr">
                        <a:lnSpc>
                          <a:spcPct val="100000"/>
                        </a:lnSpc>
                        <a:spcBef>
                          <a:spcPts val="0"/>
                        </a:spcBef>
                        <a:spcAft>
                          <a:spcPts val="0"/>
                        </a:spcAft>
                        <a:buNone/>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Automatic Attack Disruption</a:t>
                      </a:r>
                      <a:endParaRPr kumimoji="0" lang="en-US" sz="900" b="0" i="0" u="none" strike="noStrike" kern="0" cap="none" spc="0" normalizeH="0" baseline="0" dirty="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7CCD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Single Sign-On to Other Saas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SMS Sign-In</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Temporary </a:t>
                      </a:r>
                      <a:br>
                        <a:rPr kumimoji="0" lang="en-US" sz="900" b="0" i="0" u="none" strike="noStrike" kern="0" cap="none" spc="0" normalizeH="0" baseline="0" noProof="0" dirty="0">
                          <a:ln>
                            <a:noFill/>
                          </a:ln>
                          <a:solidFill>
                            <a:srgbClr val="091F2C"/>
                          </a:solidFill>
                          <a:effectLst/>
                          <a:uLnTx/>
                          <a:uFillTx/>
                          <a:latin typeface="+mn-lt"/>
                          <a:ea typeface="+mn-ea"/>
                          <a:cs typeface="Segoe Sans Display"/>
                        </a:rPr>
                      </a:br>
                      <a:r>
                        <a:rPr kumimoji="0" lang="en-US" sz="900" b="0" i="0" u="none" strike="noStrike" kern="0" cap="none" spc="0" normalizeH="0" baseline="0" noProof="0" dirty="0">
                          <a:ln>
                            <a:noFill/>
                          </a:ln>
                          <a:solidFill>
                            <a:srgbClr val="091F2C"/>
                          </a:solidFill>
                          <a:effectLst/>
                          <a:uLnTx/>
                          <a:uFillTx/>
                          <a:latin typeface="+mn-lt"/>
                          <a:ea typeface="+mn-ea"/>
                          <a:cs typeface="Segoe Sans Display"/>
                        </a:rPr>
                        <a:t>Access Pass</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Terms of Use</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Office 365 Cloud App Security</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sz="900" b="0" i="0" u="none" strike="noStrike" kern="0" cap="none" spc="0" normalizeH="0" baseline="0" noProof="0" dirty="0">
                          <a:ln>
                            <a:noFill/>
                          </a:ln>
                          <a:solidFill>
                            <a:srgbClr val="091F2C"/>
                          </a:solidFill>
                          <a:effectLst/>
                          <a:uLnTx/>
                          <a:uFillTx/>
                          <a:latin typeface="Segoe Sans Display"/>
                        </a:rPr>
                        <a:t>Customer Lockbox</a:t>
                      </a:r>
                      <a:endParaRPr lang="en-GB" sz="900" b="0" i="0" u="none" strike="noStrike" kern="0" cap="none" spc="0" normalizeH="0" baseline="0" noProof="0" dirty="0">
                        <a:ln>
                          <a:noFill/>
                        </a:ln>
                        <a:solidFill>
                          <a:srgbClr val="000000"/>
                        </a:solidFill>
                        <a:effectLst/>
                        <a:uLnTx/>
                        <a:uFillTx/>
                        <a:latin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0">
                      <a:noFill/>
                    </a:lnTlToBr>
                    <a:lnBlToTr w="0">
                      <a:noFill/>
                    </a:lnBlToTr>
                    <a:solidFill>
                      <a:srgbClr val="E4E3E2"/>
                    </a:solidFill>
                  </a:tcPr>
                </a:tc>
                <a:tc>
                  <a:txBody>
                    <a:bodyPr/>
                    <a:lstStyle/>
                    <a:p>
                      <a:pPr lvl="0" algn="ctr">
                        <a:lnSpc>
                          <a:spcPct val="100000"/>
                        </a:lnSpc>
                        <a:spcBef>
                          <a:spcPts val="0"/>
                        </a:spcBef>
                        <a:spcAft>
                          <a:spcPts val="0"/>
                        </a:spcAft>
                        <a:buNone/>
                      </a:pPr>
                      <a:r>
                        <a:rPr lang="en-US" sz="900" b="0" i="0" u="none" strike="noStrike" kern="0" cap="none" spc="0" normalizeH="0" baseline="0" noProof="0" dirty="0">
                          <a:ln>
                            <a:noFill/>
                          </a:ln>
                          <a:solidFill>
                            <a:srgbClr val="091F2C"/>
                          </a:solidFill>
                          <a:effectLst/>
                          <a:uLnTx/>
                          <a:uFillTx/>
                          <a:latin typeface="Segoe Sans Display"/>
                        </a:rPr>
                        <a:t>Communication Compliance</a:t>
                      </a:r>
                      <a:endParaRPr lang="en-GB" sz="900" b="0" i="0" u="none" strike="noStrike" kern="0" cap="none" spc="0" normalizeH="0" baseline="0" noProof="0" dirty="0">
                        <a:ln>
                          <a:noFill/>
                        </a:ln>
                        <a:solidFill>
                          <a:srgbClr val="000000"/>
                        </a:solidFill>
                        <a:effectLst/>
                        <a:uLnTx/>
                        <a:uFillTx/>
                        <a:latin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0">
                      <a:noFill/>
                    </a:lnTlToBr>
                    <a:lnBlToTr w="0">
                      <a:noFill/>
                    </a:lnBlToTr>
                    <a:solidFill>
                      <a:srgbClr val="E4E3E2"/>
                    </a:solidFill>
                  </a:tcPr>
                </a:tc>
                <a:extLst>
                  <a:ext uri="{0D108BD9-81ED-4DB2-BD59-A6C34878D82A}">
                    <a16:rowId xmlns:a16="http://schemas.microsoft.com/office/drawing/2014/main" val="4058143657"/>
                  </a:ext>
                </a:extLst>
              </a:tr>
              <a:tr h="588065">
                <a:tc>
                  <a:txBody>
                    <a:bodyPr/>
                    <a:lstStyle/>
                    <a:p>
                      <a:pPr lvl="0" algn="ctr">
                        <a:lnSpc>
                          <a:spcPct val="100000"/>
                        </a:lnSpc>
                        <a:spcBef>
                          <a:spcPts val="0"/>
                        </a:spcBef>
                        <a:spcAft>
                          <a:spcPts val="0"/>
                        </a:spcAft>
                        <a:buNone/>
                      </a:pPr>
                      <a:endParaRPr kumimoji="0" lang="en-GB" sz="900" b="0" i="0" u="none" strike="noStrike" kern="0" cap="none" spc="0" normalizeH="0" baseline="0" noProof="0">
                        <a:ln>
                          <a:noFill/>
                        </a:ln>
                        <a:solidFill>
                          <a:srgbClr val="091F2C"/>
                        </a:solidFill>
                        <a:effectLst/>
                        <a:uLnTx/>
                        <a:uFillTx/>
                        <a:latin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Verified ID</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Windows Autopilot</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3</a:t>
                      </a:r>
                      <a:r>
                        <a:rPr kumimoji="0" lang="en-GB" sz="900" b="0" i="0" u="none" strike="noStrike" kern="0" cap="none" spc="0" normalizeH="0" baseline="30000" noProof="0" dirty="0">
                          <a:ln>
                            <a:noFill/>
                          </a:ln>
                          <a:solidFill>
                            <a:srgbClr val="091F2C"/>
                          </a:solidFill>
                          <a:effectLst/>
                          <a:uLnTx/>
                          <a:uFillTx/>
                          <a:latin typeface="+mn-lt"/>
                          <a:ea typeface="+mn-ea"/>
                          <a:cs typeface="Segoe Sans Display"/>
                        </a:rPr>
                        <a:t>rd</a:t>
                      </a:r>
                      <a:r>
                        <a:rPr kumimoji="0" lang="en-GB" sz="900" b="0" i="0" u="none" strike="noStrike" kern="0" cap="none" spc="0" normalizeH="0" baseline="0" noProof="0" dirty="0">
                          <a:ln>
                            <a:noFill/>
                          </a:ln>
                          <a:solidFill>
                            <a:srgbClr val="091F2C"/>
                          </a:solidFill>
                          <a:effectLst/>
                          <a:uLnTx/>
                          <a:uFillTx/>
                          <a:latin typeface="+mn-lt"/>
                          <a:ea typeface="+mn-ea"/>
                          <a:cs typeface="Segoe Sans Display"/>
                        </a:rPr>
                        <a:t> Party MFA Integration</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32742">
                        <a:lnSpc>
                          <a:spcPct val="100000"/>
                        </a:lnSpc>
                        <a:spcBef>
                          <a:spcPts val="0"/>
                        </a:spcBef>
                        <a:spcAft>
                          <a:spcPts val="0"/>
                        </a:spcAft>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32742">
                        <a:lnSpc>
                          <a:spcPct val="100000"/>
                        </a:lnSpc>
                        <a:spcBef>
                          <a:spcPts val="0"/>
                        </a:spcBef>
                        <a:spcAft>
                          <a:spcPts val="0"/>
                        </a:spcAft>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72000" marB="72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GB" sz="900" b="0" i="0" u="none" strike="noStrike" kern="0" cap="none" spc="0" normalizeH="0" baseline="0" noProof="0" dirty="0">
                          <a:ln>
                            <a:noFill/>
                          </a:ln>
                          <a:solidFill>
                            <a:srgbClr val="091F2C"/>
                          </a:solidFill>
                          <a:effectLst/>
                          <a:uLnTx/>
                          <a:uFillTx/>
                          <a:latin typeface="Segoe Sans Display"/>
                        </a:rPr>
                        <a:t>Insider Risk Management</a:t>
                      </a:r>
                      <a:endParaRPr lang="en-GB" sz="900" b="0" i="0" u="none" strike="noStrike" kern="0" cap="none" spc="0" normalizeH="0" baseline="0" noProof="0" dirty="0">
                        <a:ln>
                          <a:noFill/>
                        </a:ln>
                        <a:solidFill>
                          <a:srgbClr val="000000"/>
                        </a:solidFill>
                        <a:effectLst/>
                        <a:uLnTx/>
                        <a:uFillTx/>
                        <a:latin typeface="Segoe Sans Display"/>
                      </a:endParaRPr>
                    </a:p>
                    <a:p>
                      <a:pPr marL="0" lvl="0" indent="0" algn="ctr" defTabSz="932742">
                        <a:lnSpc>
                          <a:spcPct val="100000"/>
                        </a:lnSpc>
                        <a:spcBef>
                          <a:spcPts val="0"/>
                        </a:spcBef>
                        <a:spcAft>
                          <a:spcPts val="0"/>
                        </a:spcAft>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3E2"/>
                    </a:solidFill>
                  </a:tcPr>
                </a:tc>
                <a:tc>
                  <a:txBody>
                    <a:bodyPr/>
                    <a:lstStyle/>
                    <a:p>
                      <a:pPr lvl="0" algn="ctr">
                        <a:lnSpc>
                          <a:spcPct val="100000"/>
                        </a:lnSpc>
                        <a:spcBef>
                          <a:spcPts val="0"/>
                        </a:spcBef>
                        <a:spcAft>
                          <a:spcPts val="0"/>
                        </a:spcAft>
                        <a:buNone/>
                      </a:pPr>
                      <a:r>
                        <a:rPr lang="en-GB" sz="900" b="0" i="0" u="none" strike="noStrike" kern="0" cap="none" spc="0" normalizeH="0" baseline="0" noProof="0" dirty="0">
                          <a:ln>
                            <a:noFill/>
                          </a:ln>
                          <a:solidFill>
                            <a:srgbClr val="091F2C"/>
                          </a:solidFill>
                          <a:effectLst/>
                          <a:uLnTx/>
                          <a:uFillTx/>
                          <a:latin typeface="Segoe Sans Display"/>
                        </a:rPr>
                        <a:t>3xPremium &amp; Custom Compliance Templates</a:t>
                      </a:r>
                      <a:endParaRPr lang="en-GB" sz="900" b="0" i="0" u="none" strike="noStrike" kern="0" cap="none" spc="0" normalizeH="0" baseline="0" noProof="0" dirty="0">
                        <a:ln>
                          <a:noFill/>
                        </a:ln>
                        <a:solidFill>
                          <a:srgbClr val="000000"/>
                        </a:solidFill>
                        <a:effectLst/>
                        <a:uLnTx/>
                        <a:uFillTx/>
                        <a:latin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3E2"/>
                    </a:solidFill>
                  </a:tcPr>
                </a:tc>
                <a:extLst>
                  <a:ext uri="{0D108BD9-81ED-4DB2-BD59-A6C34878D82A}">
                    <a16:rowId xmlns:a16="http://schemas.microsoft.com/office/drawing/2014/main" val="2887429882"/>
                  </a:ext>
                </a:extLst>
              </a:tr>
              <a:tr h="272941">
                <a:tc gridSpan="6">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bg1"/>
                          </a:solidFill>
                          <a:effectLst/>
                          <a:uLnTx/>
                          <a:uFillTx/>
                          <a:latin typeface="+mj-lt"/>
                          <a:ea typeface="+mn-ea"/>
                          <a:cs typeface="Segoe Sans Display"/>
                        </a:rPr>
                        <a:t>Microsoft Information Protection &amp; Governance</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bg1"/>
                          </a:solidFill>
                          <a:effectLst/>
                          <a:uLnTx/>
                          <a:uFillTx/>
                          <a:latin typeface="+mj-lt"/>
                          <a:ea typeface="+mn-ea"/>
                          <a:cs typeface="Segoe Sans Display"/>
                        </a:rPr>
                        <a:t>eDiscovery &amp; Audit</a:t>
                      </a: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CCF6">
                        <a:alpha val="60000"/>
                      </a:srgbClr>
                    </a:solidFill>
                  </a:tcPr>
                </a:tc>
                <a:tc rowSpan="2"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091F2C"/>
                        </a:solidFill>
                        <a:effectLst/>
                        <a:uLnTx/>
                        <a:uFillTx/>
                        <a:latin typeface="+mj-lt"/>
                        <a:ea typeface="+mn-ea"/>
                        <a:cs typeface="Segoe Sans Display"/>
                      </a:endParaRPr>
                    </a:p>
                  </a:txBody>
                  <a:tcPr marL="72000" marR="72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93142256"/>
                  </a:ext>
                </a:extLst>
              </a:tr>
              <a:tr h="58806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Customer Key</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Data Lifecycle Management</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Double Key Encryption</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Exact </a:t>
                      </a:r>
                    </a:p>
                    <a:p>
                      <a:pPr marL="0" marR="0" lvl="0" indent="0" algn="ctr" defTabSz="914367"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Data Match</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Message Encryption (Advanced)</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Endpoint DLP</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Audit </a:t>
                      </a:r>
                      <a:br>
                        <a:rPr kumimoji="0" lang="en-GB" sz="900" b="0" i="0" u="none" strike="noStrike" kern="0" cap="none" spc="0" normalizeH="0" baseline="0" noProof="0" dirty="0">
                          <a:ln>
                            <a:noFill/>
                          </a:ln>
                          <a:solidFill>
                            <a:srgbClr val="091F2C"/>
                          </a:solidFill>
                          <a:effectLst/>
                          <a:uLnTx/>
                          <a:uFillTx/>
                          <a:latin typeface="+mn-lt"/>
                          <a:ea typeface="+mn-ea"/>
                          <a:cs typeface="Segoe Sans Display"/>
                        </a:rPr>
                      </a:br>
                      <a:r>
                        <a:rPr kumimoji="0" lang="en-GB" sz="900" b="0" i="0" u="none" strike="noStrike" kern="0" cap="none" spc="0" normalizeH="0" baseline="0" noProof="0" dirty="0">
                          <a:ln>
                            <a:noFill/>
                          </a:ln>
                          <a:solidFill>
                            <a:srgbClr val="091F2C"/>
                          </a:solidFill>
                          <a:effectLst/>
                          <a:uLnTx/>
                          <a:uFillTx/>
                          <a:latin typeface="+mn-lt"/>
                          <a:ea typeface="+mn-ea"/>
                          <a:cs typeface="Segoe Sans Display"/>
                        </a:rPr>
                        <a:t>(Premium)</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eDiscovery (Premium)</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gridSpan="2"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v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5115908"/>
                  </a:ext>
                </a:extLst>
              </a:tr>
              <a:tr h="754895">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Records Management</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Rules-Based Classification (O365)</a:t>
                      </a:r>
                    </a:p>
                  </a:txBody>
                  <a:tcPr marL="36000" marR="36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Teams Data Loss Prevention</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91F2C"/>
                          </a:solidFill>
                          <a:effectLst/>
                          <a:uLnTx/>
                          <a:uFillTx/>
                          <a:latin typeface="+mn-lt"/>
                          <a:ea typeface="+mn-ea"/>
                          <a:cs typeface="Segoe Sans Display"/>
                        </a:rPr>
                        <a:t>Teams DLP &amp; Export Graph API</a:t>
                      </a:r>
                      <a:endParaRPr kumimoji="0" lang="en-GB" sz="900" b="0" i="0" u="none" strike="noStrike" kern="0" cap="none" spc="0" normalizeH="0" baseline="0" noProof="0" dirty="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Trainable Classifiers</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3xPremium &amp; Custom Compliance Templates</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3xPremium &amp; Custom Compliance Templates</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091F2C"/>
                        </a:solidFill>
                        <a:effectLst/>
                        <a:uLnTx/>
                        <a:uFillTx/>
                        <a:latin typeface="+mn-lt"/>
                        <a:ea typeface="+mn-ea"/>
                        <a:cs typeface="Segoe Sans Display"/>
                      </a:endParaRP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M365 E3</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3BB">
                        <a:alpha val="60000"/>
                      </a:srgb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091F2C"/>
                          </a:solidFill>
                          <a:effectLst/>
                          <a:uLnTx/>
                          <a:uFillTx/>
                          <a:latin typeface="+mn-lt"/>
                          <a:ea typeface="+mn-ea"/>
                          <a:cs typeface="Segoe Sans Display"/>
                        </a:rPr>
                        <a:t>M365 E5</a:t>
                      </a:r>
                      <a:br>
                        <a:rPr kumimoji="0" lang="en-GB" sz="900" b="0" i="0" u="none" strike="noStrike" kern="0" cap="none" spc="0" normalizeH="0" baseline="0" noProof="0" dirty="0">
                          <a:ln>
                            <a:noFill/>
                          </a:ln>
                          <a:solidFill>
                            <a:srgbClr val="091F2C"/>
                          </a:solidFill>
                          <a:effectLst/>
                          <a:uLnTx/>
                          <a:uFillTx/>
                          <a:latin typeface="+mn-lt"/>
                          <a:ea typeface="+mn-ea"/>
                          <a:cs typeface="Segoe Sans Display"/>
                        </a:rPr>
                      </a:br>
                      <a:r>
                        <a:rPr kumimoji="0" lang="en-GB" sz="900" b="0" i="0" u="none" strike="noStrike" kern="0" cap="none" spc="0" normalizeH="0" baseline="0" noProof="0" dirty="0">
                          <a:ln>
                            <a:noFill/>
                          </a:ln>
                          <a:solidFill>
                            <a:srgbClr val="091F2C"/>
                          </a:solidFill>
                          <a:effectLst/>
                          <a:uLnTx/>
                          <a:uFillTx/>
                          <a:latin typeface="+mn-lt"/>
                          <a:ea typeface="+mn-ea"/>
                          <a:cs typeface="Segoe Sans Display"/>
                        </a:rPr>
                        <a:t>Compliance</a:t>
                      </a:r>
                    </a:p>
                  </a:txBody>
                  <a:tcPr marL="72000" marR="72000" marT="72000" marB="72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6">
                        <a:alpha val="60000"/>
                      </a:srgbClr>
                    </a:solidFill>
                  </a:tcPr>
                </a:tc>
                <a:extLst>
                  <a:ext uri="{0D108BD9-81ED-4DB2-BD59-A6C34878D82A}">
                    <a16:rowId xmlns:a16="http://schemas.microsoft.com/office/drawing/2014/main" val="3407725933"/>
                  </a:ext>
                </a:extLst>
              </a:tr>
            </a:tbl>
          </a:graphicData>
        </a:graphic>
      </p:graphicFrame>
      <p:sp>
        <p:nvSpPr>
          <p:cNvPr id="2" name="Title 1">
            <a:extLst>
              <a:ext uri="{FF2B5EF4-FFF2-40B4-BE49-F238E27FC236}">
                <a16:creationId xmlns:a16="http://schemas.microsoft.com/office/drawing/2014/main" id="{3F882BDA-4D49-450C-9490-93EA4229512F}"/>
              </a:ext>
            </a:extLst>
          </p:cNvPr>
          <p:cNvSpPr>
            <a:spLocks noGrp="1"/>
          </p:cNvSpPr>
          <p:nvPr>
            <p:ph type="title"/>
          </p:nvPr>
        </p:nvSpPr>
        <p:spPr/>
        <p:txBody>
          <a:bodyPr/>
          <a:lstStyle/>
          <a:p>
            <a:r>
              <a:rPr lang="en-US">
                <a:cs typeface="Segoe Sans Display"/>
              </a:rPr>
              <a:t>M365 E3 + M365 E5 Compliance mini bundle</a:t>
            </a:r>
            <a:endParaRPr lang="en-US"/>
          </a:p>
        </p:txBody>
      </p:sp>
    </p:spTree>
    <p:extLst>
      <p:ext uri="{BB962C8B-B14F-4D97-AF65-F5344CB8AC3E}">
        <p14:creationId xmlns:p14="http://schemas.microsoft.com/office/powerpoint/2010/main" val="409349536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 Compliance</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7"/>
            <a:ext cx="2497836" cy="1107996"/>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M365 E5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Information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Protection &amp; Governance</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381798"/>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79577"/>
            <a:ext cx="8657336" cy="207749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Data Protection &amp;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Information Protection &amp; Governance in M365 E5 Compliance enables organisations to automatically classify, label and protect data using machine learning, while streamlining lifecycle management through advanced retention and records management. These capabilities reduce human error and enhance compliance with data protection regulations.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Automatic Sensitivity Labels: </a:t>
            </a:r>
            <a:r>
              <a:rPr kumimoji="0" lang="en-US" sz="1200" b="0" i="0" u="none" strike="noStrike" kern="0" cap="none" spc="0" normalizeH="0" noProof="0">
                <a:ln>
                  <a:noFill/>
                </a:ln>
                <a:solidFill>
                  <a:schemeClr val="tx1"/>
                </a:solidFill>
                <a:effectLst/>
                <a:uLnTx/>
                <a:uFillTx/>
                <a:ea typeface="+mn-ea"/>
                <a:cs typeface="Segoe Sans Display"/>
              </a:rPr>
              <a:t>Automatically encrypt files containing personal identification numbers when they are uploaded to cloud storage, email attachments or collaboration platforms, ensuring sensitive data is protected without manual intervention.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Classifiers: </a:t>
            </a:r>
            <a:r>
              <a:rPr kumimoji="0" lang="en-US" sz="1200" b="0" i="0" u="none" strike="noStrike" kern="0" cap="none" spc="0" normalizeH="0" noProof="0">
                <a:ln>
                  <a:noFill/>
                </a:ln>
                <a:solidFill>
                  <a:schemeClr val="tx1"/>
                </a:solidFill>
                <a:effectLst/>
                <a:uLnTx/>
                <a:uFillTx/>
                <a:ea typeface="+mn-ea"/>
                <a:cs typeface="Segoe Sans Display"/>
              </a:rPr>
              <a:t>Use AI to detect and label intellectual property like blueprints or confidential research documents.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Records Management: </a:t>
            </a:r>
            <a:r>
              <a:rPr kumimoji="0" lang="en-US" sz="1200" b="0" i="0" u="none" strike="noStrike" kern="0" cap="none" spc="0" normalizeH="0" noProof="0">
                <a:ln>
                  <a:noFill/>
                </a:ln>
                <a:solidFill>
                  <a:schemeClr val="tx1"/>
                </a:solidFill>
                <a:effectLst/>
                <a:uLnTx/>
                <a:uFillTx/>
                <a:ea typeface="+mn-ea"/>
                <a:cs typeface="Segoe Sans Display"/>
              </a:rPr>
              <a:t>Create immutable records for financial statements to meet regulatory requirements.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107814"/>
            <a:ext cx="8657335" cy="2381798"/>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8" y="4310163"/>
            <a:ext cx="8657336" cy="207749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Proactive Insider Threat Detection and Mitigation</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Insider Risk Management in M365 E5 Compliance provides advanced analytics and machine learning to identify, investigate and mitigate risky behaviour by employees or contractors. It enables organisations to detect threats proactively and respond effectively to minimise internal risks.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Risk Detection: </a:t>
            </a:r>
            <a:r>
              <a:rPr kumimoji="0" lang="en-US" sz="1200" b="0" i="0" u="none" strike="noStrike" kern="0" cap="none" spc="0" normalizeH="0" noProof="0">
                <a:ln>
                  <a:noFill/>
                </a:ln>
                <a:solidFill>
                  <a:schemeClr val="tx1"/>
                </a:solidFill>
                <a:effectLst/>
                <a:uLnTx/>
                <a:uFillTx/>
                <a:ea typeface="+mn-ea"/>
                <a:cs typeface="Segoe Sans Display"/>
              </a:rPr>
              <a:t>Identifies an employee downloading excessive files after submitting a resignation notice.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Policy Templates: </a:t>
            </a:r>
            <a:r>
              <a:rPr kumimoji="0" lang="en-US" sz="1200" b="0" i="0" u="none" strike="noStrike" kern="0" cap="none" spc="0" normalizeH="0" noProof="0">
                <a:ln>
                  <a:noFill/>
                </a:ln>
                <a:solidFill>
                  <a:schemeClr val="tx1"/>
                </a:solidFill>
                <a:effectLst/>
                <a:uLnTx/>
                <a:uFillTx/>
                <a:ea typeface="+mn-ea"/>
                <a:cs typeface="Segoe Sans Display"/>
              </a:rPr>
              <a:t>Quickly configure alerts for scenarios like data exfiltration or privilege abuse using predefined templates.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Activity Correlation: </a:t>
            </a:r>
            <a:r>
              <a:rPr kumimoji="0" lang="en-US" sz="1200" b="0" i="0" u="none" strike="noStrike" kern="0" cap="none" spc="0" normalizeH="0" noProof="0">
                <a:ln>
                  <a:noFill/>
                </a:ln>
                <a:solidFill>
                  <a:schemeClr val="tx1"/>
                </a:solidFill>
                <a:effectLst/>
                <a:uLnTx/>
                <a:uFillTx/>
                <a:ea typeface="+mn-ea"/>
                <a:cs typeface="Segoe Sans Display"/>
              </a:rPr>
              <a:t>Connects alerts from Microsoft Defender tools to understand a user's broader risk pattern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(e.g., failed login attempts followed by data downloads).</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10077"/>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M365 E5 Insider Risk Management</a:t>
            </a:r>
          </a:p>
        </p:txBody>
      </p:sp>
    </p:spTree>
    <p:extLst>
      <p:ext uri="{BB962C8B-B14F-4D97-AF65-F5344CB8AC3E}">
        <p14:creationId xmlns:p14="http://schemas.microsoft.com/office/powerpoint/2010/main" val="27308572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 Compliance</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7"/>
            <a:ext cx="2497836"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eDiscovery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(Premium)</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461560"/>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79577"/>
            <a:ext cx="8657336" cy="2077492"/>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AI-Powered eDiscovery for Streamlined Legal Investigations and Compliance</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eDiscovery Premium in M365 E5 Compliance enhances legal and regulatory investigations with AI-powered tools, case management and data redaction capabilities. It streamlines processes and reduces manual effort compared to eDiscovery Basic.</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Advanced Case Management: </a:t>
            </a:r>
            <a:r>
              <a:rPr kumimoji="0" lang="en-US" sz="1200" b="0" i="0" u="none" strike="noStrike" kern="0" cap="none" spc="0" normalizeH="0" noProof="0">
                <a:ln>
                  <a:noFill/>
                </a:ln>
                <a:solidFill>
                  <a:schemeClr val="tx1"/>
                </a:solidFill>
                <a:effectLst/>
                <a:uLnTx/>
                <a:uFillTx/>
                <a:ea typeface="+mn-ea"/>
                <a:cs typeface="Segoe Sans Display"/>
              </a:rPr>
              <a:t>Organise a litigation case involving thousands of Teams messages and emails for easy tracking.</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Predictive Coding: </a:t>
            </a:r>
            <a:r>
              <a:rPr kumimoji="0" lang="en-US" sz="1200" b="0" i="0" u="none" strike="noStrike" kern="0" cap="none" spc="0" normalizeH="0" noProof="0">
                <a:ln>
                  <a:noFill/>
                </a:ln>
                <a:solidFill>
                  <a:schemeClr val="tx1"/>
                </a:solidFill>
                <a:effectLst/>
                <a:uLnTx/>
                <a:uFillTx/>
                <a:ea typeface="+mn-ea"/>
                <a:cs typeface="Segoe Sans Display"/>
              </a:rPr>
              <a:t>Automatically prioritise relevant documents using machine learning to speed up document review.</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Redaction: </a:t>
            </a:r>
            <a:r>
              <a:rPr kumimoji="0" lang="en-US" sz="1200" b="0" i="0" u="none" strike="noStrike" kern="0" cap="none" spc="0" normalizeH="0" noProof="0">
                <a:ln>
                  <a:noFill/>
                </a:ln>
                <a:solidFill>
                  <a:schemeClr val="tx1"/>
                </a:solidFill>
                <a:effectLst/>
                <a:uLnTx/>
                <a:uFillTx/>
                <a:ea typeface="+mn-ea"/>
                <a:cs typeface="Segoe Sans Display"/>
              </a:rPr>
              <a:t>Redact sensitive personal information (e.g., employee addresses) from documents before sharing them with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external legal teams.</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pic>
        <p:nvPicPr>
          <p:cNvPr id="35" name="Picture 34">
            <a:extLst>
              <a:ext uri="{FF2B5EF4-FFF2-40B4-BE49-F238E27FC236}">
                <a16:creationId xmlns:a16="http://schemas.microsoft.com/office/drawing/2014/main" id="{9BDE3748-9051-425B-BBBA-D40DE1759810}"/>
              </a:ext>
            </a:extLst>
          </p:cNvPr>
          <p:cNvPicPr>
            <a:picLocks noChangeAspect="1"/>
          </p:cNvPicPr>
          <p:nvPr/>
        </p:nvPicPr>
        <p:blipFill>
          <a:blip r:embed="rId2"/>
          <a:srcRect/>
          <a:stretch/>
        </p:blipFill>
        <p:spPr>
          <a:xfrm>
            <a:off x="2946400" y="4187488"/>
            <a:ext cx="8657335" cy="2077492"/>
          </a:xfrm>
          <a:prstGeom prst="rect">
            <a:avLst/>
          </a:prstGeom>
        </p:spPr>
      </p:pic>
      <p:sp>
        <p:nvSpPr>
          <p:cNvPr id="45" name="Rectangle 44">
            <a:extLst>
              <a:ext uri="{FF2B5EF4-FFF2-40B4-BE49-F238E27FC236}">
                <a16:creationId xmlns:a16="http://schemas.microsoft.com/office/drawing/2014/main" id="{AC391F46-E2C3-426C-837D-6474B7FE06EE}"/>
              </a:ext>
            </a:extLst>
          </p:cNvPr>
          <p:cNvSpPr/>
          <p:nvPr/>
        </p:nvSpPr>
        <p:spPr bwMode="auto">
          <a:xfrm>
            <a:off x="2946398" y="4389837"/>
            <a:ext cx="8657336" cy="170816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Extended Audit Capabilities for In-Depth User Activity Tracking and Compliance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Audit Premium in M365 E5 Compliance extends log retention and provides deeper insights with richer metadata for tracking user activity and critical events. It supports compliance with regulations requiring detailed audit trails.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Longer Log Retention: </a:t>
            </a:r>
            <a:r>
              <a:rPr kumimoji="0" lang="en-US" sz="1200" b="0" i="0" u="none" strike="noStrike" kern="0" cap="none" spc="0" normalizeH="0" noProof="0">
                <a:ln>
                  <a:noFill/>
                </a:ln>
                <a:solidFill>
                  <a:schemeClr val="tx1"/>
                </a:solidFill>
                <a:effectLst/>
                <a:uLnTx/>
                <a:uFillTx/>
                <a:ea typeface="+mn-ea"/>
                <a:cs typeface="Segoe Sans Display"/>
              </a:rPr>
              <a:t>Retain user activity logs for 10 years to meet regulatory requirements for industries like finance.</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Critical Event Tracking: </a:t>
            </a:r>
            <a:r>
              <a:rPr kumimoji="0" lang="en-US" sz="1200" b="0" i="0" u="none" strike="noStrike" kern="0" cap="none" spc="0" normalizeH="0" noProof="0">
                <a:ln>
                  <a:noFill/>
                </a:ln>
                <a:solidFill>
                  <a:schemeClr val="tx1"/>
                </a:solidFill>
                <a:effectLst/>
                <a:uLnTx/>
                <a:uFillTx/>
                <a:ea typeface="+mn-ea"/>
                <a:cs typeface="Segoe Sans Display"/>
              </a:rPr>
              <a:t>Monitor and investigate anomalies, such as unusual administrator activities or privilege escalations.</a:t>
            </a:r>
          </a:p>
          <a:p>
            <a:pPr marL="0" marR="0" lvl="0" indent="0" defTabSz="914367" rtl="0" eaLnBrk="1" fontAlgn="auto" latinLnBrk="0" hangingPunct="1">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Enhanced Metadata: </a:t>
            </a:r>
            <a:r>
              <a:rPr kumimoji="0" lang="en-US" sz="1200" b="0" i="0" u="none" strike="noStrike" kern="0" cap="none" spc="0" normalizeH="0" noProof="0">
                <a:ln>
                  <a:noFill/>
                </a:ln>
                <a:solidFill>
                  <a:schemeClr val="tx1"/>
                </a:solidFill>
                <a:effectLst/>
                <a:uLnTx/>
                <a:uFillTx/>
                <a:ea typeface="+mn-ea"/>
                <a:cs typeface="Segoe Sans Display"/>
              </a:rPr>
              <a:t>Access detailed data for events like who accessed sensitive documents and when.</a:t>
            </a:r>
            <a:endParaRPr kumimoji="0" lang="en-GB" sz="1200" b="0" i="0" u="none" strike="noStrike" kern="0" cap="none" spc="0" normalizeH="0" noProof="0">
              <a:ln>
                <a:noFill/>
              </a:ln>
              <a:solidFill>
                <a:schemeClr val="tx1"/>
              </a:solidFill>
              <a:effectLst/>
              <a:uLnTx/>
              <a:uFillTx/>
              <a:ea typeface="+mn-ea"/>
              <a:cs typeface="Segoe Sans Display"/>
            </a:endParaRPr>
          </a:p>
        </p:txBody>
      </p:sp>
      <p:sp>
        <p:nvSpPr>
          <p:cNvPr id="46" name="TextBox 45">
            <a:extLst>
              <a:ext uri="{FF2B5EF4-FFF2-40B4-BE49-F238E27FC236}">
                <a16:creationId xmlns:a16="http://schemas.microsoft.com/office/drawing/2014/main" id="{E5F809AD-1B6A-47DE-9810-70543CE75117}"/>
              </a:ext>
            </a:extLst>
          </p:cNvPr>
          <p:cNvSpPr txBox="1"/>
          <p:nvPr/>
        </p:nvSpPr>
        <p:spPr>
          <a:xfrm>
            <a:off x="588264" y="4389751"/>
            <a:ext cx="2050182"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Audit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(Premium)</a:t>
            </a:r>
          </a:p>
        </p:txBody>
      </p:sp>
    </p:spTree>
    <p:extLst>
      <p:ext uri="{BB962C8B-B14F-4D97-AF65-F5344CB8AC3E}">
        <p14:creationId xmlns:p14="http://schemas.microsoft.com/office/powerpoint/2010/main" val="220479921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15D679-6FBC-402F-8CA3-FD9F4BD70978}"/>
              </a:ext>
            </a:extLst>
          </p:cNvPr>
          <p:cNvSpPr>
            <a:spLocks noGrp="1"/>
          </p:cNvSpPr>
          <p:nvPr>
            <p:ph type="title"/>
          </p:nvPr>
        </p:nvSpPr>
        <p:spPr>
          <a:xfrm>
            <a:off x="588263" y="457200"/>
            <a:ext cx="11018520" cy="553998"/>
          </a:xfrm>
        </p:spPr>
        <p:txBody>
          <a:bodyPr/>
          <a:lstStyle/>
          <a:p>
            <a:r>
              <a:rPr lang="en-US"/>
              <a:t>Added value of M365 E5 Compliance</a:t>
            </a:r>
          </a:p>
        </p:txBody>
      </p:sp>
      <p:sp>
        <p:nvSpPr>
          <p:cNvPr id="34" name="TextBox 33">
            <a:extLst>
              <a:ext uri="{FF2B5EF4-FFF2-40B4-BE49-F238E27FC236}">
                <a16:creationId xmlns:a16="http://schemas.microsoft.com/office/drawing/2014/main" id="{62AD22E3-7779-4CD5-8E49-3CEB241190BF}"/>
              </a:ext>
            </a:extLst>
          </p:cNvPr>
          <p:cNvSpPr txBox="1"/>
          <p:nvPr/>
        </p:nvSpPr>
        <p:spPr>
          <a:xfrm>
            <a:off x="588264" y="1579577"/>
            <a:ext cx="2497836" cy="553998"/>
          </a:xfrm>
          <a:prstGeom prst="rect">
            <a:avLst/>
          </a:prstGeom>
          <a:noFill/>
        </p:spPr>
        <p:txBody>
          <a:bodyPr wrap="square" lIns="0" tIns="0" rIns="0" bIns="0" rtlCol="0">
            <a:spAutoFit/>
          </a:bodyPr>
          <a:lstStyle/>
          <a:p>
            <a:pPr>
              <a:defRPr/>
            </a:pP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Defender </a:t>
            </a:r>
            <a:b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br>
            <a:r>
              <a:rPr kumimoji="0" lang="en-US" sz="1800" i="0" u="none" strike="noStrike" kern="1200" cap="none" spc="0" normalizeH="0" baseline="0" noProof="0">
                <a:ln>
                  <a:noFill/>
                </a:ln>
                <a:solidFill>
                  <a:schemeClr val="tx2"/>
                </a:solidFill>
                <a:effectLst/>
                <a:uLnTx/>
                <a:uFillTx/>
                <a:latin typeface="+mj-lt"/>
                <a:ea typeface="+mn-ea"/>
                <a:cs typeface="Segoe UI Semibold" panose="020B0502040204020203" pitchFamily="34" charset="0"/>
              </a:rPr>
              <a:t>for Cloud Apps</a:t>
            </a:r>
          </a:p>
        </p:txBody>
      </p:sp>
      <p:pic>
        <p:nvPicPr>
          <p:cNvPr id="21" name="Picture 20">
            <a:extLst>
              <a:ext uri="{FF2B5EF4-FFF2-40B4-BE49-F238E27FC236}">
                <a16:creationId xmlns:a16="http://schemas.microsoft.com/office/drawing/2014/main" id="{1259A861-78B6-4F2F-AE69-C5C3C69092EC}"/>
              </a:ext>
            </a:extLst>
          </p:cNvPr>
          <p:cNvPicPr>
            <a:picLocks noChangeAspect="1"/>
          </p:cNvPicPr>
          <p:nvPr/>
        </p:nvPicPr>
        <p:blipFill>
          <a:blip r:embed="rId2"/>
          <a:srcRect/>
          <a:stretch/>
        </p:blipFill>
        <p:spPr>
          <a:xfrm>
            <a:off x="2946398" y="1377314"/>
            <a:ext cx="8657335" cy="2192950"/>
          </a:xfrm>
          <a:prstGeom prst="rect">
            <a:avLst/>
          </a:prstGeom>
        </p:spPr>
      </p:pic>
      <p:sp>
        <p:nvSpPr>
          <p:cNvPr id="25" name="Rectangle 24">
            <a:extLst>
              <a:ext uri="{FF2B5EF4-FFF2-40B4-BE49-F238E27FC236}">
                <a16:creationId xmlns:a16="http://schemas.microsoft.com/office/drawing/2014/main" id="{E038AEF3-B6DF-4F2C-81A2-BA1810EBDEBD}"/>
              </a:ext>
            </a:extLst>
          </p:cNvPr>
          <p:cNvSpPr/>
          <p:nvPr/>
        </p:nvSpPr>
        <p:spPr bwMode="auto">
          <a:xfrm>
            <a:off x="2946398" y="1579577"/>
            <a:ext cx="8657336" cy="1708160"/>
          </a:xfrm>
          <a:prstGeom prst="rect">
            <a:avLst/>
          </a:prstGeom>
          <a:noFill/>
          <a:ln w="19050" cap="flat" cmpd="sng" algn="ctr">
            <a:noFill/>
            <a:prstDash val="dash"/>
            <a:headEnd type="none" w="med" len="med"/>
            <a:tailEnd type="none" w="med" len="med"/>
          </a:ln>
          <a:effectLst/>
        </p:spPr>
        <p:txBody>
          <a:bodyPr rot="0" spcFirstLastPara="0" vert="horz" wrap="square" lIns="252000" tIns="0" rIns="252000" bIns="0" numCol="1" spcCol="0" rtlCol="0" fromWordArt="0" anchor="t" anchorCtr="0" forceAA="0" compatLnSpc="1">
            <a:prstTxWarp prst="textNoShape">
              <a:avLst/>
            </a:prstTxWarp>
            <a:sp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defTabSz="914367" rtl="0" eaLnBrk="1" fontAlgn="auto" latinLnBrk="0" hangingPunct="1">
              <a:lnSpc>
                <a:spcPct val="100000"/>
              </a:lnSpc>
              <a:spcBef>
                <a:spcPts val="300"/>
              </a:spcBef>
              <a:buClrTx/>
              <a:buSzTx/>
              <a:buFontTx/>
              <a:buNone/>
              <a:tabLst/>
              <a:defRPr/>
            </a:pPr>
            <a:r>
              <a:rPr kumimoji="0" lang="en-US" sz="1400" b="0" i="0" u="none" strike="noStrike" kern="0" cap="none" spc="0" normalizeH="0" noProof="0">
                <a:ln>
                  <a:noFill/>
                </a:ln>
                <a:solidFill>
                  <a:schemeClr val="tx1"/>
                </a:solidFill>
                <a:effectLst/>
                <a:uLnTx/>
                <a:uFillTx/>
                <a:latin typeface="+mj-lt"/>
                <a:ea typeface="+mn-ea"/>
                <a:cs typeface="Segoe Sans Display"/>
              </a:rPr>
              <a:t>Comprehensive Cloud App Security and Risk Mitigation</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ea typeface="+mn-ea"/>
                <a:cs typeface="Segoe Sans Display"/>
              </a:rPr>
              <a:t>Defender for Cloud Apps provides visibility and control over third-party cloud services, securing data and user activities in SaaS environments. It is a critical tool for addressing shadow IT and preventing data loss.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Shadow IT Discovery: </a:t>
            </a:r>
            <a:r>
              <a:rPr kumimoji="0" lang="en-US" sz="1200" b="0" i="0" u="none" strike="noStrike" kern="0" cap="none" spc="0" normalizeH="0" noProof="0">
                <a:ln>
                  <a:noFill/>
                </a:ln>
                <a:solidFill>
                  <a:schemeClr val="tx1"/>
                </a:solidFill>
                <a:effectLst/>
                <a:uLnTx/>
                <a:uFillTx/>
                <a:ea typeface="+mn-ea"/>
                <a:cs typeface="Segoe Sans Display"/>
              </a:rPr>
              <a:t>Identifies unauthorised use of applications like Dropbox and provides visibility into usage patterns.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Data Loss Prevention: </a:t>
            </a:r>
            <a:r>
              <a:rPr kumimoji="0" lang="en-US" sz="1200" b="0" i="0" u="none" strike="noStrike" kern="0" cap="none" spc="0" normalizeH="0" noProof="0">
                <a:ln>
                  <a:noFill/>
                </a:ln>
                <a:solidFill>
                  <a:schemeClr val="tx1"/>
                </a:solidFill>
                <a:effectLst/>
                <a:uLnTx/>
                <a:uFillTx/>
                <a:ea typeface="+mn-ea"/>
                <a:cs typeface="Segoe Sans Display"/>
              </a:rPr>
              <a:t>Prevents sensitive data (e.g., credit card numbers) from being uploaded to non-compliant </a:t>
            </a:r>
            <a:br>
              <a:rPr kumimoji="0" lang="en-US" sz="1200" b="0" i="0" u="none" strike="noStrike" kern="0" cap="none" spc="0" normalizeH="0" noProof="0">
                <a:ln>
                  <a:noFill/>
                </a:ln>
                <a:solidFill>
                  <a:schemeClr val="tx1"/>
                </a:solidFill>
                <a:effectLst/>
                <a:uLnTx/>
                <a:uFillTx/>
                <a:ea typeface="+mn-ea"/>
                <a:cs typeface="Segoe Sans Display"/>
              </a:rPr>
            </a:br>
            <a:r>
              <a:rPr kumimoji="0" lang="en-US" sz="1200" b="0" i="0" u="none" strike="noStrike" kern="0" cap="none" spc="0" normalizeH="0" noProof="0">
                <a:ln>
                  <a:noFill/>
                </a:ln>
                <a:solidFill>
                  <a:schemeClr val="tx1"/>
                </a:solidFill>
                <a:effectLst/>
                <a:uLnTx/>
                <a:uFillTx/>
                <a:ea typeface="+mn-ea"/>
                <a:cs typeface="Segoe Sans Display"/>
              </a:rPr>
              <a:t>cloud apps.</a:t>
            </a:r>
          </a:p>
          <a:p>
            <a:pPr marL="0" marR="0" lvl="0" indent="0" defTabSz="914367" rtl="0" eaLnBrk="1" fontAlgn="auto" latinLnBrk="0" hangingPunct="1">
              <a:lnSpc>
                <a:spcPct val="100000"/>
              </a:lnSpc>
              <a:spcBef>
                <a:spcPts val="300"/>
              </a:spcBef>
              <a:spcAft>
                <a:spcPts val="600"/>
              </a:spcAft>
              <a:buClrTx/>
              <a:buSzTx/>
              <a:buFontTx/>
              <a:buNone/>
              <a:tabLst/>
              <a:defRPr/>
            </a:pPr>
            <a:r>
              <a:rPr kumimoji="0" lang="en-US" sz="1200" b="0" i="0" u="none" strike="noStrike" kern="0" cap="none" spc="0" normalizeH="0" noProof="0">
                <a:ln>
                  <a:noFill/>
                </a:ln>
                <a:solidFill>
                  <a:schemeClr val="tx1"/>
                </a:solidFill>
                <a:effectLst/>
                <a:uLnTx/>
                <a:uFillTx/>
                <a:latin typeface="+mj-lt"/>
                <a:ea typeface="+mn-ea"/>
                <a:cs typeface="Segoe Sans Display"/>
              </a:rPr>
              <a:t>Real-Time Session Control: </a:t>
            </a:r>
            <a:r>
              <a:rPr kumimoji="0" lang="en-US" sz="1200" b="0" i="0" u="none" strike="noStrike" kern="0" cap="none" spc="0" normalizeH="0" noProof="0">
                <a:ln>
                  <a:noFill/>
                </a:ln>
                <a:solidFill>
                  <a:schemeClr val="tx1"/>
                </a:solidFill>
                <a:effectLst/>
                <a:uLnTx/>
                <a:uFillTx/>
                <a:ea typeface="+mn-ea"/>
                <a:cs typeface="Segoe Sans Display"/>
              </a:rPr>
              <a:t>Blocks downloading of sensitive documents on unmanaged devices during a live user session.</a:t>
            </a:r>
            <a:endParaRPr kumimoji="0" lang="en-GB" sz="1200" b="0" i="0" u="none" strike="noStrike" kern="0" cap="none" spc="0" normalizeH="0" baseline="0" noProof="0">
              <a:ln>
                <a:noFill/>
              </a:ln>
              <a:solidFill>
                <a:schemeClr val="tx1"/>
              </a:solidFill>
              <a:effectLst/>
              <a:uLnTx/>
              <a:uFillTx/>
              <a:ea typeface="+mn-ea"/>
              <a:cs typeface="Segoe Sans Display"/>
            </a:endParaRPr>
          </a:p>
        </p:txBody>
      </p:sp>
    </p:spTree>
    <p:extLst>
      <p:ext uri="{BB962C8B-B14F-4D97-AF65-F5344CB8AC3E}">
        <p14:creationId xmlns:p14="http://schemas.microsoft.com/office/powerpoint/2010/main" val="1027479551"/>
      </p:ext>
    </p:extLst>
  </p:cSld>
  <p:clrMapOvr>
    <a:masterClrMapping/>
  </p:clrMapOvr>
  <p:transition>
    <p:fade/>
  </p:transition>
</p:sld>
</file>

<file path=ppt/theme/theme1.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8" ma:contentTypeDescription="Create a new document." ma:contentTypeScope="" ma:versionID="83d9e95c12dcad1ee09f99c488f38643">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4d4de455e7227b351f96e30c21fec957"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7bb821-340d-4a6b-ab9d-4a4be84d8d64">
      <Terms xmlns="http://schemas.microsoft.com/office/infopath/2007/PartnerControls"/>
    </lcf76f155ced4ddcb4097134ff3c332f>
    <TaxCatchAll xmlns="c8e5ee5f-cdc9-400e-abeb-489c00a90ce7" xsi:nil="true"/>
    <SharedWithUsers xmlns="c8e5ee5f-cdc9-400e-abeb-489c00a90ce7">
      <UserInfo>
        <DisplayName/>
        <AccountId xsi:nil="true"/>
        <AccountType/>
      </UserInfo>
    </SharedWithUsers>
  </documentManagement>
</p:properties>
</file>

<file path=customXml/itemProps1.xml><?xml version="1.0" encoding="utf-8"?>
<ds:datastoreItem xmlns:ds="http://schemas.openxmlformats.org/officeDocument/2006/customXml" ds:itemID="{9666C234-6494-4E34-BD42-3A85CB2A56F5}"/>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2a405f3f-901c-46db-8227-6321de0a9681"/>
    <ds:schemaRef ds:uri="695d5325-33a2-4b42-b3d3-b02ffbc12b05"/>
    <ds:schemaRef ds:uri="8aee7df4-ff26-4d0e-8ae8-55e83566dac8"/>
    <ds:schemaRef ds:uri="912a965b-18ab-48f9-afa9-986d97207d9f"/>
    <ds:schemaRef ds:uri="f242f587-4628-446f-8bc7-ea15812ffb91"/>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Microsoft-Security-PowerPoint-Template-Light</Template>
  <TotalTime>62</TotalTime>
  <Words>2173</Words>
  <Application>Microsoft Office PowerPoint</Application>
  <PresentationFormat>Widescreen</PresentationFormat>
  <Paragraphs>220</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Microsoft Security Light</vt:lpstr>
      <vt:lpstr>Data Protection M365 E3 + M365 E5 Compliance Mini Bundle (Information Protection &amp; Governance)</vt:lpstr>
      <vt:lpstr>Secure Your Sensitive Data: Protecting Against Insider Threats and Data Loss</vt:lpstr>
      <vt:lpstr>Current state of business</vt:lpstr>
      <vt:lpstr>M365 E3:  Foundational Governance and Control</vt:lpstr>
      <vt:lpstr>Introducing M365 E5 Compliance</vt:lpstr>
      <vt:lpstr>M365 E3 + M365 E5 Compliance mini bundle</vt:lpstr>
      <vt:lpstr>Added value of M365 E5 Compliance</vt:lpstr>
      <vt:lpstr>Added value of M365 E5 Compliance</vt:lpstr>
      <vt:lpstr>Added value of M365 E5 Compliance</vt:lpstr>
      <vt:lpstr>Enhance Compliance Frameworks with  M365 E5 Compliance, Building on M365 E3</vt:lpstr>
      <vt:lpstr>Upgrade COMPLIANCE at a discounted bundle price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Customer Pitch Deck</dc:title>
  <dc:subject/>
  <dc:creator>Matt George</dc:creator>
  <cp:keywords/>
  <dc:description/>
  <cp:lastModifiedBy>Lee-ann Dias</cp:lastModifiedBy>
  <cp:revision>16</cp:revision>
  <cp:lastPrinted>2023-02-15T20:48:24Z</cp:lastPrinted>
  <dcterms:created xsi:type="dcterms:W3CDTF">2025-02-17T11:56:26Z</dcterms:created>
  <dcterms:modified xsi:type="dcterms:W3CDTF">2025-03-31T22:55:10Z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f5d5f091-2d86-4c58-9970-04c552d617f8</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y fmtid="{D5CDD505-2E9C-101B-9397-08002B2CF9AE}" pid="26" name="_SourceUrl">
    <vt:lpwstr/>
  </property>
  <property fmtid="{D5CDD505-2E9C-101B-9397-08002B2CF9AE}" pid="27" name="_SharedFileIndex">
    <vt:lpwstr/>
  </property>
  <property fmtid="{D5CDD505-2E9C-101B-9397-08002B2CF9AE}" pid="28" name="ComplianceAssetId">
    <vt:lpwstr/>
  </property>
  <property fmtid="{D5CDD505-2E9C-101B-9397-08002B2CF9AE}" pid="29" name="_ExtendedDescription">
    <vt:lpwstr/>
  </property>
  <property fmtid="{D5CDD505-2E9C-101B-9397-08002B2CF9AE}" pid="30" name="TriggerFlowInfo">
    <vt:lpwstr/>
  </property>
</Properties>
</file>