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7FFFF072_1E2D8DAD.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47" r:id="rId4"/>
  </p:sldMasterIdLst>
  <p:notesMasterIdLst>
    <p:notesMasterId r:id="rId21"/>
  </p:notesMasterIdLst>
  <p:handoutMasterIdLst>
    <p:handoutMasterId r:id="rId22"/>
  </p:handoutMasterIdLst>
  <p:sldIdLst>
    <p:sldId id="2147479663" r:id="rId5"/>
    <p:sldId id="2147479664" r:id="rId6"/>
    <p:sldId id="2147479665" r:id="rId7"/>
    <p:sldId id="2147479666" r:id="rId8"/>
    <p:sldId id="2147479668" r:id="rId9"/>
    <p:sldId id="2147482182" r:id="rId10"/>
    <p:sldId id="2147483645" r:id="rId11"/>
    <p:sldId id="2147483646" r:id="rId12"/>
    <p:sldId id="2147482183" r:id="rId13"/>
    <p:sldId id="2147482184" r:id="rId14"/>
    <p:sldId id="2147482185" r:id="rId15"/>
    <p:sldId id="2147482186" r:id="rId16"/>
    <p:sldId id="2147482187" r:id="rId17"/>
    <p:sldId id="2147482188" r:id="rId18"/>
    <p:sldId id="2147482179" r:id="rId19"/>
    <p:sldId id="2147479676" r:id="rId20"/>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D14F3FA-6DBA-4AC1-8BF7-E54B4ADAF583}">
          <p14:sldIdLst>
            <p14:sldId id="2147479663"/>
            <p14:sldId id="2147479664"/>
            <p14:sldId id="2147479665"/>
            <p14:sldId id="2147479666"/>
            <p14:sldId id="2147479668"/>
            <p14:sldId id="2147482182"/>
            <p14:sldId id="2147483645"/>
            <p14:sldId id="2147483646"/>
            <p14:sldId id="2147482183"/>
            <p14:sldId id="2147482184"/>
            <p14:sldId id="2147482185"/>
            <p14:sldId id="2147482186"/>
            <p14:sldId id="2147482187"/>
            <p14:sldId id="2147482188"/>
            <p14:sldId id="2147482179"/>
            <p14:sldId id="214747967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CA250B-6872-2B73-77AF-8B1C92FC9E9D}" name="Guest User" initials="GU" userId="S::urn:spo:anon#929640787f6a1a4522399f470408ea8944df2c398e113bc46fe6e56bab257731::" providerId="AD"/>
  <p188:author id="{1111A418-C264-2BA5-E1E9-CD9F1ED7D694}" name="Guest User" initials="GU" userId="S::urn:spo:anon#499d14404e521be4f302c5533b228bb2830588ddde1f828577b175b84c8543a4::" providerId="AD"/>
  <p188:author id="{F0E91866-61C1-2DFE-6E96-C185B418BC44}" name="Zoe Nelson" initials="ZN" userId="S::zoe.nelson@zumcom.com::26906bc3-ec75-49a6-b535-4e5e2d6e563a" providerId="AD"/>
  <p188:author id="{6F7DBD67-2647-6085-BB84-D66BC8C2366A}" name="Guest User" initials="GU" userId="S::urn:spo:anon#375bea433e82f14d58dd936aafae9bdb17ef038ced6abd72cde89fbc2f4a1204::" providerId="AD"/>
  <p188:author id="{CF8A4495-1334-7D93-E534-D87DD186FC74}" name="Tiffany Lau" initials="TL" userId="S::tiffany.lau@keelcollective.com.au::c960a004-798b-4efd-8a3d-54cf024cbbf3" providerId="AD"/>
  <p188:author id="{B6143898-5EF8-C5B8-ACDA-67DEB01B4374}" name="Guest User" initials="GU" userId="S::urn:spo:anon#208c8869f3dda41653c8be081d7bb22c5f7ab8eb1835c73d1b3c6c7a7090b9b1::" providerId="AD"/>
  <p188:author id="{6768C999-94CC-8BD5-ECA2-C1A2B645C61F}" name="Matthew George" initials="MG" userId="4b93059ffac5902b" providerId="Windows Live"/>
  <p188:author id="{A5924ECA-9D88-7163-DB9E-80CF0AECF57C}" name="Zoe Ha" initials="ZH" userId="Zoe Ha" providerId="None"/>
  <p188:author id="{6AFA61D8-796F-555E-A395-B33F90AAF99E}" name="Monica Lueder" initials="ML" userId="S::monical@microsoft.com::75969e72-ba9c-4e32-a4ac-c8f3aeff9ba2" providerId="AD"/>
  <p188:author id="{FB2220EC-6E9D-66CF-528C-A1FDAC2F85AA}" name="Ben Hermel" initials="" userId="S::bhermel@microsoft.com::bf02db1c-aaaa-44a0-870c-3c953b9e4a6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EAB3"/>
    <a:srgbClr val="03159A"/>
    <a:srgbClr val="F3CCF6"/>
    <a:srgbClr val="FDA700"/>
    <a:srgbClr val="FADAFD"/>
    <a:srgbClr val="E8F4FA"/>
    <a:srgbClr val="FEA38B"/>
    <a:srgbClr val="091F2C"/>
    <a:srgbClr val="C2F1C8"/>
    <a:srgbClr val="C04F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40" y="280"/>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omments/modernComment_7FFFF072_1E2D8DAD.xml><?xml version="1.0" encoding="utf-8"?>
<p188:cmLst xmlns:a="http://schemas.openxmlformats.org/drawingml/2006/main" xmlns:r="http://schemas.openxmlformats.org/officeDocument/2006/relationships" xmlns:p188="http://schemas.microsoft.com/office/powerpoint/2018/8/main">
  <p188:cm id="{83BC9FFE-3AA8-44D2-8A89-CBB95D4C6DD6}" authorId="{F8CA250B-6872-2B73-77AF-8B1C92FC9E9D}" status="resolved" created="2025-03-17T00:11:25.846">
    <ac:deMkLst xmlns:ac="http://schemas.microsoft.com/office/drawing/2013/main/command">
      <pc:docMk xmlns:pc="http://schemas.microsoft.com/office/powerpoint/2013/main/command"/>
      <pc:sldMk xmlns:pc="http://schemas.microsoft.com/office/powerpoint/2013/main/command" cId="506301869" sldId="2147479666"/>
      <ac:spMk id="44" creationId="{3EC886D2-9057-4631-92A0-4A4D93243F6E}"/>
    </ac:deMkLst>
    <p188:txBody>
      <a:bodyPr/>
      <a:lstStyle/>
      <a:p>
        <a:r>
          <a:rPr lang="en-US"/>
          <a:t>LD: These references can be deleted</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3/31/2025 4:51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3/31/2025 4:51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1.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37.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1.xml"/><Relationship Id="rId5" Type="http://schemas.openxmlformats.org/officeDocument/2006/relationships/image" Target="../media/image41.jpeg"/><Relationship Id="rId4" Type="http://schemas.openxmlformats.org/officeDocument/2006/relationships/image" Target="../media/image40.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xml"/><Relationship Id="rId4" Type="http://schemas.openxmlformats.org/officeDocument/2006/relationships/image" Target="../media/image46.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1.xml"/><Relationship Id="rId5" Type="http://schemas.openxmlformats.org/officeDocument/2006/relationships/image" Target="../media/image50.jpeg"/><Relationship Id="rId4" Type="http://schemas.openxmlformats.org/officeDocument/2006/relationships/image" Target="../media/image49.jpe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Master" Target="../slideMasters/slideMaster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1.xml"/><Relationship Id="rId4" Type="http://schemas.openxmlformats.org/officeDocument/2006/relationships/image" Target="../media/image58.jpe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1.xml"/><Relationship Id="rId5" Type="http://schemas.openxmlformats.org/officeDocument/2006/relationships/image" Target="../media/image59.jpeg"/><Relationship Id="rId4" Type="http://schemas.openxmlformats.org/officeDocument/2006/relationships/image" Target="../media/image58.jpe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Master" Target="../slideMasters/slideMaster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Full Photo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946579-D753-EB82-9EBE-711F5D6636F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145"/>
            <a:ext cx="12192000" cy="6862290"/>
          </a:xfrm>
          <a:prstGeom prst="rect">
            <a:avLst/>
          </a:prstGeom>
        </p:spPr>
      </p:pic>
      <p:sp>
        <p:nvSpPr>
          <p:cNvPr id="11" name="Rectangle 10">
            <a:extLst>
              <a:ext uri="{FF2B5EF4-FFF2-40B4-BE49-F238E27FC236}">
                <a16:creationId xmlns:a16="http://schemas.microsoft.com/office/drawing/2014/main" id="{5DFD4B58-CDF6-72D9-EA78-42606F61566B}"/>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E399"/>
              </a:gs>
              <a:gs pos="100000">
                <a:srgbClr val="FFE399">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7" name="Graphic 6" descr="Microsoft Security">
            <a:extLst>
              <a:ext uri="{FF2B5EF4-FFF2-40B4-BE49-F238E27FC236}">
                <a16:creationId xmlns:a16="http://schemas.microsoft.com/office/drawing/2014/main" id="{97DF7797-AB60-E151-D2B8-6D0976D7E4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8496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3000"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Half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89B8347-537A-9576-6AAD-31AC0822D1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BF0680A9-E1CB-5B53-219D-F848CCF70514}"/>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04448" y="0"/>
            <a:ext cx="6087552" cy="6858000"/>
          </a:xfrm>
          <a:prstGeom prst="rect">
            <a:avLst/>
          </a:prstGeom>
        </p:spPr>
      </p:pic>
    </p:spTree>
    <p:extLst>
      <p:ext uri="{BB962C8B-B14F-4D97-AF65-F5344CB8AC3E}">
        <p14:creationId xmlns:p14="http://schemas.microsoft.com/office/powerpoint/2010/main" val="16651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userDrawn="1">
          <p15:clr>
            <a:srgbClr val="5ACBF0"/>
          </p15:clr>
        </p15:guide>
        <p15:guide id="5" orient="horz" pos="2160">
          <p15:clr>
            <a:srgbClr val="FBAE40"/>
          </p15:clr>
        </p15:guide>
        <p15:guide id="6" orient="horz" pos="2229">
          <p15:clr>
            <a:srgbClr val="5ACBF0"/>
          </p15:clr>
        </p15:guide>
        <p15:guide id="7" pos="3456" userDrawn="1">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Half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A33859C1-D178-8DAF-88A5-45B3F42E6C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9" name="Picture 8">
            <a:extLst>
              <a:ext uri="{FF2B5EF4-FFF2-40B4-BE49-F238E27FC236}">
                <a16:creationId xmlns:a16="http://schemas.microsoft.com/office/drawing/2014/main" id="{CDCA5EAB-92AF-CBDC-3913-B7A5E08A6028}"/>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04448" y="0"/>
            <a:ext cx="6087552" cy="6858000"/>
          </a:xfrm>
          <a:prstGeom prst="rect">
            <a:avLst/>
          </a:prstGeom>
        </p:spPr>
      </p:pic>
    </p:spTree>
    <p:extLst>
      <p:ext uri="{BB962C8B-B14F-4D97-AF65-F5344CB8AC3E}">
        <p14:creationId xmlns:p14="http://schemas.microsoft.com/office/powerpoint/2010/main" val="391817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userDrawn="1">
          <p15:clr>
            <a:srgbClr val="5ACBF0"/>
          </p15:clr>
        </p15:guide>
        <p15:guide id="5" orient="horz" pos="2160">
          <p15:clr>
            <a:srgbClr val="FBAE40"/>
          </p15:clr>
        </p15:guide>
        <p15:guide id="6" orient="horz" pos="2229">
          <p15:clr>
            <a:srgbClr val="5ACBF0"/>
          </p15:clr>
        </p15:guide>
        <p15:guide id="7" pos="3456" userDrawn="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Half Tech Sca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BE3000C1-801E-43EF-158B-C6778F6B64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E2CEF103-1FB7-7E05-B436-1B39BEED90AA}"/>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ltGray">
          <a:xfrm>
            <a:off x="6094923" y="0"/>
            <a:ext cx="6097077" cy="6858000"/>
          </a:xfrm>
          <a:prstGeom prst="rect">
            <a:avLst/>
          </a:prstGeom>
        </p:spPr>
      </p:pic>
    </p:spTree>
    <p:extLst>
      <p:ext uri="{BB962C8B-B14F-4D97-AF65-F5344CB8AC3E}">
        <p14:creationId xmlns:p14="http://schemas.microsoft.com/office/powerpoint/2010/main" val="255490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Half Tech Sca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AC8B23DF-C49A-493B-74A8-359F40BD33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46E80BAE-D63C-356D-256B-A4DA18F4480B}"/>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6000" y="0"/>
            <a:ext cx="6093657" cy="6858000"/>
          </a:xfrm>
          <a:prstGeom prst="rect">
            <a:avLst/>
          </a:prstGeom>
        </p:spPr>
      </p:pic>
    </p:spTree>
    <p:extLst>
      <p:ext uri="{BB962C8B-B14F-4D97-AF65-F5344CB8AC3E}">
        <p14:creationId xmlns:p14="http://schemas.microsoft.com/office/powerpoint/2010/main" val="272871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Half Tech Sca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54A1308D-EAAB-930A-D016-3C236169E5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F296BEBD-F376-AC3C-6FAF-856A71D2218F}"/>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2376" y="0"/>
            <a:ext cx="6099624" cy="6858000"/>
          </a:xfrm>
          <a:prstGeom prst="rect">
            <a:avLst/>
          </a:prstGeom>
        </p:spPr>
      </p:pic>
    </p:spTree>
    <p:extLst>
      <p:ext uri="{BB962C8B-B14F-4D97-AF65-F5344CB8AC3E}">
        <p14:creationId xmlns:p14="http://schemas.microsoft.com/office/powerpoint/2010/main" val="409290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Half Tech Scan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51B21C3F-0ACB-1D54-3978-4C15EB6DEF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0AF7A637-33BF-289F-AA74-069C187A117F}"/>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6573" y="0"/>
            <a:ext cx="6095427" cy="6858000"/>
          </a:xfrm>
          <a:prstGeom prst="rect">
            <a:avLst/>
          </a:prstGeom>
        </p:spPr>
      </p:pic>
    </p:spTree>
    <p:extLst>
      <p:ext uri="{BB962C8B-B14F-4D97-AF65-F5344CB8AC3E}">
        <p14:creationId xmlns:p14="http://schemas.microsoft.com/office/powerpoint/2010/main" val="254492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Half Tech Scan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CD178E6C-344F-91D9-35BD-CD8D9458FD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ABC8923B-7A7F-A404-F664-261AEFD5662A}"/>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6547" y="0"/>
            <a:ext cx="6095453" cy="6858000"/>
          </a:xfrm>
          <a:prstGeom prst="rect">
            <a:avLst/>
          </a:prstGeom>
        </p:spPr>
      </p:pic>
    </p:spTree>
    <p:extLst>
      <p:ext uri="{BB962C8B-B14F-4D97-AF65-F5344CB8AC3E}">
        <p14:creationId xmlns:p14="http://schemas.microsoft.com/office/powerpoint/2010/main" val="163770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ech Scan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8A38B7E-C277-EC82-55D7-6481C181A98D}"/>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a:off x="2" y="1"/>
            <a:ext cx="12191998" cy="6857998"/>
          </a:xfrm>
          <a:prstGeom prst="rect">
            <a:avLst/>
          </a:prstGeom>
        </p:spPr>
      </p:pic>
      <p:sp>
        <p:nvSpPr>
          <p:cNvPr id="6" name="Rectangle 5">
            <a:extLst>
              <a:ext uri="{FF2B5EF4-FFF2-40B4-BE49-F238E27FC236}">
                <a16:creationId xmlns:a16="http://schemas.microsoft.com/office/drawing/2014/main" id="{CA38D12B-EC7B-EA1B-4057-AF9DA412C46D}"/>
              </a:ext>
              <a:ext uri="{C183D7F6-B498-43B3-948B-1728B52AA6E4}">
                <adec:decorative xmlns:adec="http://schemas.microsoft.com/office/drawing/2017/decorative" val="1"/>
              </a:ext>
            </a:extLst>
          </p:cNvPr>
          <p:cNvSpPr/>
          <p:nvPr userDrawn="1"/>
        </p:nvSpPr>
        <p:spPr bwMode="auto">
          <a:xfrm>
            <a:off x="0" y="0"/>
            <a:ext cx="5867400" cy="6858000"/>
          </a:xfrm>
          <a:prstGeom prst="rect">
            <a:avLst/>
          </a:prstGeom>
          <a:gradFill flip="none" rotWithShape="1">
            <a:gsLst>
              <a:gs pos="0">
                <a:schemeClr val="bg1">
                  <a:alpha val="50000"/>
                </a:schemeClr>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7A3AACD-E573-9F14-634A-1D5A1A0EAE10}"/>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1AEC04C3-05AF-D886-BA04-C2B92AE1C11E}"/>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D107A7B-CDA6-22BC-0F0F-6907FBBCCE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121442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guide id="5" pos="3000" userDrawn="1">
          <p15:clr>
            <a:srgbClr val="5ACBF0"/>
          </p15:clr>
        </p15:guide>
        <p15:guide id="6" pos="3360"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ech Scan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19B9D8-B411-3BC6-C1C8-1D6D457196E0}"/>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2002" cy="6858000"/>
          </a:xfrm>
          <a:prstGeom prst="rect">
            <a:avLst/>
          </a:prstGeom>
        </p:spPr>
      </p:pic>
      <p:sp>
        <p:nvSpPr>
          <p:cNvPr id="2" name="Title 1">
            <a:extLst>
              <a:ext uri="{FF2B5EF4-FFF2-40B4-BE49-F238E27FC236}">
                <a16:creationId xmlns:a16="http://schemas.microsoft.com/office/drawing/2014/main" id="{8E90BD01-3D97-785B-8320-C14AF7E1EF48}"/>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9FFEAA53-3411-D917-E9C0-67CC0580651A}"/>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1BE3155B-A4DB-435E-6E23-55C31BDA962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217699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Tech Scan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F47B18-3C9F-3945-4382-2ECB20DEB78E}"/>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43777E1-4699-B986-EC57-1B6944F17DCC}"/>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5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42372FB5-E859-F6AA-DD14-D4083B87ECDC}"/>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FD837864-D70E-678B-2209-B7AE9D3C55CE}"/>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6BA899B3-8491-96A9-FF00-284B3D4EC2C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38316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Full Photo 2">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829336-D518-B358-7303-8178BC20AF2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1382"/>
            <a:ext cx="12192000" cy="6855236"/>
          </a:xfrm>
          <a:prstGeom prst="rect">
            <a:avLst/>
          </a:prstGeom>
        </p:spPr>
      </p:pic>
      <p:sp>
        <p:nvSpPr>
          <p:cNvPr id="3" name="Rectangle 2">
            <a:extLst>
              <a:ext uri="{FF2B5EF4-FFF2-40B4-BE49-F238E27FC236}">
                <a16:creationId xmlns:a16="http://schemas.microsoft.com/office/drawing/2014/main" id="{A37097AE-CB80-8F48-F10A-6DD048C0C675}"/>
              </a:ext>
              <a:ext uri="{C183D7F6-B498-43B3-948B-1728B52AA6E4}">
                <adec:decorative xmlns:adec="http://schemas.microsoft.com/office/drawing/2017/decorative" val="1"/>
              </a:ext>
            </a:extLst>
          </p:cNvPr>
          <p:cNvSpPr/>
          <p:nvPr userDrawn="1"/>
        </p:nvSpPr>
        <p:spPr bwMode="auto">
          <a:xfrm>
            <a:off x="0" y="0"/>
            <a:ext cx="8597245" cy="6858000"/>
          </a:xfrm>
          <a:prstGeom prst="rect">
            <a:avLst/>
          </a:prstGeom>
          <a:gradFill flip="none" rotWithShape="1">
            <a:gsLst>
              <a:gs pos="0">
                <a:srgbClr val="000000">
                  <a:alpha val="5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10" name="Picture 9" descr="Microsoft Security">
            <a:extLst>
              <a:ext uri="{FF2B5EF4-FFF2-40B4-BE49-F238E27FC236}">
                <a16:creationId xmlns:a16="http://schemas.microsoft.com/office/drawing/2014/main" id="{D6A0ADE4-A89A-522A-4B0C-2B211CA4B71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1222621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Tech Scan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48BB96-7264-9530-CDE0-CFBAECEB0F30}"/>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a:off x="0" y="0"/>
            <a:ext cx="12192000" cy="6858000"/>
          </a:xfrm>
          <a:prstGeom prst="rect">
            <a:avLst/>
          </a:prstGeom>
        </p:spPr>
      </p:pic>
      <p:sp>
        <p:nvSpPr>
          <p:cNvPr id="5" name="Rectangle 4">
            <a:extLst>
              <a:ext uri="{FF2B5EF4-FFF2-40B4-BE49-F238E27FC236}">
                <a16:creationId xmlns:a16="http://schemas.microsoft.com/office/drawing/2014/main" id="{537C7AC9-1320-B560-2729-19A72498C24F}"/>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5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5A7AC5C-D3D1-7CD0-058A-BF0F18A5CA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248213E6-EE22-FC5F-7A29-7005DFDA6702}"/>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2EC0010-45A7-C133-D28C-19A2C230732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416695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Tech Scan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A04DD2-8161-CEFE-E805-16FD5E2B5951}"/>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2" cy="6858000"/>
          </a:xfrm>
          <a:prstGeom prst="rect">
            <a:avLst/>
          </a:prstGeom>
        </p:spPr>
      </p:pic>
      <p:sp>
        <p:nvSpPr>
          <p:cNvPr id="5" name="Rectangle 4">
            <a:extLst>
              <a:ext uri="{FF2B5EF4-FFF2-40B4-BE49-F238E27FC236}">
                <a16:creationId xmlns:a16="http://schemas.microsoft.com/office/drawing/2014/main" id="{37758876-CBC5-2CC7-B64B-7A0BE54262C4}"/>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6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9E493527-788F-A6FD-FF51-C35F691FCA9E}"/>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67DE02AD-BF56-503B-C72F-C737C69FD2C8}"/>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CD92627-BCCD-EC35-AFDC-9C9A6010DB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123540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Ligh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Graphic 1" descr="Microsoft Security">
            <a:extLst>
              <a:ext uri="{FF2B5EF4-FFF2-40B4-BE49-F238E27FC236}">
                <a16:creationId xmlns:a16="http://schemas.microsoft.com/office/drawing/2014/main" id="{C4A877E6-C868-9317-1559-B76DE5CD8C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320753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Dark">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4" name="Picture 3" descr="Microsoft Security">
            <a:extLst>
              <a:ext uri="{FF2B5EF4-FFF2-40B4-BE49-F238E27FC236}">
                <a16:creationId xmlns:a16="http://schemas.microsoft.com/office/drawing/2014/main" id="{97141C24-5E27-2F3B-12B4-814CC0DA5D0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83670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Photo Full Bleed">
    <p:bg>
      <p:bgRef idx="1001">
        <a:schemeClr val="bg2"/>
      </p:bgRef>
    </p:bg>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D72F4F47-D990-0696-0A43-94AD105A5EFE}"/>
              </a:ext>
              <a:ext uri="{C183D7F6-B498-43B3-948B-1728B52AA6E4}">
                <adec:decorative xmlns:adec="http://schemas.microsoft.com/office/drawing/2017/decorative" val="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Rectangle 2">
            <a:extLst>
              <a:ext uri="{FF2B5EF4-FFF2-40B4-BE49-F238E27FC236}">
                <a16:creationId xmlns:a16="http://schemas.microsoft.com/office/drawing/2014/main" id="{4A97C34D-6499-E383-F680-0F34EF3CBF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4" name="Picture 3" descr="Microsoft Security">
            <a:extLst>
              <a:ext uri="{FF2B5EF4-FFF2-40B4-BE49-F238E27FC236}">
                <a16:creationId xmlns:a16="http://schemas.microsoft.com/office/drawing/2014/main" id="{97141C24-5E27-2F3B-12B4-814CC0DA5D0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4581067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userDrawn="1">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ne Column 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489639"/>
          </a:xfrm>
        </p:spPr>
        <p:txBody>
          <a:bodyPr/>
          <a:lstStyle>
            <a:lvl1pPr>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One Column Bulleted Text">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B635B1-6F51-4062-A3E0-951D54F37B28}"/>
              </a:ext>
            </a:extLst>
          </p:cNvPr>
          <p:cNvPicPr>
            <a:picLocks noChangeAspect="1"/>
          </p:cNvPicPr>
          <p:nvPr userDrawn="1"/>
        </p:nvPicPr>
        <p:blipFill rotWithShape="1">
          <a:blip r:embed="rId2"/>
          <a:srcRect l="6341" t="6342" r="16830" b="16829"/>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511780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_One Column Bulleted Tex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26E180-7F29-4901-A8A3-93F5F0FD9E03}"/>
              </a:ext>
            </a:extLst>
          </p:cNvPr>
          <p:cNvPicPr>
            <a:picLocks noChangeAspect="1"/>
          </p:cNvPicPr>
          <p:nvPr userDrawn="1"/>
        </p:nvPicPr>
        <p:blipFill rotWithShape="1">
          <a:blip r:embed="rId2"/>
          <a:srcRect l="-1" t="28810" r="28810" b="-1"/>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4111092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_One Column Bulleted Text">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4155960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One Column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489639"/>
          </a:xfrm>
        </p:spPr>
        <p:txBody>
          <a:bodyPr wrap="square">
            <a:spAutoFit/>
          </a:bodyPr>
          <a:lstStyle>
            <a:lvl1pPr marL="0" indent="0">
              <a:buNone/>
              <a:defRPr sz="2000"/>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Full Photo 3">
    <p:bg>
      <p:bgRef idx="1001">
        <a:schemeClr val="bg2"/>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8B7FA5-5F12-7CD7-6D40-01EB073E58A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ltGray">
          <a:xfrm>
            <a:off x="0" y="1566"/>
            <a:ext cx="12192000" cy="6854867"/>
          </a:xfrm>
          <a:prstGeom prst="rect">
            <a:avLst/>
          </a:prstGeom>
        </p:spPr>
      </p:pic>
      <p:sp>
        <p:nvSpPr>
          <p:cNvPr id="3" name="Rectangle 2">
            <a:extLst>
              <a:ext uri="{FF2B5EF4-FFF2-40B4-BE49-F238E27FC236}">
                <a16:creationId xmlns:a16="http://schemas.microsoft.com/office/drawing/2014/main" id="{F5659676-01B7-3FED-8149-6F194C468C33}"/>
              </a:ext>
              <a:ext uri="{C183D7F6-B498-43B3-948B-1728B52AA6E4}">
                <adec:decorative xmlns:adec="http://schemas.microsoft.com/office/drawing/2017/decorative" val="1"/>
              </a:ext>
            </a:extLst>
          </p:cNvPr>
          <p:cNvSpPr/>
          <p:nvPr userDrawn="1"/>
        </p:nvSpPr>
        <p:spPr bwMode="auto">
          <a:xfrm>
            <a:off x="0" y="0"/>
            <a:ext cx="5867400" cy="6858000"/>
          </a:xfrm>
          <a:prstGeom prst="rect">
            <a:avLst/>
          </a:prstGeom>
          <a:gradFill flip="none" rotWithShape="1">
            <a:gsLst>
              <a:gs pos="0">
                <a:srgbClr val="5C4738">
                  <a:alpha val="80000"/>
                </a:srgbClr>
              </a:gs>
              <a:gs pos="100000">
                <a:srgbClr val="BF9474">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6" name="Picture 5" descr="Microsoft Security">
            <a:extLst>
              <a:ext uri="{FF2B5EF4-FFF2-40B4-BE49-F238E27FC236}">
                <a16:creationId xmlns:a16="http://schemas.microsoft.com/office/drawing/2014/main" id="{12A012A5-4EF7-CE94-0AFD-ACB048744F8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26732255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08" userDrawn="1">
          <p15:clr>
            <a:srgbClr val="5ACBF0"/>
          </p15:clr>
        </p15:guide>
        <p15:guide id="7" pos="3840" userDrawn="1">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1489639"/>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489639"/>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489639"/>
          </a:xfrm>
        </p:spPr>
        <p:txBody>
          <a:bodyPr wrap="square">
            <a:spAutoFit/>
          </a:bodyPr>
          <a:lstStyle>
            <a:lvl1pPr marL="0" indent="0">
              <a:spcBef>
                <a:spcPts val="1224"/>
              </a:spcBef>
              <a:buClr>
                <a:schemeClr val="tx1"/>
              </a:buClr>
              <a:buFont typeface="Wingdings" panose="05000000000000000000" pitchFamily="2" charset="2"/>
              <a:buNone/>
              <a:defRPr sz="20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489639"/>
          </a:xfrm>
        </p:spPr>
        <p:txBody>
          <a:bodyPr wrap="square">
            <a:spAutoFit/>
          </a:bodyPr>
          <a:lstStyle>
            <a:lvl1pPr marL="0" indent="0">
              <a:spcBef>
                <a:spcPts val="1224"/>
              </a:spcBef>
              <a:buClr>
                <a:schemeClr val="tx1"/>
              </a:buClr>
              <a:buFont typeface="Wingdings" panose="05000000000000000000" pitchFamily="2" charset="2"/>
              <a:buNone/>
              <a:defRPr sz="20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Column Bulleted Tex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489639"/>
          </a:xfrm>
        </p:spPr>
        <p:txBody>
          <a:bodyPr>
            <a:spAutoFit/>
          </a:bodyPr>
          <a:lstStyle>
            <a:lvl1pPr marL="171450" indent="-171450">
              <a:defRPr lang="en-US" sz="20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489639"/>
          </a:xfrm>
        </p:spPr>
        <p:txBody>
          <a:bodyPr>
            <a:spAutoFit/>
          </a:bodyPr>
          <a:lstStyle>
            <a:lvl1pPr marL="171450" indent="-171450">
              <a:defRPr lang="en-US" sz="20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Column Non-Bulleted Tex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1489639"/>
          </a:xfrm>
        </p:spPr>
        <p:txBody>
          <a:bodyPr/>
          <a:lstStyle>
            <a:lvl1pPr marL="0" indent="0">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1489639"/>
          </a:xfrm>
        </p:spPr>
        <p:txBody>
          <a:bodyPr/>
          <a:lstStyle>
            <a:lvl1pPr marL="0" indent="0">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hree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Four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ive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Header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51581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Tree>
    <p:extLst>
      <p:ext uri="{BB962C8B-B14F-4D97-AF65-F5344CB8AC3E}">
        <p14:creationId xmlns:p14="http://schemas.microsoft.com/office/powerpoint/2010/main" val="16005771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Half Photo 1">
    <p:bg>
      <p:bgPr>
        <a:solidFill>
          <a:srgbClr val="091F2C"/>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0D850CE1-AF74-4560-8EA6-F464700D018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58000" y="0"/>
            <a:ext cx="5334000" cy="6858000"/>
          </a:xfrm>
          <a:custGeom>
            <a:avLst/>
            <a:gdLst>
              <a:gd name="connsiteX0" fmla="*/ 0 w 5334000"/>
              <a:gd name="connsiteY0" fmla="*/ 0 h 6858000"/>
              <a:gd name="connsiteX1" fmla="*/ 5334000 w 5334000"/>
              <a:gd name="connsiteY1" fmla="*/ 0 h 6858000"/>
              <a:gd name="connsiteX2" fmla="*/ 5334000 w 5334000"/>
              <a:gd name="connsiteY2" fmla="*/ 6858000 h 6858000"/>
              <a:gd name="connsiteX3" fmla="*/ 0 w 533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34000" h="6858000">
                <a:moveTo>
                  <a:pt x="0" y="0"/>
                </a:moveTo>
                <a:lnTo>
                  <a:pt x="5334000" y="0"/>
                </a:lnTo>
                <a:lnTo>
                  <a:pt x="5334000" y="6858000"/>
                </a:lnTo>
                <a:lnTo>
                  <a:pt x="0" y="6858000"/>
                </a:lnTo>
                <a:close/>
              </a:path>
            </a:pathLst>
          </a:cu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bg1"/>
                </a:solidFill>
              </a:defRPr>
            </a:lvl1pPr>
          </a:lstStyle>
          <a:p>
            <a:r>
              <a:rPr lang="en-US"/>
              <a:t>Partner logo</a:t>
            </a: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5507735" cy="1107996"/>
          </a:xfrm>
        </p:spPr>
        <p:txBody>
          <a:bodyPr wrap="square" anchor="t" anchorCtr="0">
            <a:spAutoFit/>
          </a:bodyPr>
          <a:lstStyle>
            <a:lvl1pPr>
              <a:defRPr sz="3600">
                <a:solidFill>
                  <a:schemeClr val="bg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1" y="3962400"/>
            <a:ext cx="5503369" cy="246221"/>
          </a:xfrm>
          <a:noFill/>
        </p:spPr>
        <p:txBody>
          <a:bodyPr wrap="square" lIns="0" tIns="0" rIns="0" bIns="0">
            <a:spAutoFit/>
          </a:bodyPr>
          <a:lstStyle>
            <a:lvl1pPr marL="0" indent="0">
              <a:spcBef>
                <a:spcPts val="0"/>
              </a:spcBef>
              <a:buNone/>
              <a:defRPr sz="1600" spc="0" baseline="0">
                <a:solidFill>
                  <a:schemeClr val="bg1"/>
                </a:solidFill>
                <a:latin typeface="+mn-lt"/>
                <a:cs typeface="Segoe Sans Display" pitchFamily="2" charset="0"/>
              </a:defRPr>
            </a:lvl1pPr>
          </a:lstStyle>
          <a:p>
            <a:pPr lvl="0"/>
            <a:r>
              <a:rPr lang="en-US"/>
              <a:t>Speaker name or subtitle</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5CE4F6F6-E51C-4495-9F4E-563052817D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8783" y="583123"/>
            <a:ext cx="2272000" cy="288000"/>
          </a:xfrm>
          <a:prstGeom prst="rect">
            <a:avLst/>
          </a:prstGeom>
        </p:spPr>
      </p:pic>
    </p:spTree>
    <p:extLst>
      <p:ext uri="{BB962C8B-B14F-4D97-AF65-F5344CB8AC3E}">
        <p14:creationId xmlns:p14="http://schemas.microsoft.com/office/powerpoint/2010/main" val="12348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
        <p:nvSpPr>
          <p:cNvPr id="3" name="Rectangle 2">
            <a:extLst>
              <a:ext uri="{FF2B5EF4-FFF2-40B4-BE49-F238E27FC236}">
                <a16:creationId xmlns:a16="http://schemas.microsoft.com/office/drawing/2014/main" id="{95FCF1DE-AA81-4726-A7E0-9DA2269E6C4A}"/>
              </a:ext>
            </a:extLst>
          </p:cNvPr>
          <p:cNvSpPr/>
          <p:nvPr userDrawn="1"/>
        </p:nvSpPr>
        <p:spPr bwMode="auto">
          <a:xfrm>
            <a:off x="0" y="4127500"/>
            <a:ext cx="12192000" cy="2730500"/>
          </a:xfrm>
          <a:prstGeom prst="rect">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4270237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Tree>
    <p:extLst>
      <p:ext uri="{BB962C8B-B14F-4D97-AF65-F5344CB8AC3E}">
        <p14:creationId xmlns:p14="http://schemas.microsoft.com/office/powerpoint/2010/main" val="1464151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Header Text Only - left side ">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457200"/>
            <a:ext cx="4127692" cy="1107996"/>
          </a:xfrm>
        </p:spPr>
        <p:txBody>
          <a:bodyPr wrap="square" anchor="t">
            <a:spAutoFit/>
          </a:bodyPr>
          <a:lstStyle>
            <a:lvl1pPr>
              <a:defRPr>
                <a:solidFill>
                  <a:srgbClr val="091F2C"/>
                </a:solidFill>
              </a:defRPr>
            </a:lvl1p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mall Header Text Light">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mall Header Text Dark">
    <p:bg>
      <p:bgRef idx="1001">
        <a:schemeClr val="bg2"/>
      </p:bgRef>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04193982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Full Photo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DA7ED4F-056F-C53F-E2BF-EA4A8412DDD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white">
          <a:xfrm>
            <a:off x="3385" y="0"/>
            <a:ext cx="12185230" cy="6858000"/>
          </a:xfrm>
          <a:prstGeom prst="rect">
            <a:avLst/>
          </a:prstGeom>
        </p:spPr>
      </p:pic>
      <p:pic>
        <p:nvPicPr>
          <p:cNvPr id="12" name="Picture 11">
            <a:extLst>
              <a:ext uri="{FF2B5EF4-FFF2-40B4-BE49-F238E27FC236}">
                <a16:creationId xmlns:a16="http://schemas.microsoft.com/office/drawing/2014/main" id="{DAA83F9C-7592-411B-E1FE-6872AE779BD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74675" y="585788"/>
            <a:ext cx="7262813" cy="5683250"/>
          </a:xfrm>
          <a:prstGeom prst="roundRect">
            <a:avLst>
              <a:gd name="adj" fmla="val 1407"/>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1236663" y="1871327"/>
            <a:ext cx="5948362"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A374D167-A877-DD4F-71B6-1B226D482EC6}"/>
              </a:ext>
              <a:ext uri="{C183D7F6-B498-43B3-948B-1728B52AA6E4}">
                <adec:decorative xmlns:adec="http://schemas.microsoft.com/office/drawing/2017/decorative" val="1"/>
              </a:ext>
            </a:extLst>
          </p:cNvPr>
          <p:cNvGrpSpPr>
            <a:grpSpLocks noChangeAspect="1"/>
          </p:cNvGrpSpPr>
          <p:nvPr userDrawn="1"/>
        </p:nvGrpSpPr>
        <p:grpSpPr bwMode="black">
          <a:xfrm>
            <a:off x="1236663" y="1053765"/>
            <a:ext cx="524538" cy="457200"/>
            <a:chOff x="4169763" y="585788"/>
            <a:chExt cx="713371" cy="622746"/>
          </a:xfrm>
          <a:solidFill>
            <a:schemeClr val="tx2"/>
          </a:solidFill>
        </p:grpSpPr>
        <p:sp>
          <p:nvSpPr>
            <p:cNvPr id="4" name="Graphic 9">
              <a:extLst>
                <a:ext uri="{FF2B5EF4-FFF2-40B4-BE49-F238E27FC236}">
                  <a16:creationId xmlns:a16="http://schemas.microsoft.com/office/drawing/2014/main" id="{7E30BC2E-C9E5-9640-484B-8757872AA340}"/>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5" name="Graphic 9">
              <a:extLst>
                <a:ext uri="{FF2B5EF4-FFF2-40B4-BE49-F238E27FC236}">
                  <a16:creationId xmlns:a16="http://schemas.microsoft.com/office/drawing/2014/main" id="{E3CA75AC-6E69-6F07-C66F-627EE593FCC1}"/>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42191058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Full Photo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3DC386-0D96-E22F-E2BE-804A581FD2D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white">
          <a:xfrm>
            <a:off x="0" y="1551"/>
            <a:ext cx="12192000" cy="6854897"/>
          </a:xfrm>
          <a:prstGeom prst="rect">
            <a:avLst/>
          </a:prstGeom>
        </p:spPr>
      </p:pic>
      <p:pic>
        <p:nvPicPr>
          <p:cNvPr id="12" name="Picture 11">
            <a:extLst>
              <a:ext uri="{FF2B5EF4-FFF2-40B4-BE49-F238E27FC236}">
                <a16:creationId xmlns:a16="http://schemas.microsoft.com/office/drawing/2014/main" id="{DAA83F9C-7592-411B-E1FE-6872AE779BD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74675" y="585788"/>
            <a:ext cx="7262813" cy="5683250"/>
          </a:xfrm>
          <a:prstGeom prst="roundRect">
            <a:avLst>
              <a:gd name="adj" fmla="val 1407"/>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1236663" y="1871327"/>
            <a:ext cx="5948362"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A374D167-A877-DD4F-71B6-1B226D482EC6}"/>
              </a:ext>
              <a:ext uri="{C183D7F6-B498-43B3-948B-1728B52AA6E4}">
                <adec:decorative xmlns:adec="http://schemas.microsoft.com/office/drawing/2017/decorative" val="1"/>
              </a:ext>
            </a:extLst>
          </p:cNvPr>
          <p:cNvGrpSpPr>
            <a:grpSpLocks noChangeAspect="1"/>
          </p:cNvGrpSpPr>
          <p:nvPr userDrawn="1"/>
        </p:nvGrpSpPr>
        <p:grpSpPr bwMode="black">
          <a:xfrm>
            <a:off x="1236663" y="1053765"/>
            <a:ext cx="524538" cy="457200"/>
            <a:chOff x="4169763" y="585788"/>
            <a:chExt cx="713371" cy="622746"/>
          </a:xfrm>
          <a:solidFill>
            <a:schemeClr val="tx2"/>
          </a:solidFill>
        </p:grpSpPr>
        <p:sp>
          <p:nvSpPr>
            <p:cNvPr id="4" name="Graphic 9">
              <a:extLst>
                <a:ext uri="{FF2B5EF4-FFF2-40B4-BE49-F238E27FC236}">
                  <a16:creationId xmlns:a16="http://schemas.microsoft.com/office/drawing/2014/main" id="{7E30BC2E-C9E5-9640-484B-8757872AA340}"/>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5" name="Graphic 9">
              <a:extLst>
                <a:ext uri="{FF2B5EF4-FFF2-40B4-BE49-F238E27FC236}">
                  <a16:creationId xmlns:a16="http://schemas.microsoft.com/office/drawing/2014/main" id="{E3CA75AC-6E69-6F07-C66F-627EE593FCC1}"/>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6984914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3" pos="2976">
          <p15:clr>
            <a:srgbClr val="5ACBF0"/>
          </p15:clr>
        </p15:guide>
        <p15:guide id="34" pos="3336">
          <p15:clr>
            <a:srgbClr val="5ACBF0"/>
          </p15:clr>
        </p15:guide>
        <p15:guide id="35" orient="horz" pos="2160" userDrawn="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362200"/>
            <a:ext cx="7249224"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4" name="Group 3">
            <a:extLst>
              <a:ext uri="{FF2B5EF4-FFF2-40B4-BE49-F238E27FC236}">
                <a16:creationId xmlns:a16="http://schemas.microsoft.com/office/drawing/2014/main" id="{A3F2B542-236C-FF9E-34DA-F674AC8C23DA}"/>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5" name="Graphic 9">
              <a:extLst>
                <a:ext uri="{FF2B5EF4-FFF2-40B4-BE49-F238E27FC236}">
                  <a16:creationId xmlns:a16="http://schemas.microsoft.com/office/drawing/2014/main" id="{8616100D-B493-F639-609A-59DC6A2B2945}"/>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6" name="Graphic 9">
              <a:extLst>
                <a:ext uri="{FF2B5EF4-FFF2-40B4-BE49-F238E27FC236}">
                  <a16:creationId xmlns:a16="http://schemas.microsoft.com/office/drawing/2014/main" id="{254D7E75-4226-8293-E429-5E73E9130D6B}"/>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27228499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2390" y="2362200"/>
            <a:ext cx="7255097" cy="553998"/>
          </a:xfrm>
        </p:spPr>
        <p:txBody>
          <a:bodyPr wrap="square" anchor="t">
            <a:spAutoFit/>
          </a:bodyPr>
          <a:lstStyle>
            <a:lvl1pPr>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9DAA9347-2B91-81A1-D35B-C367CA321C46}"/>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7" name="Graphic 9">
              <a:extLst>
                <a:ext uri="{FF2B5EF4-FFF2-40B4-BE49-F238E27FC236}">
                  <a16:creationId xmlns:a16="http://schemas.microsoft.com/office/drawing/2014/main" id="{1955151A-4300-7EE0-BD6F-1D9D68052193}"/>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8" name="Graphic 9">
              <a:extLst>
                <a:ext uri="{FF2B5EF4-FFF2-40B4-BE49-F238E27FC236}">
                  <a16:creationId xmlns:a16="http://schemas.microsoft.com/office/drawing/2014/main" id="{CE786B1F-884A-07DB-5A7A-8634C2585C33}"/>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5403173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44" userDrawn="1">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amp; Photo Ligh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C13A1B1-3A31-817C-8E25-E88AD8A3474B}"/>
              </a:ext>
            </a:extLst>
          </p:cNvPr>
          <p:cNvSpPr>
            <a:spLocks noGrp="1"/>
          </p:cNvSpPr>
          <p:nvPr>
            <p:ph type="title"/>
          </p:nvPr>
        </p:nvSpPr>
        <p:spPr>
          <a:xfrm>
            <a:off x="588264" y="2362200"/>
            <a:ext cx="5363274" cy="1107996"/>
          </a:xfrm>
        </p:spPr>
        <p:txBody>
          <a:bodyPr wrap="square" anchor="t">
            <a:spAutoFit/>
          </a:bodyPr>
          <a:lstStyle>
            <a:lvl1pPr>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8" name="Group 7">
            <a:extLst>
              <a:ext uri="{FF2B5EF4-FFF2-40B4-BE49-F238E27FC236}">
                <a16:creationId xmlns:a16="http://schemas.microsoft.com/office/drawing/2014/main" id="{EA4970E2-4100-E5B0-8BBF-0C578DCB4547}"/>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9" name="Graphic 9">
              <a:extLst>
                <a:ext uri="{FF2B5EF4-FFF2-40B4-BE49-F238E27FC236}">
                  <a16:creationId xmlns:a16="http://schemas.microsoft.com/office/drawing/2014/main" id="{5A418B6C-90EA-A6F6-53A8-E205BD8DE8CB}"/>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solidFill>
                  <a:schemeClr val="tx1"/>
                </a:solidFill>
              </a:endParaRPr>
            </a:p>
          </p:txBody>
        </p:sp>
        <p:sp>
          <p:nvSpPr>
            <p:cNvPr id="10" name="Graphic 9">
              <a:extLst>
                <a:ext uri="{FF2B5EF4-FFF2-40B4-BE49-F238E27FC236}">
                  <a16:creationId xmlns:a16="http://schemas.microsoft.com/office/drawing/2014/main" id="{514C0156-92FD-636D-EE62-515C7E197032}"/>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gr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B709A26E-BED0-3294-69A4-0DDAAE9C2CCB}"/>
              </a:ext>
              <a:ext uri="{C183D7F6-B498-43B3-948B-1728B52AA6E4}">
                <adec:decorative xmlns:adec="http://schemas.microsoft.com/office/drawing/2017/decorative" val="0"/>
              </a:ext>
            </a:extLst>
          </p:cNvPr>
          <p:cNvSpPr>
            <a:spLocks noGrp="1"/>
          </p:cNvSpPr>
          <p:nvPr>
            <p:ph type="pic" sz="quarter" idx="13" hasCustomPrompt="1"/>
          </p:nvPr>
        </p:nvSpPr>
        <p:spPr bwMode="ltGray">
          <a:xfrm>
            <a:off x="7185025" y="1211263"/>
            <a:ext cx="4435475" cy="4435475"/>
          </a:xfrm>
          <a:prstGeom prst="ellipse">
            <a:avLst/>
          </a:prstGeom>
          <a:blipFill>
            <a:blip r:embed="rId2"/>
            <a:stretch>
              <a:fillRect/>
            </a:stretch>
          </a:blipFill>
          <a:effectLst/>
        </p:spPr>
        <p:txBody>
          <a:bodyPr lIns="0" tIns="0" rIns="0" bIns="1005840" anchor="ctr" anchorCtr="0">
            <a:noAutofit/>
          </a:bodyPr>
          <a:lstStyle>
            <a:lvl1pPr marL="0" indent="0" algn="ctr">
              <a:lnSpc>
                <a:spcPct val="100000"/>
              </a:lnSpc>
              <a:buNone/>
              <a:defRPr sz="10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594956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68" userDrawn="1">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44" userDrawn="1">
          <p15:clr>
            <a:srgbClr val="A4A3A4"/>
          </p15:clr>
        </p15:guide>
        <p15:guide id="16" pos="3749">
          <p15:clr>
            <a:srgbClr val="A4A3A4"/>
          </p15:clr>
        </p15:guide>
        <p15:guide id="17" pos="3932">
          <p15:clr>
            <a:srgbClr val="A4A3A4"/>
          </p15:clr>
        </p15:guide>
        <p15:guide id="18" pos="4344" userDrawn="1">
          <p15:clr>
            <a:srgbClr val="A4A3A4"/>
          </p15:clr>
        </p15:guide>
        <p15:guide id="19" pos="4536" userDrawn="1">
          <p15:clr>
            <a:srgbClr val="A4A3A4"/>
          </p15:clr>
        </p15:guide>
        <p15:guide id="20" pos="4937">
          <p15:clr>
            <a:srgbClr val="A4A3A4"/>
          </p15:clr>
        </p15:guide>
        <p15:guide id="21" pos="5120">
          <p15:clr>
            <a:srgbClr val="A4A3A4"/>
          </p15:clr>
        </p15:guide>
        <p15:guide id="22" pos="5520" userDrawn="1">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guide id="33" pos="3336" userDrawn="1">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Half Photo 1">
    <p:bg>
      <p:bgPr>
        <a:solidFill>
          <a:srgbClr val="F4F3F5"/>
        </a:solidFill>
        <a:effectLst/>
      </p:bgPr>
    </p:bg>
    <p:spTree>
      <p:nvGrpSpPr>
        <p:cNvPr id="1" name=""/>
        <p:cNvGrpSpPr/>
        <p:nvPr/>
      </p:nvGrpSpPr>
      <p:grpSpPr>
        <a:xfrm>
          <a:off x="0" y="0"/>
          <a:ext cx="0" cy="0"/>
          <a:chOff x="0" y="0"/>
          <a:chExt cx="0" cy="0"/>
        </a:xfrm>
      </p:grpSpPr>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307777"/>
          </a:xfrm>
        </p:spPr>
        <p:txBody>
          <a:bodyPr/>
          <a:lstStyle>
            <a:lvl1pPr marL="0" indent="0">
              <a:buNone/>
              <a:defRPr sz="20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6093334" y="3481020"/>
            <a:ext cx="4648200" cy="1077218"/>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6093334" y="5472380"/>
            <a:ext cx="4648200" cy="646331"/>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6093334" y="307984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6093334" y="506760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security specialists</a:t>
            </a:r>
          </a:p>
        </p:txBody>
      </p:sp>
    </p:spTree>
    <p:extLst>
      <p:ext uri="{BB962C8B-B14F-4D97-AF65-F5344CB8AC3E}">
        <p14:creationId xmlns:p14="http://schemas.microsoft.com/office/powerpoint/2010/main" val="261402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amp; Photo Dark">
    <p:bg>
      <p:bgRef idx="1001">
        <a:schemeClr val="bg2"/>
      </p:bgRef>
    </p:bg>
    <p:spTree>
      <p:nvGrpSpPr>
        <p:cNvPr id="1" name=""/>
        <p:cNvGrpSpPr/>
        <p:nvPr/>
      </p:nvGrpSpPr>
      <p:grpSpPr>
        <a:xfrm>
          <a:off x="0" y="0"/>
          <a:ext cx="0" cy="0"/>
          <a:chOff x="0" y="0"/>
          <a:chExt cx="0" cy="0"/>
        </a:xfrm>
      </p:grpSpPr>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6D6EE357-5FBE-EF45-EDC4-EB022C75B1A6}"/>
              </a:ext>
              <a:ext uri="{C183D7F6-B498-43B3-948B-1728B52AA6E4}">
                <adec:decorative xmlns:adec="http://schemas.microsoft.com/office/drawing/2017/decorative" val="0"/>
              </a:ext>
            </a:extLst>
          </p:cNvPr>
          <p:cNvSpPr>
            <a:spLocks noGrp="1"/>
          </p:cNvSpPr>
          <p:nvPr>
            <p:ph type="pic" sz="quarter" idx="13" hasCustomPrompt="1"/>
          </p:nvPr>
        </p:nvSpPr>
        <p:spPr bwMode="ltGray">
          <a:xfrm>
            <a:off x="7185025" y="1211262"/>
            <a:ext cx="4435475" cy="4435475"/>
          </a:xfrm>
          <a:prstGeom prst="ellipse">
            <a:avLst/>
          </a:prstGeom>
          <a:blipFill>
            <a:blip r:embed="rId2"/>
            <a:stretch>
              <a:fillRect/>
            </a:stretch>
          </a:blipFill>
          <a:effectLst/>
        </p:spPr>
        <p:txBody>
          <a:bodyPr lIns="0" tIns="0" rIns="0" bIns="1005840" anchor="ctr" anchorCtr="0">
            <a:noAutofit/>
          </a:bodyPr>
          <a:lstStyle>
            <a:lvl1pPr marL="0" indent="0" algn="ctr">
              <a:lnSpc>
                <a:spcPct val="100000"/>
              </a:lnSpc>
              <a:buNone/>
              <a:defRPr sz="10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1" name="Title 1">
            <a:extLst>
              <a:ext uri="{FF2B5EF4-FFF2-40B4-BE49-F238E27FC236}">
                <a16:creationId xmlns:a16="http://schemas.microsoft.com/office/drawing/2014/main" id="{9B16CA86-851F-5A66-72F8-611E57EE996E}"/>
              </a:ext>
            </a:extLst>
          </p:cNvPr>
          <p:cNvSpPr>
            <a:spLocks noGrp="1"/>
          </p:cNvSpPr>
          <p:nvPr>
            <p:ph type="title"/>
          </p:nvPr>
        </p:nvSpPr>
        <p:spPr>
          <a:xfrm>
            <a:off x="588264" y="2362200"/>
            <a:ext cx="5363274" cy="1107996"/>
          </a:xfrm>
        </p:spPr>
        <p:txBody>
          <a:bodyPr wrap="square" anchor="t">
            <a:spAutoFit/>
          </a:bodyPr>
          <a:lstStyle>
            <a:lvl1pPr>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12" name="Group 11">
            <a:extLst>
              <a:ext uri="{FF2B5EF4-FFF2-40B4-BE49-F238E27FC236}">
                <a16:creationId xmlns:a16="http://schemas.microsoft.com/office/drawing/2014/main" id="{E0A80FC4-BF13-32EC-AC2C-CCF799F915D8}"/>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13" name="Graphic 9">
              <a:extLst>
                <a:ext uri="{FF2B5EF4-FFF2-40B4-BE49-F238E27FC236}">
                  <a16:creationId xmlns:a16="http://schemas.microsoft.com/office/drawing/2014/main" id="{ACB80D2C-8BBC-86B2-4F0A-E84BC66B3773}"/>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14" name="Graphic 9">
              <a:extLst>
                <a:ext uri="{FF2B5EF4-FFF2-40B4-BE49-F238E27FC236}">
                  <a16:creationId xmlns:a16="http://schemas.microsoft.com/office/drawing/2014/main" id="{730E620F-1CE6-FC30-06F9-60DE40676085}"/>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276015519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44" userDrawn="1">
          <p15:clr>
            <a:srgbClr val="A4A3A4"/>
          </p15:clr>
        </p15:guide>
        <p15:guide id="16" pos="3749">
          <p15:clr>
            <a:srgbClr val="A4A3A4"/>
          </p15:clr>
        </p15:guide>
        <p15:guide id="17" pos="3932">
          <p15:clr>
            <a:srgbClr val="A4A3A4"/>
          </p15:clr>
        </p15:guide>
        <p15:guide id="18" pos="4344" userDrawn="1">
          <p15:clr>
            <a:srgbClr val="A4A3A4"/>
          </p15:clr>
        </p15:guide>
        <p15:guide id="19" pos="4536"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guide id="33" pos="3336" userDrawn="1">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tent &amp; Square Photo 1">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8"/>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tent &amp; 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tent &amp; Square Photo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hoto Full Bleed Lower Text">
    <p:bg>
      <p:bgRef idx="1001">
        <a:schemeClr val="bg2"/>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p:nvPr>
        </p:nvSpPr>
        <p:spPr bwMode="blackWhite">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chemeClr val="tx1"/>
                </a:solidFill>
              </a:defRPr>
            </a:lvl1pPr>
          </a:lstStyle>
          <a:p>
            <a:r>
              <a:rPr lang="en-US"/>
              <a:t>Click to edit Master title style</a:t>
            </a:r>
          </a:p>
        </p:txBody>
      </p:sp>
    </p:spTree>
    <p:extLst>
      <p:ext uri="{BB962C8B-B14F-4D97-AF65-F5344CB8AC3E}">
        <p14:creationId xmlns:p14="http://schemas.microsoft.com/office/powerpoint/2010/main" val="24461739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hoto Full Bleed Left Text">
    <p:bg>
      <p:bgRef idx="1001">
        <a:schemeClr val="bg2"/>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hasCustomPrompt="1"/>
          </p:nvPr>
        </p:nvSpPr>
        <p:spPr bwMode="blackWhite">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chemeClr val="tx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34060561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hoto Full Bleed Right Text">
    <p:bg>
      <p:bgRef idx="1001">
        <a:schemeClr val="bg2"/>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hasCustomPrompt="1"/>
          </p:nvPr>
        </p:nvSpPr>
        <p:spPr bwMode="blackWhite">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chemeClr val="tx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32848057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op Horizontal Photo Low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ottom Horizontal Photo Upp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 uri="{C183D7F6-B498-43B3-948B-1728B52AA6E4}">
                <adec:decorative xmlns:adec="http://schemas.microsoft.com/office/drawing/2017/decorative" val="0"/>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 uri="{C183D7F6-B498-43B3-948B-1728B52AA6E4}">
                <adec:decorative xmlns:adec="http://schemas.microsoft.com/office/drawing/2017/decorative" val="0"/>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Half Photo 1">
    <p:bg>
      <p:bgPr>
        <a:solidFill>
          <a:srgbClr val="F4F3F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5CC657-13EF-495C-AE10-E510F5BBD445}"/>
              </a:ext>
            </a:extLst>
          </p:cNvPr>
          <p:cNvPicPr>
            <a:picLocks noChangeAspect="1"/>
          </p:cNvPicPr>
          <p:nvPr userDrawn="1"/>
        </p:nvPicPr>
        <p:blipFill rotWithShape="1">
          <a:blip r:embed="rId2"/>
          <a:srcRect l="6897" t="6897"/>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1107996"/>
          </a:xfrm>
        </p:spPr>
        <p:txBody>
          <a:bodyPr/>
          <a:lstStyle>
            <a:lvl1pPr marL="0" indent="0">
              <a:buNone/>
              <a:defRPr sz="24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6958578" y="3481020"/>
            <a:ext cx="4648200" cy="1077218"/>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6958578" y="5472380"/>
            <a:ext cx="4648200" cy="646331"/>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6958578" y="307984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6958578" y="506760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security specialists</a:t>
            </a:r>
          </a:p>
        </p:txBody>
      </p:sp>
    </p:spTree>
    <p:extLst>
      <p:ext uri="{BB962C8B-B14F-4D97-AF65-F5344CB8AC3E}">
        <p14:creationId xmlns:p14="http://schemas.microsoft.com/office/powerpoint/2010/main" val="345630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 uri="{C183D7F6-B498-43B3-948B-1728B52AA6E4}">
                <adec:decorative xmlns:adec="http://schemas.microsoft.com/office/drawing/2017/decorative" val="0"/>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 uri="{C183D7F6-B498-43B3-948B-1728B52AA6E4}">
                <adec:decorative xmlns:adec="http://schemas.microsoft.com/office/drawing/2017/decorative" val="0"/>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 uri="{C183D7F6-B498-43B3-948B-1728B52AA6E4}">
                <adec:decorative xmlns:adec="http://schemas.microsoft.com/office/drawing/2017/decorative" val="0"/>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wo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hree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Four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Five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hree Round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Four Round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Five Round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Agenda and Text Side by S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sz="20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bwMode="auto">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Half Photo 1">
    <p:bg>
      <p:bgPr>
        <a:solidFill>
          <a:srgbClr val="F4F3F5"/>
        </a:solidFill>
        <a:effectLst/>
      </p:bgPr>
    </p:bg>
    <p:spTree>
      <p:nvGrpSpPr>
        <p:cNvPr id="1" name=""/>
        <p:cNvGrpSpPr/>
        <p:nvPr/>
      </p:nvGrpSpPr>
      <p:grpSpPr>
        <a:xfrm>
          <a:off x="0" y="0"/>
          <a:ext cx="0" cy="0"/>
          <a:chOff x="0" y="0"/>
          <a:chExt cx="0" cy="0"/>
        </a:xfrm>
      </p:grpSpPr>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1107996"/>
          </a:xfrm>
        </p:spPr>
        <p:txBody>
          <a:bodyPr/>
          <a:lstStyle>
            <a:lvl1pPr marL="0" indent="0">
              <a:buNone/>
              <a:defRPr sz="24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582163" y="3782840"/>
            <a:ext cx="2520000" cy="1938992"/>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3573332" y="3786440"/>
            <a:ext cx="2520000" cy="1292662"/>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582163" y="3103115"/>
            <a:ext cx="2520000" cy="492443"/>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a:t>
            </a:r>
            <a:br>
              <a:rPr lang="en-US"/>
            </a:br>
            <a:r>
              <a:rPr lang="en-US"/>
              <a:t>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3573332" y="3103115"/>
            <a:ext cx="2520000" cy="492443"/>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a:t>
            </a:r>
            <a:br>
              <a:rPr lang="en-US"/>
            </a:br>
            <a:r>
              <a:rPr lang="en-US"/>
              <a:t>security specialists</a:t>
            </a:r>
          </a:p>
        </p:txBody>
      </p:sp>
      <p:sp>
        <p:nvSpPr>
          <p:cNvPr id="3" name="Picture Placeholder 2">
            <a:extLst>
              <a:ext uri="{FF2B5EF4-FFF2-40B4-BE49-F238E27FC236}">
                <a16:creationId xmlns:a16="http://schemas.microsoft.com/office/drawing/2014/main" id="{930B8246-3BD8-4D6A-BBA8-290EA45D2821}"/>
              </a:ext>
            </a:extLst>
          </p:cNvPr>
          <p:cNvSpPr>
            <a:spLocks noGrp="1"/>
          </p:cNvSpPr>
          <p:nvPr>
            <p:ph type="pic" sz="quarter" idx="22"/>
          </p:nvPr>
        </p:nvSpPr>
        <p:spPr>
          <a:xfrm>
            <a:off x="6858000" y="1"/>
            <a:ext cx="5334000" cy="6857999"/>
          </a:xfrm>
          <a:blipFill>
            <a:blip r:embed="rId4"/>
            <a:srcRect/>
            <a:stretch>
              <a:fillRect l="-105477" r="-64284" b="-18021"/>
            </a:stretch>
          </a:blipFill>
        </p:spPr>
        <p:txBody>
          <a:bodyPr tIns="864000">
            <a:noAutofit/>
          </a:bodyPr>
          <a:lstStyle>
            <a:lvl1pPr marL="0" indent="0" algn="ctr">
              <a:spcBef>
                <a:spcPts val="0"/>
              </a:spcBef>
              <a:buNone/>
              <a:defRPr>
                <a:solidFill>
                  <a:schemeClr val="bg1"/>
                </a:solidFill>
              </a:defRPr>
            </a:lvl1pPr>
          </a:lstStyle>
          <a:p>
            <a:endParaRPr lang="en-US"/>
          </a:p>
        </p:txBody>
      </p:sp>
    </p:spTree>
    <p:extLst>
      <p:ext uri="{BB962C8B-B14F-4D97-AF65-F5344CB8AC3E}">
        <p14:creationId xmlns:p14="http://schemas.microsoft.com/office/powerpoint/2010/main" val="73977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Agenda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5"/>
            <a:ext cx="6667500" cy="5683254"/>
          </a:xfrm>
        </p:spPr>
        <p:txBody>
          <a:bodyPr anchor="ctr"/>
          <a:lstStyle>
            <a:lvl1pPr marL="231775" indent="-231775">
              <a:spcAft>
                <a:spcPts val="600"/>
              </a:spcAft>
              <a:buFont typeface="Wingdings" panose="05000000000000000000" pitchFamily="2" charset="2"/>
              <a:buChar char=""/>
              <a:defRPr sz="20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od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ode Lef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Demo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1276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Demo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5560318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ection Tech Sca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F55AF-07A0-E53A-0789-86E0BA8D665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ltGray">
          <a:xfrm>
            <a:off x="0" y="1730"/>
            <a:ext cx="12192000" cy="685454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97555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ection Tech Sca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A91C97-0F4B-CB0B-3806-07BEEA5F727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0" y="319"/>
            <a:ext cx="12192000" cy="6857361"/>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418058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Half Photo 1">
    <p:bg>
      <p:bgPr>
        <a:solidFill>
          <a:schemeClr val="bg1"/>
        </a:solidFill>
        <a:effectLst/>
      </p:bgPr>
    </p:bg>
    <p:spTree>
      <p:nvGrpSpPr>
        <p:cNvPr id="1" name=""/>
        <p:cNvGrpSpPr/>
        <p:nvPr/>
      </p:nvGrpSpPr>
      <p:grpSpPr>
        <a:xfrm>
          <a:off x="0" y="0"/>
          <a:ext cx="0" cy="0"/>
          <a:chOff x="0" y="0"/>
          <a:chExt cx="0" cy="0"/>
        </a:xfrm>
      </p:grpSpPr>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615553"/>
          </a:xfrm>
        </p:spPr>
        <p:txBody>
          <a:bodyPr/>
          <a:lstStyle>
            <a:lvl1pPr marL="0" indent="0">
              <a:buNone/>
              <a:defRPr sz="20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582163" y="2917175"/>
            <a:ext cx="2520000" cy="1477328"/>
          </a:xfrm>
        </p:spPr>
        <p:txBody>
          <a:bodyPr/>
          <a:lstStyle>
            <a:lvl1pPr marL="0" indent="0">
              <a:buNone/>
              <a:defRPr sz="12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3573332" y="2920775"/>
            <a:ext cx="2520000" cy="923330"/>
          </a:xfrm>
        </p:spPr>
        <p:txBody>
          <a:bodyPr/>
          <a:lstStyle>
            <a:lvl1pPr marL="0" indent="0">
              <a:buNone/>
              <a:defRPr sz="12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582163" y="2364450"/>
            <a:ext cx="2520000" cy="430887"/>
          </a:xfrm>
        </p:spPr>
        <p:txBody>
          <a:bodyPr/>
          <a:lstStyle>
            <a:lvl1pPr marL="0" indent="0">
              <a:buNone/>
              <a:defRPr sz="14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a:t>
            </a:r>
            <a:br>
              <a:rPr lang="en-US"/>
            </a:br>
            <a:r>
              <a:rPr lang="en-US"/>
              <a:t>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3573332" y="2364450"/>
            <a:ext cx="2520000" cy="430887"/>
          </a:xfrm>
        </p:spPr>
        <p:txBody>
          <a:bodyPr/>
          <a:lstStyle>
            <a:lvl1pPr marL="0" indent="0">
              <a:buNone/>
              <a:defRPr sz="14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a:t>
            </a:r>
            <a:br>
              <a:rPr lang="en-US"/>
            </a:br>
            <a:r>
              <a:rPr lang="en-US"/>
              <a:t>security specialists</a:t>
            </a:r>
          </a:p>
        </p:txBody>
      </p:sp>
      <p:sp>
        <p:nvSpPr>
          <p:cNvPr id="3" name="Picture Placeholder 2">
            <a:extLst>
              <a:ext uri="{FF2B5EF4-FFF2-40B4-BE49-F238E27FC236}">
                <a16:creationId xmlns:a16="http://schemas.microsoft.com/office/drawing/2014/main" id="{930B8246-3BD8-4D6A-BBA8-290EA45D2821}"/>
              </a:ext>
            </a:extLst>
          </p:cNvPr>
          <p:cNvSpPr>
            <a:spLocks noGrp="1"/>
          </p:cNvSpPr>
          <p:nvPr>
            <p:ph type="pic" sz="quarter" idx="22"/>
          </p:nvPr>
        </p:nvSpPr>
        <p:spPr>
          <a:xfrm>
            <a:off x="6858000" y="1"/>
            <a:ext cx="5334000" cy="6857999"/>
          </a:xfrm>
          <a:blipFill>
            <a:blip r:embed="rId4"/>
            <a:srcRect/>
            <a:stretch>
              <a:fillRect l="-64285" r="-64285"/>
            </a:stretch>
          </a:blipFill>
        </p:spPr>
        <p:txBody>
          <a:bodyPr tIns="864000">
            <a:noAutofit/>
          </a:bodyPr>
          <a:lstStyle>
            <a:lvl1pPr marL="0" indent="0" algn="ctr">
              <a:spcBef>
                <a:spcPts val="0"/>
              </a:spcBef>
              <a:buNone/>
              <a:defRPr/>
            </a:lvl1pPr>
          </a:lstStyle>
          <a:p>
            <a:endParaRPr lang="en-US"/>
          </a:p>
        </p:txBody>
      </p:sp>
    </p:spTree>
    <p:extLst>
      <p:ext uri="{BB962C8B-B14F-4D97-AF65-F5344CB8AC3E}">
        <p14:creationId xmlns:p14="http://schemas.microsoft.com/office/powerpoint/2010/main" val="249770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ection Tech Sca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780E26-77D9-EDA1-6B0D-E498A450A3A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106572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ection Tech Sca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10B085-DDE7-88C6-CC2C-8FA66A131AD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5163"/>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55768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ection Tech Scan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7A2C0C-5A6D-7740-29B0-946ED0BE2F6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86409"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91793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ection Tech Scan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F2C24F-5B26-E853-33E8-371952F8F129}"/>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92351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ection Tech Scan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34D503-F46F-BFA0-6453-FB10F5385FD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15917" y="1691"/>
            <a:ext cx="12192000" cy="6856309"/>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10312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Section Tech Scan 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189FDC-525A-CF23-3070-940BC162EE0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7735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ection Tech Scan 9">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370C3B-D4ED-F3F0-36A3-8D6A980CB41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1146" y="0"/>
            <a:ext cx="12189708"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67886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ection Tech Scan 10">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A9DD60-6582-EC28-94B1-2DB255180C5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ltGray">
          <a:xfrm>
            <a:off x="0" y="0"/>
            <a:ext cx="121824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50612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ection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38462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ection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769721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Half Photo 1">
    <p:bg>
      <p:bgPr>
        <a:solidFill>
          <a:srgbClr val="F4F3F5"/>
        </a:solid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3502A24C-F0AE-45EF-84FC-2E368A2F4D11}"/>
              </a:ext>
            </a:extLst>
          </p:cNvPr>
          <p:cNvPicPr>
            <a:picLocks noChangeAspect="1"/>
          </p:cNvPicPr>
          <p:nvPr userDrawn="1"/>
        </p:nvPicPr>
        <p:blipFill rotWithShape="1">
          <a:blip r:embed="rId2"/>
          <a:srcRect t="12569" r="12568"/>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5347BE-FB11-4C59-9106-180A4081F64C}"/>
              </a:ext>
              <a:ext uri="{C183D7F6-B498-43B3-948B-1728B52AA6E4}">
                <adec:decorative xmlns:adec="http://schemas.microsoft.com/office/drawing/2017/decorative" val="1"/>
              </a:ext>
            </a:extLst>
          </p:cNvPr>
          <p:cNvCxnSpPr>
            <a:cxnSpLocks/>
          </p:cNvCxnSpPr>
          <p:nvPr userDrawn="1"/>
        </p:nvCxnSpPr>
        <p:spPr>
          <a:xfrm>
            <a:off x="3651857" y="5105194"/>
            <a:ext cx="0" cy="1436400"/>
          </a:xfrm>
          <a:prstGeom prst="line">
            <a:avLst/>
          </a:prstGeom>
          <a:ln w="12700">
            <a:solidFill>
              <a:srgbClr val="03159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Picture Placeholder 34">
            <a:extLst>
              <a:ext uri="{FF2B5EF4-FFF2-40B4-BE49-F238E27FC236}">
                <a16:creationId xmlns:a16="http://schemas.microsoft.com/office/drawing/2014/main" id="{89F6B590-ADC5-4ADE-9C5B-FA4F4AB790D0}"/>
              </a:ext>
            </a:extLst>
          </p:cNvPr>
          <p:cNvSpPr>
            <a:spLocks noGrp="1"/>
          </p:cNvSpPr>
          <p:nvPr>
            <p:ph type="pic" sz="quarter" idx="15" hasCustomPrompt="1"/>
          </p:nvPr>
        </p:nvSpPr>
        <p:spPr>
          <a:xfrm>
            <a:off x="3796926" y="5105194"/>
            <a:ext cx="1543050" cy="1435981"/>
          </a:xfrm>
        </p:spPr>
        <p:txBody>
          <a:bodyPr/>
          <a:lstStyle>
            <a:lvl1pPr marL="0" indent="0" algn="ctr">
              <a:buNone/>
              <a:defRPr sz="900">
                <a:solidFill>
                  <a:schemeClr val="tx1"/>
                </a:solidFill>
              </a:defRPr>
            </a:lvl1pPr>
          </a:lstStyle>
          <a:p>
            <a:r>
              <a:rPr lang="en-US"/>
              <a:t>IMAGE</a:t>
            </a:r>
          </a:p>
          <a:p>
            <a:r>
              <a:rPr lang="en-US"/>
              <a:t>PLACEHOLDER</a:t>
            </a:r>
          </a:p>
        </p:txBody>
      </p:sp>
      <p:cxnSp>
        <p:nvCxnSpPr>
          <p:cNvPr id="20" name="Straight Connector 19">
            <a:extLst>
              <a:ext uri="{FF2B5EF4-FFF2-40B4-BE49-F238E27FC236}">
                <a16:creationId xmlns:a16="http://schemas.microsoft.com/office/drawing/2014/main" id="{6819B61A-3F94-4275-96C5-36D7BDD3E3E4}"/>
              </a:ext>
              <a:ext uri="{C183D7F6-B498-43B3-948B-1728B52AA6E4}">
                <adec:decorative xmlns:adec="http://schemas.microsoft.com/office/drawing/2017/decorative" val="1"/>
              </a:ext>
            </a:extLst>
          </p:cNvPr>
          <p:cNvCxnSpPr>
            <a:cxnSpLocks/>
          </p:cNvCxnSpPr>
          <p:nvPr userDrawn="1"/>
        </p:nvCxnSpPr>
        <p:spPr>
          <a:xfrm>
            <a:off x="5485045" y="5105194"/>
            <a:ext cx="0" cy="1436400"/>
          </a:xfrm>
          <a:prstGeom prst="line">
            <a:avLst/>
          </a:prstGeom>
          <a:ln w="12700">
            <a:solidFill>
              <a:srgbClr val="03159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D9ECE69-87DD-4F6B-AA52-57856FA5D82F}"/>
              </a:ext>
            </a:extLst>
          </p:cNvPr>
          <p:cNvSpPr>
            <a:spLocks noGrp="1"/>
          </p:cNvSpPr>
          <p:nvPr>
            <p:ph type="body" sz="quarter" idx="18" hasCustomPrompt="1"/>
          </p:nvPr>
        </p:nvSpPr>
        <p:spPr>
          <a:xfrm>
            <a:off x="582163" y="5103866"/>
            <a:ext cx="2924625" cy="590931"/>
          </a:xfrm>
        </p:spPr>
        <p:txBody>
          <a:bodyPr rIns="72000"/>
          <a:lstStyle>
            <a:lvl1pPr marL="0" indent="0">
              <a:buNone/>
              <a:defRPr sz="1200" baseline="0">
                <a:latin typeface="+mj-lt"/>
              </a:defRPr>
            </a:lvl1pPr>
            <a:lvl2pPr marL="228600" indent="0">
              <a:buNone/>
              <a:defRPr sz="1200"/>
            </a:lvl2pPr>
            <a:lvl3pPr marL="457200" indent="0">
              <a:buNone/>
              <a:defRPr sz="1200"/>
            </a:lvl3pPr>
            <a:lvl4pPr marL="661988" indent="0">
              <a:buNone/>
              <a:defRPr sz="1200"/>
            </a:lvl4pPr>
            <a:lvl5pPr marL="855663" indent="0">
              <a:buNone/>
              <a:defRPr sz="1200"/>
            </a:lvl5pPr>
          </a:lstStyle>
          <a:p>
            <a:pPr lvl="0"/>
            <a:r>
              <a:rPr lang="en-US"/>
              <a:t>About [Partner]</a:t>
            </a:r>
          </a:p>
          <a:p>
            <a:pPr lvl="0"/>
            <a:r>
              <a:rPr lang="en-US"/>
              <a:t>[Flexible partner content space – templated but open ended]</a:t>
            </a:r>
          </a:p>
        </p:txBody>
      </p:sp>
      <p:sp>
        <p:nvSpPr>
          <p:cNvPr id="38" name="Text Placeholder 6">
            <a:extLst>
              <a:ext uri="{FF2B5EF4-FFF2-40B4-BE49-F238E27FC236}">
                <a16:creationId xmlns:a16="http://schemas.microsoft.com/office/drawing/2014/main" id="{AB1F5C50-B197-40A3-80CC-9635B8094D88}"/>
              </a:ext>
            </a:extLst>
          </p:cNvPr>
          <p:cNvSpPr>
            <a:spLocks noGrp="1"/>
          </p:cNvSpPr>
          <p:nvPr>
            <p:ph type="body" sz="quarter" idx="19" hasCustomPrompt="1"/>
          </p:nvPr>
        </p:nvSpPr>
        <p:spPr>
          <a:xfrm>
            <a:off x="582163" y="5766334"/>
            <a:ext cx="2924625" cy="369332"/>
          </a:xfrm>
        </p:spPr>
        <p:txBody>
          <a:bodyPr rIns="72000"/>
          <a:lstStyle>
            <a:lvl1pPr marL="0" indent="0">
              <a:buNone/>
              <a:defRPr sz="1200"/>
            </a:lvl1pPr>
            <a:lvl2pPr marL="228600" indent="0">
              <a:buNone/>
              <a:defRPr sz="1200"/>
            </a:lvl2pPr>
            <a:lvl3pPr marL="457200" indent="0">
              <a:buNone/>
              <a:defRPr sz="1200"/>
            </a:lvl3pPr>
            <a:lvl4pPr marL="661988" indent="0">
              <a:buNone/>
              <a:defRPr sz="1200"/>
            </a:lvl4pPr>
            <a:lvl5pPr marL="855663" indent="0">
              <a:buNone/>
              <a:defRPr sz="1200"/>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endParaRPr lang="en-US"/>
          </a:p>
        </p:txBody>
      </p:sp>
      <p:sp>
        <p:nvSpPr>
          <p:cNvPr id="39" name="Text Placeholder 6">
            <a:extLst>
              <a:ext uri="{FF2B5EF4-FFF2-40B4-BE49-F238E27FC236}">
                <a16:creationId xmlns:a16="http://schemas.microsoft.com/office/drawing/2014/main" id="{36D03009-1BAF-4F93-A0AC-72099CF8A1A5}"/>
              </a:ext>
            </a:extLst>
          </p:cNvPr>
          <p:cNvSpPr>
            <a:spLocks noGrp="1"/>
          </p:cNvSpPr>
          <p:nvPr>
            <p:ph type="body" sz="quarter" idx="20" hasCustomPrompt="1"/>
          </p:nvPr>
        </p:nvSpPr>
        <p:spPr>
          <a:xfrm>
            <a:off x="5630114" y="5103866"/>
            <a:ext cx="2924625" cy="849463"/>
          </a:xfrm>
        </p:spPr>
        <p:txBody>
          <a:bodyPr rIns="72000"/>
          <a:lstStyle>
            <a:lvl1pPr marL="0" indent="0">
              <a:buNone/>
              <a:defRPr sz="1200" baseline="0">
                <a:latin typeface="+mj-lt"/>
              </a:defRPr>
            </a:lvl1pPr>
            <a:lvl2pPr marL="228600" indent="0">
              <a:buNone/>
              <a:defRPr sz="1200"/>
            </a:lvl2pPr>
            <a:lvl3pPr marL="457200" indent="0">
              <a:buNone/>
              <a:defRPr sz="1200"/>
            </a:lvl3pPr>
            <a:lvl4pPr marL="661988" indent="0">
              <a:buNone/>
              <a:defRPr sz="1200"/>
            </a:lvl4pPr>
            <a:lvl5pPr marL="855663" indent="0">
              <a:buNone/>
              <a:defRPr sz="1200"/>
            </a:lvl5pPr>
          </a:lstStyle>
          <a:p>
            <a:pPr defTabSz="822813">
              <a:defRPr/>
            </a:pPr>
            <a:r>
              <a:rPr lang="en-US" sz="1200" spc="-18">
                <a:solidFill>
                  <a:prstClr val="black"/>
                </a:solidFill>
                <a:latin typeface="Segoe UI Semibold"/>
                <a:cs typeface="Segoe UI Semibold"/>
              </a:rPr>
              <a:t>[Presenter Name]</a:t>
            </a:r>
            <a:endParaRPr lang="en-US" sz="1200">
              <a:solidFill>
                <a:prstClr val="black"/>
              </a:solidFill>
            </a:endParaRPr>
          </a:p>
          <a:p>
            <a:pPr defTabSz="822813">
              <a:defRPr/>
            </a:pPr>
            <a:r>
              <a:rPr lang="en-US" sz="1200" spc="-18">
                <a:solidFill>
                  <a:prstClr val="black"/>
                </a:solidFill>
                <a:latin typeface="Segoe UI Semibold"/>
                <a:cs typeface="Segoe UI Semibold"/>
              </a:rPr>
              <a:t>[Presenter Title]</a:t>
            </a:r>
          </a:p>
          <a:p>
            <a:pPr defTabSz="822813">
              <a:defRPr/>
            </a:pPr>
            <a:r>
              <a:rPr lang="en-US" sz="1200" spc="-18">
                <a:solidFill>
                  <a:prstClr val="black"/>
                </a:solidFill>
                <a:latin typeface="Segoe UI Semibold"/>
                <a:cs typeface="Segoe UI Semibold"/>
              </a:rPr>
              <a:t>[Phone]</a:t>
            </a:r>
          </a:p>
          <a:p>
            <a:pPr defTabSz="822813">
              <a:defRPr/>
            </a:pPr>
            <a:r>
              <a:rPr lang="en-US" sz="1200" spc="-18">
                <a:solidFill>
                  <a:prstClr val="black"/>
                </a:solidFill>
                <a:latin typeface="Segoe UI Semibold"/>
                <a:cs typeface="Segoe UI Semibold"/>
              </a:rPr>
              <a:t>[Email]</a:t>
            </a:r>
          </a:p>
        </p:txBody>
      </p:sp>
      <p:sp>
        <p:nvSpPr>
          <p:cNvPr id="40" name="Text Placeholder 6">
            <a:extLst>
              <a:ext uri="{FF2B5EF4-FFF2-40B4-BE49-F238E27FC236}">
                <a16:creationId xmlns:a16="http://schemas.microsoft.com/office/drawing/2014/main" id="{2027E431-165A-4D19-990A-46967C09E121}"/>
              </a:ext>
            </a:extLst>
          </p:cNvPr>
          <p:cNvSpPr>
            <a:spLocks noGrp="1"/>
          </p:cNvSpPr>
          <p:nvPr>
            <p:ph type="body" sz="quarter" idx="21" hasCustomPrompt="1"/>
          </p:nvPr>
        </p:nvSpPr>
        <p:spPr>
          <a:xfrm>
            <a:off x="5630116" y="6022537"/>
            <a:ext cx="2924625" cy="553998"/>
          </a:xfrm>
        </p:spPr>
        <p:txBody>
          <a:bodyPr rIns="72000"/>
          <a:lstStyle>
            <a:lvl1pPr marL="0" indent="0">
              <a:buNone/>
              <a:defRPr sz="1200"/>
            </a:lvl1pPr>
            <a:lvl2pPr marL="228600" indent="0">
              <a:buNone/>
              <a:defRPr sz="1200"/>
            </a:lvl2pPr>
            <a:lvl3pPr marL="457200" indent="0">
              <a:buNone/>
              <a:defRPr sz="1200"/>
            </a:lvl3pPr>
            <a:lvl4pPr marL="661988" indent="0">
              <a:buNone/>
              <a:defRPr sz="1200"/>
            </a:lvl4pPr>
            <a:lvl5pPr marL="855663" indent="0">
              <a:buNone/>
              <a:defRPr sz="1200"/>
            </a:lvl5pPr>
          </a:lstStyle>
          <a:p>
            <a:pPr lvl="0"/>
            <a:r>
              <a:rPr lang="en-US"/>
              <a:t>[Potentially room for two speakers? Flexible partner content space – templated but open ended]</a:t>
            </a:r>
          </a:p>
        </p:txBody>
      </p:sp>
      <p:sp>
        <p:nvSpPr>
          <p:cNvPr id="41" name="Text Placeholder 30">
            <a:extLst>
              <a:ext uri="{FF2B5EF4-FFF2-40B4-BE49-F238E27FC236}">
                <a16:creationId xmlns:a16="http://schemas.microsoft.com/office/drawing/2014/main" id="{345AB716-5106-4C4B-9596-B00095A58AED}"/>
              </a:ext>
            </a:extLst>
          </p:cNvPr>
          <p:cNvSpPr>
            <a:spLocks noGrp="1"/>
          </p:cNvSpPr>
          <p:nvPr>
            <p:ph type="body" sz="quarter" idx="22" hasCustomPrompt="1"/>
          </p:nvPr>
        </p:nvSpPr>
        <p:spPr>
          <a:xfrm>
            <a:off x="9144852" y="5103866"/>
            <a:ext cx="2461446" cy="184666"/>
          </a:xfrm>
        </p:spPr>
        <p:txBody>
          <a:bodyPr wrap="square">
            <a:spAutoFit/>
          </a:bodyPr>
          <a:lstStyle>
            <a:lvl1pPr marL="0" indent="0">
              <a:buNone/>
              <a:defRPr sz="1200" baseline="0">
                <a:solidFill>
                  <a:schemeClr val="tx1"/>
                </a:solidFill>
                <a:latin typeface="+mj-lt"/>
              </a:defRPr>
            </a:lvl1pPr>
            <a:lvl2pPr marL="121030" indent="0">
              <a:buNone/>
              <a:defRPr sz="900">
                <a:latin typeface="+mn-lt"/>
              </a:defRPr>
            </a:lvl2pPr>
            <a:lvl3pPr marL="242060" indent="0">
              <a:buNone/>
              <a:defRPr sz="900">
                <a:latin typeface="+mn-lt"/>
              </a:defRPr>
            </a:lvl3pPr>
            <a:lvl4pPr marL="350484" indent="0">
              <a:buNone/>
              <a:defRPr sz="900">
                <a:latin typeface="+mn-lt"/>
              </a:defRPr>
            </a:lvl4pPr>
            <a:lvl5pPr marL="453022" indent="0">
              <a:buNone/>
              <a:defRPr sz="900">
                <a:latin typeface="+mn-lt"/>
              </a:defRPr>
            </a:lvl5pPr>
          </a:lstStyle>
          <a:p>
            <a:pPr lvl="0"/>
            <a:r>
              <a:rPr lang="en-US"/>
              <a:t>[Partner CTA]</a:t>
            </a:r>
          </a:p>
        </p:txBody>
      </p:sp>
      <p:sp>
        <p:nvSpPr>
          <p:cNvPr id="42" name="Text Placeholder 47">
            <a:extLst>
              <a:ext uri="{FF2B5EF4-FFF2-40B4-BE49-F238E27FC236}">
                <a16:creationId xmlns:a16="http://schemas.microsoft.com/office/drawing/2014/main" id="{3460170F-EAD0-4AF2-BDD1-E75A4AE2257B}"/>
              </a:ext>
            </a:extLst>
          </p:cNvPr>
          <p:cNvSpPr>
            <a:spLocks noGrp="1"/>
          </p:cNvSpPr>
          <p:nvPr>
            <p:ph type="body" sz="quarter" idx="23" hasCustomPrompt="1"/>
          </p:nvPr>
        </p:nvSpPr>
        <p:spPr>
          <a:xfrm>
            <a:off x="9144607" y="5436264"/>
            <a:ext cx="2462171" cy="812530"/>
          </a:xfrm>
        </p:spPr>
        <p:txBody>
          <a:bodyPr/>
          <a:lstStyle>
            <a:lvl1pPr marL="0" indent="0">
              <a:buNone/>
              <a:defRPr sz="1200" baseline="0">
                <a:solidFill>
                  <a:schemeClr val="tx1"/>
                </a:solidFill>
                <a:latin typeface="+mn-lt"/>
              </a:defRPr>
            </a:lvl1pPr>
            <a:lvl2pPr marL="121030" indent="0">
              <a:buNone/>
              <a:defRPr sz="900">
                <a:latin typeface="+mn-lt"/>
              </a:defRPr>
            </a:lvl2pPr>
            <a:lvl3pPr marL="242060" indent="0">
              <a:buNone/>
              <a:defRPr sz="900">
                <a:latin typeface="+mn-lt"/>
              </a:defRPr>
            </a:lvl3pPr>
            <a:lvl4pPr marL="350484" indent="0">
              <a:buNone/>
              <a:defRPr sz="900">
                <a:latin typeface="+mn-lt"/>
              </a:defRPr>
            </a:lvl4pPr>
            <a:lvl5pPr marL="453022" indent="0">
              <a:buNone/>
              <a:defRPr sz="900">
                <a:latin typeface="+mn-lt"/>
              </a:defRPr>
            </a:lvl5pPr>
          </a:lstStyle>
          <a:p>
            <a:pPr lvl="0"/>
            <a:r>
              <a:rPr lang="en-US"/>
              <a:t>Learn more about our services &gt;</a:t>
            </a:r>
          </a:p>
          <a:p>
            <a:pPr lvl="0"/>
            <a:r>
              <a:rPr lang="en-US"/>
              <a:t>[Link to partner website]</a:t>
            </a:r>
          </a:p>
          <a:p>
            <a:pPr lvl="0"/>
            <a:r>
              <a:rPr lang="en-US"/>
              <a:t>[Contact details]</a:t>
            </a:r>
          </a:p>
        </p:txBody>
      </p:sp>
      <p:grpSp>
        <p:nvGrpSpPr>
          <p:cNvPr id="43" name="Group 42">
            <a:extLst>
              <a:ext uri="{FF2B5EF4-FFF2-40B4-BE49-F238E27FC236}">
                <a16:creationId xmlns:a16="http://schemas.microsoft.com/office/drawing/2014/main" id="{0C9C6FB1-F633-4671-8D9A-BD253BB9BBD7}"/>
              </a:ext>
            </a:extLst>
          </p:cNvPr>
          <p:cNvGrpSpPr/>
          <p:nvPr userDrawn="1"/>
        </p:nvGrpSpPr>
        <p:grpSpPr>
          <a:xfrm>
            <a:off x="8844880" y="5070199"/>
            <a:ext cx="252000" cy="252000"/>
            <a:chOff x="2708275" y="8281369"/>
            <a:chExt cx="252000" cy="252000"/>
          </a:xfrm>
        </p:grpSpPr>
        <p:sp>
          <p:nvSpPr>
            <p:cNvPr id="44" name="Freeform: Shape 43">
              <a:extLst>
                <a:ext uri="{FF2B5EF4-FFF2-40B4-BE49-F238E27FC236}">
                  <a16:creationId xmlns:a16="http://schemas.microsoft.com/office/drawing/2014/main" id="{6D7292C7-5839-4827-8FF0-1CEE40FA9915}"/>
                </a:ext>
              </a:extLst>
            </p:cNvPr>
            <p:cNvSpPr/>
            <p:nvPr/>
          </p:nvSpPr>
          <p:spPr>
            <a:xfrm rot="5400000">
              <a:off x="2708275" y="8281369"/>
              <a:ext cx="252000" cy="252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rgbClr val="03159A"/>
            </a:solidFill>
            <a:ln w="391" cap="flat">
              <a:noFill/>
              <a:prstDash val="solid"/>
              <a:miter/>
            </a:ln>
          </p:spPr>
          <p:txBody>
            <a:bodyPr rtlCol="0" anchor="ctr"/>
            <a:lstStyle/>
            <a:p>
              <a:endParaRPr lang="en-US"/>
            </a:p>
          </p:txBody>
        </p:sp>
        <p:grpSp>
          <p:nvGrpSpPr>
            <p:cNvPr id="45" name="Graphic 32">
              <a:extLst>
                <a:ext uri="{FF2B5EF4-FFF2-40B4-BE49-F238E27FC236}">
                  <a16:creationId xmlns:a16="http://schemas.microsoft.com/office/drawing/2014/main" id="{9193E6C5-2701-4F09-B1FD-2C857E192D51}"/>
                </a:ext>
              </a:extLst>
            </p:cNvPr>
            <p:cNvGrpSpPr/>
            <p:nvPr/>
          </p:nvGrpSpPr>
          <p:grpSpPr>
            <a:xfrm rot="5400000">
              <a:off x="2778265" y="8355123"/>
              <a:ext cx="112024" cy="104488"/>
              <a:chOff x="2996146" y="4819536"/>
              <a:chExt cx="56012" cy="52244"/>
            </a:xfrm>
          </p:grpSpPr>
          <p:sp>
            <p:nvSpPr>
              <p:cNvPr id="46" name="Freeform: Shape 45">
                <a:extLst>
                  <a:ext uri="{FF2B5EF4-FFF2-40B4-BE49-F238E27FC236}">
                    <a16:creationId xmlns:a16="http://schemas.microsoft.com/office/drawing/2014/main" id="{FDFC6914-5CBC-4D36-9571-71AF98D8A352}"/>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bg1"/>
                </a:solidFill>
                <a:prstDash val="solid"/>
                <a:round/>
              </a:ln>
            </p:spPr>
            <p:txBody>
              <a:bodyPr rtlCol="0" anchor="ctr"/>
              <a:lstStyle/>
              <a:p>
                <a:endParaRPr lang="en-US"/>
              </a:p>
            </p:txBody>
          </p:sp>
          <p:sp>
            <p:nvSpPr>
              <p:cNvPr id="47" name="Freeform: Shape 46">
                <a:extLst>
                  <a:ext uri="{FF2B5EF4-FFF2-40B4-BE49-F238E27FC236}">
                    <a16:creationId xmlns:a16="http://schemas.microsoft.com/office/drawing/2014/main" id="{157E1573-CB46-4E37-AFA9-052D541D69D4}"/>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bg1"/>
                </a:solidFill>
                <a:prstDash val="solid"/>
                <a:round/>
              </a:ln>
            </p:spPr>
            <p:txBody>
              <a:bodyPr rtlCol="0" anchor="ctr"/>
              <a:lstStyle/>
              <a:p>
                <a:endParaRPr lang="en-US"/>
              </a:p>
            </p:txBody>
          </p:sp>
          <p:sp>
            <p:nvSpPr>
              <p:cNvPr id="48" name="Freeform: Shape 47">
                <a:extLst>
                  <a:ext uri="{FF2B5EF4-FFF2-40B4-BE49-F238E27FC236}">
                    <a16:creationId xmlns:a16="http://schemas.microsoft.com/office/drawing/2014/main" id="{A277420A-B0EB-4D88-969F-1FB81BDED28A}"/>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bg1"/>
                </a:solidFill>
                <a:prstDash val="solid"/>
                <a:round/>
              </a:ln>
            </p:spPr>
            <p:txBody>
              <a:bodyPr rtlCol="0" anchor="ctr"/>
              <a:lstStyle/>
              <a:p>
                <a:endParaRPr lang="en-US"/>
              </a:p>
            </p:txBody>
          </p:sp>
        </p:grpSp>
      </p:grpSp>
      <p:cxnSp>
        <p:nvCxnSpPr>
          <p:cNvPr id="50" name="Straight Connector 49">
            <a:extLst>
              <a:ext uri="{FF2B5EF4-FFF2-40B4-BE49-F238E27FC236}">
                <a16:creationId xmlns:a16="http://schemas.microsoft.com/office/drawing/2014/main" id="{18A8097A-3DBB-4F2A-9600-5F637D9C8311}"/>
              </a:ext>
              <a:ext uri="{C183D7F6-B498-43B3-948B-1728B52AA6E4}">
                <adec:decorative xmlns:adec="http://schemas.microsoft.com/office/drawing/2017/decorative" val="1"/>
              </a:ext>
            </a:extLst>
          </p:cNvPr>
          <p:cNvCxnSpPr>
            <a:cxnSpLocks/>
          </p:cNvCxnSpPr>
          <p:nvPr userDrawn="1"/>
        </p:nvCxnSpPr>
        <p:spPr>
          <a:xfrm>
            <a:off x="8699808" y="5105194"/>
            <a:ext cx="0" cy="1436400"/>
          </a:xfrm>
          <a:prstGeom prst="line">
            <a:avLst/>
          </a:prstGeom>
          <a:ln w="12700">
            <a:solidFill>
              <a:srgbClr val="03159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1" name="Title 1">
            <a:extLst>
              <a:ext uri="{FF2B5EF4-FFF2-40B4-BE49-F238E27FC236}">
                <a16:creationId xmlns:a16="http://schemas.microsoft.com/office/drawing/2014/main" id="{B6E60B6C-E1E9-4695-872B-F226C5144C03}"/>
              </a:ext>
            </a:extLst>
          </p:cNvPr>
          <p:cNvSpPr>
            <a:spLocks noGrp="1"/>
          </p:cNvSpPr>
          <p:nvPr>
            <p:ph type="title" hasCustomPrompt="1"/>
          </p:nvPr>
        </p:nvSpPr>
        <p:spPr>
          <a:xfrm>
            <a:off x="588263" y="2917984"/>
            <a:ext cx="4898137" cy="615553"/>
          </a:xfrm>
        </p:spPr>
        <p:txBody>
          <a:bodyPr wrap="square" anchor="b" anchorCtr="0">
            <a:spAutoFit/>
          </a:bodyPr>
          <a:lstStyle>
            <a:lvl1pPr>
              <a:defRPr sz="4000">
                <a:solidFill>
                  <a:schemeClr val="tx1"/>
                </a:solidFill>
              </a:defRPr>
            </a:lvl1pPr>
          </a:lstStyle>
          <a:p>
            <a:r>
              <a:rPr lang="en-US"/>
              <a:t>Thank you</a:t>
            </a:r>
          </a:p>
        </p:txBody>
      </p:sp>
      <p:sp>
        <p:nvSpPr>
          <p:cNvPr id="52" name="Text Placeholder 4">
            <a:extLst>
              <a:ext uri="{FF2B5EF4-FFF2-40B4-BE49-F238E27FC236}">
                <a16:creationId xmlns:a16="http://schemas.microsoft.com/office/drawing/2014/main" id="{ECD0111B-10E5-4932-BCC9-4AA626B09B32}"/>
              </a:ext>
            </a:extLst>
          </p:cNvPr>
          <p:cNvSpPr>
            <a:spLocks noGrp="1"/>
          </p:cNvSpPr>
          <p:nvPr>
            <p:ph type="body" sz="quarter" idx="12" hasCustomPrompt="1"/>
          </p:nvPr>
        </p:nvSpPr>
        <p:spPr>
          <a:xfrm>
            <a:off x="582041" y="4431432"/>
            <a:ext cx="5941307" cy="369332"/>
          </a:xfrm>
          <a:noFill/>
        </p:spPr>
        <p:txBody>
          <a:bodyPr wrap="square" lIns="0" tIns="0" rIns="0" bIns="0">
            <a:spAutoFit/>
          </a:bodyPr>
          <a:lstStyle>
            <a:lvl1pPr marL="0" indent="0">
              <a:spcBef>
                <a:spcPts val="0"/>
              </a:spcBef>
              <a:buNone/>
              <a:defRPr sz="2400" spc="0" baseline="0">
                <a:solidFill>
                  <a:schemeClr val="tx1"/>
                </a:solidFill>
                <a:latin typeface="+mj-lt"/>
                <a:cs typeface="Segoe Sans Display" pitchFamily="2" charset="0"/>
              </a:defRPr>
            </a:lvl1pPr>
          </a:lstStyle>
          <a:p>
            <a:pPr lvl="0"/>
            <a:r>
              <a:rPr lang="en-US"/>
              <a:t>Together, let’s supercharge your security</a:t>
            </a:r>
          </a:p>
        </p:txBody>
      </p:sp>
    </p:spTree>
    <p:extLst>
      <p:ext uri="{BB962C8B-B14F-4D97-AF65-F5344CB8AC3E}">
        <p14:creationId xmlns:p14="http://schemas.microsoft.com/office/powerpoint/2010/main" val="295470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0048A-4F0D-B875-375B-E7827CA8606D}"/>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Title</a:t>
            </a:r>
          </a:p>
        </p:txBody>
      </p:sp>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B9675-1EDC-10A9-79BB-CA60778FC665}"/>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Title</a:t>
            </a:r>
          </a:p>
        </p:txBody>
      </p:sp>
    </p:spTree>
    <p:extLst>
      <p:ext uri="{BB962C8B-B14F-4D97-AF65-F5344CB8AC3E}">
        <p14:creationId xmlns:p14="http://schemas.microsoft.com/office/powerpoint/2010/main" val="164526021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Notes Slide">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mj-lt"/>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Microsoft Security">
            <a:extLst>
              <a:ext uri="{FF2B5EF4-FFF2-40B4-BE49-F238E27FC236}">
                <a16:creationId xmlns:a16="http://schemas.microsoft.com/office/drawing/2014/main" id="{4AF1DC5D-9E4C-61B6-29E6-3134DF76ECE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
        <p:nvSpPr>
          <p:cNvPr id="3" name="Title 1">
            <a:extLst>
              <a:ext uri="{FF2B5EF4-FFF2-40B4-BE49-F238E27FC236}">
                <a16:creationId xmlns:a16="http://schemas.microsoft.com/office/drawing/2014/main" id="{89FF0FC9-6B16-7B48-F8A5-349518F8D93B}"/>
              </a:ext>
              <a:ext uri="{C183D7F6-B498-43B3-948B-1728B52AA6E4}">
                <adec:decorative xmlns:adec="http://schemas.microsoft.com/office/drawing/2017/decorative" val="0"/>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Closing</a:t>
            </a:r>
          </a:p>
        </p:txBody>
      </p:sp>
    </p:spTree>
    <p:extLst>
      <p:ext uri="{BB962C8B-B14F-4D97-AF65-F5344CB8AC3E}">
        <p14:creationId xmlns:p14="http://schemas.microsoft.com/office/powerpoint/2010/main" val="35945197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B952C-FC35-35EA-ED81-A8FF0EBE671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69839C9-AE24-540A-FFC5-44620BC1C4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DEE2D4-281C-636C-BCBD-2B6933BBC3A5}"/>
              </a:ext>
            </a:extLst>
          </p:cNvPr>
          <p:cNvSpPr>
            <a:spLocks noGrp="1"/>
          </p:cNvSpPr>
          <p:nvPr>
            <p:ph type="dt" sz="half" idx="10"/>
          </p:nvPr>
        </p:nvSpPr>
        <p:spPr/>
        <p:txBody>
          <a:bodyPr/>
          <a:lstStyle/>
          <a:p>
            <a:fld id="{4B0934AD-ED9D-4265-9FF9-720D488C3B53}" type="datetimeFigureOut">
              <a:rPr lang="en-GB" smtClean="0"/>
              <a:t>31/03/2025</a:t>
            </a:fld>
            <a:endParaRPr lang="en-GB"/>
          </a:p>
        </p:txBody>
      </p:sp>
      <p:sp>
        <p:nvSpPr>
          <p:cNvPr id="5" name="Footer Placeholder 4">
            <a:extLst>
              <a:ext uri="{FF2B5EF4-FFF2-40B4-BE49-F238E27FC236}">
                <a16:creationId xmlns:a16="http://schemas.microsoft.com/office/drawing/2014/main" id="{21483FAF-89C0-16BB-64A8-44E68A5C1A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E4713D-C77A-BAAA-4C66-D1BC27855F16}"/>
              </a:ext>
            </a:extLst>
          </p:cNvPr>
          <p:cNvSpPr>
            <a:spLocks noGrp="1"/>
          </p:cNvSpPr>
          <p:nvPr>
            <p:ph type="sldNum" sz="quarter" idx="12"/>
          </p:nvPr>
        </p:nvSpPr>
        <p:spPr/>
        <p:txBody>
          <a:bodyPr/>
          <a:lstStyle/>
          <a:p>
            <a:fld id="{73125521-6879-4B9C-8A07-0F2C43E1F443}" type="slidenum">
              <a:rPr lang="en-GB" smtClean="0"/>
              <a:t>‹#›</a:t>
            </a:fld>
            <a:endParaRPr lang="en-GB"/>
          </a:p>
        </p:txBody>
      </p:sp>
    </p:spTree>
    <p:extLst>
      <p:ext uri="{BB962C8B-B14F-4D97-AF65-F5344CB8AC3E}">
        <p14:creationId xmlns:p14="http://schemas.microsoft.com/office/powerpoint/2010/main" val="370261856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theme" Target="../theme/theme1.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image" Target="../media/image2.svg"/><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96">
            <a:extLst>
              <a:ext uri="{96DAC541-7B7A-43D3-8B79-37D633B846F1}">
                <asvg:svgBlip xmlns:asvg="http://schemas.microsoft.com/office/drawing/2016/SVG/main" r:embed="rId97"/>
              </a:ext>
            </a:extLst>
          </a:blip>
          <a:srcRect/>
          <a:stretch/>
        </p:blipFill>
        <p:spPr>
          <a:xfrm rot="5400000">
            <a:off x="9509919" y="2743200"/>
            <a:ext cx="6858000" cy="1371600"/>
          </a:xfrm>
          <a:prstGeom prst="rect">
            <a:avLst/>
          </a:prstGeom>
        </p:spPr>
      </p:pic>
      <p:sp>
        <p:nvSpPr>
          <p:cNvPr id="52" name="Rectangle 51">
            <a:extLst>
              <a:ext uri="{FF2B5EF4-FFF2-40B4-BE49-F238E27FC236}">
                <a16:creationId xmlns:a16="http://schemas.microsoft.com/office/drawing/2014/main" id="{7479E131-2185-4326-8819-F25E23D09C7C}"/>
              </a:ext>
            </a:extLst>
          </p:cNvPr>
          <p:cNvSpPr/>
          <p:nvPr userDrawn="1"/>
        </p:nvSpPr>
        <p:spPr bwMode="auto">
          <a:xfrm>
            <a:off x="13792200" y="1983758"/>
            <a:ext cx="1041400" cy="906724"/>
          </a:xfrm>
          <a:prstGeom prst="rect">
            <a:avLst/>
          </a:prstGeom>
          <a:solidFill>
            <a:srgbClr val="8DC8E8">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E5</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Blue</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3" name="Rectangle 52">
            <a:extLst>
              <a:ext uri="{FF2B5EF4-FFF2-40B4-BE49-F238E27FC236}">
                <a16:creationId xmlns:a16="http://schemas.microsoft.com/office/drawing/2014/main" id="{83EED559-D986-47B3-A495-8FC5BA690432}"/>
              </a:ext>
            </a:extLst>
          </p:cNvPr>
          <p:cNvSpPr/>
          <p:nvPr userDrawn="1"/>
        </p:nvSpPr>
        <p:spPr bwMode="auto">
          <a:xfrm>
            <a:off x="13792200" y="991879"/>
            <a:ext cx="1041400" cy="906724"/>
          </a:xfrm>
          <a:prstGeom prst="rect">
            <a:avLst/>
          </a:prstGeom>
          <a:solidFill>
            <a:srgbClr val="FFB3BB">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E3</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Red</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4" name="Rectangle 53">
            <a:extLst>
              <a:ext uri="{FF2B5EF4-FFF2-40B4-BE49-F238E27FC236}">
                <a16:creationId xmlns:a16="http://schemas.microsoft.com/office/drawing/2014/main" id="{37FD184E-FF1F-402A-97B4-63D7DC28AF31}"/>
              </a:ext>
            </a:extLst>
          </p:cNvPr>
          <p:cNvSpPr/>
          <p:nvPr userDrawn="1"/>
        </p:nvSpPr>
        <p:spPr bwMode="auto">
          <a:xfrm>
            <a:off x="13792200" y="2975637"/>
            <a:ext cx="1041400" cy="906724"/>
          </a:xfrm>
          <a:prstGeom prst="rect">
            <a:avLst/>
          </a:prstGeom>
          <a:solidFill>
            <a:srgbClr val="FFA38B">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err="1">
                <a:solidFill>
                  <a:schemeClr val="tx1"/>
                </a:solidFill>
                <a:latin typeface="+mj-lt"/>
                <a:ea typeface="Segoe UI" pitchFamily="34" charset="0"/>
                <a:cs typeface="Segoe UI" pitchFamily="34" charset="0"/>
              </a:rPr>
              <a:t>Entra</a:t>
            </a:r>
            <a:r>
              <a:rPr lang="en-US" sz="700" b="0" baseline="0">
                <a:solidFill>
                  <a:schemeClr val="tx1"/>
                </a:solidFill>
                <a:latin typeface="+mj-lt"/>
                <a:ea typeface="Segoe UI" pitchFamily="34" charset="0"/>
                <a:cs typeface="Segoe UI" pitchFamily="34" charset="0"/>
              </a:rPr>
              <a:t> ID P2</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Orange</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5" name="Rectangle 54">
            <a:extLst>
              <a:ext uri="{FF2B5EF4-FFF2-40B4-BE49-F238E27FC236}">
                <a16:creationId xmlns:a16="http://schemas.microsoft.com/office/drawing/2014/main" id="{E0FCE516-CAF9-4933-85C2-48E177A51EFF}"/>
              </a:ext>
            </a:extLst>
          </p:cNvPr>
          <p:cNvSpPr/>
          <p:nvPr userDrawn="1"/>
        </p:nvSpPr>
        <p:spPr bwMode="auto">
          <a:xfrm>
            <a:off x="13792200" y="3967516"/>
            <a:ext cx="1041400" cy="906724"/>
          </a:xfrm>
          <a:prstGeom prst="rect">
            <a:avLst/>
          </a:prstGeom>
          <a:solidFill>
            <a:srgbClr val="D9D9D6">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M365 E5 Compliance</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Gray</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6" name="Rectangle 55">
            <a:extLst>
              <a:ext uri="{FF2B5EF4-FFF2-40B4-BE49-F238E27FC236}">
                <a16:creationId xmlns:a16="http://schemas.microsoft.com/office/drawing/2014/main" id="{51034034-C00D-453D-9C0E-091388008C90}"/>
              </a:ext>
            </a:extLst>
          </p:cNvPr>
          <p:cNvSpPr/>
          <p:nvPr userDrawn="1"/>
        </p:nvSpPr>
        <p:spPr bwMode="auto">
          <a:xfrm>
            <a:off x="13792200" y="4959395"/>
            <a:ext cx="1041400" cy="906724"/>
          </a:xfrm>
          <a:prstGeom prst="rect">
            <a:avLst/>
          </a:prstGeom>
          <a:solidFill>
            <a:srgbClr val="FFE399">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M365 E5 Information Protection</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Yellow</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7" name="Rectangle 56">
            <a:extLst>
              <a:ext uri="{FF2B5EF4-FFF2-40B4-BE49-F238E27FC236}">
                <a16:creationId xmlns:a16="http://schemas.microsoft.com/office/drawing/2014/main" id="{10936DEC-71DE-4316-9A79-55D9BAFB21B1}"/>
              </a:ext>
            </a:extLst>
          </p:cNvPr>
          <p:cNvSpPr/>
          <p:nvPr userDrawn="1"/>
        </p:nvSpPr>
        <p:spPr bwMode="auto">
          <a:xfrm>
            <a:off x="13792200" y="0"/>
            <a:ext cx="1041400" cy="906724"/>
          </a:xfrm>
          <a:prstGeom prst="rect">
            <a:avLst/>
          </a:prstGeom>
          <a:solidFill>
            <a:srgbClr val="B9DCD2">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Business Premium</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Teal</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8" name="Rectangle 57">
            <a:extLst>
              <a:ext uri="{FF2B5EF4-FFF2-40B4-BE49-F238E27FC236}">
                <a16:creationId xmlns:a16="http://schemas.microsoft.com/office/drawing/2014/main" id="{EE10B762-EA24-4646-9622-D98CCC4A2DEB}"/>
              </a:ext>
            </a:extLst>
          </p:cNvPr>
          <p:cNvSpPr/>
          <p:nvPr userDrawn="1"/>
        </p:nvSpPr>
        <p:spPr bwMode="auto">
          <a:xfrm>
            <a:off x="13792200" y="5951276"/>
            <a:ext cx="1041400" cy="906724"/>
          </a:xfrm>
          <a:prstGeom prst="rect">
            <a:avLst/>
          </a:prstGeom>
          <a:solidFill>
            <a:srgbClr val="D59ED7">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M365 E5 Security</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Light Magenta</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a:p>
            <a:pPr algn="ctr" defTabSz="932472" fontAlgn="base">
              <a:spcBef>
                <a:spcPct val="0"/>
              </a:spcBef>
              <a:spcAft>
                <a:spcPct val="0"/>
              </a:spcAft>
            </a:pPr>
            <a:endParaRPr lang="en-US" sz="700" b="0">
              <a:solidFill>
                <a:schemeClr val="tx1"/>
              </a:solidFill>
              <a:latin typeface="+mn-lt"/>
              <a:ea typeface="Segoe UI" pitchFamily="34" charset="0"/>
              <a:cs typeface="Segoe UI" pitchFamily="34" charset="0"/>
            </a:endParaRPr>
          </a:p>
        </p:txBody>
      </p:sp>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502" r:id="rId1"/>
    <p:sldLayoutId id="2147485518" r:id="rId2"/>
    <p:sldLayoutId id="2147485503" r:id="rId3"/>
    <p:sldLayoutId id="2147485542" r:id="rId4"/>
    <p:sldLayoutId id="2147485549" r:id="rId5"/>
    <p:sldLayoutId id="2147485552" r:id="rId6"/>
    <p:sldLayoutId id="2147485553" r:id="rId7"/>
    <p:sldLayoutId id="2147485554" r:id="rId8"/>
    <p:sldLayoutId id="2147485550" r:id="rId9"/>
    <p:sldLayoutId id="2147485449" r:id="rId10"/>
    <p:sldLayoutId id="2147485505" r:id="rId11"/>
    <p:sldLayoutId id="2147485512" r:id="rId12"/>
    <p:sldLayoutId id="2147485513" r:id="rId13"/>
    <p:sldLayoutId id="2147485514" r:id="rId14"/>
    <p:sldLayoutId id="2147485515" r:id="rId15"/>
    <p:sldLayoutId id="2147485516" r:id="rId16"/>
    <p:sldLayoutId id="2147485506" r:id="rId17"/>
    <p:sldLayoutId id="2147485507" r:id="rId18"/>
    <p:sldLayoutId id="2147485508" r:id="rId19"/>
    <p:sldLayoutId id="2147485509" r:id="rId20"/>
    <p:sldLayoutId id="2147485510" r:id="rId21"/>
    <p:sldLayoutId id="2147485529" r:id="rId22"/>
    <p:sldLayoutId id="2147485501" r:id="rId23"/>
    <p:sldLayoutId id="2147485537" r:id="rId24"/>
    <p:sldLayoutId id="2147485452" r:id="rId25"/>
    <p:sldLayoutId id="2147485544" r:id="rId26"/>
    <p:sldLayoutId id="2147485547" r:id="rId27"/>
    <p:sldLayoutId id="2147485546" r:id="rId28"/>
    <p:sldLayoutId id="2147485453" r:id="rId29"/>
    <p:sldLayoutId id="2147485454" r:id="rId30"/>
    <p:sldLayoutId id="2147485455" r:id="rId31"/>
    <p:sldLayoutId id="2147485456" r:id="rId32"/>
    <p:sldLayoutId id="2147485457" r:id="rId33"/>
    <p:sldLayoutId id="2147485458" r:id="rId34"/>
    <p:sldLayoutId id="2147485459" r:id="rId35"/>
    <p:sldLayoutId id="2147485460" r:id="rId36"/>
    <p:sldLayoutId id="2147485461" r:id="rId37"/>
    <p:sldLayoutId id="2147485545" r:id="rId38"/>
    <p:sldLayoutId id="2147485548" r:id="rId39"/>
    <p:sldLayoutId id="2147485543" r:id="rId40"/>
    <p:sldLayoutId id="2147485555" r:id="rId41"/>
    <p:sldLayoutId id="2147485462" r:id="rId42"/>
    <p:sldLayoutId id="2147485463" r:id="rId43"/>
    <p:sldLayoutId id="2147485541" r:id="rId44"/>
    <p:sldLayoutId id="2147485533" r:id="rId45"/>
    <p:sldLayoutId id="2147485540" r:id="rId46"/>
    <p:sldLayoutId id="2147485536" r:id="rId47"/>
    <p:sldLayoutId id="2147485535" r:id="rId48"/>
    <p:sldLayoutId id="2147485539" r:id="rId49"/>
    <p:sldLayoutId id="2147485538" r:id="rId50"/>
    <p:sldLayoutId id="2147485464" r:id="rId51"/>
    <p:sldLayoutId id="2147485465" r:id="rId52"/>
    <p:sldLayoutId id="2147485466" r:id="rId53"/>
    <p:sldLayoutId id="2147485467" r:id="rId54"/>
    <p:sldLayoutId id="2147485468" r:id="rId55"/>
    <p:sldLayoutId id="2147485469" r:id="rId56"/>
    <p:sldLayoutId id="2147485470" r:id="rId57"/>
    <p:sldLayoutId id="2147485471" r:id="rId58"/>
    <p:sldLayoutId id="2147485472" r:id="rId59"/>
    <p:sldLayoutId id="2147485473" r:id="rId60"/>
    <p:sldLayoutId id="2147485474" r:id="rId61"/>
    <p:sldLayoutId id="2147485475" r:id="rId62"/>
    <p:sldLayoutId id="2147485476" r:id="rId63"/>
    <p:sldLayoutId id="2147485477" r:id="rId64"/>
    <p:sldLayoutId id="2147485478" r:id="rId65"/>
    <p:sldLayoutId id="2147485479" r:id="rId66"/>
    <p:sldLayoutId id="2147485480" r:id="rId67"/>
    <p:sldLayoutId id="2147485481" r:id="rId68"/>
    <p:sldLayoutId id="2147485482" r:id="rId69"/>
    <p:sldLayoutId id="2147485483" r:id="rId70"/>
    <p:sldLayoutId id="2147485484" r:id="rId71"/>
    <p:sldLayoutId id="2147485485" r:id="rId72"/>
    <p:sldLayoutId id="2147485486" r:id="rId73"/>
    <p:sldLayoutId id="2147485487" r:id="rId74"/>
    <p:sldLayoutId id="2147485488" r:id="rId75"/>
    <p:sldLayoutId id="2147485490" r:id="rId76"/>
    <p:sldLayoutId id="2147485489" r:id="rId77"/>
    <p:sldLayoutId id="2147485491" r:id="rId78"/>
    <p:sldLayoutId id="2147485520" r:id="rId79"/>
    <p:sldLayoutId id="2147485521" r:id="rId80"/>
    <p:sldLayoutId id="2147485522" r:id="rId81"/>
    <p:sldLayoutId id="2147485523" r:id="rId82"/>
    <p:sldLayoutId id="2147485524" r:id="rId83"/>
    <p:sldLayoutId id="2147485525" r:id="rId84"/>
    <p:sldLayoutId id="2147485526" r:id="rId85"/>
    <p:sldLayoutId id="2147485527" r:id="rId86"/>
    <p:sldLayoutId id="2147485528" r:id="rId87"/>
    <p:sldLayoutId id="2147485492" r:id="rId88"/>
    <p:sldLayoutId id="2147485519" r:id="rId89"/>
    <p:sldLayoutId id="2147485493" r:id="rId90"/>
    <p:sldLayoutId id="2147485494" r:id="rId91"/>
    <p:sldLayoutId id="2147485496" r:id="rId92"/>
    <p:sldLayoutId id="2147485495" r:id="rId93"/>
    <p:sldLayoutId id="2147485556" r:id="rId9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hyperlink" Target="https://hoxhunt.com/guide/phishing-trends-report#introduction" TargetMode="External"/><Relationship Id="rId3" Type="http://schemas.openxmlformats.org/officeDocument/2006/relationships/image" Target="../media/image76.png"/><Relationship Id="rId7" Type="http://schemas.openxmlformats.org/officeDocument/2006/relationships/hyperlink" Target="https://www.microsoft.com/en-us/security/security-insider/intelligence-reports/microsoft-digital-defense-report-2024" TargetMode="External"/><Relationship Id="rId2" Type="http://schemas.openxmlformats.org/officeDocument/2006/relationships/image" Target="../media/image75.png"/><Relationship Id="rId1" Type="http://schemas.openxmlformats.org/officeDocument/2006/relationships/slideLayout" Target="../slideLayouts/slideLayout4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6.png"/><Relationship Id="rId1" Type="http://schemas.openxmlformats.org/officeDocument/2006/relationships/slideLayout" Target="../slideLayouts/slideLayout41.xml"/><Relationship Id="rId6" Type="http://schemas.openxmlformats.org/officeDocument/2006/relationships/image" Target="../media/image79.png"/><Relationship Id="rId5" Type="http://schemas.openxmlformats.org/officeDocument/2006/relationships/image" Target="../media/image77.png"/><Relationship Id="rId4" Type="http://schemas.openxmlformats.org/officeDocument/2006/relationships/image" Target="../media/image81.svg"/></Relationships>
</file>

<file path=ppt/slides/_rels/slide4.xml.rels><?xml version="1.0" encoding="UTF-8" standalone="yes"?>
<Relationships xmlns="http://schemas.openxmlformats.org/package/2006/relationships"><Relationship Id="rId3" Type="http://schemas.openxmlformats.org/officeDocument/2006/relationships/image" Target="../media/image82.png"/><Relationship Id="rId2" Type="http://schemas.microsoft.com/office/2018/10/relationships/comments" Target="../comments/modernComment_7FFFF072_1E2D8DAD.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18" Type="http://schemas.openxmlformats.org/officeDocument/2006/relationships/image" Target="../media/image98.png"/><Relationship Id="rId3" Type="http://schemas.openxmlformats.org/officeDocument/2006/relationships/image" Target="../media/image83.png"/><Relationship Id="rId21" Type="http://schemas.openxmlformats.org/officeDocument/2006/relationships/image" Target="../media/image101.png"/><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image" Target="../media/image97.svg"/><Relationship Id="rId2" Type="http://schemas.openxmlformats.org/officeDocument/2006/relationships/image" Target="../media/image75.png"/><Relationship Id="rId16" Type="http://schemas.openxmlformats.org/officeDocument/2006/relationships/image" Target="../media/image96.png"/><Relationship Id="rId20" Type="http://schemas.openxmlformats.org/officeDocument/2006/relationships/image" Target="../media/image100.png"/><Relationship Id="rId1" Type="http://schemas.openxmlformats.org/officeDocument/2006/relationships/slideLayout" Target="../slideLayouts/slideLayout28.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5" Type="http://schemas.openxmlformats.org/officeDocument/2006/relationships/image" Target="../media/image95.png"/><Relationship Id="rId10" Type="http://schemas.openxmlformats.org/officeDocument/2006/relationships/image" Target="../media/image90.png"/><Relationship Id="rId19" Type="http://schemas.openxmlformats.org/officeDocument/2006/relationships/image" Target="../media/image99.sv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 Id="rId22" Type="http://schemas.openxmlformats.org/officeDocument/2006/relationships/image" Target="../media/image10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B7531FF-88B3-4FC7-A79D-95071F70B75F}"/>
              </a:ext>
            </a:extLst>
          </p:cNvPr>
          <p:cNvSpPr>
            <a:spLocks noGrp="1"/>
          </p:cNvSpPr>
          <p:nvPr>
            <p:ph type="pic" sz="quarter" idx="16"/>
          </p:nvPr>
        </p:nvSpPr>
        <p:spPr/>
        <p:txBody>
          <a:bodyPr/>
          <a:lstStyle/>
          <a:p>
            <a:endParaRPr lang="en-US"/>
          </a:p>
        </p:txBody>
      </p:sp>
      <p:sp>
        <p:nvSpPr>
          <p:cNvPr id="4" name="Title 3">
            <a:extLst>
              <a:ext uri="{FF2B5EF4-FFF2-40B4-BE49-F238E27FC236}">
                <a16:creationId xmlns:a16="http://schemas.microsoft.com/office/drawing/2014/main" id="{CF588DE7-A7FD-4C3D-900F-E740B805D6AF}"/>
              </a:ext>
            </a:extLst>
          </p:cNvPr>
          <p:cNvSpPr>
            <a:spLocks noGrp="1"/>
          </p:cNvSpPr>
          <p:nvPr>
            <p:ph type="title"/>
          </p:nvPr>
        </p:nvSpPr>
        <p:spPr>
          <a:xfrm>
            <a:off x="577825" y="2092365"/>
            <a:ext cx="6137300" cy="1661993"/>
          </a:xfrm>
        </p:spPr>
        <p:txBody>
          <a:bodyPr/>
          <a:lstStyle/>
          <a:p>
            <a:r>
              <a:rPr lang="en-US">
                <a:solidFill>
                  <a:srgbClr val="F3CCF6"/>
                </a:solidFill>
                <a:cs typeface="Segoe Sans Display"/>
              </a:rPr>
              <a:t>Identity Protection</a:t>
            </a:r>
            <a:br>
              <a:rPr lang="en-US"/>
            </a:br>
            <a:r>
              <a:rPr lang="en-US">
                <a:cs typeface="Segoe Sans Display"/>
              </a:rPr>
              <a:t>M365 Business Premium + Microsoft Entra ID P2 Add On</a:t>
            </a:r>
          </a:p>
        </p:txBody>
      </p:sp>
      <p:sp>
        <p:nvSpPr>
          <p:cNvPr id="7" name="Text Placeholder 6">
            <a:extLst>
              <a:ext uri="{FF2B5EF4-FFF2-40B4-BE49-F238E27FC236}">
                <a16:creationId xmlns:a16="http://schemas.microsoft.com/office/drawing/2014/main" id="{7AF70FF1-D8F7-47DF-A90B-ED9BF3C31A2D}"/>
              </a:ext>
            </a:extLst>
          </p:cNvPr>
          <p:cNvSpPr>
            <a:spLocks noGrp="1"/>
          </p:cNvSpPr>
          <p:nvPr>
            <p:ph type="body" sz="quarter" idx="12"/>
          </p:nvPr>
        </p:nvSpPr>
        <p:spPr>
          <a:xfrm>
            <a:off x="582164" y="4361140"/>
            <a:ext cx="5513959" cy="984885"/>
          </a:xfrm>
        </p:spPr>
        <p:txBody>
          <a:bodyPr vert="horz" wrap="square" lIns="0" tIns="0" rIns="0" bIns="0" rtlCol="0" anchor="t">
            <a:spAutoFit/>
          </a:bodyPr>
          <a:lstStyle/>
          <a:p>
            <a:r>
              <a:rPr lang="en-US">
                <a:cs typeface="Segoe Sans Display"/>
              </a:rPr>
              <a:t>Add Microsoft Entra ID P2 to M365 Business Premium to strengthen your identity management with advanced </a:t>
            </a:r>
            <a:br>
              <a:rPr lang="en-US">
                <a:cs typeface="Segoe Sans Display"/>
              </a:rPr>
            </a:br>
            <a:r>
              <a:rPr lang="en-US">
                <a:cs typeface="Segoe Sans Display"/>
              </a:rPr>
              <a:t>risk-based conditional access, seamless authentication </a:t>
            </a:r>
            <a:br>
              <a:rPr lang="en-US">
                <a:cs typeface="Segoe Sans Display"/>
              </a:rPr>
            </a:br>
            <a:r>
              <a:rPr lang="en-US">
                <a:cs typeface="Segoe Sans Display"/>
              </a:rPr>
              <a:t>and comprehensive governance to secure user access.</a:t>
            </a:r>
          </a:p>
        </p:txBody>
      </p:sp>
    </p:spTree>
    <p:extLst>
      <p:ext uri="{BB962C8B-B14F-4D97-AF65-F5344CB8AC3E}">
        <p14:creationId xmlns:p14="http://schemas.microsoft.com/office/powerpoint/2010/main" val="15994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a:t>Added value of Microsoft Entra ID P2</a:t>
            </a: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4" y="1579492"/>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Real-Time Dynamic User Assessment</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401" y="1377314"/>
            <a:ext cx="8657337" cy="2381799"/>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401" y="1579492"/>
            <a:ext cx="8657333" cy="1723549"/>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600" b="0" i="0" u="none" strike="noStrike" kern="0" cap="none" spc="0" normalizeH="0" noProof="0">
                <a:ln>
                  <a:noFill/>
                </a:ln>
                <a:solidFill>
                  <a:schemeClr val="tx1"/>
                </a:solidFill>
                <a:effectLst/>
                <a:uLnTx/>
                <a:uFillTx/>
                <a:latin typeface="+mj-lt"/>
                <a:ea typeface="+mn-ea"/>
                <a:cs typeface="Segoe Sans Display"/>
              </a:rPr>
              <a:t>Continuous Monitoring for User Behaviour Risks</a:t>
            </a: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noProof="0">
                <a:ln>
                  <a:noFill/>
                </a:ln>
                <a:solidFill>
                  <a:schemeClr val="tx1"/>
                </a:solidFill>
                <a:effectLst/>
                <a:uLnTx/>
                <a:uFillTx/>
                <a:ea typeface="+mn-ea"/>
                <a:cs typeface="Segoe Sans Display"/>
              </a:rPr>
              <a:t>Real-time dynamic user assessment analyses ongoing user activities and risk signals to detect suspicious behaviour. This allows for immediate intervention to protect organisational security.</a:t>
            </a:r>
          </a:p>
          <a:p>
            <a:pPr marL="0" marR="0" lvl="0" indent="0" defTabSz="914367" rtl="0" eaLnBrk="1" fontAlgn="auto" latinLnBrk="0" hangingPunct="1">
              <a:lnSpc>
                <a:spcPct val="100000"/>
              </a:lnSpc>
              <a:spcBef>
                <a:spcPts val="300"/>
              </a:spcBef>
              <a:spcAft>
                <a:spcPts val="0"/>
              </a:spcAft>
              <a:buClrTx/>
              <a:buSzTx/>
              <a:buFontTx/>
              <a:buNone/>
              <a:tabLst/>
              <a:defRPr/>
            </a:pPr>
            <a:endParaRPr kumimoji="0" lang="en-US" sz="1400" b="0" i="0" u="none" strike="noStrike" kern="0" cap="none" spc="0" normalizeH="0" noProof="0">
              <a:ln>
                <a:noFill/>
              </a:ln>
              <a:solidFill>
                <a:schemeClr val="tx1"/>
              </a:solidFill>
              <a:effectLst/>
              <a:uLnTx/>
              <a:uFillTx/>
              <a:latin typeface="+mj-lt"/>
              <a:ea typeface="+mn-ea"/>
              <a:cs typeface="Segoe Sans Display"/>
            </a:endParaRP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600" b="0" i="0" u="none" strike="noStrike" kern="0" cap="none" spc="0" normalizeH="0" noProof="0">
                <a:ln>
                  <a:noFill/>
                </a:ln>
                <a:solidFill>
                  <a:schemeClr val="tx1"/>
                </a:solidFill>
                <a:effectLst/>
                <a:uLnTx/>
                <a:uFillTx/>
                <a:latin typeface="+mj-lt"/>
                <a:ea typeface="+mn-ea"/>
                <a:cs typeface="Segoe Sans Display"/>
              </a:rPr>
              <a:t>Behaviour-Based Insights </a:t>
            </a: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noProof="0">
                <a:ln>
                  <a:noFill/>
                </a:ln>
                <a:solidFill>
                  <a:schemeClr val="tx1"/>
                </a:solidFill>
                <a:effectLst/>
                <a:uLnTx/>
                <a:uFillTx/>
                <a:ea typeface="+mn-ea"/>
                <a:cs typeface="Segoe Sans Display"/>
              </a:rPr>
              <a:t>Identifies deviations from normal usage patterns, enabling proactive measures to address potential insider threats or compromised accounts.</a:t>
            </a:r>
            <a:endParaRPr kumimoji="0" lang="en-GB" sz="1400" b="0" i="0" u="none" strike="noStrike" kern="0" cap="none" spc="0" normalizeH="0" noProof="0">
              <a:ln>
                <a:noFill/>
              </a:ln>
              <a:solidFill>
                <a:schemeClr val="tx1"/>
              </a:solidFill>
              <a:effectLst/>
              <a:uLnTx/>
              <a:uFillTx/>
              <a:ea typeface="+mn-ea"/>
              <a:cs typeface="Segoe Sans Display"/>
            </a:endParaRPr>
          </a:p>
        </p:txBody>
      </p:sp>
      <p:pic>
        <p:nvPicPr>
          <p:cNvPr id="35" name="Picture 34">
            <a:extLst>
              <a:ext uri="{FF2B5EF4-FFF2-40B4-BE49-F238E27FC236}">
                <a16:creationId xmlns:a16="http://schemas.microsoft.com/office/drawing/2014/main" id="{9BDE3748-9051-425B-BBBA-D40DE1759810}"/>
              </a:ext>
            </a:extLst>
          </p:cNvPr>
          <p:cNvPicPr>
            <a:picLocks noChangeAspect="1"/>
          </p:cNvPicPr>
          <p:nvPr/>
        </p:nvPicPr>
        <p:blipFill>
          <a:blip r:embed="rId2"/>
          <a:srcRect/>
          <a:stretch/>
        </p:blipFill>
        <p:spPr>
          <a:xfrm>
            <a:off x="2946401" y="4107814"/>
            <a:ext cx="8657337" cy="2381799"/>
          </a:xfrm>
          <a:prstGeom prst="rect">
            <a:avLst/>
          </a:prstGeom>
        </p:spPr>
      </p:pic>
      <p:sp>
        <p:nvSpPr>
          <p:cNvPr id="45" name="Rectangle 44">
            <a:extLst>
              <a:ext uri="{FF2B5EF4-FFF2-40B4-BE49-F238E27FC236}">
                <a16:creationId xmlns:a16="http://schemas.microsoft.com/office/drawing/2014/main" id="{AC391F46-E2C3-426C-837D-6474B7FE06EE}"/>
              </a:ext>
            </a:extLst>
          </p:cNvPr>
          <p:cNvSpPr/>
          <p:nvPr/>
        </p:nvSpPr>
        <p:spPr bwMode="auto">
          <a:xfrm>
            <a:off x="2946401" y="4310078"/>
            <a:ext cx="8657333" cy="1723549"/>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600" b="0" i="0" u="none" strike="noStrike" kern="0" cap="none" spc="0" normalizeH="0" noProof="0">
                <a:ln>
                  <a:noFill/>
                </a:ln>
                <a:solidFill>
                  <a:schemeClr val="tx1"/>
                </a:solidFill>
                <a:effectLst/>
                <a:uLnTx/>
                <a:uFillTx/>
                <a:latin typeface="+mj-lt"/>
                <a:ea typeface="+mn-ea"/>
                <a:cs typeface="Segoe Sans Display"/>
              </a:rPr>
              <a:t>Device-Specific Token Security to Prevent Misuse</a:t>
            </a: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noProof="0">
                <a:ln>
                  <a:noFill/>
                </a:ln>
                <a:solidFill>
                  <a:schemeClr val="tx1"/>
                </a:solidFill>
                <a:effectLst/>
                <a:uLnTx/>
                <a:uFillTx/>
                <a:ea typeface="+mn-ea"/>
                <a:cs typeface="Segoe Sans Display"/>
              </a:rPr>
              <a:t>Token protection secures authentication tokens by binding them to specific devices and sessions, ensuring they cannot be reused if stolen. This adds a critical layer of security to authentication processes.</a:t>
            </a:r>
          </a:p>
          <a:p>
            <a:pPr marL="0" marR="0" lvl="0" indent="0" defTabSz="914367" rtl="0" eaLnBrk="1" fontAlgn="auto" latinLnBrk="0" hangingPunct="1">
              <a:lnSpc>
                <a:spcPct val="100000"/>
              </a:lnSpc>
              <a:spcBef>
                <a:spcPts val="300"/>
              </a:spcBef>
              <a:spcAft>
                <a:spcPts val="0"/>
              </a:spcAft>
              <a:buClrTx/>
              <a:buSzTx/>
              <a:buFontTx/>
              <a:buNone/>
              <a:tabLst/>
              <a:defRPr/>
            </a:pPr>
            <a:endParaRPr kumimoji="0" lang="en-US" sz="1400" b="0" i="0" u="none" strike="noStrike" kern="0" cap="none" spc="0" normalizeH="0" noProof="0">
              <a:ln>
                <a:noFill/>
              </a:ln>
              <a:solidFill>
                <a:schemeClr val="tx1"/>
              </a:solidFill>
              <a:effectLst/>
              <a:uLnTx/>
              <a:uFillTx/>
              <a:latin typeface="+mj-lt"/>
              <a:ea typeface="+mn-ea"/>
              <a:cs typeface="Segoe Sans Display"/>
            </a:endParaRP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600" b="0" i="0" u="none" strike="noStrike" kern="0" cap="none" spc="0" normalizeH="0" noProof="0">
                <a:ln>
                  <a:noFill/>
                </a:ln>
                <a:solidFill>
                  <a:schemeClr val="tx1"/>
                </a:solidFill>
                <a:effectLst/>
                <a:uLnTx/>
                <a:uFillTx/>
                <a:latin typeface="+mj-lt"/>
                <a:ea typeface="+mn-ea"/>
                <a:cs typeface="Segoe Sans Display"/>
              </a:rPr>
              <a:t>Enhanced Session Security</a:t>
            </a: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noProof="0">
                <a:ln>
                  <a:noFill/>
                </a:ln>
                <a:solidFill>
                  <a:schemeClr val="tx1"/>
                </a:solidFill>
                <a:effectLst/>
                <a:uLnTx/>
                <a:uFillTx/>
                <a:ea typeface="+mn-ea"/>
                <a:cs typeface="Segoe Sans Display"/>
              </a:rPr>
              <a:t>Restricts token usage to authorised contexts, preventing attacks like token replay or misuse in unauthorised locations.</a:t>
            </a:r>
            <a:endParaRPr kumimoji="0" lang="en-GB" sz="1400" b="0" i="0" u="none" strike="noStrike" kern="0" cap="none" spc="0" normalizeH="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310078"/>
            <a:ext cx="2050182" cy="276999"/>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Token Protection</a:t>
            </a:r>
          </a:p>
        </p:txBody>
      </p:sp>
    </p:spTree>
    <p:extLst>
      <p:ext uri="{BB962C8B-B14F-4D97-AF65-F5344CB8AC3E}">
        <p14:creationId xmlns:p14="http://schemas.microsoft.com/office/powerpoint/2010/main" val="266239029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a:t>Added value of Microsoft Entra ID P2</a:t>
            </a: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4" y="1579492"/>
            <a:ext cx="2050182" cy="830997"/>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Vulnerabilities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and Risky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Account Detection</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401" y="1377314"/>
            <a:ext cx="8657338" cy="2381799"/>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401" y="1579492"/>
            <a:ext cx="8657334" cy="1849508"/>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600" b="0" i="0" u="none" strike="noStrike" kern="0" cap="none" spc="0" normalizeH="0" noProof="0">
                <a:ln>
                  <a:noFill/>
                </a:ln>
                <a:solidFill>
                  <a:schemeClr val="tx1"/>
                </a:solidFill>
                <a:effectLst/>
                <a:uLnTx/>
                <a:uFillTx/>
                <a:latin typeface="+mj-lt"/>
                <a:ea typeface="+mn-ea"/>
                <a:cs typeface="Segoe Sans Display"/>
              </a:rPr>
              <a:t>Identify and Address Risks Before They Escalate</a:t>
            </a: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noProof="0">
                <a:ln>
                  <a:noFill/>
                </a:ln>
                <a:solidFill>
                  <a:schemeClr val="tx1"/>
                </a:solidFill>
                <a:effectLst/>
                <a:uLnTx/>
                <a:uFillTx/>
                <a:ea typeface="+mn-ea"/>
                <a:cs typeface="Segoe Sans Display"/>
              </a:rPr>
              <a:t>Vulnerabilities and risky account detection uses advanced analytics to uncover compromised identities and potential security gaps. Early detection enables swift action to secure sensitive resources.</a:t>
            </a:r>
          </a:p>
          <a:p>
            <a:pPr marL="0" marR="0" lvl="0" indent="0" defTabSz="914367" rtl="0" eaLnBrk="1" fontAlgn="auto" latinLnBrk="0" hangingPunct="1">
              <a:lnSpc>
                <a:spcPct val="100000"/>
              </a:lnSpc>
              <a:spcBef>
                <a:spcPts val="300"/>
              </a:spcBef>
              <a:spcAft>
                <a:spcPts val="0"/>
              </a:spcAft>
              <a:buClrTx/>
              <a:buSzTx/>
              <a:buFontTx/>
              <a:buNone/>
              <a:tabLst/>
              <a:defRPr/>
            </a:pPr>
            <a:endParaRPr kumimoji="0" lang="en-US" sz="1400" b="0" i="0" u="none" strike="noStrike" kern="0" cap="none" spc="0" normalizeH="0" noProof="0">
              <a:ln>
                <a:noFill/>
              </a:ln>
              <a:solidFill>
                <a:schemeClr val="tx1"/>
              </a:solidFill>
              <a:effectLst/>
              <a:uLnTx/>
              <a:uFillTx/>
              <a:latin typeface="+mj-lt"/>
              <a:ea typeface="+mn-ea"/>
              <a:cs typeface="Segoe Sans Display"/>
            </a:endParaRP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600" b="0" i="0" u="none" strike="noStrike" kern="0" cap="none" spc="0" normalizeH="0" noProof="0">
                <a:ln>
                  <a:noFill/>
                </a:ln>
                <a:solidFill>
                  <a:schemeClr val="tx1"/>
                </a:solidFill>
                <a:effectLst/>
                <a:uLnTx/>
                <a:uFillTx/>
                <a:latin typeface="+mj-lt"/>
                <a:ea typeface="+mn-ea"/>
                <a:cs typeface="Segoe Sans Display"/>
              </a:rPr>
              <a:t>Proactive Risk Management</a:t>
            </a: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noProof="0">
                <a:ln>
                  <a:noFill/>
                </a:ln>
                <a:solidFill>
                  <a:schemeClr val="tx1"/>
                </a:solidFill>
                <a:effectLst/>
                <a:uLnTx/>
                <a:uFillTx/>
                <a:ea typeface="+mn-ea"/>
                <a:cs typeface="Segoe Sans Display"/>
              </a:rPr>
              <a:t>Flags suspicious account activity and vulnerabilities, empowering teams to remediate risks and strengthen their security posture.</a:t>
            </a:r>
            <a:endParaRPr kumimoji="0" lang="en-GB" sz="1400" b="0" i="0" u="none" strike="noStrike" kern="0" cap="none" spc="0" normalizeH="0" noProof="0">
              <a:ln>
                <a:noFill/>
              </a:ln>
              <a:solidFill>
                <a:schemeClr val="tx1"/>
              </a:solidFill>
              <a:effectLst/>
              <a:uLnTx/>
              <a:uFillTx/>
              <a:ea typeface="+mn-ea"/>
              <a:cs typeface="Segoe Sans Display"/>
            </a:endParaRPr>
          </a:p>
        </p:txBody>
      </p:sp>
      <p:pic>
        <p:nvPicPr>
          <p:cNvPr id="35" name="Picture 34">
            <a:extLst>
              <a:ext uri="{FF2B5EF4-FFF2-40B4-BE49-F238E27FC236}">
                <a16:creationId xmlns:a16="http://schemas.microsoft.com/office/drawing/2014/main" id="{9BDE3748-9051-425B-BBBA-D40DE1759810}"/>
              </a:ext>
            </a:extLst>
          </p:cNvPr>
          <p:cNvPicPr>
            <a:picLocks noChangeAspect="1"/>
          </p:cNvPicPr>
          <p:nvPr/>
        </p:nvPicPr>
        <p:blipFill>
          <a:blip r:embed="rId2"/>
          <a:srcRect/>
          <a:stretch/>
        </p:blipFill>
        <p:spPr>
          <a:xfrm>
            <a:off x="2946401" y="4107814"/>
            <a:ext cx="8657338" cy="2381799"/>
          </a:xfrm>
          <a:prstGeom prst="rect">
            <a:avLst/>
          </a:prstGeom>
        </p:spPr>
      </p:pic>
      <p:sp>
        <p:nvSpPr>
          <p:cNvPr id="45" name="Rectangle 44">
            <a:extLst>
              <a:ext uri="{FF2B5EF4-FFF2-40B4-BE49-F238E27FC236}">
                <a16:creationId xmlns:a16="http://schemas.microsoft.com/office/drawing/2014/main" id="{AC391F46-E2C3-426C-837D-6474B7FE06EE}"/>
              </a:ext>
            </a:extLst>
          </p:cNvPr>
          <p:cNvSpPr/>
          <p:nvPr/>
        </p:nvSpPr>
        <p:spPr bwMode="auto">
          <a:xfrm>
            <a:off x="2946401" y="4310078"/>
            <a:ext cx="8657334" cy="2381972"/>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600" b="0" i="0" u="none" strike="noStrike" kern="0" cap="none" spc="0" normalizeH="0" noProof="0">
                <a:ln>
                  <a:noFill/>
                </a:ln>
                <a:solidFill>
                  <a:schemeClr val="tx1"/>
                </a:solidFill>
                <a:effectLst/>
                <a:uLnTx/>
                <a:uFillTx/>
                <a:latin typeface="+mj-lt"/>
                <a:ea typeface="+mn-ea"/>
                <a:cs typeface="Segoe Sans Display"/>
              </a:rPr>
              <a:t>Efficient Analysis and Resolution of Identity Threats</a:t>
            </a: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noProof="0">
                <a:ln>
                  <a:noFill/>
                </a:ln>
                <a:solidFill>
                  <a:schemeClr val="tx1"/>
                </a:solidFill>
                <a:effectLst/>
                <a:uLnTx/>
                <a:uFillTx/>
                <a:ea typeface="+mn-ea"/>
                <a:cs typeface="Segoe Sans Display"/>
              </a:rPr>
              <a:t>Risk event investigation provides detailed insights into identity risks, helping organisations quickly identify and address suspicious activities. This minimises exposure and enhances overall security.</a:t>
            </a:r>
          </a:p>
          <a:p>
            <a:pPr marL="0" marR="0" lvl="0" indent="0" defTabSz="914367" rtl="0" eaLnBrk="1" fontAlgn="auto" latinLnBrk="0" hangingPunct="1">
              <a:lnSpc>
                <a:spcPct val="100000"/>
              </a:lnSpc>
              <a:spcBef>
                <a:spcPts val="300"/>
              </a:spcBef>
              <a:spcAft>
                <a:spcPts val="0"/>
              </a:spcAft>
              <a:buClrTx/>
              <a:buSzTx/>
              <a:buFontTx/>
              <a:buNone/>
              <a:tabLst/>
              <a:defRPr/>
            </a:pPr>
            <a:endParaRPr kumimoji="0" lang="en-US" sz="1400" b="0" i="0" u="none" strike="noStrike" kern="0" cap="none" spc="0" normalizeH="0" noProof="0">
              <a:ln>
                <a:noFill/>
              </a:ln>
              <a:solidFill>
                <a:schemeClr val="tx1"/>
              </a:solidFill>
              <a:effectLst/>
              <a:uLnTx/>
              <a:uFillTx/>
              <a:latin typeface="+mj-lt"/>
              <a:ea typeface="+mn-ea"/>
              <a:cs typeface="Segoe Sans Display"/>
            </a:endParaRP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600" b="0" i="0" u="none" strike="noStrike" kern="0" cap="none" spc="0" normalizeH="0" noProof="0">
                <a:ln>
                  <a:noFill/>
                </a:ln>
                <a:solidFill>
                  <a:schemeClr val="tx1"/>
                </a:solidFill>
                <a:effectLst/>
                <a:uLnTx/>
                <a:uFillTx/>
                <a:latin typeface="+mj-lt"/>
                <a:ea typeface="+mn-ea"/>
                <a:cs typeface="Segoe Sans Display"/>
              </a:rPr>
              <a:t>Actionable Insights</a:t>
            </a: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noProof="0">
                <a:ln>
                  <a:noFill/>
                </a:ln>
                <a:solidFill>
                  <a:schemeClr val="tx1"/>
                </a:solidFill>
                <a:effectLst/>
                <a:uLnTx/>
                <a:uFillTx/>
                <a:ea typeface="+mn-ea"/>
                <a:cs typeface="Segoe Sans Display"/>
              </a:rPr>
              <a:t>Delivers in-depth reporting on risk events, supporting rapid and informed decision-making to </a:t>
            </a:r>
            <a:br>
              <a:rPr kumimoji="0" lang="en-US" sz="1400" b="0" i="0" u="none" strike="noStrike" kern="0" cap="none" spc="0" normalizeH="0" noProof="0">
                <a:ln>
                  <a:noFill/>
                </a:ln>
                <a:solidFill>
                  <a:schemeClr val="tx1"/>
                </a:solidFill>
                <a:effectLst/>
                <a:uLnTx/>
                <a:uFillTx/>
                <a:ea typeface="+mn-ea"/>
                <a:cs typeface="Segoe Sans Display"/>
              </a:rPr>
            </a:br>
            <a:r>
              <a:rPr kumimoji="0" lang="en-US" sz="1400" b="0" i="0" u="none" strike="noStrike" kern="0" cap="none" spc="0" normalizeH="0" noProof="0">
                <a:ln>
                  <a:noFill/>
                </a:ln>
                <a:solidFill>
                  <a:schemeClr val="tx1"/>
                </a:solidFill>
                <a:effectLst/>
                <a:uLnTx/>
                <a:uFillTx/>
                <a:ea typeface="+mn-ea"/>
                <a:cs typeface="Segoe Sans Display"/>
              </a:rPr>
              <a:t>mitigate threats.</a:t>
            </a:r>
            <a:endParaRPr kumimoji="0" lang="en-GB" sz="1400" b="0" i="0" u="none" strike="noStrike" kern="0" cap="none" spc="0" normalizeH="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310078"/>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Risk Event Investigation</a:t>
            </a:r>
          </a:p>
        </p:txBody>
      </p:sp>
    </p:spTree>
    <p:extLst>
      <p:ext uri="{BB962C8B-B14F-4D97-AF65-F5344CB8AC3E}">
        <p14:creationId xmlns:p14="http://schemas.microsoft.com/office/powerpoint/2010/main" val="120459189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a:t>Added value of Microsoft Entra ID P2</a:t>
            </a: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4" y="1579578"/>
            <a:ext cx="2050182" cy="830997"/>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Basic Access Certifications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and Reviews</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401" y="1377314"/>
            <a:ext cx="8657337" cy="2166269"/>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401" y="1579578"/>
            <a:ext cx="8657333" cy="1508105"/>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600" b="0" i="0" u="none" strike="noStrike" kern="0" cap="none" spc="0" normalizeH="0" noProof="0">
                <a:ln>
                  <a:noFill/>
                </a:ln>
                <a:solidFill>
                  <a:schemeClr val="tx1"/>
                </a:solidFill>
                <a:effectLst/>
                <a:uLnTx/>
                <a:uFillTx/>
                <a:latin typeface="+mj-lt"/>
                <a:ea typeface="+mn-ea"/>
                <a:cs typeface="Segoe Sans Display"/>
              </a:rPr>
              <a:t>Streamlined Access Compliance Reviews</a:t>
            </a: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noProof="0">
                <a:ln>
                  <a:noFill/>
                </a:ln>
                <a:solidFill>
                  <a:schemeClr val="tx1"/>
                </a:solidFill>
                <a:effectLst/>
                <a:uLnTx/>
                <a:uFillTx/>
                <a:ea typeface="+mn-ea"/>
                <a:cs typeface="Segoe Sans Display"/>
              </a:rPr>
              <a:t>Access certifications and reviews ensure that user permissions align with security policies and regulatory standards. Periodic reviews prevent excessive or outdated access, improving compliance.</a:t>
            </a:r>
          </a:p>
          <a:p>
            <a:pPr marL="0" marR="0" lvl="0" indent="0" defTabSz="914367" rtl="0" eaLnBrk="1" fontAlgn="auto" latinLnBrk="0" hangingPunct="1">
              <a:lnSpc>
                <a:spcPct val="100000"/>
              </a:lnSpc>
              <a:spcBef>
                <a:spcPts val="300"/>
              </a:spcBef>
              <a:spcAft>
                <a:spcPts val="0"/>
              </a:spcAft>
              <a:buClrTx/>
              <a:buSzTx/>
              <a:buFontTx/>
              <a:buNone/>
              <a:tabLst/>
              <a:defRPr/>
            </a:pPr>
            <a:endParaRPr kumimoji="0" lang="en-US" sz="1400" b="0" i="0" u="none" strike="noStrike" kern="0" cap="none" spc="0" normalizeH="0" noProof="0">
              <a:ln>
                <a:noFill/>
              </a:ln>
              <a:solidFill>
                <a:schemeClr val="tx1"/>
              </a:solidFill>
              <a:effectLst/>
              <a:uLnTx/>
              <a:uFillTx/>
              <a:latin typeface="+mj-lt"/>
              <a:ea typeface="+mn-ea"/>
              <a:cs typeface="Segoe Sans Display"/>
            </a:endParaRP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600" b="0" i="0" u="none" strike="noStrike" kern="0" cap="none" spc="0" normalizeH="0" noProof="0">
                <a:ln>
                  <a:noFill/>
                </a:ln>
                <a:solidFill>
                  <a:schemeClr val="tx1"/>
                </a:solidFill>
                <a:effectLst/>
                <a:uLnTx/>
                <a:uFillTx/>
                <a:latin typeface="+mj-lt"/>
                <a:ea typeface="+mn-ea"/>
                <a:cs typeface="Segoe Sans Display"/>
              </a:rPr>
              <a:t>Simplified Certification Process</a:t>
            </a: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noProof="0">
                <a:ln>
                  <a:noFill/>
                </a:ln>
                <a:solidFill>
                  <a:schemeClr val="tx1"/>
                </a:solidFill>
                <a:effectLst/>
                <a:uLnTx/>
                <a:uFillTx/>
                <a:ea typeface="+mn-ea"/>
                <a:cs typeface="Segoe Sans Display"/>
              </a:rPr>
              <a:t>Automates reviews, making it easier to maintain proper access controls across the organisation.</a:t>
            </a:r>
            <a:endParaRPr kumimoji="0" lang="en-GB" sz="1400" b="0" i="0" u="none" strike="noStrike" kern="0" cap="none" spc="0" normalizeH="0" noProof="0">
              <a:ln>
                <a:noFill/>
              </a:ln>
              <a:solidFill>
                <a:schemeClr val="tx1"/>
              </a:solidFill>
              <a:effectLst/>
              <a:uLnTx/>
              <a:uFillTx/>
              <a:ea typeface="+mn-ea"/>
              <a:cs typeface="Segoe Sans Display"/>
            </a:endParaRPr>
          </a:p>
        </p:txBody>
      </p:sp>
      <p:pic>
        <p:nvPicPr>
          <p:cNvPr id="35" name="Picture 34">
            <a:extLst>
              <a:ext uri="{FF2B5EF4-FFF2-40B4-BE49-F238E27FC236}">
                <a16:creationId xmlns:a16="http://schemas.microsoft.com/office/drawing/2014/main" id="{9BDE3748-9051-425B-BBBA-D40DE1759810}"/>
              </a:ext>
            </a:extLst>
          </p:cNvPr>
          <p:cNvPicPr>
            <a:picLocks noChangeAspect="1"/>
          </p:cNvPicPr>
          <p:nvPr/>
        </p:nvPicPr>
        <p:blipFill>
          <a:blip r:embed="rId2"/>
          <a:srcRect/>
          <a:stretch/>
        </p:blipFill>
        <p:spPr>
          <a:xfrm>
            <a:off x="2946401" y="3892284"/>
            <a:ext cx="8657337" cy="2381799"/>
          </a:xfrm>
          <a:prstGeom prst="rect">
            <a:avLst/>
          </a:prstGeom>
        </p:spPr>
      </p:pic>
      <p:sp>
        <p:nvSpPr>
          <p:cNvPr id="45" name="Rectangle 44">
            <a:extLst>
              <a:ext uri="{FF2B5EF4-FFF2-40B4-BE49-F238E27FC236}">
                <a16:creationId xmlns:a16="http://schemas.microsoft.com/office/drawing/2014/main" id="{AC391F46-E2C3-426C-837D-6474B7FE06EE}"/>
              </a:ext>
            </a:extLst>
          </p:cNvPr>
          <p:cNvSpPr/>
          <p:nvPr/>
        </p:nvSpPr>
        <p:spPr bwMode="auto">
          <a:xfrm>
            <a:off x="2946401" y="4094634"/>
            <a:ext cx="8657333" cy="1723549"/>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600" b="0" i="0" u="none" strike="noStrike" kern="0" cap="none" spc="0" normalizeH="0" noProof="0">
                <a:ln>
                  <a:noFill/>
                </a:ln>
                <a:solidFill>
                  <a:schemeClr val="tx1"/>
                </a:solidFill>
                <a:effectLst/>
                <a:uLnTx/>
                <a:uFillTx/>
                <a:latin typeface="+mj-lt"/>
                <a:ea typeface="+mn-ea"/>
                <a:cs typeface="Segoe Sans Display"/>
              </a:rPr>
              <a:t>Role-Based Access to Simplify Permissions</a:t>
            </a: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noProof="0">
                <a:ln>
                  <a:noFill/>
                </a:ln>
                <a:solidFill>
                  <a:schemeClr val="tx1"/>
                </a:solidFill>
                <a:effectLst/>
                <a:uLnTx/>
                <a:uFillTx/>
                <a:ea typeface="+mn-ea"/>
                <a:cs typeface="Segoe Sans Display"/>
              </a:rPr>
              <a:t>Entitlement management automates access requests and approvals, providing users with the right permissions based on roles while reducing administrative overhead.</a:t>
            </a:r>
          </a:p>
          <a:p>
            <a:pPr marL="0" marR="0" lvl="0" indent="0" defTabSz="914367" rtl="0" eaLnBrk="1" fontAlgn="auto" latinLnBrk="0" hangingPunct="1">
              <a:lnSpc>
                <a:spcPct val="100000"/>
              </a:lnSpc>
              <a:spcBef>
                <a:spcPts val="300"/>
              </a:spcBef>
              <a:spcAft>
                <a:spcPts val="0"/>
              </a:spcAft>
              <a:buClrTx/>
              <a:buSzTx/>
              <a:buFontTx/>
              <a:buNone/>
              <a:tabLst/>
              <a:defRPr/>
            </a:pPr>
            <a:endParaRPr kumimoji="0" lang="en-US" sz="1400" b="0" i="0" u="none" strike="noStrike" kern="0" cap="none" spc="0" normalizeH="0" noProof="0">
              <a:ln>
                <a:noFill/>
              </a:ln>
              <a:solidFill>
                <a:schemeClr val="tx1"/>
              </a:solidFill>
              <a:effectLst/>
              <a:uLnTx/>
              <a:uFillTx/>
              <a:latin typeface="+mj-lt"/>
              <a:ea typeface="+mn-ea"/>
              <a:cs typeface="Segoe Sans Display"/>
            </a:endParaRP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600" b="0" i="0" u="none" strike="noStrike" kern="0" cap="none" spc="0" normalizeH="0" noProof="0">
                <a:ln>
                  <a:noFill/>
                </a:ln>
                <a:solidFill>
                  <a:schemeClr val="tx1"/>
                </a:solidFill>
                <a:effectLst/>
                <a:uLnTx/>
                <a:uFillTx/>
                <a:latin typeface="+mj-lt"/>
                <a:ea typeface="+mn-ea"/>
                <a:cs typeface="Segoe Sans Display"/>
              </a:rPr>
              <a:t>Operational Efficiency</a:t>
            </a: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noProof="0">
                <a:ln>
                  <a:noFill/>
                </a:ln>
                <a:solidFill>
                  <a:schemeClr val="tx1"/>
                </a:solidFill>
                <a:effectLst/>
                <a:uLnTx/>
                <a:uFillTx/>
                <a:ea typeface="+mn-ea"/>
                <a:cs typeface="Segoe Sans Display"/>
              </a:rPr>
              <a:t>Ensures appropriate access provisioning through predefined workflows, minimising manual intervention and potential errors.</a:t>
            </a:r>
            <a:endParaRPr kumimoji="0" lang="en-GB" sz="1400" b="0" i="0" u="none" strike="noStrike" kern="0" cap="none" spc="0" normalizeH="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094634"/>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Basic Entitlement Management</a:t>
            </a:r>
          </a:p>
        </p:txBody>
      </p:sp>
    </p:spTree>
    <p:extLst>
      <p:ext uri="{BB962C8B-B14F-4D97-AF65-F5344CB8AC3E}">
        <p14:creationId xmlns:p14="http://schemas.microsoft.com/office/powerpoint/2010/main" val="284446082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a:t>Added value of Microsoft Entra ID P2</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401" y="1377314"/>
            <a:ext cx="8657338" cy="2240093"/>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401" y="1580182"/>
            <a:ext cx="8657334" cy="1723549"/>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600" b="0" i="0" u="none" strike="noStrike" kern="0" cap="none" spc="0" normalizeH="0" noProof="0">
                <a:ln>
                  <a:noFill/>
                </a:ln>
                <a:solidFill>
                  <a:schemeClr val="tx1"/>
                </a:solidFill>
                <a:effectLst/>
                <a:uLnTx/>
                <a:uFillTx/>
                <a:latin typeface="+mj-lt"/>
                <a:ea typeface="+mn-ea"/>
                <a:cs typeface="Segoe Sans Display"/>
              </a:rPr>
              <a:t>Securing Elevated Access with Just-in-Time Controls</a:t>
            </a: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noProof="0">
                <a:ln>
                  <a:noFill/>
                </a:ln>
                <a:solidFill>
                  <a:schemeClr val="tx1"/>
                </a:solidFill>
                <a:effectLst/>
                <a:uLnTx/>
                <a:uFillTx/>
                <a:ea typeface="+mn-ea"/>
                <a:cs typeface="Segoe Sans Display"/>
              </a:rPr>
              <a:t>Privileged identity management (PIM) safeguards critical resources by granting just-in-time privileged access, enforcing approval workflows and continuously monitoring elevated access usage.</a:t>
            </a:r>
          </a:p>
          <a:p>
            <a:pPr marL="0" marR="0" lvl="0" indent="0" defTabSz="914367" rtl="0" eaLnBrk="1" fontAlgn="auto" latinLnBrk="0" hangingPunct="1">
              <a:lnSpc>
                <a:spcPct val="100000"/>
              </a:lnSpc>
              <a:spcBef>
                <a:spcPts val="300"/>
              </a:spcBef>
              <a:spcAft>
                <a:spcPts val="0"/>
              </a:spcAft>
              <a:buClrTx/>
              <a:buSzTx/>
              <a:buFontTx/>
              <a:buNone/>
              <a:tabLst/>
              <a:defRPr/>
            </a:pPr>
            <a:endParaRPr kumimoji="0" lang="en-US" sz="1400" b="0" i="0" u="none" strike="noStrike" kern="0" cap="none" spc="0" normalizeH="0" noProof="0">
              <a:ln>
                <a:noFill/>
              </a:ln>
              <a:solidFill>
                <a:schemeClr val="tx1"/>
              </a:solidFill>
              <a:effectLst/>
              <a:uLnTx/>
              <a:uFillTx/>
              <a:latin typeface="+mj-lt"/>
              <a:ea typeface="+mn-ea"/>
              <a:cs typeface="Segoe Sans Display"/>
            </a:endParaRP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600" b="0" i="0" u="none" strike="noStrike" kern="0" cap="none" spc="0" normalizeH="0" noProof="0">
                <a:ln>
                  <a:noFill/>
                </a:ln>
                <a:solidFill>
                  <a:schemeClr val="tx1"/>
                </a:solidFill>
                <a:effectLst/>
                <a:uLnTx/>
                <a:uFillTx/>
                <a:latin typeface="+mj-lt"/>
                <a:ea typeface="+mn-ea"/>
                <a:cs typeface="Segoe Sans Display"/>
              </a:rPr>
              <a:t>Risk Reduction for Privileged Accounts</a:t>
            </a: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noProof="0">
                <a:ln>
                  <a:noFill/>
                </a:ln>
                <a:solidFill>
                  <a:schemeClr val="tx1"/>
                </a:solidFill>
                <a:effectLst/>
                <a:uLnTx/>
                <a:uFillTx/>
                <a:ea typeface="+mn-ea"/>
                <a:cs typeface="Segoe Sans Display"/>
              </a:rPr>
              <a:t>Limits the duration and scope of elevated access, protecting sensitive systems from overprivileged account misuse.</a:t>
            </a:r>
            <a:endParaRPr kumimoji="0" lang="en-GB" sz="1400" b="0" i="0" u="none" strike="noStrike" kern="0" cap="none" spc="0" normalizeH="0" noProof="0">
              <a:ln>
                <a:noFill/>
              </a:ln>
              <a:solidFill>
                <a:schemeClr val="tx1"/>
              </a:solidFill>
              <a:effectLst/>
              <a:uLnTx/>
              <a:uFillTx/>
              <a:ea typeface="+mn-ea"/>
              <a:cs typeface="Segoe Sans Display"/>
            </a:endParaRP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4" y="1580182"/>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Privileged Identity Management</a:t>
            </a:r>
          </a:p>
        </p:txBody>
      </p:sp>
    </p:spTree>
    <p:extLst>
      <p:ext uri="{BB962C8B-B14F-4D97-AF65-F5344CB8AC3E}">
        <p14:creationId xmlns:p14="http://schemas.microsoft.com/office/powerpoint/2010/main" val="131543193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CB84A02-9601-407D-AF7A-3A303D6DD45B}"/>
              </a:ext>
            </a:extLst>
          </p:cNvPr>
          <p:cNvPicPr>
            <a:picLocks noChangeAspect="1"/>
          </p:cNvPicPr>
          <p:nvPr/>
        </p:nvPicPr>
        <p:blipFill>
          <a:blip r:embed="rId2"/>
          <a:stretch>
            <a:fillRect/>
          </a:stretch>
        </p:blipFill>
        <p:spPr>
          <a:xfrm>
            <a:off x="584200" y="1377228"/>
            <a:ext cx="3447946" cy="2343872"/>
          </a:xfrm>
          <a:prstGeom prst="rect">
            <a:avLst/>
          </a:prstGeom>
        </p:spPr>
      </p:pic>
      <p:sp>
        <p:nvSpPr>
          <p:cNvPr id="6" name="Title 5">
            <a:extLst>
              <a:ext uri="{FF2B5EF4-FFF2-40B4-BE49-F238E27FC236}">
                <a16:creationId xmlns:a16="http://schemas.microsoft.com/office/drawing/2014/main" id="{ECB7B5D2-6A92-4D78-B867-2A873E61819C}"/>
              </a:ext>
            </a:extLst>
          </p:cNvPr>
          <p:cNvSpPr>
            <a:spLocks noGrp="1"/>
          </p:cNvSpPr>
          <p:nvPr>
            <p:ph type="title"/>
          </p:nvPr>
        </p:nvSpPr>
        <p:spPr>
          <a:xfrm>
            <a:off x="588262" y="457200"/>
            <a:ext cx="11159237" cy="553998"/>
          </a:xfrm>
        </p:spPr>
        <p:txBody>
          <a:bodyPr>
            <a:spAutoFit/>
          </a:bodyPr>
          <a:lstStyle/>
          <a:p>
            <a:r>
              <a:rPr lang="en-US">
                <a:solidFill>
                  <a:srgbClr val="091F2C"/>
                </a:solidFill>
              </a:rPr>
              <a:t>Strengthen Identity Security with Microsoft Entra ID P2</a:t>
            </a:r>
          </a:p>
        </p:txBody>
      </p:sp>
      <p:sp>
        <p:nvSpPr>
          <p:cNvPr id="29" name="Text Placeholder 5">
            <a:extLst>
              <a:ext uri="{FF2B5EF4-FFF2-40B4-BE49-F238E27FC236}">
                <a16:creationId xmlns:a16="http://schemas.microsoft.com/office/drawing/2014/main" id="{2BAA7DBA-DEE3-4183-A288-C239E36D97F0}"/>
              </a:ext>
            </a:extLst>
          </p:cNvPr>
          <p:cNvSpPr txBox="1">
            <a:spLocks/>
          </p:cNvSpPr>
          <p:nvPr/>
        </p:nvSpPr>
        <p:spPr>
          <a:xfrm>
            <a:off x="584200" y="2087780"/>
            <a:ext cx="3447946" cy="1438068"/>
          </a:xfrm>
          <a:prstGeom prst="rect">
            <a:avLst/>
          </a:prstGeom>
        </p:spPr>
        <p:txBody>
          <a:bodyPr wrap="square" lIns="180000" tIns="72000" rIns="180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Microsoft Entra ID P2 uses AI-driven insights to detect and prevent compromised accounts, risky sign-ins and unusual behaviour, while adjusting security policies in real time based on risk, ensuring your organisation stays secure without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disrupting productivity.</a:t>
            </a:r>
            <a:endParaRPr kumimoji="0" lang="en-GB" sz="1200" b="0" i="0" u="none" strike="noStrike" kern="1200" cap="none" spc="0" normalizeH="0" baseline="0" noProof="0">
              <a:ln>
                <a:noFill/>
              </a:ln>
              <a:solidFill>
                <a:srgbClr val="000000"/>
              </a:solidFill>
              <a:effectLst/>
              <a:uLnTx/>
              <a:uFillTx/>
              <a:cs typeface="Segoe UI"/>
            </a:endParaRPr>
          </a:p>
        </p:txBody>
      </p:sp>
      <p:sp>
        <p:nvSpPr>
          <p:cNvPr id="30" name="Text Placeholder 5">
            <a:extLst>
              <a:ext uri="{FF2B5EF4-FFF2-40B4-BE49-F238E27FC236}">
                <a16:creationId xmlns:a16="http://schemas.microsoft.com/office/drawing/2014/main" id="{27FFF08F-818A-4AF3-BE6F-786D15D81A5E}"/>
              </a:ext>
            </a:extLst>
          </p:cNvPr>
          <p:cNvSpPr txBox="1">
            <a:spLocks/>
          </p:cNvSpPr>
          <p:nvPr/>
        </p:nvSpPr>
        <p:spPr>
          <a:xfrm>
            <a:off x="584200" y="1377228"/>
            <a:ext cx="3447946" cy="710552"/>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Proactive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Threat Protection</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pic>
        <p:nvPicPr>
          <p:cNvPr id="26" name="Picture 25">
            <a:extLst>
              <a:ext uri="{FF2B5EF4-FFF2-40B4-BE49-F238E27FC236}">
                <a16:creationId xmlns:a16="http://schemas.microsoft.com/office/drawing/2014/main" id="{34C13C0E-5230-4E72-ADA1-674B2AE84F86}"/>
              </a:ext>
            </a:extLst>
          </p:cNvPr>
          <p:cNvPicPr>
            <a:picLocks noChangeAspect="1"/>
          </p:cNvPicPr>
          <p:nvPr/>
        </p:nvPicPr>
        <p:blipFill>
          <a:blip r:embed="rId2"/>
          <a:stretch>
            <a:fillRect/>
          </a:stretch>
        </p:blipFill>
        <p:spPr>
          <a:xfrm>
            <a:off x="4372027" y="1377228"/>
            <a:ext cx="3447946" cy="2343872"/>
          </a:xfrm>
          <a:prstGeom prst="rect">
            <a:avLst/>
          </a:prstGeom>
        </p:spPr>
      </p:pic>
      <p:pic>
        <p:nvPicPr>
          <p:cNvPr id="27" name="Picture 26">
            <a:extLst>
              <a:ext uri="{FF2B5EF4-FFF2-40B4-BE49-F238E27FC236}">
                <a16:creationId xmlns:a16="http://schemas.microsoft.com/office/drawing/2014/main" id="{5807316B-8073-47FA-9656-594967F1FEEE}"/>
              </a:ext>
            </a:extLst>
          </p:cNvPr>
          <p:cNvPicPr>
            <a:picLocks noChangeAspect="1"/>
          </p:cNvPicPr>
          <p:nvPr/>
        </p:nvPicPr>
        <p:blipFill>
          <a:blip r:embed="rId2"/>
          <a:stretch>
            <a:fillRect/>
          </a:stretch>
        </p:blipFill>
        <p:spPr>
          <a:xfrm>
            <a:off x="8159854" y="1377228"/>
            <a:ext cx="3447946" cy="2343872"/>
          </a:xfrm>
          <a:prstGeom prst="rect">
            <a:avLst/>
          </a:prstGeom>
        </p:spPr>
      </p:pic>
      <p:sp>
        <p:nvSpPr>
          <p:cNvPr id="28" name="Text Placeholder 5">
            <a:extLst>
              <a:ext uri="{FF2B5EF4-FFF2-40B4-BE49-F238E27FC236}">
                <a16:creationId xmlns:a16="http://schemas.microsoft.com/office/drawing/2014/main" id="{7DE64404-590A-4164-ABFC-85BF17ABB86D}"/>
              </a:ext>
            </a:extLst>
          </p:cNvPr>
          <p:cNvSpPr txBox="1">
            <a:spLocks/>
          </p:cNvSpPr>
          <p:nvPr/>
        </p:nvSpPr>
        <p:spPr>
          <a:xfrm>
            <a:off x="4372027" y="2087780"/>
            <a:ext cx="3447946" cy="1068736"/>
          </a:xfrm>
          <a:prstGeom prst="rect">
            <a:avLst/>
          </a:prstGeom>
        </p:spPr>
        <p:txBody>
          <a:bodyPr wrap="square" lIns="180000" tIns="72000" rIns="180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Secure privileged accounts and limit access to sensitive resources with just-in-time (JIT) permissions, while maintaining full visibility through auditing and reporting, reducing the risks of elevated privileges.</a:t>
            </a:r>
            <a:endParaRPr kumimoji="0" lang="en-GB" sz="1200" b="0" i="0" u="none" strike="noStrike" kern="1200" cap="none" spc="0" normalizeH="0" baseline="0" noProof="0">
              <a:ln>
                <a:noFill/>
              </a:ln>
              <a:solidFill>
                <a:srgbClr val="000000"/>
              </a:solidFill>
              <a:effectLst/>
              <a:uLnTx/>
              <a:uFillTx/>
              <a:cs typeface="Segoe UI"/>
            </a:endParaRPr>
          </a:p>
        </p:txBody>
      </p:sp>
      <p:sp>
        <p:nvSpPr>
          <p:cNvPr id="37" name="Text Placeholder 5">
            <a:extLst>
              <a:ext uri="{FF2B5EF4-FFF2-40B4-BE49-F238E27FC236}">
                <a16:creationId xmlns:a16="http://schemas.microsoft.com/office/drawing/2014/main" id="{220C7CAE-370C-4AB7-B738-B270944AE269}"/>
              </a:ext>
            </a:extLst>
          </p:cNvPr>
          <p:cNvSpPr txBox="1">
            <a:spLocks/>
          </p:cNvSpPr>
          <p:nvPr/>
        </p:nvSpPr>
        <p:spPr>
          <a:xfrm>
            <a:off x="4372027" y="1377228"/>
            <a:ext cx="3447946" cy="710552"/>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Privilege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Access Management</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38" name="Text Placeholder 5">
            <a:extLst>
              <a:ext uri="{FF2B5EF4-FFF2-40B4-BE49-F238E27FC236}">
                <a16:creationId xmlns:a16="http://schemas.microsoft.com/office/drawing/2014/main" id="{7E672C81-E534-4571-9A6D-2467BB94F86A}"/>
              </a:ext>
            </a:extLst>
          </p:cNvPr>
          <p:cNvSpPr txBox="1">
            <a:spLocks/>
          </p:cNvSpPr>
          <p:nvPr/>
        </p:nvSpPr>
        <p:spPr>
          <a:xfrm>
            <a:off x="8159854" y="2087780"/>
            <a:ext cx="3447946" cy="1253402"/>
          </a:xfrm>
          <a:prstGeom prst="rect">
            <a:avLst/>
          </a:prstGeom>
        </p:spPr>
        <p:txBody>
          <a:bodyPr wrap="square" lIns="180000" tIns="72000" rIns="180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F61B71"/>
              </a:buClr>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cs typeface="Segoe UI"/>
              </a:rPr>
              <a:t>Enhance your zero trust strategy by using Microsoft Entra ID P2 for visibility into identity risks and making secure access decisions based on user </a:t>
            </a:r>
            <a:r>
              <a:rPr kumimoji="0" lang="en-US" sz="1200" b="0" i="0" u="none" strike="noStrike" kern="1200" cap="none" spc="0" normalizeH="0" baseline="0" noProof="0" dirty="0" err="1">
                <a:ln>
                  <a:noFill/>
                </a:ln>
                <a:solidFill>
                  <a:srgbClr val="000000"/>
                </a:solidFill>
                <a:effectLst/>
                <a:uLnTx/>
                <a:uFillTx/>
                <a:cs typeface="Segoe UI"/>
              </a:rPr>
              <a:t>behaviour</a:t>
            </a:r>
            <a:r>
              <a:rPr kumimoji="0" lang="en-US" sz="1200" b="0" i="0" u="none" strike="noStrike" kern="1200" cap="none" spc="0" normalizeH="0" baseline="0" noProof="0" dirty="0">
                <a:ln>
                  <a:noFill/>
                </a:ln>
                <a:solidFill>
                  <a:srgbClr val="000000"/>
                </a:solidFill>
                <a:effectLst/>
                <a:uLnTx/>
                <a:uFillTx/>
                <a:cs typeface="Segoe UI"/>
              </a:rPr>
              <a:t> and identity signals, ensuring a modern </a:t>
            </a:r>
            <a:r>
              <a:rPr kumimoji="0" lang="en-US" sz="1200" b="0" i="0" u="none" strike="noStrike" kern="1200" cap="none" spc="0" normalizeH="0" baseline="0" noProof="0" dirty="0" err="1">
                <a:ln>
                  <a:noFill/>
                </a:ln>
                <a:solidFill>
                  <a:srgbClr val="000000"/>
                </a:solidFill>
                <a:effectLst/>
                <a:uLnTx/>
                <a:uFillTx/>
                <a:cs typeface="Segoe UI"/>
              </a:rPr>
              <a:t>defence</a:t>
            </a:r>
            <a:r>
              <a:rPr kumimoji="0" lang="en-US" sz="1200" b="0" i="0" u="none" strike="noStrike" kern="1200" cap="none" spc="0" normalizeH="0" baseline="0" noProof="0" dirty="0">
                <a:ln>
                  <a:noFill/>
                </a:ln>
                <a:solidFill>
                  <a:srgbClr val="000000"/>
                </a:solidFill>
                <a:effectLst/>
                <a:uLnTx/>
                <a:uFillTx/>
                <a:cs typeface="Segoe UI"/>
              </a:rPr>
              <a:t> against </a:t>
            </a:r>
            <a:br>
              <a:rPr kumimoji="0" lang="en-US" sz="1200" b="0" i="0" u="none" strike="noStrike" kern="1200" cap="none" spc="0" normalizeH="0" baseline="0" noProof="0" dirty="0">
                <a:ln>
                  <a:noFill/>
                </a:ln>
                <a:solidFill>
                  <a:srgbClr val="000000"/>
                </a:solidFill>
                <a:effectLst/>
                <a:uLnTx/>
                <a:uFillTx/>
                <a:cs typeface="Segoe UI"/>
              </a:rPr>
            </a:br>
            <a:r>
              <a:rPr kumimoji="0" lang="en-US" sz="1200" b="0" i="0" u="none" strike="noStrike" kern="1200" cap="none" spc="0" normalizeH="0" baseline="0" noProof="0" dirty="0">
                <a:ln>
                  <a:noFill/>
                </a:ln>
                <a:solidFill>
                  <a:srgbClr val="000000"/>
                </a:solidFill>
                <a:effectLst/>
                <a:uLnTx/>
                <a:uFillTx/>
                <a:cs typeface="Segoe UI"/>
              </a:rPr>
              <a:t>cyber threats.</a:t>
            </a:r>
            <a:endParaRPr kumimoji="0" lang="en-GB" sz="1200" b="0" i="0" u="none" strike="noStrike" kern="1200" cap="none" spc="0" normalizeH="0" baseline="0" noProof="0" dirty="0">
              <a:ln>
                <a:noFill/>
              </a:ln>
              <a:solidFill>
                <a:srgbClr val="000000"/>
              </a:solidFill>
              <a:effectLst/>
              <a:uLnTx/>
              <a:uFillTx/>
              <a:cs typeface="Segoe UI"/>
            </a:endParaRPr>
          </a:p>
        </p:txBody>
      </p:sp>
      <p:sp>
        <p:nvSpPr>
          <p:cNvPr id="39" name="Text Placeholder 5">
            <a:extLst>
              <a:ext uri="{FF2B5EF4-FFF2-40B4-BE49-F238E27FC236}">
                <a16:creationId xmlns:a16="http://schemas.microsoft.com/office/drawing/2014/main" id="{C58983B8-E61E-4EAF-8EA4-DC269DAA0BA8}"/>
              </a:ext>
            </a:extLst>
          </p:cNvPr>
          <p:cNvSpPr txBox="1">
            <a:spLocks/>
          </p:cNvSpPr>
          <p:nvPr/>
        </p:nvSpPr>
        <p:spPr>
          <a:xfrm>
            <a:off x="8159854" y="1377228"/>
            <a:ext cx="3447946" cy="710552"/>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Zero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Trust Alignment</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pic>
        <p:nvPicPr>
          <p:cNvPr id="43" name="Picture 42">
            <a:extLst>
              <a:ext uri="{FF2B5EF4-FFF2-40B4-BE49-F238E27FC236}">
                <a16:creationId xmlns:a16="http://schemas.microsoft.com/office/drawing/2014/main" id="{3C23F363-8C06-4A14-A6A8-7903408B9A40}"/>
              </a:ext>
            </a:extLst>
          </p:cNvPr>
          <p:cNvPicPr>
            <a:picLocks noChangeAspect="1"/>
          </p:cNvPicPr>
          <p:nvPr/>
        </p:nvPicPr>
        <p:blipFill>
          <a:blip r:embed="rId2"/>
          <a:stretch>
            <a:fillRect/>
          </a:stretch>
        </p:blipFill>
        <p:spPr>
          <a:xfrm>
            <a:off x="2445461" y="4056928"/>
            <a:ext cx="3447946" cy="2343872"/>
          </a:xfrm>
          <a:prstGeom prst="rect">
            <a:avLst/>
          </a:prstGeom>
        </p:spPr>
      </p:pic>
      <p:pic>
        <p:nvPicPr>
          <p:cNvPr id="45" name="Picture 44">
            <a:extLst>
              <a:ext uri="{FF2B5EF4-FFF2-40B4-BE49-F238E27FC236}">
                <a16:creationId xmlns:a16="http://schemas.microsoft.com/office/drawing/2014/main" id="{21754B64-8707-4929-A930-BE2C46457B2E}"/>
              </a:ext>
            </a:extLst>
          </p:cNvPr>
          <p:cNvPicPr>
            <a:picLocks noChangeAspect="1"/>
          </p:cNvPicPr>
          <p:nvPr/>
        </p:nvPicPr>
        <p:blipFill>
          <a:blip r:embed="rId2"/>
          <a:stretch>
            <a:fillRect/>
          </a:stretch>
        </p:blipFill>
        <p:spPr>
          <a:xfrm>
            <a:off x="6233288" y="4056928"/>
            <a:ext cx="3447946" cy="2343872"/>
          </a:xfrm>
          <a:prstGeom prst="rect">
            <a:avLst/>
          </a:prstGeom>
        </p:spPr>
      </p:pic>
      <p:sp>
        <p:nvSpPr>
          <p:cNvPr id="46" name="Text Placeholder 5">
            <a:extLst>
              <a:ext uri="{FF2B5EF4-FFF2-40B4-BE49-F238E27FC236}">
                <a16:creationId xmlns:a16="http://schemas.microsoft.com/office/drawing/2014/main" id="{771A8212-E028-4C0F-8271-79F779E3FB43}"/>
              </a:ext>
            </a:extLst>
          </p:cNvPr>
          <p:cNvSpPr txBox="1">
            <a:spLocks/>
          </p:cNvSpPr>
          <p:nvPr/>
        </p:nvSpPr>
        <p:spPr>
          <a:xfrm>
            <a:off x="2445461" y="4767480"/>
            <a:ext cx="3447946" cy="1253402"/>
          </a:xfrm>
          <a:prstGeom prst="rect">
            <a:avLst/>
          </a:prstGeom>
        </p:spPr>
        <p:txBody>
          <a:bodyPr wrap="square" lIns="180000" tIns="72000" rIns="180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F61B71"/>
              </a:buClr>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cs typeface="Segoe UI"/>
              </a:rPr>
              <a:t>Microsoft Entra ID P2 simplifies compliance with automated role-based access provisioning and lifecycle management, ensuring regulatory requirements like NZ Privacy Act are met while reducing administrative burden.</a:t>
            </a:r>
            <a:endParaRPr kumimoji="0" lang="en-GB" sz="1200" b="0" i="0" u="none" strike="noStrike" kern="1200" cap="none" spc="0" normalizeH="0" baseline="0" noProof="0" dirty="0">
              <a:ln>
                <a:noFill/>
              </a:ln>
              <a:solidFill>
                <a:srgbClr val="000000"/>
              </a:solidFill>
              <a:effectLst/>
              <a:uLnTx/>
              <a:uFillTx/>
              <a:cs typeface="Segoe UI"/>
            </a:endParaRPr>
          </a:p>
        </p:txBody>
      </p:sp>
      <p:sp>
        <p:nvSpPr>
          <p:cNvPr id="47" name="Text Placeholder 5">
            <a:extLst>
              <a:ext uri="{FF2B5EF4-FFF2-40B4-BE49-F238E27FC236}">
                <a16:creationId xmlns:a16="http://schemas.microsoft.com/office/drawing/2014/main" id="{B87F4A4C-7531-481B-A4E0-6E03B3C3F655}"/>
              </a:ext>
            </a:extLst>
          </p:cNvPr>
          <p:cNvSpPr txBox="1">
            <a:spLocks/>
          </p:cNvSpPr>
          <p:nvPr/>
        </p:nvSpPr>
        <p:spPr>
          <a:xfrm>
            <a:off x="2445461" y="4056928"/>
            <a:ext cx="3447946" cy="710552"/>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Simplified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Compliance and Governance</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48" name="Text Placeholder 5">
            <a:extLst>
              <a:ext uri="{FF2B5EF4-FFF2-40B4-BE49-F238E27FC236}">
                <a16:creationId xmlns:a16="http://schemas.microsoft.com/office/drawing/2014/main" id="{C580A2E4-E5C0-49A2-93FD-6D991ED934F1}"/>
              </a:ext>
            </a:extLst>
          </p:cNvPr>
          <p:cNvSpPr txBox="1">
            <a:spLocks/>
          </p:cNvSpPr>
          <p:nvPr/>
        </p:nvSpPr>
        <p:spPr>
          <a:xfrm>
            <a:off x="6233288" y="4767480"/>
            <a:ext cx="3447946" cy="1253402"/>
          </a:xfrm>
          <a:prstGeom prst="rect">
            <a:avLst/>
          </a:prstGeom>
        </p:spPr>
        <p:txBody>
          <a:bodyPr wrap="square" lIns="180000" tIns="72000" rIns="180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Microsoft Entra ID P2 scales with your organisation, offering enterprise-grade identity protection that adapts to evolving threats and supports all users, from employees to contractors and customers, ensuring security as your operations grow.</a:t>
            </a:r>
            <a:endParaRPr kumimoji="0" lang="en-GB" sz="1200" b="0" i="0" u="none" strike="noStrike" kern="1200" cap="none" spc="0" normalizeH="0" baseline="0" noProof="0">
              <a:ln>
                <a:noFill/>
              </a:ln>
              <a:solidFill>
                <a:srgbClr val="000000"/>
              </a:solidFill>
              <a:effectLst/>
              <a:uLnTx/>
              <a:uFillTx/>
              <a:cs typeface="Segoe UI"/>
            </a:endParaRPr>
          </a:p>
        </p:txBody>
      </p:sp>
      <p:sp>
        <p:nvSpPr>
          <p:cNvPr id="49" name="Text Placeholder 5">
            <a:extLst>
              <a:ext uri="{FF2B5EF4-FFF2-40B4-BE49-F238E27FC236}">
                <a16:creationId xmlns:a16="http://schemas.microsoft.com/office/drawing/2014/main" id="{56949214-E498-498E-BF01-CFE4FFEE094E}"/>
              </a:ext>
            </a:extLst>
          </p:cNvPr>
          <p:cNvSpPr txBox="1">
            <a:spLocks/>
          </p:cNvSpPr>
          <p:nvPr/>
        </p:nvSpPr>
        <p:spPr>
          <a:xfrm>
            <a:off x="6233288" y="4056928"/>
            <a:ext cx="3447946" cy="710552"/>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Scalability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for Growing Threats</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Tree>
    <p:extLst>
      <p:ext uri="{BB962C8B-B14F-4D97-AF65-F5344CB8AC3E}">
        <p14:creationId xmlns:p14="http://schemas.microsoft.com/office/powerpoint/2010/main" val="91630432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CBE9473-D10E-4131-BD60-599FCEA2FF5B}"/>
              </a:ext>
            </a:extLst>
          </p:cNvPr>
          <p:cNvSpPr>
            <a:spLocks noGrp="1"/>
          </p:cNvSpPr>
          <p:nvPr>
            <p:ph type="pic" sz="quarter" idx="16"/>
          </p:nvPr>
        </p:nvSpPr>
        <p:spPr/>
        <p:txBody>
          <a:bodyPr/>
          <a:lstStyle/>
          <a:p>
            <a:endParaRPr lang="en-US"/>
          </a:p>
        </p:txBody>
      </p:sp>
      <p:sp>
        <p:nvSpPr>
          <p:cNvPr id="23" name="Text Placeholder 22">
            <a:extLst>
              <a:ext uri="{FF2B5EF4-FFF2-40B4-BE49-F238E27FC236}">
                <a16:creationId xmlns:a16="http://schemas.microsoft.com/office/drawing/2014/main" id="{A264E4F1-BE57-4C15-BF0A-281B01C93949}"/>
              </a:ext>
            </a:extLst>
          </p:cNvPr>
          <p:cNvSpPr>
            <a:spLocks noGrp="1"/>
          </p:cNvSpPr>
          <p:nvPr>
            <p:ph type="body" sz="quarter" idx="17"/>
          </p:nvPr>
        </p:nvSpPr>
        <p:spPr>
          <a:xfrm>
            <a:off x="582164" y="1434370"/>
            <a:ext cx="5511168" cy="1107996"/>
          </a:xfrm>
        </p:spPr>
        <p:txBody>
          <a:bodyPr/>
          <a:lstStyle/>
          <a:p>
            <a:r>
              <a:rPr lang="en-US"/>
              <a:t>[Partner Name] is here to support </a:t>
            </a:r>
            <a:br>
              <a:rPr lang="en-US"/>
            </a:br>
            <a:r>
              <a:rPr lang="en-US"/>
              <a:t>your security journey from foundations to maturity</a:t>
            </a:r>
          </a:p>
        </p:txBody>
      </p:sp>
      <p:sp>
        <p:nvSpPr>
          <p:cNvPr id="10" name="Text Placeholder 9">
            <a:extLst>
              <a:ext uri="{FF2B5EF4-FFF2-40B4-BE49-F238E27FC236}">
                <a16:creationId xmlns:a16="http://schemas.microsoft.com/office/drawing/2014/main" id="{DE62F10B-CF3A-4D1F-A0A0-7660CCFED654}"/>
              </a:ext>
            </a:extLst>
          </p:cNvPr>
          <p:cNvSpPr>
            <a:spLocks noGrp="1"/>
          </p:cNvSpPr>
          <p:nvPr>
            <p:ph type="body" sz="quarter" idx="18"/>
          </p:nvPr>
        </p:nvSpPr>
        <p:spPr/>
        <p:txBody>
          <a:bodyPr/>
          <a:lstStyle/>
          <a:p>
            <a:r>
              <a:rPr lang="en-US"/>
              <a:t>Collaborating as your strategic partner, </a:t>
            </a:r>
            <a:r>
              <a:rPr lang="en-US">
                <a:latin typeface="+mj-lt"/>
              </a:rPr>
              <a:t>[Partner Name] </a:t>
            </a:r>
            <a:r>
              <a:rPr lang="en-US"/>
              <a:t>offers expertise, advice and co-managed security solutions from setting up strong security foundations to deploying end-to-end proactive protection that is aligned with your business and industry.</a:t>
            </a:r>
          </a:p>
        </p:txBody>
      </p:sp>
      <p:sp>
        <p:nvSpPr>
          <p:cNvPr id="24" name="Text Placeholder 23">
            <a:extLst>
              <a:ext uri="{FF2B5EF4-FFF2-40B4-BE49-F238E27FC236}">
                <a16:creationId xmlns:a16="http://schemas.microsoft.com/office/drawing/2014/main" id="{51A8E290-2443-4EC3-97F0-17DF5138FF89}"/>
              </a:ext>
            </a:extLst>
          </p:cNvPr>
          <p:cNvSpPr>
            <a:spLocks noGrp="1"/>
          </p:cNvSpPr>
          <p:nvPr>
            <p:ph type="body" sz="quarter" idx="19"/>
          </p:nvPr>
        </p:nvSpPr>
        <p:spPr/>
        <p:txBody>
          <a:bodyPr/>
          <a:lstStyle/>
          <a:p>
            <a:endParaRPr lang="en-US"/>
          </a:p>
        </p:txBody>
      </p:sp>
      <p:sp>
        <p:nvSpPr>
          <p:cNvPr id="18" name="Text Placeholder 17">
            <a:extLst>
              <a:ext uri="{FF2B5EF4-FFF2-40B4-BE49-F238E27FC236}">
                <a16:creationId xmlns:a16="http://schemas.microsoft.com/office/drawing/2014/main" id="{DFADB8D1-3F2E-4237-B7F0-A255432CD5E0}"/>
              </a:ext>
            </a:extLst>
          </p:cNvPr>
          <p:cNvSpPr>
            <a:spLocks noGrp="1"/>
          </p:cNvSpPr>
          <p:nvPr>
            <p:ph type="body" sz="quarter" idx="20"/>
          </p:nvPr>
        </p:nvSpPr>
        <p:spPr/>
        <p:txBody>
          <a:bodyPr/>
          <a:lstStyle/>
          <a:p>
            <a:r>
              <a:rPr lang="en-US"/>
              <a:t>Your essential cyber security partner</a:t>
            </a:r>
          </a:p>
        </p:txBody>
      </p:sp>
      <p:sp>
        <p:nvSpPr>
          <p:cNvPr id="19" name="Text Placeholder 18">
            <a:extLst>
              <a:ext uri="{FF2B5EF4-FFF2-40B4-BE49-F238E27FC236}">
                <a16:creationId xmlns:a16="http://schemas.microsoft.com/office/drawing/2014/main" id="{A851620E-DB51-4969-B2E8-AEA36204F617}"/>
              </a:ext>
            </a:extLst>
          </p:cNvPr>
          <p:cNvSpPr>
            <a:spLocks noGrp="1"/>
          </p:cNvSpPr>
          <p:nvPr>
            <p:ph type="body" sz="quarter" idx="21"/>
          </p:nvPr>
        </p:nvSpPr>
        <p:spPr>
          <a:xfrm>
            <a:off x="3573332" y="3103115"/>
            <a:ext cx="2520000" cy="492443"/>
          </a:xfrm>
        </p:spPr>
        <p:txBody>
          <a:bodyPr/>
          <a:lstStyle/>
          <a:p>
            <a:r>
              <a:rPr lang="en-US"/>
              <a:t>Proven </a:t>
            </a:r>
            <a:br>
              <a:rPr lang="en-US"/>
            </a:br>
            <a:r>
              <a:rPr lang="en-US"/>
              <a:t>security specialists</a:t>
            </a:r>
          </a:p>
        </p:txBody>
      </p:sp>
      <p:sp>
        <p:nvSpPr>
          <p:cNvPr id="25" name="Picture Placeholder 24">
            <a:extLst>
              <a:ext uri="{FF2B5EF4-FFF2-40B4-BE49-F238E27FC236}">
                <a16:creationId xmlns:a16="http://schemas.microsoft.com/office/drawing/2014/main" id="{0EEC7B67-5706-464D-9D0F-D2EFE0E320B8}"/>
              </a:ext>
            </a:extLst>
          </p:cNvPr>
          <p:cNvSpPr>
            <a:spLocks noGrp="1"/>
          </p:cNvSpPr>
          <p:nvPr>
            <p:ph type="pic" sz="quarter" idx="22"/>
          </p:nvPr>
        </p:nvSpPr>
        <p:spPr/>
        <p:txBody>
          <a:bodyPr/>
          <a:lstStyle/>
          <a:p>
            <a:endParaRPr lang="en-US"/>
          </a:p>
        </p:txBody>
      </p:sp>
      <p:pic>
        <p:nvPicPr>
          <p:cNvPr id="38" name="Picture 37">
            <a:extLst>
              <a:ext uri="{FF2B5EF4-FFF2-40B4-BE49-F238E27FC236}">
                <a16:creationId xmlns:a16="http://schemas.microsoft.com/office/drawing/2014/main" id="{93E0F36E-94DA-469C-AF15-9F4BD146BE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0440" y="3103115"/>
            <a:ext cx="2119927" cy="962613"/>
          </a:xfrm>
          <a:prstGeom prst="rect">
            <a:avLst/>
          </a:prstGeom>
        </p:spPr>
      </p:pic>
      <p:pic>
        <p:nvPicPr>
          <p:cNvPr id="39" name="Picture 38">
            <a:extLst>
              <a:ext uri="{FF2B5EF4-FFF2-40B4-BE49-F238E27FC236}">
                <a16:creationId xmlns:a16="http://schemas.microsoft.com/office/drawing/2014/main" id="{FCA27A0C-21D5-470C-9DF7-9BC7711688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97916" y="3103115"/>
            <a:ext cx="2119927" cy="962613"/>
          </a:xfrm>
          <a:prstGeom prst="rect">
            <a:avLst/>
          </a:prstGeom>
        </p:spPr>
      </p:pic>
      <p:pic>
        <p:nvPicPr>
          <p:cNvPr id="42" name="Picture 41">
            <a:extLst>
              <a:ext uri="{FF2B5EF4-FFF2-40B4-BE49-F238E27FC236}">
                <a16:creationId xmlns:a16="http://schemas.microsoft.com/office/drawing/2014/main" id="{5D88AB5D-BB66-46C4-964D-A0AA89623E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0440" y="4141242"/>
            <a:ext cx="2119927" cy="962613"/>
          </a:xfrm>
          <a:prstGeom prst="rect">
            <a:avLst/>
          </a:prstGeom>
        </p:spPr>
      </p:pic>
      <p:pic>
        <p:nvPicPr>
          <p:cNvPr id="43" name="Picture 42">
            <a:extLst>
              <a:ext uri="{FF2B5EF4-FFF2-40B4-BE49-F238E27FC236}">
                <a16:creationId xmlns:a16="http://schemas.microsoft.com/office/drawing/2014/main" id="{4894A217-2EDE-4F5B-9C39-71D01FA654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97916" y="4141242"/>
            <a:ext cx="2119927" cy="962613"/>
          </a:xfrm>
          <a:prstGeom prst="rect">
            <a:avLst/>
          </a:prstGeom>
        </p:spPr>
      </p:pic>
      <p:pic>
        <p:nvPicPr>
          <p:cNvPr id="44" name="Picture 43">
            <a:extLst>
              <a:ext uri="{FF2B5EF4-FFF2-40B4-BE49-F238E27FC236}">
                <a16:creationId xmlns:a16="http://schemas.microsoft.com/office/drawing/2014/main" id="{D91EB8DC-EC6F-4610-97C7-76B897CF8C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0440" y="5179369"/>
            <a:ext cx="2119927" cy="962613"/>
          </a:xfrm>
          <a:prstGeom prst="rect">
            <a:avLst/>
          </a:prstGeom>
        </p:spPr>
      </p:pic>
      <p:pic>
        <p:nvPicPr>
          <p:cNvPr id="45" name="Picture 44">
            <a:extLst>
              <a:ext uri="{FF2B5EF4-FFF2-40B4-BE49-F238E27FC236}">
                <a16:creationId xmlns:a16="http://schemas.microsoft.com/office/drawing/2014/main" id="{34188169-CB77-41FD-ACC5-49A1F5C529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97916" y="5179369"/>
            <a:ext cx="2119927" cy="962613"/>
          </a:xfrm>
          <a:prstGeom prst="rect">
            <a:avLst/>
          </a:prstGeom>
        </p:spPr>
      </p:pic>
      <p:sp>
        <p:nvSpPr>
          <p:cNvPr id="12" name="TextBox 4">
            <a:extLst>
              <a:ext uri="{FF2B5EF4-FFF2-40B4-BE49-F238E27FC236}">
                <a16:creationId xmlns:a16="http://schemas.microsoft.com/office/drawing/2014/main" id="{1D377A3A-876A-45AA-B8F3-7C15C46D1C9C}"/>
              </a:ext>
            </a:extLst>
          </p:cNvPr>
          <p:cNvSpPr txBox="1"/>
          <p:nvPr/>
        </p:nvSpPr>
        <p:spPr>
          <a:xfrm>
            <a:off x="7330440" y="3103115"/>
            <a:ext cx="2119927" cy="962613"/>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a:cs typeface="Segoe UI"/>
            </a:endParaRPr>
          </a:p>
          <a:p>
            <a:pPr algn="ctr"/>
            <a:r>
              <a:rPr lang="en-US" sz="1200">
                <a:cs typeface="Segoe UI"/>
              </a:rPr>
              <a:t>Security Risk Assessments, Regulation and </a:t>
            </a:r>
            <a:br>
              <a:rPr lang="en-US" sz="1200">
                <a:cs typeface="Segoe UI"/>
              </a:rPr>
            </a:br>
            <a:r>
              <a:rPr lang="en-US" sz="1200">
                <a:cs typeface="Segoe UI"/>
              </a:rPr>
              <a:t>Compliance Assessments</a:t>
            </a:r>
            <a:endParaRPr lang="en-US" sz="1200"/>
          </a:p>
          <a:p>
            <a:pPr algn="ctr"/>
            <a:endParaRPr lang="en-US" sz="1200">
              <a:cs typeface="Segoe UI"/>
            </a:endParaRPr>
          </a:p>
        </p:txBody>
      </p:sp>
      <p:sp>
        <p:nvSpPr>
          <p:cNvPr id="13" name="TextBox 5">
            <a:extLst>
              <a:ext uri="{FF2B5EF4-FFF2-40B4-BE49-F238E27FC236}">
                <a16:creationId xmlns:a16="http://schemas.microsoft.com/office/drawing/2014/main" id="{A39F03DF-7592-40F2-9356-803B8543F622}"/>
              </a:ext>
            </a:extLst>
          </p:cNvPr>
          <p:cNvSpPr txBox="1"/>
          <p:nvPr/>
        </p:nvSpPr>
        <p:spPr>
          <a:xfrm>
            <a:off x="9597916" y="3103115"/>
            <a:ext cx="2119927" cy="962613"/>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a:cs typeface="Segoe UI"/>
            </a:endParaRPr>
          </a:p>
          <a:p>
            <a:pPr algn="ctr"/>
            <a:r>
              <a:rPr lang="en-US" sz="1200">
                <a:cs typeface="Segoe UI"/>
              </a:rPr>
              <a:t>Post Assessment Workshops to Deep Dive into Gaps, </a:t>
            </a:r>
            <a:br>
              <a:rPr lang="en-US" sz="1200">
                <a:cs typeface="Segoe UI"/>
              </a:rPr>
            </a:br>
            <a:r>
              <a:rPr lang="en-US" sz="1200">
                <a:cs typeface="Segoe UI"/>
              </a:rPr>
              <a:t>Risks &amp; Solutions</a:t>
            </a:r>
            <a:endParaRPr lang="en-US" sz="1200"/>
          </a:p>
          <a:p>
            <a:pPr algn="ctr"/>
            <a:endParaRPr lang="en-US" sz="1200">
              <a:cs typeface="Segoe UI"/>
            </a:endParaRPr>
          </a:p>
        </p:txBody>
      </p:sp>
      <p:sp>
        <p:nvSpPr>
          <p:cNvPr id="14" name="TextBox 6">
            <a:extLst>
              <a:ext uri="{FF2B5EF4-FFF2-40B4-BE49-F238E27FC236}">
                <a16:creationId xmlns:a16="http://schemas.microsoft.com/office/drawing/2014/main" id="{FC0C69A9-7BE8-4B3D-9163-8450D88CE4CA}"/>
              </a:ext>
            </a:extLst>
          </p:cNvPr>
          <p:cNvSpPr txBox="1"/>
          <p:nvPr/>
        </p:nvSpPr>
        <p:spPr>
          <a:xfrm>
            <a:off x="7330440" y="4141242"/>
            <a:ext cx="2119927"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AU" sz="1200">
              <a:cs typeface="Segoe UI"/>
            </a:endParaRPr>
          </a:p>
          <a:p>
            <a:pPr algn="ctr"/>
            <a:r>
              <a:rPr lang="en-AU" sz="1200">
                <a:effectLst/>
                <a:cs typeface="Segoe UI"/>
              </a:rPr>
              <a:t>Security Strategy</a:t>
            </a:r>
            <a:br>
              <a:rPr lang="en-AU" sz="1200">
                <a:cs typeface="Segoe UI"/>
              </a:rPr>
            </a:br>
            <a:r>
              <a:rPr lang="en-AU" sz="1200">
                <a:cs typeface="Segoe UI"/>
              </a:rPr>
              <a:t> &amp; </a:t>
            </a:r>
            <a:r>
              <a:rPr lang="en-AU" sz="1200">
                <a:effectLst/>
                <a:cs typeface="Segoe UI"/>
              </a:rPr>
              <a:t>Roadmap</a:t>
            </a:r>
          </a:p>
          <a:p>
            <a:pPr algn="ctr"/>
            <a:endParaRPr lang="en-AU" sz="1200">
              <a:cs typeface="Segoe UI"/>
            </a:endParaRPr>
          </a:p>
        </p:txBody>
      </p:sp>
      <p:sp>
        <p:nvSpPr>
          <p:cNvPr id="15" name="TextBox 7">
            <a:extLst>
              <a:ext uri="{FF2B5EF4-FFF2-40B4-BE49-F238E27FC236}">
                <a16:creationId xmlns:a16="http://schemas.microsoft.com/office/drawing/2014/main" id="{C3E8FBAB-CE91-4C53-AA13-6C5B1CFFF40C}"/>
              </a:ext>
            </a:extLst>
          </p:cNvPr>
          <p:cNvSpPr txBox="1"/>
          <p:nvPr/>
        </p:nvSpPr>
        <p:spPr>
          <a:xfrm>
            <a:off x="9594581" y="4141242"/>
            <a:ext cx="2123262"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ea typeface="+mn-lt"/>
                <a:cs typeface="Segoe UI"/>
              </a:rPr>
              <a:t>Tailo</a:t>
            </a:r>
            <a:r>
              <a:rPr lang="en-US" sz="1200">
                <a:cs typeface="Segoe UI"/>
              </a:rPr>
              <a:t>red Security Policies &amp; Deployment to Address Gaps &amp; Minimise Risks</a:t>
            </a:r>
          </a:p>
        </p:txBody>
      </p:sp>
      <p:sp>
        <p:nvSpPr>
          <p:cNvPr id="16" name="TextBox 9">
            <a:extLst>
              <a:ext uri="{FF2B5EF4-FFF2-40B4-BE49-F238E27FC236}">
                <a16:creationId xmlns:a16="http://schemas.microsoft.com/office/drawing/2014/main" id="{DD9E7825-AC33-40B0-8567-A9095763D339}"/>
              </a:ext>
            </a:extLst>
          </p:cNvPr>
          <p:cNvSpPr txBox="1"/>
          <p:nvPr/>
        </p:nvSpPr>
        <p:spPr>
          <a:xfrm>
            <a:off x="9597916" y="5179369"/>
            <a:ext cx="2119927"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AU" sz="1200">
              <a:cs typeface="Segoe UI"/>
            </a:endParaRPr>
          </a:p>
          <a:p>
            <a:pPr algn="ctr"/>
            <a:r>
              <a:rPr lang="en-AU" sz="1200">
                <a:cs typeface="Segoe UI"/>
              </a:rPr>
              <a:t>Security Policy Optimisation &amp; Compliance Reporting</a:t>
            </a:r>
            <a:endParaRPr lang="en-AU" sz="1200"/>
          </a:p>
          <a:p>
            <a:pPr algn="ctr"/>
            <a:endParaRPr lang="en-AU" sz="1200">
              <a:cs typeface="Segoe UI"/>
            </a:endParaRPr>
          </a:p>
        </p:txBody>
      </p:sp>
      <p:sp>
        <p:nvSpPr>
          <p:cNvPr id="17" name="TextBox 10">
            <a:extLst>
              <a:ext uri="{FF2B5EF4-FFF2-40B4-BE49-F238E27FC236}">
                <a16:creationId xmlns:a16="http://schemas.microsoft.com/office/drawing/2014/main" id="{9A7DECA2-37A2-4FB7-A4E2-C85327F530D9}"/>
              </a:ext>
            </a:extLst>
          </p:cNvPr>
          <p:cNvSpPr txBox="1"/>
          <p:nvPr/>
        </p:nvSpPr>
        <p:spPr>
          <a:xfrm>
            <a:off x="7330440" y="5179369"/>
            <a:ext cx="2119927"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AU" sz="1200">
              <a:cs typeface="Segoe UI"/>
            </a:endParaRPr>
          </a:p>
          <a:p>
            <a:pPr algn="ctr"/>
            <a:r>
              <a:rPr lang="en-AU" sz="1200">
                <a:effectLst/>
                <a:cs typeface="Segoe UI"/>
              </a:rPr>
              <a:t>Threat Monitoring </a:t>
            </a:r>
            <a:br>
              <a:rPr lang="en-AU" sz="1200">
                <a:cs typeface="Segoe UI"/>
              </a:rPr>
            </a:br>
            <a:r>
              <a:rPr lang="en-AU" sz="1200">
                <a:cs typeface="Segoe UI"/>
              </a:rPr>
              <a:t>&amp; Response</a:t>
            </a:r>
          </a:p>
          <a:p>
            <a:pPr algn="ctr"/>
            <a:endParaRPr lang="en-AU" sz="1200">
              <a:cs typeface="Segoe UI"/>
            </a:endParaRPr>
          </a:p>
        </p:txBody>
      </p:sp>
      <p:sp>
        <p:nvSpPr>
          <p:cNvPr id="2" name="Text Placeholder 9">
            <a:extLst>
              <a:ext uri="{FF2B5EF4-FFF2-40B4-BE49-F238E27FC236}">
                <a16:creationId xmlns:a16="http://schemas.microsoft.com/office/drawing/2014/main" id="{1FE69AA5-55CC-472A-3B6D-C326620B4E37}"/>
              </a:ext>
            </a:extLst>
          </p:cNvPr>
          <p:cNvSpPr txBox="1">
            <a:spLocks/>
          </p:cNvSpPr>
          <p:nvPr/>
        </p:nvSpPr>
        <p:spPr>
          <a:xfrm>
            <a:off x="12255500" y="0"/>
            <a:ext cx="3768302" cy="2000887"/>
          </a:xfrm>
          <a:prstGeom prst="rect">
            <a:avLst/>
          </a:prstGeom>
          <a:solidFill>
            <a:srgbClr val="C03BC4"/>
          </a:solidFill>
        </p:spPr>
        <p:txBody>
          <a:bodyPr vert="horz" wrap="square" lIns="180000" tIns="180000" rIns="180000" bIns="18000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solidFill>
                  <a:schemeClr val="bg1"/>
                </a:solidFill>
                <a:latin typeface="+mj-lt"/>
              </a:rPr>
              <a:t>Instructions to </a:t>
            </a:r>
            <a:r>
              <a:rPr lang="en-US" err="1">
                <a:solidFill>
                  <a:schemeClr val="bg1"/>
                </a:solidFill>
                <a:latin typeface="+mj-lt"/>
              </a:rPr>
              <a:t>customise</a:t>
            </a:r>
            <a:r>
              <a:rPr lang="en-US">
                <a:solidFill>
                  <a:schemeClr val="bg1"/>
                </a:solidFill>
                <a:latin typeface="+mj-lt"/>
              </a:rPr>
              <a:t> this page for your business:</a:t>
            </a:r>
          </a:p>
          <a:p>
            <a:r>
              <a:rPr lang="en-US">
                <a:solidFill>
                  <a:schemeClr val="bg1"/>
                </a:solidFill>
              </a:rPr>
              <a:t>Add your company name into the heading</a:t>
            </a:r>
          </a:p>
          <a:p>
            <a:r>
              <a:rPr lang="en-US">
                <a:solidFill>
                  <a:schemeClr val="bg1"/>
                </a:solidFill>
              </a:rPr>
              <a:t>Add your security description under ‘Proven security specialists’</a:t>
            </a:r>
          </a:p>
          <a:p>
            <a:r>
              <a:rPr lang="en-US">
                <a:solidFill>
                  <a:schemeClr val="bg1"/>
                </a:solidFill>
              </a:rPr>
              <a:t>Click icon to add a picture that reflects or business or delete if not required</a:t>
            </a:r>
          </a:p>
        </p:txBody>
      </p:sp>
    </p:spTree>
    <p:extLst>
      <p:ext uri="{BB962C8B-B14F-4D97-AF65-F5344CB8AC3E}">
        <p14:creationId xmlns:p14="http://schemas.microsoft.com/office/powerpoint/2010/main" val="383625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1D5DCB8-DF44-43C6-B206-74ADC15F5429}"/>
              </a:ext>
            </a:extLst>
          </p:cNvPr>
          <p:cNvSpPr>
            <a:spLocks noGrp="1"/>
          </p:cNvSpPr>
          <p:nvPr>
            <p:ph type="pic" sz="quarter" idx="16"/>
          </p:nvPr>
        </p:nvSpPr>
        <p:spPr/>
        <p:txBody>
          <a:bodyPr/>
          <a:lstStyle/>
          <a:p>
            <a:endParaRPr lang="en-US"/>
          </a:p>
        </p:txBody>
      </p:sp>
      <p:sp>
        <p:nvSpPr>
          <p:cNvPr id="10" name="Picture Placeholder 9">
            <a:extLst>
              <a:ext uri="{FF2B5EF4-FFF2-40B4-BE49-F238E27FC236}">
                <a16:creationId xmlns:a16="http://schemas.microsoft.com/office/drawing/2014/main" id="{0A8BD53B-CF0A-4276-8F48-1DFF41480E5C}"/>
              </a:ext>
            </a:extLst>
          </p:cNvPr>
          <p:cNvSpPr>
            <a:spLocks noGrp="1"/>
          </p:cNvSpPr>
          <p:nvPr>
            <p:ph type="pic" sz="quarter" idx="15"/>
          </p:nvPr>
        </p:nvSpPr>
        <p:spPr/>
        <p:txBody>
          <a:bodyPr/>
          <a:lstStyle/>
          <a:p>
            <a:endParaRPr lang="en-US"/>
          </a:p>
        </p:txBody>
      </p:sp>
      <p:sp>
        <p:nvSpPr>
          <p:cNvPr id="12" name="Text Placeholder 11">
            <a:extLst>
              <a:ext uri="{FF2B5EF4-FFF2-40B4-BE49-F238E27FC236}">
                <a16:creationId xmlns:a16="http://schemas.microsoft.com/office/drawing/2014/main" id="{B69CAA4D-12D3-4C93-B79F-48FCC8267136}"/>
              </a:ext>
            </a:extLst>
          </p:cNvPr>
          <p:cNvSpPr>
            <a:spLocks noGrp="1"/>
          </p:cNvSpPr>
          <p:nvPr>
            <p:ph type="body" sz="quarter" idx="18"/>
          </p:nvPr>
        </p:nvSpPr>
        <p:spPr/>
        <p:txBody>
          <a:bodyPr/>
          <a:lstStyle/>
          <a:p>
            <a:endParaRPr lang="en-US"/>
          </a:p>
        </p:txBody>
      </p:sp>
      <p:sp>
        <p:nvSpPr>
          <p:cNvPr id="13" name="Text Placeholder 12">
            <a:extLst>
              <a:ext uri="{FF2B5EF4-FFF2-40B4-BE49-F238E27FC236}">
                <a16:creationId xmlns:a16="http://schemas.microsoft.com/office/drawing/2014/main" id="{FC2DDBA7-1C1C-4D8B-856B-E2CE59CAAD34}"/>
              </a:ext>
            </a:extLst>
          </p:cNvPr>
          <p:cNvSpPr>
            <a:spLocks noGrp="1"/>
          </p:cNvSpPr>
          <p:nvPr>
            <p:ph type="body" sz="quarter" idx="19"/>
          </p:nvPr>
        </p:nvSpPr>
        <p:spPr/>
        <p:txBody>
          <a:bodyPr/>
          <a:lstStyle/>
          <a:p>
            <a:endParaRPr lang="en-US"/>
          </a:p>
        </p:txBody>
      </p:sp>
      <p:sp>
        <p:nvSpPr>
          <p:cNvPr id="14" name="Text Placeholder 13">
            <a:extLst>
              <a:ext uri="{FF2B5EF4-FFF2-40B4-BE49-F238E27FC236}">
                <a16:creationId xmlns:a16="http://schemas.microsoft.com/office/drawing/2014/main" id="{238CCF7E-D887-4633-A248-BF4D8BAB6104}"/>
              </a:ext>
            </a:extLst>
          </p:cNvPr>
          <p:cNvSpPr>
            <a:spLocks noGrp="1"/>
          </p:cNvSpPr>
          <p:nvPr>
            <p:ph type="body" sz="quarter" idx="20"/>
          </p:nvPr>
        </p:nvSpPr>
        <p:spPr/>
        <p:txBody>
          <a:bodyPr/>
          <a:lstStyle/>
          <a:p>
            <a:endParaRPr lang="en-US"/>
          </a:p>
        </p:txBody>
      </p:sp>
      <p:sp>
        <p:nvSpPr>
          <p:cNvPr id="15" name="Text Placeholder 14">
            <a:extLst>
              <a:ext uri="{FF2B5EF4-FFF2-40B4-BE49-F238E27FC236}">
                <a16:creationId xmlns:a16="http://schemas.microsoft.com/office/drawing/2014/main" id="{7BB866F9-68C5-4499-B05E-87ED3B5B6EBF}"/>
              </a:ext>
            </a:extLst>
          </p:cNvPr>
          <p:cNvSpPr>
            <a:spLocks noGrp="1"/>
          </p:cNvSpPr>
          <p:nvPr>
            <p:ph type="body" sz="quarter" idx="21"/>
          </p:nvPr>
        </p:nvSpPr>
        <p:spPr/>
        <p:txBody>
          <a:bodyPr/>
          <a:lstStyle/>
          <a:p>
            <a:endParaRPr lang="en-US"/>
          </a:p>
        </p:txBody>
      </p:sp>
      <p:sp>
        <p:nvSpPr>
          <p:cNvPr id="16" name="Text Placeholder 15">
            <a:extLst>
              <a:ext uri="{FF2B5EF4-FFF2-40B4-BE49-F238E27FC236}">
                <a16:creationId xmlns:a16="http://schemas.microsoft.com/office/drawing/2014/main" id="{D26C7586-9B78-4531-B8DB-3693688D806B}"/>
              </a:ext>
            </a:extLst>
          </p:cNvPr>
          <p:cNvSpPr>
            <a:spLocks noGrp="1"/>
          </p:cNvSpPr>
          <p:nvPr>
            <p:ph type="body" sz="quarter" idx="22"/>
          </p:nvPr>
        </p:nvSpPr>
        <p:spPr/>
        <p:txBody>
          <a:bodyPr/>
          <a:lstStyle/>
          <a:p>
            <a:endParaRPr lang="en-US"/>
          </a:p>
        </p:txBody>
      </p:sp>
      <p:sp>
        <p:nvSpPr>
          <p:cNvPr id="17" name="Text Placeholder 16">
            <a:extLst>
              <a:ext uri="{FF2B5EF4-FFF2-40B4-BE49-F238E27FC236}">
                <a16:creationId xmlns:a16="http://schemas.microsoft.com/office/drawing/2014/main" id="{CF4CF94B-4D71-4C3B-AB01-F339E507129B}"/>
              </a:ext>
            </a:extLst>
          </p:cNvPr>
          <p:cNvSpPr>
            <a:spLocks noGrp="1"/>
          </p:cNvSpPr>
          <p:nvPr>
            <p:ph type="body" sz="quarter" idx="23"/>
          </p:nvPr>
        </p:nvSpPr>
        <p:spPr/>
        <p:txBody>
          <a:bodyPr/>
          <a:lstStyle/>
          <a:p>
            <a:endParaRPr lang="en-US"/>
          </a:p>
        </p:txBody>
      </p:sp>
      <p:sp>
        <p:nvSpPr>
          <p:cNvPr id="8" name="Title 7">
            <a:extLst>
              <a:ext uri="{FF2B5EF4-FFF2-40B4-BE49-F238E27FC236}">
                <a16:creationId xmlns:a16="http://schemas.microsoft.com/office/drawing/2014/main" id="{8AE86600-232F-41ED-A9B4-3F24DADF08EC}"/>
              </a:ext>
            </a:extLst>
          </p:cNvPr>
          <p:cNvSpPr>
            <a:spLocks noGrp="1"/>
          </p:cNvSpPr>
          <p:nvPr>
            <p:ph type="title"/>
          </p:nvPr>
        </p:nvSpPr>
        <p:spPr/>
        <p:txBody>
          <a:bodyPr/>
          <a:lstStyle/>
          <a:p>
            <a:endParaRPr lang="en-US">
              <a:solidFill>
                <a:srgbClr val="091F2C"/>
              </a:solidFill>
            </a:endParaRPr>
          </a:p>
        </p:txBody>
      </p:sp>
      <p:sp>
        <p:nvSpPr>
          <p:cNvPr id="9" name="Text Placeholder 8">
            <a:extLst>
              <a:ext uri="{FF2B5EF4-FFF2-40B4-BE49-F238E27FC236}">
                <a16:creationId xmlns:a16="http://schemas.microsoft.com/office/drawing/2014/main" id="{DC69E6D7-C651-471F-87A4-0F2D02766687}"/>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09438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6B1F03BB-B9D0-4D24-9654-8094B6E175D9}"/>
              </a:ext>
            </a:extLst>
          </p:cNvPr>
          <p:cNvPicPr>
            <a:picLocks noChangeAspect="1"/>
          </p:cNvPicPr>
          <p:nvPr/>
        </p:nvPicPr>
        <p:blipFill>
          <a:blip r:embed="rId2"/>
          <a:stretch>
            <a:fillRect/>
          </a:stretch>
        </p:blipFill>
        <p:spPr>
          <a:xfrm>
            <a:off x="5143502" y="623087"/>
            <a:ext cx="6460234" cy="5611828"/>
          </a:xfrm>
          <a:prstGeom prst="rect">
            <a:avLst/>
          </a:prstGeom>
        </p:spPr>
      </p:pic>
      <p:sp>
        <p:nvSpPr>
          <p:cNvPr id="5" name="Title 4">
            <a:extLst>
              <a:ext uri="{FF2B5EF4-FFF2-40B4-BE49-F238E27FC236}">
                <a16:creationId xmlns:a16="http://schemas.microsoft.com/office/drawing/2014/main" id="{EEB00872-9D63-4589-A22F-650BF75CD0AF}"/>
              </a:ext>
            </a:extLst>
          </p:cNvPr>
          <p:cNvSpPr>
            <a:spLocks noGrp="1"/>
          </p:cNvSpPr>
          <p:nvPr>
            <p:ph type="title"/>
          </p:nvPr>
        </p:nvSpPr>
        <p:spPr>
          <a:xfrm>
            <a:off x="588264" y="2321005"/>
            <a:ext cx="4127692" cy="2215991"/>
          </a:xfrm>
        </p:spPr>
        <p:txBody>
          <a:bodyPr/>
          <a:lstStyle/>
          <a:p>
            <a:r>
              <a:rPr lang="en-US" dirty="0">
                <a:cs typeface="Segoe Sans Display"/>
              </a:rPr>
              <a:t>Today's identity and access challenges demand a holistic solution</a:t>
            </a:r>
          </a:p>
        </p:txBody>
      </p:sp>
      <p:sp>
        <p:nvSpPr>
          <p:cNvPr id="10" name="TextBox 91">
            <a:extLst>
              <a:ext uri="{FF2B5EF4-FFF2-40B4-BE49-F238E27FC236}">
                <a16:creationId xmlns:a16="http://schemas.microsoft.com/office/drawing/2014/main" id="{755BBF27-05A0-4047-A3E3-ED24BAF42651}"/>
              </a:ext>
            </a:extLst>
          </p:cNvPr>
          <p:cNvSpPr txBox="1"/>
          <p:nvPr/>
        </p:nvSpPr>
        <p:spPr>
          <a:xfrm>
            <a:off x="6792947" y="955834"/>
            <a:ext cx="4523144" cy="900000"/>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928932" fontAlgn="base">
              <a:lnSpc>
                <a:spcPct val="110000"/>
              </a:lnSpc>
              <a:defRPr/>
            </a:pPr>
            <a:r>
              <a:rPr lang="en-US">
                <a:solidFill>
                  <a:srgbClr val="000000"/>
                </a:solidFill>
                <a:cs typeface="Segoe UI Semibold"/>
              </a:rPr>
              <a:t>Accelerated growth of identities and apps, on and off the corporate network, requiring secure, user-friendly access.</a:t>
            </a:r>
            <a:endParaRPr kumimoji="0" lang="en-US" b="0" i="0" u="none" strike="noStrike" kern="1200" cap="none" spc="0" normalizeH="0" baseline="0" noProof="0">
              <a:ln>
                <a:noFill/>
              </a:ln>
              <a:solidFill>
                <a:srgbClr val="000000"/>
              </a:solidFill>
              <a:effectLst/>
              <a:uLnTx/>
              <a:uFillTx/>
              <a:cs typeface="Segoe UI Semibold"/>
            </a:endParaRPr>
          </a:p>
        </p:txBody>
      </p:sp>
      <p:sp>
        <p:nvSpPr>
          <p:cNvPr id="11" name="TextBox 93">
            <a:extLst>
              <a:ext uri="{FF2B5EF4-FFF2-40B4-BE49-F238E27FC236}">
                <a16:creationId xmlns:a16="http://schemas.microsoft.com/office/drawing/2014/main" id="{90E70C2D-9E6C-4F8B-B2A2-0E90348A87EC}"/>
              </a:ext>
            </a:extLst>
          </p:cNvPr>
          <p:cNvSpPr txBox="1"/>
          <p:nvPr/>
        </p:nvSpPr>
        <p:spPr>
          <a:xfrm>
            <a:off x="6792947" y="2304612"/>
            <a:ext cx="4523144" cy="900000"/>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28932" fontAlgn="base">
              <a:lnSpc>
                <a:spcPct val="110000"/>
              </a:lnSpc>
              <a:defRPr/>
            </a:pPr>
            <a:r>
              <a:rPr lang="en-US">
                <a:solidFill>
                  <a:srgbClr val="000000"/>
                </a:solidFill>
                <a:cs typeface="Segoe UI Semibold"/>
              </a:rPr>
              <a:t>Massive rise in identity attacks – more </a:t>
            </a:r>
            <a:br>
              <a:rPr lang="en-US">
                <a:solidFill>
                  <a:srgbClr val="000000"/>
                </a:solidFill>
                <a:cs typeface="Segoe UI Semibold"/>
              </a:rPr>
            </a:br>
            <a:r>
              <a:rPr lang="en-US">
                <a:solidFill>
                  <a:srgbClr val="000000"/>
                </a:solidFill>
                <a:cs typeface="Segoe UI Semibold"/>
              </a:rPr>
              <a:t>than 7,000 password attacks per second</a:t>
            </a:r>
            <a:r>
              <a:rPr lang="en-US" baseline="30000">
                <a:solidFill>
                  <a:srgbClr val="000000"/>
                </a:solidFill>
                <a:cs typeface="Segoe UI Semibold"/>
              </a:rPr>
              <a:t> 1</a:t>
            </a:r>
            <a:r>
              <a:rPr lang="en-US">
                <a:solidFill>
                  <a:srgbClr val="000000"/>
                </a:solidFill>
                <a:cs typeface="Segoe UI Semibold"/>
              </a:rPr>
              <a:t>, increasing risk of compromised accounts.</a:t>
            </a:r>
            <a:endParaRPr lang="en-GB" b="0" i="0" u="none" strike="noStrike" kern="1200" cap="none" spc="0" normalizeH="0" baseline="30000" noProof="0">
              <a:ln>
                <a:noFill/>
              </a:ln>
              <a:solidFill>
                <a:srgbClr val="000000"/>
              </a:solidFill>
              <a:effectLst/>
              <a:uLnTx/>
              <a:uFillTx/>
              <a:cs typeface="Segoe UI Semibold"/>
            </a:endParaRPr>
          </a:p>
        </p:txBody>
      </p:sp>
      <p:sp>
        <p:nvSpPr>
          <p:cNvPr id="12" name="TextBox 93">
            <a:extLst>
              <a:ext uri="{FF2B5EF4-FFF2-40B4-BE49-F238E27FC236}">
                <a16:creationId xmlns:a16="http://schemas.microsoft.com/office/drawing/2014/main" id="{7CD847CA-B8F5-43A8-9CD1-FF6E992292C5}"/>
              </a:ext>
            </a:extLst>
          </p:cNvPr>
          <p:cNvSpPr txBox="1"/>
          <p:nvPr/>
        </p:nvSpPr>
        <p:spPr>
          <a:xfrm>
            <a:off x="6792947" y="3653390"/>
            <a:ext cx="4523144" cy="900000"/>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28932" fontAlgn="base">
              <a:lnSpc>
                <a:spcPct val="110000"/>
              </a:lnSpc>
              <a:defRPr/>
            </a:pPr>
            <a:r>
              <a:rPr lang="en-US">
                <a:solidFill>
                  <a:srgbClr val="000000"/>
                </a:solidFill>
                <a:cs typeface="Segoe UI Semibold"/>
              </a:rPr>
              <a:t>Evolving regulations and compliance requirements for protecting identities </a:t>
            </a:r>
            <a:br>
              <a:rPr lang="en-US">
                <a:solidFill>
                  <a:srgbClr val="000000"/>
                </a:solidFill>
                <a:cs typeface="Segoe UI Semibold"/>
              </a:rPr>
            </a:br>
            <a:r>
              <a:rPr lang="en-US">
                <a:solidFill>
                  <a:srgbClr val="000000"/>
                </a:solidFill>
                <a:cs typeface="Segoe UI Semibold"/>
              </a:rPr>
              <a:t>and auditing access rights.</a:t>
            </a:r>
            <a:endParaRPr kumimoji="0" lang="en-US" b="0" i="0" u="none" strike="noStrike" kern="1200" cap="none" spc="0" normalizeH="0" baseline="30000" noProof="0">
              <a:ln>
                <a:noFill/>
              </a:ln>
              <a:solidFill>
                <a:srgbClr val="000000"/>
              </a:solidFill>
              <a:effectLst/>
              <a:uLnTx/>
              <a:uFillTx/>
              <a:cs typeface="Segoe UI Semibold" panose="020B0502040204020203" pitchFamily="34" charset="0"/>
            </a:endParaRPr>
          </a:p>
        </p:txBody>
      </p:sp>
      <p:pic>
        <p:nvPicPr>
          <p:cNvPr id="48" name="Picture 47">
            <a:extLst>
              <a:ext uri="{FF2B5EF4-FFF2-40B4-BE49-F238E27FC236}">
                <a16:creationId xmlns:a16="http://schemas.microsoft.com/office/drawing/2014/main" id="{F89BAC61-C32F-403D-981A-AE2015645BE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465403" y="3653390"/>
            <a:ext cx="900000" cy="900000"/>
          </a:xfrm>
          <a:prstGeom prst="rect">
            <a:avLst/>
          </a:prstGeom>
        </p:spPr>
      </p:pic>
      <p:grpSp>
        <p:nvGrpSpPr>
          <p:cNvPr id="52" name="Group 51">
            <a:extLst>
              <a:ext uri="{FF2B5EF4-FFF2-40B4-BE49-F238E27FC236}">
                <a16:creationId xmlns:a16="http://schemas.microsoft.com/office/drawing/2014/main" id="{DFD7F85C-EC24-4275-AA87-DA3455EA6964}"/>
              </a:ext>
            </a:extLst>
          </p:cNvPr>
          <p:cNvGrpSpPr/>
          <p:nvPr/>
        </p:nvGrpSpPr>
        <p:grpSpPr>
          <a:xfrm>
            <a:off x="5741772" y="3874058"/>
            <a:ext cx="392982" cy="458664"/>
            <a:chOff x="5718912" y="4020028"/>
            <a:chExt cx="392982" cy="458664"/>
          </a:xfrm>
        </p:grpSpPr>
        <p:grpSp>
          <p:nvGrpSpPr>
            <p:cNvPr id="16" name="Group 15">
              <a:extLst>
                <a:ext uri="{FF2B5EF4-FFF2-40B4-BE49-F238E27FC236}">
                  <a16:creationId xmlns:a16="http://schemas.microsoft.com/office/drawing/2014/main" id="{8278E69F-849A-4AE7-B8FF-4E42B5C9C38B}"/>
                </a:ext>
              </a:extLst>
            </p:cNvPr>
            <p:cNvGrpSpPr/>
            <p:nvPr/>
          </p:nvGrpSpPr>
          <p:grpSpPr>
            <a:xfrm>
              <a:off x="5718912" y="4020028"/>
              <a:ext cx="392982" cy="458664"/>
              <a:chOff x="4270333" y="1587381"/>
              <a:chExt cx="3157127" cy="3684822"/>
            </a:xfrm>
          </p:grpSpPr>
          <p:sp>
            <p:nvSpPr>
              <p:cNvPr id="18" name="Freeform 56">
                <a:extLst>
                  <a:ext uri="{FF2B5EF4-FFF2-40B4-BE49-F238E27FC236}">
                    <a16:creationId xmlns:a16="http://schemas.microsoft.com/office/drawing/2014/main" id="{7C119622-8A48-4DF1-9198-0DE27AC04AA7}"/>
                  </a:ext>
                </a:extLst>
              </p:cNvPr>
              <p:cNvSpPr/>
              <p:nvPr/>
            </p:nvSpPr>
            <p:spPr>
              <a:xfrm>
                <a:off x="4270333" y="1587381"/>
                <a:ext cx="2138107" cy="3070220"/>
              </a:xfrm>
              <a:custGeom>
                <a:avLst/>
                <a:gdLst>
                  <a:gd name="connsiteX0" fmla="*/ 1062005 w 2138107"/>
                  <a:gd name="connsiteY0" fmla="*/ -112 h 3070220"/>
                  <a:gd name="connsiteX1" fmla="*/ 1062005 w 2138107"/>
                  <a:gd name="connsiteY1" fmla="*/ 3070109 h 3070220"/>
                  <a:gd name="connsiteX2" fmla="*/ 2137992 w 2138107"/>
                  <a:gd name="connsiteY2" fmla="*/ 2002778 h 3070220"/>
                  <a:gd name="connsiteX3" fmla="*/ 1551101 w 2138107"/>
                  <a:gd name="connsiteY3" fmla="*/ 1551636 h 3070220"/>
                  <a:gd name="connsiteX4" fmla="*/ 572951 w 2138107"/>
                  <a:gd name="connsiteY4" fmla="*/ 1529638 h 3070220"/>
                  <a:gd name="connsiteX5" fmla="*/ -116 w 2138107"/>
                  <a:gd name="connsiteY5" fmla="*/ 1078410 h 3070220"/>
                  <a:gd name="connsiteX6" fmla="*/ 572822 w 2138107"/>
                  <a:gd name="connsiteY6" fmla="*/ 616248 h 3070220"/>
                  <a:gd name="connsiteX7" fmla="*/ 2095963 w 2138107"/>
                  <a:gd name="connsiteY7" fmla="*/ 616248 h 3070220"/>
                  <a:gd name="connsiteX8" fmla="*/ -116 w 2138107"/>
                  <a:gd name="connsiteY8" fmla="*/ 2453835 h 3070220"/>
                  <a:gd name="connsiteX9" fmla="*/ 1550973 w 2138107"/>
                  <a:gd name="connsiteY9" fmla="*/ 2453835 h 307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8107" h="3070220">
                    <a:moveTo>
                      <a:pt x="1062005" y="-112"/>
                    </a:moveTo>
                    <a:lnTo>
                      <a:pt x="1062005" y="3070109"/>
                    </a:lnTo>
                    <a:moveTo>
                      <a:pt x="2137992" y="2002778"/>
                    </a:moveTo>
                    <a:cubicBezTo>
                      <a:pt x="2137992" y="1749785"/>
                      <a:pt x="1872472" y="1551636"/>
                      <a:pt x="1551101" y="1551636"/>
                    </a:cubicBezTo>
                    <a:lnTo>
                      <a:pt x="572951" y="1529638"/>
                    </a:lnTo>
                    <a:cubicBezTo>
                      <a:pt x="265532" y="1529553"/>
                      <a:pt x="-116" y="1320597"/>
                      <a:pt x="-116" y="1078410"/>
                    </a:cubicBezTo>
                    <a:cubicBezTo>
                      <a:pt x="-116" y="825417"/>
                      <a:pt x="265403" y="616248"/>
                      <a:pt x="572822" y="616248"/>
                    </a:cubicBezTo>
                    <a:lnTo>
                      <a:pt x="2095963" y="616248"/>
                    </a:lnTo>
                    <a:moveTo>
                      <a:pt x="-116" y="2453835"/>
                    </a:moveTo>
                    <a:lnTo>
                      <a:pt x="1550973" y="2453835"/>
                    </a:ln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57">
                <a:extLst>
                  <a:ext uri="{FF2B5EF4-FFF2-40B4-BE49-F238E27FC236}">
                    <a16:creationId xmlns:a16="http://schemas.microsoft.com/office/drawing/2014/main" id="{EF6CC382-4FB3-415C-8A6E-9B3FA31A1715}"/>
                  </a:ext>
                </a:extLst>
              </p:cNvPr>
              <p:cNvSpPr/>
              <p:nvPr/>
            </p:nvSpPr>
            <p:spPr>
              <a:xfrm>
                <a:off x="5737239" y="3583927"/>
                <a:ext cx="1690221" cy="1688276"/>
              </a:xfrm>
              <a:custGeom>
                <a:avLst/>
                <a:gdLst>
                  <a:gd name="connsiteX0" fmla="*/ 1690223 w 1690223"/>
                  <a:gd name="connsiteY0" fmla="*/ 844139 h 1688278"/>
                  <a:gd name="connsiteX1" fmla="*/ 845112 w 1690223"/>
                  <a:gd name="connsiteY1" fmla="*/ 1688278 h 1688278"/>
                  <a:gd name="connsiteX2" fmla="*/ 0 w 1690223"/>
                  <a:gd name="connsiteY2" fmla="*/ 844139 h 1688278"/>
                  <a:gd name="connsiteX3" fmla="*/ 845112 w 1690223"/>
                  <a:gd name="connsiteY3" fmla="*/ 0 h 1688278"/>
                  <a:gd name="connsiteX4" fmla="*/ 1690223 w 1690223"/>
                  <a:gd name="connsiteY4" fmla="*/ 844139 h 1688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223" h="1688278">
                    <a:moveTo>
                      <a:pt x="1690223" y="844139"/>
                    </a:moveTo>
                    <a:cubicBezTo>
                      <a:pt x="1690223" y="1310344"/>
                      <a:pt x="1311854" y="1688278"/>
                      <a:pt x="845112" y="1688278"/>
                    </a:cubicBezTo>
                    <a:cubicBezTo>
                      <a:pt x="378370" y="1688278"/>
                      <a:pt x="0" y="1310344"/>
                      <a:pt x="0" y="844139"/>
                    </a:cubicBezTo>
                    <a:cubicBezTo>
                      <a:pt x="0" y="377934"/>
                      <a:pt x="378370" y="0"/>
                      <a:pt x="845112" y="0"/>
                    </a:cubicBezTo>
                    <a:cubicBezTo>
                      <a:pt x="1311854" y="0"/>
                      <a:pt x="1690223" y="377934"/>
                      <a:pt x="1690223" y="844139"/>
                    </a:cubicBezTo>
                    <a:close/>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7" name="Graphic 27">
              <a:extLst>
                <a:ext uri="{FF2B5EF4-FFF2-40B4-BE49-F238E27FC236}">
                  <a16:creationId xmlns:a16="http://schemas.microsoft.com/office/drawing/2014/main" id="{93DBD6FB-2769-454E-B63A-02E47E16486D}"/>
                </a:ext>
              </a:extLst>
            </p:cNvPr>
            <p:cNvSpPr/>
            <p:nvPr/>
          </p:nvSpPr>
          <p:spPr>
            <a:xfrm>
              <a:off x="5950438" y="4310193"/>
              <a:ext cx="112523" cy="111128"/>
            </a:xfrm>
            <a:custGeom>
              <a:avLst/>
              <a:gdLst>
                <a:gd name="connsiteX0" fmla="*/ 0 w 115252"/>
                <a:gd name="connsiteY0" fmla="*/ 113824 h 113823"/>
                <a:gd name="connsiteX1" fmla="*/ 57626 w 115252"/>
                <a:gd name="connsiteY1" fmla="*/ 0 h 113823"/>
                <a:gd name="connsiteX2" fmla="*/ 115253 w 115252"/>
                <a:gd name="connsiteY2" fmla="*/ 113824 h 113823"/>
                <a:gd name="connsiteX3" fmla="*/ 0 w 115252"/>
                <a:gd name="connsiteY3" fmla="*/ 113824 h 113823"/>
                <a:gd name="connsiteX4" fmla="*/ 57626 w 115252"/>
                <a:gd name="connsiteY4" fmla="*/ 43148 h 113823"/>
                <a:gd name="connsiteX5" fmla="*/ 57626 w 115252"/>
                <a:gd name="connsiteY5" fmla="*/ 69056 h 113823"/>
                <a:gd name="connsiteX6" fmla="*/ 57626 w 115252"/>
                <a:gd name="connsiteY6" fmla="*/ 90488 h 113823"/>
                <a:gd name="connsiteX7" fmla="*/ 57626 w 115252"/>
                <a:gd name="connsiteY7" fmla="*/ 94774 h 11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52" h="113823">
                  <a:moveTo>
                    <a:pt x="0" y="113824"/>
                  </a:moveTo>
                  <a:lnTo>
                    <a:pt x="57626" y="0"/>
                  </a:lnTo>
                  <a:lnTo>
                    <a:pt x="115253" y="113824"/>
                  </a:lnTo>
                  <a:lnTo>
                    <a:pt x="0" y="113824"/>
                  </a:lnTo>
                  <a:moveTo>
                    <a:pt x="57626" y="43148"/>
                  </a:moveTo>
                  <a:lnTo>
                    <a:pt x="57626" y="69056"/>
                  </a:lnTo>
                  <a:moveTo>
                    <a:pt x="57626" y="90488"/>
                  </a:moveTo>
                  <a:lnTo>
                    <a:pt x="57626" y="94774"/>
                  </a:ln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44" name="Picture 43">
            <a:extLst>
              <a:ext uri="{FF2B5EF4-FFF2-40B4-BE49-F238E27FC236}">
                <a16:creationId xmlns:a16="http://schemas.microsoft.com/office/drawing/2014/main" id="{235FC18B-EC52-4DF3-88CB-B7DB07EBBB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65403" y="955834"/>
            <a:ext cx="900000" cy="900000"/>
          </a:xfrm>
          <a:prstGeom prst="rect">
            <a:avLst/>
          </a:prstGeom>
        </p:spPr>
      </p:pic>
      <p:grpSp>
        <p:nvGrpSpPr>
          <p:cNvPr id="50" name="Group 49">
            <a:extLst>
              <a:ext uri="{FF2B5EF4-FFF2-40B4-BE49-F238E27FC236}">
                <a16:creationId xmlns:a16="http://schemas.microsoft.com/office/drawing/2014/main" id="{0D6BF223-3328-4CC4-84D5-BF6EEFE17500}"/>
              </a:ext>
            </a:extLst>
          </p:cNvPr>
          <p:cNvGrpSpPr/>
          <p:nvPr/>
        </p:nvGrpSpPr>
        <p:grpSpPr>
          <a:xfrm>
            <a:off x="5699166" y="1171477"/>
            <a:ext cx="432474" cy="468714"/>
            <a:chOff x="5699166" y="1223964"/>
            <a:chExt cx="432474" cy="468714"/>
          </a:xfrm>
        </p:grpSpPr>
        <p:sp>
          <p:nvSpPr>
            <p:cNvPr id="23" name="Freeform 50">
              <a:extLst>
                <a:ext uri="{FF2B5EF4-FFF2-40B4-BE49-F238E27FC236}">
                  <a16:creationId xmlns:a16="http://schemas.microsoft.com/office/drawing/2014/main" id="{00B61800-ACF3-4CB4-A717-63D71962CF97}"/>
                </a:ext>
              </a:extLst>
            </p:cNvPr>
            <p:cNvSpPr/>
            <p:nvPr/>
          </p:nvSpPr>
          <p:spPr>
            <a:xfrm>
              <a:off x="5699166" y="1223964"/>
              <a:ext cx="391278" cy="390846"/>
            </a:xfrm>
            <a:custGeom>
              <a:avLst/>
              <a:gdLst>
                <a:gd name="connsiteX0" fmla="*/ 2540027 w 3073586"/>
                <a:gd name="connsiteY0" fmla="*/ 1996732 h 3070220"/>
                <a:gd name="connsiteX1" fmla="*/ 2635974 w 3073586"/>
                <a:gd name="connsiteY1" fmla="*/ 1540487 h 3070220"/>
                <a:gd name="connsiteX2" fmla="*/ 2570335 w 3073586"/>
                <a:gd name="connsiteY2" fmla="*/ 1147190 h 3070220"/>
                <a:gd name="connsiteX3" fmla="*/ 2635974 w 3073586"/>
                <a:gd name="connsiteY3" fmla="*/ 1540487 h 3070220"/>
                <a:gd name="connsiteX4" fmla="*/ 2540027 w 3073586"/>
                <a:gd name="connsiteY4" fmla="*/ 1996732 h 3070220"/>
                <a:gd name="connsiteX5" fmla="*/ 2562307 w 3073586"/>
                <a:gd name="connsiteY5" fmla="*/ 1996432 h 3070220"/>
                <a:gd name="connsiteX6" fmla="*/ 2966919 w 3073586"/>
                <a:gd name="connsiteY6" fmla="*/ 2099344 h 3070220"/>
                <a:gd name="connsiteX7" fmla="*/ 3073470 w 3073586"/>
                <a:gd name="connsiteY7" fmla="*/ 1540530 h 3070220"/>
                <a:gd name="connsiteX8" fmla="*/ 1531182 w 3073586"/>
                <a:gd name="connsiteY8" fmla="*/ -112 h 3070220"/>
                <a:gd name="connsiteX9" fmla="*/ -116 w 3073586"/>
                <a:gd name="connsiteY9" fmla="*/ 1540315 h 3070220"/>
                <a:gd name="connsiteX10" fmla="*/ 1531182 w 3073586"/>
                <a:gd name="connsiteY10" fmla="*/ 3070109 h 3070220"/>
                <a:gd name="connsiteX11" fmla="*/ 1744756 w 3073586"/>
                <a:gd name="connsiteY11" fmla="*/ 3055529 h 3070220"/>
                <a:gd name="connsiteX12" fmla="*/ 1717110 w 3073586"/>
                <a:gd name="connsiteY12" fmla="*/ 2840700 h 3070220"/>
                <a:gd name="connsiteX13" fmla="*/ 2540027 w 3073586"/>
                <a:gd name="connsiteY13" fmla="*/ 1996732 h 3070220"/>
                <a:gd name="connsiteX14" fmla="*/ 2318811 w 3073586"/>
                <a:gd name="connsiteY14" fmla="*/ 753893 h 3070220"/>
                <a:gd name="connsiteX15" fmla="*/ 1717239 w 3073586"/>
                <a:gd name="connsiteY15" fmla="*/ 1354902 h 3070220"/>
                <a:gd name="connsiteX16" fmla="*/ 732692 w 3073586"/>
                <a:gd name="connsiteY16" fmla="*/ 2294320 h 3070220"/>
                <a:gd name="connsiteX17" fmla="*/ 437379 w 3073586"/>
                <a:gd name="connsiteY17" fmla="*/ 1540487 h 3070220"/>
                <a:gd name="connsiteX18" fmla="*/ 1531182 w 3073586"/>
                <a:gd name="connsiteY18" fmla="*/ 437266 h 3070220"/>
                <a:gd name="connsiteX19" fmla="*/ 1903038 w 3073586"/>
                <a:gd name="connsiteY19" fmla="*/ 491895 h 3070220"/>
                <a:gd name="connsiteX20" fmla="*/ 1531182 w 3073586"/>
                <a:gd name="connsiteY20" fmla="*/ 437266 h 3070220"/>
                <a:gd name="connsiteX21" fmla="*/ 437551 w 3073586"/>
                <a:gd name="connsiteY21" fmla="*/ 1540487 h 3070220"/>
                <a:gd name="connsiteX22" fmla="*/ 732692 w 3073586"/>
                <a:gd name="connsiteY22" fmla="*/ 2294320 h 3070220"/>
                <a:gd name="connsiteX23" fmla="*/ 1695344 w 3073586"/>
                <a:gd name="connsiteY23" fmla="*/ 1693655 h 3070220"/>
                <a:gd name="connsiteX24" fmla="*/ 1378181 w 3073586"/>
                <a:gd name="connsiteY24" fmla="*/ 1693655 h 3070220"/>
                <a:gd name="connsiteX25" fmla="*/ 1378181 w 3073586"/>
                <a:gd name="connsiteY25" fmla="*/ 1376856 h 3070220"/>
                <a:gd name="connsiteX26" fmla="*/ 1695344 w 3073586"/>
                <a:gd name="connsiteY26" fmla="*/ 1376856 h 3070220"/>
                <a:gd name="connsiteX27" fmla="*/ 1695344 w 3073586"/>
                <a:gd name="connsiteY27" fmla="*/ 1693655 h 307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73586" h="3070220">
                  <a:moveTo>
                    <a:pt x="2540027" y="1996732"/>
                  </a:moveTo>
                  <a:cubicBezTo>
                    <a:pt x="2603983" y="1853148"/>
                    <a:pt x="2636687" y="1697639"/>
                    <a:pt x="2635974" y="1540487"/>
                  </a:cubicBezTo>
                  <a:cubicBezTo>
                    <a:pt x="2635974" y="1398468"/>
                    <a:pt x="2614093" y="1267370"/>
                    <a:pt x="2570335" y="1147190"/>
                  </a:cubicBezTo>
                  <a:cubicBezTo>
                    <a:pt x="2614068" y="1267254"/>
                    <a:pt x="2635945" y="1398352"/>
                    <a:pt x="2635974" y="1540487"/>
                  </a:cubicBezTo>
                  <a:cubicBezTo>
                    <a:pt x="2636687" y="1697639"/>
                    <a:pt x="2603983" y="1853148"/>
                    <a:pt x="2540027" y="1996732"/>
                  </a:cubicBezTo>
                  <a:cubicBezTo>
                    <a:pt x="2547411" y="1996732"/>
                    <a:pt x="2554881" y="1996432"/>
                    <a:pt x="2562307" y="1996432"/>
                  </a:cubicBezTo>
                  <a:cubicBezTo>
                    <a:pt x="2703692" y="1996235"/>
                    <a:pt x="2842848" y="2031632"/>
                    <a:pt x="2966919" y="2099344"/>
                  </a:cubicBezTo>
                  <a:cubicBezTo>
                    <a:pt x="3037478" y="1921473"/>
                    <a:pt x="3073637" y="1731853"/>
                    <a:pt x="3073470" y="1540530"/>
                  </a:cubicBezTo>
                  <a:cubicBezTo>
                    <a:pt x="3073513" y="688329"/>
                    <a:pt x="2384450" y="-112"/>
                    <a:pt x="1531182" y="-112"/>
                  </a:cubicBezTo>
                  <a:cubicBezTo>
                    <a:pt x="688946" y="-112"/>
                    <a:pt x="-116" y="688158"/>
                    <a:pt x="-116" y="1540315"/>
                  </a:cubicBezTo>
                  <a:cubicBezTo>
                    <a:pt x="13" y="2381753"/>
                    <a:pt x="689075" y="3070109"/>
                    <a:pt x="1531182" y="3070109"/>
                  </a:cubicBezTo>
                  <a:cubicBezTo>
                    <a:pt x="1602625" y="3070126"/>
                    <a:pt x="1673983" y="3065254"/>
                    <a:pt x="1744756" y="3055529"/>
                  </a:cubicBezTo>
                  <a:cubicBezTo>
                    <a:pt x="1726353" y="2985399"/>
                    <a:pt x="1717063" y="2913197"/>
                    <a:pt x="1717110" y="2840700"/>
                  </a:cubicBezTo>
                  <a:cubicBezTo>
                    <a:pt x="1717239" y="2381839"/>
                    <a:pt x="2083600" y="2008567"/>
                    <a:pt x="2540027" y="1996732"/>
                  </a:cubicBezTo>
                  <a:close/>
                  <a:moveTo>
                    <a:pt x="2318811" y="753893"/>
                  </a:moveTo>
                  <a:lnTo>
                    <a:pt x="1717239" y="1354902"/>
                  </a:lnTo>
                  <a:close/>
                  <a:moveTo>
                    <a:pt x="732692" y="2294320"/>
                  </a:moveTo>
                  <a:cubicBezTo>
                    <a:pt x="546721" y="2097672"/>
                    <a:pt x="437379" y="1835503"/>
                    <a:pt x="437379" y="1540487"/>
                  </a:cubicBezTo>
                  <a:cubicBezTo>
                    <a:pt x="437551" y="928715"/>
                    <a:pt x="929738" y="437266"/>
                    <a:pt x="1531182" y="437266"/>
                  </a:cubicBezTo>
                  <a:cubicBezTo>
                    <a:pt x="1662418" y="437266"/>
                    <a:pt x="1782749" y="459135"/>
                    <a:pt x="1903038" y="491895"/>
                  </a:cubicBezTo>
                  <a:cubicBezTo>
                    <a:pt x="1782835" y="459135"/>
                    <a:pt x="1662632" y="437266"/>
                    <a:pt x="1531182" y="437266"/>
                  </a:cubicBezTo>
                  <a:cubicBezTo>
                    <a:pt x="929738" y="437266"/>
                    <a:pt x="437551" y="928715"/>
                    <a:pt x="437551" y="1540487"/>
                  </a:cubicBezTo>
                  <a:cubicBezTo>
                    <a:pt x="437551" y="1835503"/>
                    <a:pt x="546892" y="2097672"/>
                    <a:pt x="732692" y="2294320"/>
                  </a:cubicBezTo>
                  <a:close/>
                  <a:moveTo>
                    <a:pt x="1695344" y="1693655"/>
                  </a:moveTo>
                  <a:cubicBezTo>
                    <a:pt x="1607854" y="1791979"/>
                    <a:pt x="1465671" y="1791979"/>
                    <a:pt x="1378181" y="1693655"/>
                  </a:cubicBezTo>
                  <a:cubicBezTo>
                    <a:pt x="1279743" y="1606265"/>
                    <a:pt x="1279743" y="1464246"/>
                    <a:pt x="1378181" y="1376856"/>
                  </a:cubicBezTo>
                  <a:cubicBezTo>
                    <a:pt x="1465671" y="1289424"/>
                    <a:pt x="1607854" y="1278532"/>
                    <a:pt x="1695344" y="1376856"/>
                  </a:cubicBezTo>
                  <a:cubicBezTo>
                    <a:pt x="1793782" y="1464032"/>
                    <a:pt x="1793782" y="1606051"/>
                    <a:pt x="1695344" y="1693655"/>
                  </a:cubicBezTo>
                  <a:close/>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24" name="Group 23">
              <a:extLst>
                <a:ext uri="{FF2B5EF4-FFF2-40B4-BE49-F238E27FC236}">
                  <a16:creationId xmlns:a16="http://schemas.microsoft.com/office/drawing/2014/main" id="{5A495752-7A7D-48C4-AC2C-A7872931F93D}"/>
                </a:ext>
              </a:extLst>
            </p:cNvPr>
            <p:cNvGrpSpPr/>
            <p:nvPr/>
          </p:nvGrpSpPr>
          <p:grpSpPr>
            <a:xfrm>
              <a:off x="5919982" y="1490847"/>
              <a:ext cx="211658" cy="201831"/>
              <a:chOff x="5078893" y="2616426"/>
              <a:chExt cx="250471" cy="238844"/>
            </a:xfrm>
          </p:grpSpPr>
          <p:sp>
            <p:nvSpPr>
              <p:cNvPr id="25" name="Freeform 51">
                <a:extLst>
                  <a:ext uri="{FF2B5EF4-FFF2-40B4-BE49-F238E27FC236}">
                    <a16:creationId xmlns:a16="http://schemas.microsoft.com/office/drawing/2014/main" id="{EFC8A8D8-CB6D-47E0-B6DA-A1280BC522A3}"/>
                  </a:ext>
                </a:extLst>
              </p:cNvPr>
              <p:cNvSpPr/>
              <p:nvPr/>
            </p:nvSpPr>
            <p:spPr>
              <a:xfrm>
                <a:off x="5078893" y="2616426"/>
                <a:ext cx="250471" cy="238844"/>
              </a:xfrm>
              <a:custGeom>
                <a:avLst/>
                <a:gdLst>
                  <a:gd name="connsiteX0" fmla="*/ -116 w 1662619"/>
                  <a:gd name="connsiteY0" fmla="*/ 956030 h 1585451"/>
                  <a:gd name="connsiteX1" fmla="*/ 817349 w 1662619"/>
                  <a:gd name="connsiteY1" fmla="*/ 1585340 h 1585451"/>
                  <a:gd name="connsiteX2" fmla="*/ 1662503 w 1662619"/>
                  <a:gd name="connsiteY2" fmla="*/ 741200 h 1585451"/>
                  <a:gd name="connsiteX3" fmla="*/ 1221960 w 1662619"/>
                  <a:gd name="connsiteY3" fmla="*/ -112 h 1585451"/>
                </a:gdLst>
                <a:ahLst/>
                <a:cxnLst>
                  <a:cxn ang="0">
                    <a:pos x="connsiteX0" y="connsiteY0"/>
                  </a:cxn>
                  <a:cxn ang="0">
                    <a:pos x="connsiteX1" y="connsiteY1"/>
                  </a:cxn>
                  <a:cxn ang="0">
                    <a:pos x="connsiteX2" y="connsiteY2"/>
                  </a:cxn>
                  <a:cxn ang="0">
                    <a:pos x="connsiteX3" y="connsiteY3"/>
                  </a:cxn>
                </a:cxnLst>
                <a:rect l="l" t="t" r="r" b="b"/>
                <a:pathLst>
                  <a:path w="1662619" h="1585451">
                    <a:moveTo>
                      <a:pt x="-116" y="956030"/>
                    </a:moveTo>
                    <a:cubicBezTo>
                      <a:pt x="95016" y="1318153"/>
                      <a:pt x="424887" y="1585340"/>
                      <a:pt x="817349" y="1585340"/>
                    </a:cubicBezTo>
                    <a:cubicBezTo>
                      <a:pt x="1284122" y="1585340"/>
                      <a:pt x="1662503" y="1207394"/>
                      <a:pt x="1662503" y="741200"/>
                    </a:cubicBezTo>
                    <a:cubicBezTo>
                      <a:pt x="1662606" y="432167"/>
                      <a:pt x="1493610" y="147795"/>
                      <a:pt x="1221960" y="-112"/>
                    </a:cubicBez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Graphic 27">
                <a:extLst>
                  <a:ext uri="{FF2B5EF4-FFF2-40B4-BE49-F238E27FC236}">
                    <a16:creationId xmlns:a16="http://schemas.microsoft.com/office/drawing/2014/main" id="{711BCBC2-0035-42DF-A8FE-CECBFEFB4B00}"/>
                  </a:ext>
                </a:extLst>
              </p:cNvPr>
              <p:cNvSpPr/>
              <p:nvPr/>
            </p:nvSpPr>
            <p:spPr>
              <a:xfrm>
                <a:off x="5135494" y="2655277"/>
                <a:ext cx="137269" cy="135567"/>
              </a:xfrm>
              <a:custGeom>
                <a:avLst/>
                <a:gdLst>
                  <a:gd name="connsiteX0" fmla="*/ 0 w 115252"/>
                  <a:gd name="connsiteY0" fmla="*/ 113824 h 113823"/>
                  <a:gd name="connsiteX1" fmla="*/ 57626 w 115252"/>
                  <a:gd name="connsiteY1" fmla="*/ 0 h 113823"/>
                  <a:gd name="connsiteX2" fmla="*/ 115253 w 115252"/>
                  <a:gd name="connsiteY2" fmla="*/ 113824 h 113823"/>
                  <a:gd name="connsiteX3" fmla="*/ 0 w 115252"/>
                  <a:gd name="connsiteY3" fmla="*/ 113824 h 113823"/>
                  <a:gd name="connsiteX4" fmla="*/ 57626 w 115252"/>
                  <a:gd name="connsiteY4" fmla="*/ 43148 h 113823"/>
                  <a:gd name="connsiteX5" fmla="*/ 57626 w 115252"/>
                  <a:gd name="connsiteY5" fmla="*/ 69056 h 113823"/>
                  <a:gd name="connsiteX6" fmla="*/ 57626 w 115252"/>
                  <a:gd name="connsiteY6" fmla="*/ 90488 h 113823"/>
                  <a:gd name="connsiteX7" fmla="*/ 57626 w 115252"/>
                  <a:gd name="connsiteY7" fmla="*/ 94774 h 11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52" h="113823">
                    <a:moveTo>
                      <a:pt x="0" y="113824"/>
                    </a:moveTo>
                    <a:lnTo>
                      <a:pt x="57626" y="0"/>
                    </a:lnTo>
                    <a:lnTo>
                      <a:pt x="115253" y="113824"/>
                    </a:lnTo>
                    <a:lnTo>
                      <a:pt x="0" y="113824"/>
                    </a:lnTo>
                    <a:moveTo>
                      <a:pt x="57626" y="43148"/>
                    </a:moveTo>
                    <a:lnTo>
                      <a:pt x="57626" y="69056"/>
                    </a:lnTo>
                    <a:moveTo>
                      <a:pt x="57626" y="90488"/>
                    </a:moveTo>
                    <a:lnTo>
                      <a:pt x="57626" y="94774"/>
                    </a:ln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pic>
        <p:nvPicPr>
          <p:cNvPr id="42" name="Picture 41">
            <a:extLst>
              <a:ext uri="{FF2B5EF4-FFF2-40B4-BE49-F238E27FC236}">
                <a16:creationId xmlns:a16="http://schemas.microsoft.com/office/drawing/2014/main" id="{31FAD37A-FBF4-48AD-87E9-3D0E358932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65403" y="2304612"/>
            <a:ext cx="900000" cy="900000"/>
          </a:xfrm>
          <a:prstGeom prst="rect">
            <a:avLst/>
          </a:prstGeom>
        </p:spPr>
      </p:pic>
      <p:grpSp>
        <p:nvGrpSpPr>
          <p:cNvPr id="51" name="Group 50">
            <a:extLst>
              <a:ext uri="{FF2B5EF4-FFF2-40B4-BE49-F238E27FC236}">
                <a16:creationId xmlns:a16="http://schemas.microsoft.com/office/drawing/2014/main" id="{3BD9B3FB-6959-415A-B6A9-3BCB3926A51F}"/>
              </a:ext>
            </a:extLst>
          </p:cNvPr>
          <p:cNvGrpSpPr/>
          <p:nvPr/>
        </p:nvGrpSpPr>
        <p:grpSpPr>
          <a:xfrm>
            <a:off x="5710414" y="2551607"/>
            <a:ext cx="409978" cy="436490"/>
            <a:chOff x="5710414" y="2692627"/>
            <a:chExt cx="409978" cy="436490"/>
          </a:xfrm>
        </p:grpSpPr>
        <p:sp>
          <p:nvSpPr>
            <p:cNvPr id="30" name="Shield_EA18" title="Icon of a shield">
              <a:extLst>
                <a:ext uri="{FF2B5EF4-FFF2-40B4-BE49-F238E27FC236}">
                  <a16:creationId xmlns:a16="http://schemas.microsoft.com/office/drawing/2014/main" id="{A4DF116C-D1A7-48D1-B89A-F4AD00D288C1}"/>
                </a:ext>
              </a:extLst>
            </p:cNvPr>
            <p:cNvSpPr>
              <a:spLocks noChangeAspect="1"/>
            </p:cNvSpPr>
            <p:nvPr/>
          </p:nvSpPr>
          <p:spPr bwMode="auto">
            <a:xfrm>
              <a:off x="5710414" y="2692627"/>
              <a:ext cx="409978" cy="436490"/>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Lock" title="Icon of a padlock">
              <a:extLst>
                <a:ext uri="{FF2B5EF4-FFF2-40B4-BE49-F238E27FC236}">
                  <a16:creationId xmlns:a16="http://schemas.microsoft.com/office/drawing/2014/main" id="{33900C6A-E6C9-4D7C-ABC8-4FDBA011FBA2}"/>
                </a:ext>
              </a:extLst>
            </p:cNvPr>
            <p:cNvSpPr>
              <a:spLocks noChangeAspect="1" noEditPoints="1"/>
            </p:cNvSpPr>
            <p:nvPr/>
          </p:nvSpPr>
          <p:spPr bwMode="auto">
            <a:xfrm>
              <a:off x="5848750" y="2807751"/>
              <a:ext cx="133305" cy="186313"/>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32" name="TextBox 31">
            <a:extLst>
              <a:ext uri="{FF2B5EF4-FFF2-40B4-BE49-F238E27FC236}">
                <a16:creationId xmlns:a16="http://schemas.microsoft.com/office/drawing/2014/main" id="{5053823D-EE60-46C3-9374-59F3DE31B364}"/>
              </a:ext>
            </a:extLst>
          </p:cNvPr>
          <p:cNvSpPr txBox="1"/>
          <p:nvPr/>
        </p:nvSpPr>
        <p:spPr>
          <a:xfrm>
            <a:off x="6792947" y="4967183"/>
            <a:ext cx="4523144" cy="1346522"/>
          </a:xfrm>
          <a:prstGeom prst="rect">
            <a:avLst/>
          </a:prstGeom>
          <a:noFill/>
        </p:spPr>
        <p:txBody>
          <a:bodyPr wrap="square" lIns="0" tIns="0" rIns="0" bIns="0" rtlCol="0" anchor="t">
            <a:spAutoFit/>
          </a:bodyPr>
          <a:lstStyle/>
          <a:p>
            <a:pPr>
              <a:defRPr/>
            </a:pPr>
            <a:r>
              <a:rPr lang="en-GB" sz="1750" dirty="0">
                <a:solidFill>
                  <a:srgbClr val="000000"/>
                </a:solidFill>
                <a:cs typeface="Segoe UI Semibold"/>
              </a:rPr>
              <a:t>64% of businesses faced BEC attacks in 2024</a:t>
            </a:r>
            <a:r>
              <a:rPr lang="en-US" sz="1750" baseline="30000" dirty="0">
                <a:solidFill>
                  <a:srgbClr val="000000"/>
                </a:solidFill>
                <a:cs typeface="Segoe UI Semibold"/>
              </a:rPr>
              <a:t>2</a:t>
            </a:r>
            <a:r>
              <a:rPr lang="en-US" sz="1750" dirty="0">
                <a:solidFill>
                  <a:srgbClr val="000000"/>
                </a:solidFill>
                <a:cs typeface="Segoe UI Semibold"/>
              </a:rPr>
              <a:t> – </a:t>
            </a:r>
            <a:r>
              <a:rPr lang="en-GB" sz="1750" dirty="0">
                <a:solidFill>
                  <a:srgbClr val="000000"/>
                </a:solidFill>
                <a:cs typeface="Segoe UI Semibold"/>
              </a:rPr>
              <a:t>targeting employees with financial access. These phishing attempts mimicked executives stressing the need for stronger identity and phishing protection</a:t>
            </a:r>
            <a:r>
              <a:rPr lang="en-US" sz="1750" dirty="0">
                <a:solidFill>
                  <a:srgbClr val="000000"/>
                </a:solidFill>
                <a:cs typeface="Segoe UI Semibold"/>
              </a:rPr>
              <a:t>.</a:t>
            </a:r>
            <a:endParaRPr kumimoji="0" lang="en-US" sz="1750" b="0" i="0" u="none" strike="noStrike" kern="1200" cap="none" spc="0" normalizeH="0" baseline="30000" noProof="0" dirty="0">
              <a:ln>
                <a:noFill/>
              </a:ln>
              <a:solidFill>
                <a:srgbClr val="000000"/>
              </a:solidFill>
              <a:effectLst/>
              <a:uLnTx/>
              <a:uFillTx/>
              <a:ea typeface="+mn-ea"/>
              <a:cs typeface="Segoe UI Semibold"/>
            </a:endParaRPr>
          </a:p>
        </p:txBody>
      </p:sp>
      <p:pic>
        <p:nvPicPr>
          <p:cNvPr id="46" name="Picture 45">
            <a:extLst>
              <a:ext uri="{FF2B5EF4-FFF2-40B4-BE49-F238E27FC236}">
                <a16:creationId xmlns:a16="http://schemas.microsoft.com/office/drawing/2014/main" id="{0411CE32-AA87-4A75-9F74-0CF4390CCF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65403" y="5002167"/>
            <a:ext cx="900000" cy="900000"/>
          </a:xfrm>
          <a:prstGeom prst="rect">
            <a:avLst/>
          </a:prstGeom>
        </p:spPr>
      </p:pic>
      <p:grpSp>
        <p:nvGrpSpPr>
          <p:cNvPr id="53" name="Group 52">
            <a:extLst>
              <a:ext uri="{FF2B5EF4-FFF2-40B4-BE49-F238E27FC236}">
                <a16:creationId xmlns:a16="http://schemas.microsoft.com/office/drawing/2014/main" id="{2656483C-433D-4B13-ADB5-B4BDF128B697}"/>
              </a:ext>
            </a:extLst>
          </p:cNvPr>
          <p:cNvGrpSpPr/>
          <p:nvPr/>
        </p:nvGrpSpPr>
        <p:grpSpPr>
          <a:xfrm>
            <a:off x="5727472" y="5212540"/>
            <a:ext cx="404168" cy="479254"/>
            <a:chOff x="5713319" y="5287841"/>
            <a:chExt cx="404168" cy="479254"/>
          </a:xfrm>
        </p:grpSpPr>
        <p:sp>
          <p:nvSpPr>
            <p:cNvPr id="37" name="Freeform: Shape 36">
              <a:extLst>
                <a:ext uri="{FF2B5EF4-FFF2-40B4-BE49-F238E27FC236}">
                  <a16:creationId xmlns:a16="http://schemas.microsoft.com/office/drawing/2014/main" id="{76FCAAC0-7E83-4D72-B57F-EEE9FD2F4932}"/>
                </a:ext>
              </a:extLst>
            </p:cNvPr>
            <p:cNvSpPr/>
            <p:nvPr/>
          </p:nvSpPr>
          <p:spPr>
            <a:xfrm>
              <a:off x="5747390" y="5371730"/>
              <a:ext cx="78846" cy="118896"/>
            </a:xfrm>
            <a:custGeom>
              <a:avLst/>
              <a:gdLst>
                <a:gd name="connsiteX0" fmla="*/ 58043 w 78846"/>
                <a:gd name="connsiteY0" fmla="*/ 90419 h 118896"/>
                <a:gd name="connsiteX1" fmla="*/ 50369 w 78846"/>
                <a:gd name="connsiteY1" fmla="*/ 109978 h 118896"/>
                <a:gd name="connsiteX2" fmla="*/ 69929 w 78846"/>
                <a:gd name="connsiteY2" fmla="*/ 117652 h 118896"/>
                <a:gd name="connsiteX3" fmla="*/ 77602 w 78846"/>
                <a:gd name="connsiteY3" fmla="*/ 98093 h 118896"/>
                <a:gd name="connsiteX4" fmla="*/ 69929 w 78846"/>
                <a:gd name="connsiteY4" fmla="*/ 90419 h 118896"/>
                <a:gd name="connsiteX5" fmla="*/ 69929 w 78846"/>
                <a:gd name="connsiteY5" fmla="*/ 50585 h 118896"/>
                <a:gd name="connsiteX6" fmla="*/ 46158 w 78846"/>
                <a:gd name="connsiteY6" fmla="*/ 50585 h 118896"/>
                <a:gd name="connsiteX7" fmla="*/ 46158 w 78846"/>
                <a:gd name="connsiteY7" fmla="*/ 28477 h 118896"/>
                <a:gd name="connsiteX8" fmla="*/ 53831 w 78846"/>
                <a:gd name="connsiteY8" fmla="*/ 8918 h 118896"/>
                <a:gd name="connsiteX9" fmla="*/ 34272 w 78846"/>
                <a:gd name="connsiteY9" fmla="*/ 1244 h 118896"/>
                <a:gd name="connsiteX10" fmla="*/ 26598 w 78846"/>
                <a:gd name="connsiteY10" fmla="*/ 20804 h 118896"/>
                <a:gd name="connsiteX11" fmla="*/ 34272 w 78846"/>
                <a:gd name="connsiteY11" fmla="*/ 28477 h 118896"/>
                <a:gd name="connsiteX12" fmla="*/ 34272 w 78846"/>
                <a:gd name="connsiteY12" fmla="*/ 50579 h 118896"/>
                <a:gd name="connsiteX13" fmla="*/ 3477 w 78846"/>
                <a:gd name="connsiteY13" fmla="*/ 50537 h 118896"/>
                <a:gd name="connsiteX14" fmla="*/ 594 w 78846"/>
                <a:gd name="connsiteY14" fmla="*/ 60242 h 118896"/>
                <a:gd name="connsiteX15" fmla="*/ 0 w 78846"/>
                <a:gd name="connsiteY15" fmla="*/ 62423 h 118896"/>
                <a:gd name="connsiteX16" fmla="*/ 58043 w 78846"/>
                <a:gd name="connsiteY16" fmla="*/ 62476 h 1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846" h="118896">
                  <a:moveTo>
                    <a:pt x="58043" y="90419"/>
                  </a:moveTo>
                  <a:cubicBezTo>
                    <a:pt x="50523" y="93701"/>
                    <a:pt x="47087" y="102458"/>
                    <a:pt x="50369" y="109978"/>
                  </a:cubicBezTo>
                  <a:cubicBezTo>
                    <a:pt x="53651" y="117498"/>
                    <a:pt x="62409" y="120934"/>
                    <a:pt x="69929" y="117652"/>
                  </a:cubicBezTo>
                  <a:cubicBezTo>
                    <a:pt x="77449" y="114370"/>
                    <a:pt x="80885" y="105613"/>
                    <a:pt x="77602" y="98093"/>
                  </a:cubicBezTo>
                  <a:cubicBezTo>
                    <a:pt x="76104" y="94658"/>
                    <a:pt x="73363" y="91918"/>
                    <a:pt x="69929" y="90419"/>
                  </a:cubicBezTo>
                  <a:lnTo>
                    <a:pt x="69929" y="50585"/>
                  </a:lnTo>
                  <a:lnTo>
                    <a:pt x="46158" y="50585"/>
                  </a:lnTo>
                  <a:lnTo>
                    <a:pt x="46158" y="28477"/>
                  </a:lnTo>
                  <a:cubicBezTo>
                    <a:pt x="53677" y="25195"/>
                    <a:pt x="57114" y="16439"/>
                    <a:pt x="53831" y="8918"/>
                  </a:cubicBezTo>
                  <a:cubicBezTo>
                    <a:pt x="50549" y="1398"/>
                    <a:pt x="41792" y="-2038"/>
                    <a:pt x="34272" y="1244"/>
                  </a:cubicBezTo>
                  <a:cubicBezTo>
                    <a:pt x="26752" y="4526"/>
                    <a:pt x="23316" y="13284"/>
                    <a:pt x="26598" y="20804"/>
                  </a:cubicBezTo>
                  <a:cubicBezTo>
                    <a:pt x="28097" y="24238"/>
                    <a:pt x="30838" y="26979"/>
                    <a:pt x="34272" y="28477"/>
                  </a:cubicBezTo>
                  <a:lnTo>
                    <a:pt x="34272" y="50579"/>
                  </a:lnTo>
                  <a:lnTo>
                    <a:pt x="3477" y="50537"/>
                  </a:lnTo>
                  <a:cubicBezTo>
                    <a:pt x="2336" y="53716"/>
                    <a:pt x="1486" y="56896"/>
                    <a:pt x="594" y="60242"/>
                  </a:cubicBezTo>
                  <a:cubicBezTo>
                    <a:pt x="404" y="60967"/>
                    <a:pt x="202" y="61698"/>
                    <a:pt x="0" y="62423"/>
                  </a:cubicBezTo>
                  <a:lnTo>
                    <a:pt x="58043" y="62476"/>
                  </a:lnTo>
                  <a:close/>
                </a:path>
              </a:pathLst>
            </a:custGeom>
            <a:solidFill>
              <a:schemeClr val="tx1"/>
            </a:solidFill>
            <a:ln w="585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5F05A64-AA45-44CA-B6DE-62302D9874D1}"/>
                </a:ext>
              </a:extLst>
            </p:cNvPr>
            <p:cNvSpPr/>
            <p:nvPr/>
          </p:nvSpPr>
          <p:spPr>
            <a:xfrm>
              <a:off x="5713319" y="5287841"/>
              <a:ext cx="404168" cy="479254"/>
            </a:xfrm>
            <a:custGeom>
              <a:avLst/>
              <a:gdLst>
                <a:gd name="connsiteX0" fmla="*/ 398167 w 404168"/>
                <a:gd name="connsiteY0" fmla="*/ 259307 h 479254"/>
                <a:gd name="connsiteX1" fmla="*/ 357162 w 404168"/>
                <a:gd name="connsiteY1" fmla="*/ 187994 h 479254"/>
                <a:gd name="connsiteX2" fmla="*/ 357162 w 404168"/>
                <a:gd name="connsiteY2" fmla="*/ 185022 h 479254"/>
                <a:gd name="connsiteX3" fmla="*/ 184912 w 404168"/>
                <a:gd name="connsiteY3" fmla="*/ 122 h 479254"/>
                <a:gd name="connsiteX4" fmla="*/ 184822 w 404168"/>
                <a:gd name="connsiteY4" fmla="*/ 119 h 479254"/>
                <a:gd name="connsiteX5" fmla="*/ 178219 w 404168"/>
                <a:gd name="connsiteY5" fmla="*/ 0 h 479254"/>
                <a:gd name="connsiteX6" fmla="*/ 2 w 404168"/>
                <a:gd name="connsiteY6" fmla="*/ 171924 h 479254"/>
                <a:gd name="connsiteX7" fmla="*/ 2 w 404168"/>
                <a:gd name="connsiteY7" fmla="*/ 184999 h 479254"/>
                <a:gd name="connsiteX8" fmla="*/ 70126 w 404168"/>
                <a:gd name="connsiteY8" fmla="*/ 328861 h 479254"/>
                <a:gd name="connsiteX9" fmla="*/ 70126 w 404168"/>
                <a:gd name="connsiteY9" fmla="*/ 479255 h 479254"/>
                <a:gd name="connsiteX10" fmla="*/ 257918 w 404168"/>
                <a:gd name="connsiteY10" fmla="*/ 479255 h 479254"/>
                <a:gd name="connsiteX11" fmla="*/ 257918 w 404168"/>
                <a:gd name="connsiteY11" fmla="*/ 407942 h 479254"/>
                <a:gd name="connsiteX12" fmla="*/ 287037 w 404168"/>
                <a:gd name="connsiteY12" fmla="*/ 407942 h 479254"/>
                <a:gd name="connsiteX13" fmla="*/ 357162 w 404168"/>
                <a:gd name="connsiteY13" fmla="*/ 337817 h 479254"/>
                <a:gd name="connsiteX14" fmla="*/ 357162 w 404168"/>
                <a:gd name="connsiteY14" fmla="*/ 300972 h 479254"/>
                <a:gd name="connsiteX15" fmla="*/ 383310 w 404168"/>
                <a:gd name="connsiteY15" fmla="*/ 300972 h 479254"/>
                <a:gd name="connsiteX16" fmla="*/ 398167 w 404168"/>
                <a:gd name="connsiteY16" fmla="*/ 259307 h 479254"/>
                <a:gd name="connsiteX17" fmla="*/ 391202 w 404168"/>
                <a:gd name="connsiteY17" fmla="*/ 282484 h 479254"/>
                <a:gd name="connsiteX18" fmla="*/ 382502 w 404168"/>
                <a:gd name="connsiteY18" fmla="*/ 289021 h 479254"/>
                <a:gd name="connsiteX19" fmla="*/ 345277 w 404168"/>
                <a:gd name="connsiteY19" fmla="*/ 289021 h 479254"/>
                <a:gd name="connsiteX20" fmla="*/ 345277 w 404168"/>
                <a:gd name="connsiteY20" fmla="*/ 337752 h 479254"/>
                <a:gd name="connsiteX21" fmla="*/ 287037 w 404168"/>
                <a:gd name="connsiteY21" fmla="*/ 395991 h 479254"/>
                <a:gd name="connsiteX22" fmla="*/ 246032 w 404168"/>
                <a:gd name="connsiteY22" fmla="*/ 395991 h 479254"/>
                <a:gd name="connsiteX23" fmla="*/ 246032 w 404168"/>
                <a:gd name="connsiteY23" fmla="*/ 467304 h 479254"/>
                <a:gd name="connsiteX24" fmla="*/ 82012 w 404168"/>
                <a:gd name="connsiteY24" fmla="*/ 467304 h 479254"/>
                <a:gd name="connsiteX25" fmla="*/ 82012 w 404168"/>
                <a:gd name="connsiteY25" fmla="*/ 323025 h 479254"/>
                <a:gd name="connsiteX26" fmla="*/ 77400 w 404168"/>
                <a:gd name="connsiteY26" fmla="*/ 319460 h 479254"/>
                <a:gd name="connsiteX27" fmla="*/ 11887 w 404168"/>
                <a:gd name="connsiteY27" fmla="*/ 185004 h 479254"/>
                <a:gd name="connsiteX28" fmla="*/ 11887 w 404168"/>
                <a:gd name="connsiteY28" fmla="*/ 172144 h 479254"/>
                <a:gd name="connsiteX29" fmla="*/ 178231 w 404168"/>
                <a:gd name="connsiteY29" fmla="*/ 11897 h 479254"/>
                <a:gd name="connsiteX30" fmla="*/ 184406 w 404168"/>
                <a:gd name="connsiteY30" fmla="*/ 12010 h 479254"/>
                <a:gd name="connsiteX31" fmla="*/ 345306 w 404168"/>
                <a:gd name="connsiteY31" fmla="*/ 184577 h 479254"/>
                <a:gd name="connsiteX32" fmla="*/ 345306 w 404168"/>
                <a:gd name="connsiteY32" fmla="*/ 191149 h 479254"/>
                <a:gd name="connsiteX33" fmla="*/ 346887 w 404168"/>
                <a:gd name="connsiteY33" fmla="*/ 193901 h 479254"/>
                <a:gd name="connsiteX34" fmla="*/ 387892 w 404168"/>
                <a:gd name="connsiteY34" fmla="*/ 265214 h 479254"/>
                <a:gd name="connsiteX35" fmla="*/ 388053 w 404168"/>
                <a:gd name="connsiteY35" fmla="*/ 265487 h 479254"/>
                <a:gd name="connsiteX36" fmla="*/ 388225 w 404168"/>
                <a:gd name="connsiteY36" fmla="*/ 265755 h 479254"/>
                <a:gd name="connsiteX37" fmla="*/ 391226 w 404168"/>
                <a:gd name="connsiteY37" fmla="*/ 282478 h 47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04168" h="479254">
                  <a:moveTo>
                    <a:pt x="398167" y="259307"/>
                  </a:moveTo>
                  <a:lnTo>
                    <a:pt x="357162" y="187994"/>
                  </a:lnTo>
                  <a:lnTo>
                    <a:pt x="357162" y="185022"/>
                  </a:lnTo>
                  <a:cubicBezTo>
                    <a:pt x="360655" y="86398"/>
                    <a:pt x="283536" y="3615"/>
                    <a:pt x="184912" y="122"/>
                  </a:cubicBezTo>
                  <a:cubicBezTo>
                    <a:pt x="184882" y="121"/>
                    <a:pt x="184851" y="120"/>
                    <a:pt x="184822" y="119"/>
                  </a:cubicBezTo>
                  <a:cubicBezTo>
                    <a:pt x="182611" y="44"/>
                    <a:pt x="180410" y="4"/>
                    <a:pt x="178219" y="0"/>
                  </a:cubicBezTo>
                  <a:cubicBezTo>
                    <a:pt x="82189" y="-85"/>
                    <a:pt x="3368" y="75953"/>
                    <a:pt x="2" y="171924"/>
                  </a:cubicBezTo>
                  <a:lnTo>
                    <a:pt x="2" y="184999"/>
                  </a:lnTo>
                  <a:cubicBezTo>
                    <a:pt x="-230" y="241240"/>
                    <a:pt x="25681" y="294397"/>
                    <a:pt x="70126" y="328861"/>
                  </a:cubicBezTo>
                  <a:lnTo>
                    <a:pt x="70126" y="479255"/>
                  </a:lnTo>
                  <a:lnTo>
                    <a:pt x="257918" y="479255"/>
                  </a:lnTo>
                  <a:lnTo>
                    <a:pt x="257918" y="407942"/>
                  </a:lnTo>
                  <a:lnTo>
                    <a:pt x="287037" y="407942"/>
                  </a:lnTo>
                  <a:cubicBezTo>
                    <a:pt x="325734" y="407863"/>
                    <a:pt x="357084" y="376513"/>
                    <a:pt x="357162" y="337817"/>
                  </a:cubicBezTo>
                  <a:lnTo>
                    <a:pt x="357162" y="300972"/>
                  </a:lnTo>
                  <a:lnTo>
                    <a:pt x="383310" y="300972"/>
                  </a:lnTo>
                  <a:cubicBezTo>
                    <a:pt x="398761" y="299135"/>
                    <a:pt x="412430" y="281301"/>
                    <a:pt x="398167" y="259307"/>
                  </a:cubicBezTo>
                  <a:close/>
                  <a:moveTo>
                    <a:pt x="391202" y="282484"/>
                  </a:moveTo>
                  <a:cubicBezTo>
                    <a:pt x="389519" y="285932"/>
                    <a:pt x="386283" y="288364"/>
                    <a:pt x="382502" y="289021"/>
                  </a:cubicBezTo>
                  <a:lnTo>
                    <a:pt x="345277" y="289021"/>
                  </a:lnTo>
                  <a:lnTo>
                    <a:pt x="345277" y="337752"/>
                  </a:lnTo>
                  <a:cubicBezTo>
                    <a:pt x="345231" y="369897"/>
                    <a:pt x="319183" y="395945"/>
                    <a:pt x="287037" y="395991"/>
                  </a:cubicBezTo>
                  <a:lnTo>
                    <a:pt x="246032" y="395991"/>
                  </a:lnTo>
                  <a:lnTo>
                    <a:pt x="246032" y="467304"/>
                  </a:lnTo>
                  <a:lnTo>
                    <a:pt x="82012" y="467304"/>
                  </a:lnTo>
                  <a:lnTo>
                    <a:pt x="82012" y="323025"/>
                  </a:lnTo>
                  <a:lnTo>
                    <a:pt x="77400" y="319460"/>
                  </a:lnTo>
                  <a:cubicBezTo>
                    <a:pt x="35792" y="287308"/>
                    <a:pt x="11566" y="237586"/>
                    <a:pt x="11887" y="185004"/>
                  </a:cubicBezTo>
                  <a:lnTo>
                    <a:pt x="11887" y="172144"/>
                  </a:lnTo>
                  <a:cubicBezTo>
                    <a:pt x="14931" y="82558"/>
                    <a:pt x="88594" y="11595"/>
                    <a:pt x="178231" y="11897"/>
                  </a:cubicBezTo>
                  <a:cubicBezTo>
                    <a:pt x="180280" y="11897"/>
                    <a:pt x="182338" y="11935"/>
                    <a:pt x="184406" y="12010"/>
                  </a:cubicBezTo>
                  <a:cubicBezTo>
                    <a:pt x="276443" y="15336"/>
                    <a:pt x="348420" y="92533"/>
                    <a:pt x="345306" y="184577"/>
                  </a:cubicBezTo>
                  <a:lnTo>
                    <a:pt x="345306" y="191149"/>
                  </a:lnTo>
                  <a:lnTo>
                    <a:pt x="346887" y="193901"/>
                  </a:lnTo>
                  <a:lnTo>
                    <a:pt x="387892" y="265214"/>
                  </a:lnTo>
                  <a:lnTo>
                    <a:pt x="388053" y="265487"/>
                  </a:lnTo>
                  <a:lnTo>
                    <a:pt x="388225" y="265755"/>
                  </a:lnTo>
                  <a:cubicBezTo>
                    <a:pt x="392087" y="270418"/>
                    <a:pt x="393225" y="276763"/>
                    <a:pt x="391226" y="282478"/>
                  </a:cubicBezTo>
                  <a:close/>
                </a:path>
              </a:pathLst>
            </a:custGeom>
            <a:solidFill>
              <a:schemeClr val="tx1"/>
            </a:solidFill>
            <a:ln w="5854"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D358431-5B12-4CBC-AE19-E6517A797E3C}"/>
                </a:ext>
              </a:extLst>
            </p:cNvPr>
            <p:cNvSpPr/>
            <p:nvPr/>
          </p:nvSpPr>
          <p:spPr>
            <a:xfrm>
              <a:off x="5942117" y="5325084"/>
              <a:ext cx="50496" cy="76386"/>
            </a:xfrm>
            <a:custGeom>
              <a:avLst/>
              <a:gdLst>
                <a:gd name="connsiteX0" fmla="*/ 35657 w 50496"/>
                <a:gd name="connsiteY0" fmla="*/ 46669 h 76386"/>
                <a:gd name="connsiteX1" fmla="*/ 30587 w 50496"/>
                <a:gd name="connsiteY1" fmla="*/ 47619 h 76386"/>
                <a:gd name="connsiteX2" fmla="*/ 11886 w 50496"/>
                <a:gd name="connsiteY2" fmla="*/ 30789 h 76386"/>
                <a:gd name="connsiteX3" fmla="*/ 11886 w 50496"/>
                <a:gd name="connsiteY3" fmla="*/ 4475 h 76386"/>
                <a:gd name="connsiteX4" fmla="*/ 0 w 50496"/>
                <a:gd name="connsiteY4" fmla="*/ 0 h 76386"/>
                <a:gd name="connsiteX5" fmla="*/ 0 w 50496"/>
                <a:gd name="connsiteY5" fmla="*/ 35847 h 76386"/>
                <a:gd name="connsiteX6" fmla="*/ 21988 w 50496"/>
                <a:gd name="connsiteY6" fmla="*/ 55654 h 76386"/>
                <a:gd name="connsiteX7" fmla="*/ 29764 w 50496"/>
                <a:gd name="connsiteY7" fmla="*/ 75173 h 76386"/>
                <a:gd name="connsiteX8" fmla="*/ 49283 w 50496"/>
                <a:gd name="connsiteY8" fmla="*/ 67397 h 76386"/>
                <a:gd name="connsiteX9" fmla="*/ 41507 w 50496"/>
                <a:gd name="connsiteY9" fmla="*/ 47878 h 76386"/>
                <a:gd name="connsiteX10" fmla="*/ 35657 w 50496"/>
                <a:gd name="connsiteY10" fmla="*/ 46669 h 7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96" h="76386">
                  <a:moveTo>
                    <a:pt x="35657" y="46669"/>
                  </a:moveTo>
                  <a:cubicBezTo>
                    <a:pt x="33924" y="46683"/>
                    <a:pt x="32207" y="47006"/>
                    <a:pt x="30587" y="47619"/>
                  </a:cubicBezTo>
                  <a:lnTo>
                    <a:pt x="11886" y="30789"/>
                  </a:lnTo>
                  <a:lnTo>
                    <a:pt x="11886" y="4475"/>
                  </a:lnTo>
                  <a:cubicBezTo>
                    <a:pt x="7963" y="2912"/>
                    <a:pt x="3970" y="1343"/>
                    <a:pt x="0" y="0"/>
                  </a:cubicBezTo>
                  <a:lnTo>
                    <a:pt x="0" y="35847"/>
                  </a:lnTo>
                  <a:lnTo>
                    <a:pt x="21988" y="55654"/>
                  </a:lnTo>
                  <a:cubicBezTo>
                    <a:pt x="18745" y="63191"/>
                    <a:pt x="22227" y="71930"/>
                    <a:pt x="29764" y="75173"/>
                  </a:cubicBezTo>
                  <a:cubicBezTo>
                    <a:pt x="37302" y="78415"/>
                    <a:pt x="46040" y="74934"/>
                    <a:pt x="49283" y="67397"/>
                  </a:cubicBezTo>
                  <a:cubicBezTo>
                    <a:pt x="52526" y="59860"/>
                    <a:pt x="49045" y="51121"/>
                    <a:pt x="41507" y="47878"/>
                  </a:cubicBezTo>
                  <a:cubicBezTo>
                    <a:pt x="39659" y="47083"/>
                    <a:pt x="37669" y="46672"/>
                    <a:pt x="35657" y="46669"/>
                  </a:cubicBezTo>
                  <a:close/>
                </a:path>
              </a:pathLst>
            </a:custGeom>
            <a:solidFill>
              <a:schemeClr val="tx1"/>
            </a:solidFill>
            <a:ln w="585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C50499E-E0D8-45F7-A20C-154C3712A6BB}"/>
                </a:ext>
              </a:extLst>
            </p:cNvPr>
            <p:cNvSpPr/>
            <p:nvPr/>
          </p:nvSpPr>
          <p:spPr>
            <a:xfrm>
              <a:off x="5753227" y="5324182"/>
              <a:ext cx="174028" cy="261528"/>
            </a:xfrm>
            <a:custGeom>
              <a:avLst/>
              <a:gdLst>
                <a:gd name="connsiteX0" fmla="*/ 159176 w 174028"/>
                <a:gd name="connsiteY0" fmla="*/ 166427 h 261528"/>
                <a:gd name="connsiteX1" fmla="*/ 153530 w 174028"/>
                <a:gd name="connsiteY1" fmla="*/ 167556 h 261528"/>
                <a:gd name="connsiteX2" fmla="*/ 111634 w 174028"/>
                <a:gd name="connsiteY2" fmla="*/ 125517 h 261528"/>
                <a:gd name="connsiteX3" fmla="*/ 111634 w 174028"/>
                <a:gd name="connsiteY3" fmla="*/ 56521 h 261528"/>
                <a:gd name="connsiteX4" fmla="*/ 147290 w 174028"/>
                <a:gd name="connsiteY4" fmla="*/ 56521 h 261528"/>
                <a:gd name="connsiteX5" fmla="*/ 147290 w 174028"/>
                <a:gd name="connsiteY5" fmla="*/ 84452 h 261528"/>
                <a:gd name="connsiteX6" fmla="*/ 139616 w 174028"/>
                <a:gd name="connsiteY6" fmla="*/ 104012 h 261528"/>
                <a:gd name="connsiteX7" fmla="*/ 159176 w 174028"/>
                <a:gd name="connsiteY7" fmla="*/ 111686 h 261528"/>
                <a:gd name="connsiteX8" fmla="*/ 166850 w 174028"/>
                <a:gd name="connsiteY8" fmla="*/ 92126 h 261528"/>
                <a:gd name="connsiteX9" fmla="*/ 159176 w 174028"/>
                <a:gd name="connsiteY9" fmla="*/ 84452 h 261528"/>
                <a:gd name="connsiteX10" fmla="*/ 159176 w 174028"/>
                <a:gd name="connsiteY10" fmla="*/ 44630 h 261528"/>
                <a:gd name="connsiteX11" fmla="*/ 111634 w 174028"/>
                <a:gd name="connsiteY11" fmla="*/ 44630 h 261528"/>
                <a:gd name="connsiteX12" fmla="*/ 111634 w 174028"/>
                <a:gd name="connsiteY12" fmla="*/ 28477 h 261528"/>
                <a:gd name="connsiteX13" fmla="*/ 119307 w 174028"/>
                <a:gd name="connsiteY13" fmla="*/ 8918 h 261528"/>
                <a:gd name="connsiteX14" fmla="*/ 99748 w 174028"/>
                <a:gd name="connsiteY14" fmla="*/ 1244 h 261528"/>
                <a:gd name="connsiteX15" fmla="*/ 92074 w 174028"/>
                <a:gd name="connsiteY15" fmla="*/ 20804 h 261528"/>
                <a:gd name="connsiteX16" fmla="*/ 99748 w 174028"/>
                <a:gd name="connsiteY16" fmla="*/ 28477 h 261528"/>
                <a:gd name="connsiteX17" fmla="*/ 99748 w 174028"/>
                <a:gd name="connsiteY17" fmla="*/ 130218 h 261528"/>
                <a:gd name="connsiteX18" fmla="*/ 119359 w 174028"/>
                <a:gd name="connsiteY18" fmla="*/ 150477 h 261528"/>
                <a:gd name="connsiteX19" fmla="*/ 87862 w 174028"/>
                <a:gd name="connsiteY19" fmla="*/ 181973 h 261528"/>
                <a:gd name="connsiteX20" fmla="*/ 87862 w 174028"/>
                <a:gd name="connsiteY20" fmla="*/ 211057 h 261528"/>
                <a:gd name="connsiteX21" fmla="*/ 52022 w 174028"/>
                <a:gd name="connsiteY21" fmla="*/ 211057 h 261528"/>
                <a:gd name="connsiteX22" fmla="*/ 29106 w 174028"/>
                <a:gd name="connsiteY22" fmla="*/ 184142 h 261528"/>
                <a:gd name="connsiteX23" fmla="*/ 21757 w 174028"/>
                <a:gd name="connsiteY23" fmla="*/ 163832 h 261528"/>
                <a:gd name="connsiteX24" fmla="*/ 1447 w 174028"/>
                <a:gd name="connsiteY24" fmla="*/ 171180 h 261528"/>
                <a:gd name="connsiteX25" fmla="*/ 8796 w 174028"/>
                <a:gd name="connsiteY25" fmla="*/ 191491 h 261528"/>
                <a:gd name="connsiteX26" fmla="*/ 20008 w 174028"/>
                <a:gd name="connsiteY26" fmla="*/ 192183 h 261528"/>
                <a:gd name="connsiteX27" fmla="*/ 46453 w 174028"/>
                <a:gd name="connsiteY27" fmla="*/ 222949 h 261528"/>
                <a:gd name="connsiteX28" fmla="*/ 87862 w 174028"/>
                <a:gd name="connsiteY28" fmla="*/ 222949 h 261528"/>
                <a:gd name="connsiteX29" fmla="*/ 87862 w 174028"/>
                <a:gd name="connsiteY29" fmla="*/ 233051 h 261528"/>
                <a:gd name="connsiteX30" fmla="*/ 80189 w 174028"/>
                <a:gd name="connsiteY30" fmla="*/ 252611 h 261528"/>
                <a:gd name="connsiteX31" fmla="*/ 99748 w 174028"/>
                <a:gd name="connsiteY31" fmla="*/ 260285 h 261528"/>
                <a:gd name="connsiteX32" fmla="*/ 107422 w 174028"/>
                <a:gd name="connsiteY32" fmla="*/ 240725 h 261528"/>
                <a:gd name="connsiteX33" fmla="*/ 99748 w 174028"/>
                <a:gd name="connsiteY33" fmla="*/ 233051 h 261528"/>
                <a:gd name="connsiteX34" fmla="*/ 99748 w 174028"/>
                <a:gd name="connsiteY34" fmla="*/ 186662 h 261528"/>
                <a:gd name="connsiteX35" fmla="*/ 127679 w 174028"/>
                <a:gd name="connsiteY35" fmla="*/ 158731 h 261528"/>
                <a:gd name="connsiteX36" fmla="*/ 145204 w 174028"/>
                <a:gd name="connsiteY36" fmla="*/ 176381 h 261528"/>
                <a:gd name="connsiteX37" fmla="*/ 154336 w 174028"/>
                <a:gd name="connsiteY37" fmla="*/ 195248 h 261528"/>
                <a:gd name="connsiteX38" fmla="*/ 173203 w 174028"/>
                <a:gd name="connsiteY38" fmla="*/ 186115 h 261528"/>
                <a:gd name="connsiteX39" fmla="*/ 164071 w 174028"/>
                <a:gd name="connsiteY39" fmla="*/ 167249 h 261528"/>
                <a:gd name="connsiteX40" fmla="*/ 159176 w 174028"/>
                <a:gd name="connsiteY40" fmla="*/ 166427 h 26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4028" h="261528">
                  <a:moveTo>
                    <a:pt x="159176" y="166427"/>
                  </a:moveTo>
                  <a:cubicBezTo>
                    <a:pt x="157238" y="166429"/>
                    <a:pt x="155319" y="166813"/>
                    <a:pt x="153530" y="167556"/>
                  </a:cubicBezTo>
                  <a:lnTo>
                    <a:pt x="111634" y="125517"/>
                  </a:lnTo>
                  <a:lnTo>
                    <a:pt x="111634" y="56521"/>
                  </a:lnTo>
                  <a:lnTo>
                    <a:pt x="147290" y="56521"/>
                  </a:lnTo>
                  <a:lnTo>
                    <a:pt x="147290" y="84452"/>
                  </a:lnTo>
                  <a:cubicBezTo>
                    <a:pt x="139770" y="87735"/>
                    <a:pt x="136334" y="96491"/>
                    <a:pt x="139616" y="104012"/>
                  </a:cubicBezTo>
                  <a:cubicBezTo>
                    <a:pt x="142898" y="111532"/>
                    <a:pt x="151656" y="114968"/>
                    <a:pt x="159176" y="111686"/>
                  </a:cubicBezTo>
                  <a:cubicBezTo>
                    <a:pt x="166696" y="108404"/>
                    <a:pt x="170132" y="99646"/>
                    <a:pt x="166850" y="92126"/>
                  </a:cubicBezTo>
                  <a:cubicBezTo>
                    <a:pt x="165351" y="88692"/>
                    <a:pt x="162610" y="85951"/>
                    <a:pt x="159176" y="84452"/>
                  </a:cubicBezTo>
                  <a:lnTo>
                    <a:pt x="159176" y="44630"/>
                  </a:lnTo>
                  <a:lnTo>
                    <a:pt x="111634" y="44630"/>
                  </a:lnTo>
                  <a:lnTo>
                    <a:pt x="111634" y="28477"/>
                  </a:lnTo>
                  <a:cubicBezTo>
                    <a:pt x="119154" y="25195"/>
                    <a:pt x="122590" y="16439"/>
                    <a:pt x="119307" y="8918"/>
                  </a:cubicBezTo>
                  <a:cubicBezTo>
                    <a:pt x="116025" y="1398"/>
                    <a:pt x="107268" y="-2038"/>
                    <a:pt x="99748" y="1244"/>
                  </a:cubicBezTo>
                  <a:cubicBezTo>
                    <a:pt x="92228" y="4526"/>
                    <a:pt x="88792" y="13284"/>
                    <a:pt x="92074" y="20804"/>
                  </a:cubicBezTo>
                  <a:cubicBezTo>
                    <a:pt x="93573" y="24238"/>
                    <a:pt x="96314" y="26979"/>
                    <a:pt x="99748" y="28477"/>
                  </a:cubicBezTo>
                  <a:lnTo>
                    <a:pt x="99748" y="130218"/>
                  </a:lnTo>
                  <a:lnTo>
                    <a:pt x="119359" y="150477"/>
                  </a:lnTo>
                  <a:lnTo>
                    <a:pt x="87862" y="181973"/>
                  </a:lnTo>
                  <a:lnTo>
                    <a:pt x="87862" y="211057"/>
                  </a:lnTo>
                  <a:lnTo>
                    <a:pt x="52022" y="211057"/>
                  </a:lnTo>
                  <a:lnTo>
                    <a:pt x="29106" y="184142"/>
                  </a:lnTo>
                  <a:cubicBezTo>
                    <a:pt x="32686" y="176505"/>
                    <a:pt x="29396" y="167411"/>
                    <a:pt x="21757" y="163832"/>
                  </a:cubicBezTo>
                  <a:cubicBezTo>
                    <a:pt x="14120" y="160252"/>
                    <a:pt x="5026" y="163542"/>
                    <a:pt x="1447" y="171180"/>
                  </a:cubicBezTo>
                  <a:cubicBezTo>
                    <a:pt x="-2133" y="178818"/>
                    <a:pt x="1158" y="187911"/>
                    <a:pt x="8796" y="191491"/>
                  </a:cubicBezTo>
                  <a:cubicBezTo>
                    <a:pt x="12310" y="193137"/>
                    <a:pt x="16318" y="193385"/>
                    <a:pt x="20008" y="192183"/>
                  </a:cubicBezTo>
                  <a:lnTo>
                    <a:pt x="46453" y="222949"/>
                  </a:lnTo>
                  <a:lnTo>
                    <a:pt x="87862" y="222949"/>
                  </a:lnTo>
                  <a:lnTo>
                    <a:pt x="87862" y="233051"/>
                  </a:lnTo>
                  <a:cubicBezTo>
                    <a:pt x="80342" y="236334"/>
                    <a:pt x="76906" y="245090"/>
                    <a:pt x="80189" y="252611"/>
                  </a:cubicBezTo>
                  <a:cubicBezTo>
                    <a:pt x="83471" y="260131"/>
                    <a:pt x="92228" y="263567"/>
                    <a:pt x="99748" y="260285"/>
                  </a:cubicBezTo>
                  <a:cubicBezTo>
                    <a:pt x="107268" y="257003"/>
                    <a:pt x="110704" y="248245"/>
                    <a:pt x="107422" y="240725"/>
                  </a:cubicBezTo>
                  <a:cubicBezTo>
                    <a:pt x="105923" y="237291"/>
                    <a:pt x="103182" y="234550"/>
                    <a:pt x="99748" y="233051"/>
                  </a:cubicBezTo>
                  <a:lnTo>
                    <a:pt x="99748" y="186662"/>
                  </a:lnTo>
                  <a:lnTo>
                    <a:pt x="127679" y="158731"/>
                  </a:lnTo>
                  <a:lnTo>
                    <a:pt x="145204" y="176381"/>
                  </a:lnTo>
                  <a:cubicBezTo>
                    <a:pt x="142516" y="184113"/>
                    <a:pt x="146605" y="192560"/>
                    <a:pt x="154336" y="195248"/>
                  </a:cubicBezTo>
                  <a:cubicBezTo>
                    <a:pt x="162068" y="197936"/>
                    <a:pt x="170515" y="193847"/>
                    <a:pt x="173203" y="186115"/>
                  </a:cubicBezTo>
                  <a:cubicBezTo>
                    <a:pt x="175891" y="178384"/>
                    <a:pt x="171802" y="169937"/>
                    <a:pt x="164071" y="167249"/>
                  </a:cubicBezTo>
                  <a:cubicBezTo>
                    <a:pt x="162497" y="166702"/>
                    <a:pt x="160842" y="166424"/>
                    <a:pt x="159176" y="166427"/>
                  </a:cubicBezTo>
                  <a:close/>
                </a:path>
              </a:pathLst>
            </a:custGeom>
            <a:solidFill>
              <a:schemeClr val="tx1"/>
            </a:solidFill>
            <a:ln w="5854" cap="flat">
              <a:noFill/>
              <a:prstDash val="solid"/>
              <a:miter/>
            </a:ln>
          </p:spPr>
          <p:txBody>
            <a:bodyPr rtlCol="0" anchor="ctr"/>
            <a:lstStyle/>
            <a:p>
              <a:endParaRPr lang="en-US"/>
            </a:p>
          </p:txBody>
        </p:sp>
      </p:grpSp>
      <p:sp>
        <p:nvSpPr>
          <p:cNvPr id="58" name="TextBox 57">
            <a:extLst>
              <a:ext uri="{FF2B5EF4-FFF2-40B4-BE49-F238E27FC236}">
                <a16:creationId xmlns:a16="http://schemas.microsoft.com/office/drawing/2014/main" id="{CF3E1D9E-D270-4EC5-90C0-15B963DE0CEB}"/>
              </a:ext>
            </a:extLst>
          </p:cNvPr>
          <p:cNvSpPr txBox="1"/>
          <p:nvPr/>
        </p:nvSpPr>
        <p:spPr>
          <a:xfrm>
            <a:off x="588264" y="6303737"/>
            <a:ext cx="3524250" cy="276999"/>
          </a:xfrm>
          <a:prstGeom prst="rect">
            <a:avLst/>
          </a:prstGeom>
          <a:noFill/>
        </p:spPr>
        <p:txBody>
          <a:bodyPr wrap="square" lIns="0" tIns="0" rIns="0" bIns="0" rtlCol="0">
            <a:spAutoFit/>
          </a:bodyPr>
          <a:lstStyle/>
          <a:p>
            <a:pPr marL="114300" marR="0" lvl="0" indent="-114300" algn="l" defTabSz="914192" rtl="0" eaLnBrk="1" fontAlgn="auto" latinLnBrk="0" hangingPunct="1">
              <a:lnSpc>
                <a:spcPct val="100000"/>
              </a:lnSpc>
              <a:spcBef>
                <a:spcPts val="0"/>
              </a:spcBef>
              <a:spcAft>
                <a:spcPts val="0"/>
              </a:spcAft>
              <a:buClrTx/>
              <a:buSzTx/>
              <a:buFont typeface="+mj-lt"/>
              <a:buAutoNum type="arabicPeriod"/>
              <a:tabLst/>
              <a:defRPr/>
            </a:pPr>
            <a:r>
              <a:rPr kumimoji="0" lang="en-US" sz="900" b="0" i="0" u="none" strike="noStrike" kern="1200" cap="none" spc="0" normalizeH="0" baseline="0" noProof="0" dirty="0">
                <a:ln>
                  <a:noFill/>
                </a:ln>
                <a:solidFill>
                  <a:schemeClr val="tx2"/>
                </a:solidFill>
                <a:effectLst/>
                <a:uLnTx/>
                <a:uFillTx/>
                <a:ea typeface="+mn-ea"/>
                <a:cs typeface="+mn-cs"/>
                <a:hlinkClick r:id="rId7">
                  <a:extLst>
                    <a:ext uri="{A12FA001-AC4F-418D-AE19-62706E023703}">
                      <ahyp:hlinkClr xmlns:ahyp="http://schemas.microsoft.com/office/drawing/2018/hyperlinkcolor" val="tx"/>
                    </a:ext>
                  </a:extLst>
                </a:hlinkClick>
              </a:rPr>
              <a:t>Microsoft Digital Defense Report 2024</a:t>
            </a:r>
            <a:endParaRPr kumimoji="0" lang="en-US" sz="900" b="0" i="0" u="none" strike="noStrike" kern="1200" cap="none" spc="0" normalizeH="0" baseline="0" noProof="0" dirty="0">
              <a:ln>
                <a:noFill/>
              </a:ln>
              <a:solidFill>
                <a:schemeClr val="tx2"/>
              </a:solidFill>
              <a:effectLst/>
              <a:uLnTx/>
              <a:uFillTx/>
              <a:ea typeface="+mn-ea"/>
              <a:cs typeface="+mn-cs"/>
            </a:endParaRPr>
          </a:p>
          <a:p>
            <a:pPr marL="114300" indent="-114300" defTabSz="914192">
              <a:buFont typeface="+mj-lt"/>
              <a:buAutoNum type="arabicPeriod"/>
              <a:defRPr/>
            </a:pPr>
            <a:r>
              <a:rPr lang="en-GB" sz="900" dirty="0" err="1">
                <a:solidFill>
                  <a:schemeClr val="tx2"/>
                </a:solidFill>
                <a:hlinkClick r:id="rId8">
                  <a:extLst>
                    <a:ext uri="{A12FA001-AC4F-418D-AE19-62706E023703}">
                      <ahyp:hlinkClr xmlns:ahyp="http://schemas.microsoft.com/office/drawing/2018/hyperlinkcolor" val="tx"/>
                    </a:ext>
                  </a:extLst>
                </a:hlinkClick>
              </a:rPr>
              <a:t>HoxHunt</a:t>
            </a:r>
            <a:r>
              <a:rPr lang="en-GB" sz="900" dirty="0">
                <a:solidFill>
                  <a:schemeClr val="tx2"/>
                </a:solidFill>
                <a:hlinkClick r:id="rId8">
                  <a:extLst>
                    <a:ext uri="{A12FA001-AC4F-418D-AE19-62706E023703}">
                      <ahyp:hlinkClr xmlns:ahyp="http://schemas.microsoft.com/office/drawing/2018/hyperlinkcolor" val="tx"/>
                    </a:ext>
                  </a:extLst>
                </a:hlinkClick>
              </a:rPr>
              <a:t> - Phishing Trends Report​</a:t>
            </a:r>
            <a:endParaRPr lang="en-US" sz="900" dirty="0">
              <a:solidFill>
                <a:schemeClr val="tx2"/>
              </a:solidFill>
            </a:endParaRPr>
          </a:p>
        </p:txBody>
      </p:sp>
    </p:spTree>
    <p:extLst>
      <p:ext uri="{BB962C8B-B14F-4D97-AF65-F5344CB8AC3E}">
        <p14:creationId xmlns:p14="http://schemas.microsoft.com/office/powerpoint/2010/main" val="124446663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grpSp>
        <p:nvGrpSpPr>
          <p:cNvPr id="297" name="Group 296">
            <a:extLst>
              <a:ext uri="{FF2B5EF4-FFF2-40B4-BE49-F238E27FC236}">
                <a16:creationId xmlns:a16="http://schemas.microsoft.com/office/drawing/2014/main" id="{3D4AD868-EE42-4017-83E9-E1CA1D83F538}"/>
              </a:ext>
            </a:extLst>
          </p:cNvPr>
          <p:cNvGrpSpPr/>
          <p:nvPr/>
        </p:nvGrpSpPr>
        <p:grpSpPr>
          <a:xfrm>
            <a:off x="7055913" y="2458643"/>
            <a:ext cx="900000" cy="900000"/>
            <a:chOff x="9887616" y="2134986"/>
            <a:chExt cx="900000" cy="900000"/>
          </a:xfrm>
        </p:grpSpPr>
        <p:pic>
          <p:nvPicPr>
            <p:cNvPr id="298" name="Picture 297">
              <a:extLst>
                <a:ext uri="{FF2B5EF4-FFF2-40B4-BE49-F238E27FC236}">
                  <a16:creationId xmlns:a16="http://schemas.microsoft.com/office/drawing/2014/main" id="{0B573F2A-D294-42AC-ACDB-D2E066F59B3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887616" y="2134986"/>
              <a:ext cx="900000" cy="900000"/>
            </a:xfrm>
            <a:prstGeom prst="rect">
              <a:avLst/>
            </a:prstGeom>
          </p:spPr>
        </p:pic>
        <p:pic>
          <p:nvPicPr>
            <p:cNvPr id="299" name="Graphic 298">
              <a:extLst>
                <a:ext uri="{FF2B5EF4-FFF2-40B4-BE49-F238E27FC236}">
                  <a16:creationId xmlns:a16="http://schemas.microsoft.com/office/drawing/2014/main" id="{E37F38F1-70E0-43B1-A569-ED60065F37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18834" y="2368986"/>
              <a:ext cx="37565" cy="432000"/>
            </a:xfrm>
            <a:prstGeom prst="rect">
              <a:avLst/>
            </a:prstGeom>
          </p:spPr>
        </p:pic>
      </p:grpSp>
      <p:sp>
        <p:nvSpPr>
          <p:cNvPr id="3" name="Title 2">
            <a:extLst>
              <a:ext uri="{FF2B5EF4-FFF2-40B4-BE49-F238E27FC236}">
                <a16:creationId xmlns:a16="http://schemas.microsoft.com/office/drawing/2014/main" id="{4909100E-235B-4682-9E28-C1FEE5928BF5}"/>
              </a:ext>
            </a:extLst>
          </p:cNvPr>
          <p:cNvSpPr>
            <a:spLocks noGrp="1"/>
          </p:cNvSpPr>
          <p:nvPr>
            <p:ph type="title"/>
          </p:nvPr>
        </p:nvSpPr>
        <p:spPr/>
        <p:txBody>
          <a:bodyPr/>
          <a:lstStyle/>
          <a:p>
            <a:r>
              <a:rPr lang="en-US"/>
              <a:t>Current state of business</a:t>
            </a:r>
          </a:p>
        </p:txBody>
      </p:sp>
      <p:grpSp>
        <p:nvGrpSpPr>
          <p:cNvPr id="395" name="Group 394">
            <a:extLst>
              <a:ext uri="{FF2B5EF4-FFF2-40B4-BE49-F238E27FC236}">
                <a16:creationId xmlns:a16="http://schemas.microsoft.com/office/drawing/2014/main" id="{BB31D79A-F7B7-464A-83D6-A3034BCDAD9F}"/>
              </a:ext>
            </a:extLst>
          </p:cNvPr>
          <p:cNvGrpSpPr/>
          <p:nvPr/>
        </p:nvGrpSpPr>
        <p:grpSpPr>
          <a:xfrm>
            <a:off x="1392142" y="2458643"/>
            <a:ext cx="900000" cy="900000"/>
            <a:chOff x="1392142" y="2134986"/>
            <a:chExt cx="900000" cy="900000"/>
          </a:xfrm>
        </p:grpSpPr>
        <p:pic>
          <p:nvPicPr>
            <p:cNvPr id="393" name="Picture 392">
              <a:extLst>
                <a:ext uri="{FF2B5EF4-FFF2-40B4-BE49-F238E27FC236}">
                  <a16:creationId xmlns:a16="http://schemas.microsoft.com/office/drawing/2014/main" id="{40E90F31-368F-4F4C-94EA-41D7D2F519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92142" y="2134986"/>
              <a:ext cx="900000" cy="900000"/>
            </a:xfrm>
            <a:prstGeom prst="rect">
              <a:avLst/>
            </a:prstGeom>
          </p:spPr>
        </p:pic>
        <p:grpSp>
          <p:nvGrpSpPr>
            <p:cNvPr id="370" name="Group 369">
              <a:extLst>
                <a:ext uri="{FF2B5EF4-FFF2-40B4-BE49-F238E27FC236}">
                  <a16:creationId xmlns:a16="http://schemas.microsoft.com/office/drawing/2014/main" id="{EA47C1B0-322F-4012-A4B6-4F1DC6BF370C}"/>
                </a:ext>
              </a:extLst>
            </p:cNvPr>
            <p:cNvGrpSpPr>
              <a:grpSpLocks noChangeAspect="1"/>
            </p:cNvGrpSpPr>
            <p:nvPr/>
          </p:nvGrpSpPr>
          <p:grpSpPr>
            <a:xfrm>
              <a:off x="1714385" y="2368986"/>
              <a:ext cx="255514" cy="432000"/>
              <a:chOff x="1910713" y="-2337373"/>
              <a:chExt cx="184048" cy="311172"/>
            </a:xfrm>
          </p:grpSpPr>
          <p:sp>
            <p:nvSpPr>
              <p:cNvPr id="13" name="location_5">
                <a:extLst>
                  <a:ext uri="{FF2B5EF4-FFF2-40B4-BE49-F238E27FC236}">
                    <a16:creationId xmlns:a16="http://schemas.microsoft.com/office/drawing/2014/main" id="{67FD8F72-EC52-4C03-AFFE-70119C11F525}"/>
                  </a:ext>
                  <a:ext uri="{C183D7F6-B498-43B3-948B-1728B52AA6E4}">
                    <adec:decorative xmlns:adec="http://schemas.microsoft.com/office/drawing/2017/decorative" val="1"/>
                  </a:ext>
                </a:extLst>
              </p:cNvPr>
              <p:cNvSpPr>
                <a:spLocks noChangeAspect="1" noEditPoints="1"/>
              </p:cNvSpPr>
              <p:nvPr/>
            </p:nvSpPr>
            <p:spPr bwMode="auto">
              <a:xfrm>
                <a:off x="1910713" y="-2248523"/>
                <a:ext cx="79048" cy="222322"/>
              </a:xfrm>
              <a:custGeom>
                <a:avLst/>
                <a:gdLst>
                  <a:gd name="T0" fmla="*/ 0 w 116"/>
                  <a:gd name="T1" fmla="*/ 58 h 330"/>
                  <a:gd name="T2" fmla="*/ 58 w 116"/>
                  <a:gd name="T3" fmla="*/ 0 h 330"/>
                  <a:gd name="T4" fmla="*/ 116 w 116"/>
                  <a:gd name="T5" fmla="*/ 58 h 330"/>
                  <a:gd name="T6" fmla="*/ 58 w 116"/>
                  <a:gd name="T7" fmla="*/ 116 h 330"/>
                  <a:gd name="T8" fmla="*/ 0 w 116"/>
                  <a:gd name="T9" fmla="*/ 58 h 330"/>
                  <a:gd name="T10" fmla="*/ 58 w 116"/>
                  <a:gd name="T11" fmla="*/ 116 h 330"/>
                  <a:gd name="T12" fmla="*/ 58 w 116"/>
                  <a:gd name="T13" fmla="*/ 330 h 330"/>
                </a:gdLst>
                <a:ahLst/>
                <a:cxnLst>
                  <a:cxn ang="0">
                    <a:pos x="T0" y="T1"/>
                  </a:cxn>
                  <a:cxn ang="0">
                    <a:pos x="T2" y="T3"/>
                  </a:cxn>
                  <a:cxn ang="0">
                    <a:pos x="T4" y="T5"/>
                  </a:cxn>
                  <a:cxn ang="0">
                    <a:pos x="T6" y="T7"/>
                  </a:cxn>
                  <a:cxn ang="0">
                    <a:pos x="T8" y="T9"/>
                  </a:cxn>
                  <a:cxn ang="0">
                    <a:pos x="T10" y="T11"/>
                  </a:cxn>
                  <a:cxn ang="0">
                    <a:pos x="T12" y="T13"/>
                  </a:cxn>
                </a:cxnLst>
                <a:rect l="0" t="0" r="r" b="b"/>
                <a:pathLst>
                  <a:path w="116" h="330">
                    <a:moveTo>
                      <a:pt x="0" y="58"/>
                    </a:moveTo>
                    <a:cubicBezTo>
                      <a:pt x="0" y="26"/>
                      <a:pt x="26" y="0"/>
                      <a:pt x="58" y="0"/>
                    </a:cubicBezTo>
                    <a:cubicBezTo>
                      <a:pt x="90" y="0"/>
                      <a:pt x="116" y="26"/>
                      <a:pt x="116" y="58"/>
                    </a:cubicBezTo>
                    <a:cubicBezTo>
                      <a:pt x="116" y="90"/>
                      <a:pt x="90" y="116"/>
                      <a:pt x="58" y="116"/>
                    </a:cubicBezTo>
                    <a:cubicBezTo>
                      <a:pt x="26" y="116"/>
                      <a:pt x="0" y="90"/>
                      <a:pt x="0" y="58"/>
                    </a:cubicBezTo>
                    <a:close/>
                    <a:moveTo>
                      <a:pt x="58" y="116"/>
                    </a:moveTo>
                    <a:cubicBezTo>
                      <a:pt x="58" y="330"/>
                      <a:pt x="58" y="330"/>
                      <a:pt x="58" y="33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cs typeface="Segoe UI" panose="020B0502040204020203" pitchFamily="34" charset="0"/>
                </a:endParaRPr>
              </a:p>
            </p:txBody>
          </p:sp>
          <p:sp>
            <p:nvSpPr>
              <p:cNvPr id="14" name="location_5">
                <a:extLst>
                  <a:ext uri="{FF2B5EF4-FFF2-40B4-BE49-F238E27FC236}">
                    <a16:creationId xmlns:a16="http://schemas.microsoft.com/office/drawing/2014/main" id="{D1DDFD05-2CBA-476C-9B2E-F8A19697D499}"/>
                  </a:ext>
                  <a:ext uri="{C183D7F6-B498-43B3-948B-1728B52AA6E4}">
                    <adec:decorative xmlns:adec="http://schemas.microsoft.com/office/drawing/2017/decorative" val="1"/>
                  </a:ext>
                </a:extLst>
              </p:cNvPr>
              <p:cNvSpPr>
                <a:spLocks noChangeAspect="1" noEditPoints="1"/>
              </p:cNvSpPr>
              <p:nvPr/>
            </p:nvSpPr>
            <p:spPr bwMode="auto">
              <a:xfrm>
                <a:off x="2015713" y="-2337373"/>
                <a:ext cx="79048" cy="222322"/>
              </a:xfrm>
              <a:custGeom>
                <a:avLst/>
                <a:gdLst>
                  <a:gd name="T0" fmla="*/ 0 w 116"/>
                  <a:gd name="T1" fmla="*/ 58 h 330"/>
                  <a:gd name="T2" fmla="*/ 58 w 116"/>
                  <a:gd name="T3" fmla="*/ 0 h 330"/>
                  <a:gd name="T4" fmla="*/ 116 w 116"/>
                  <a:gd name="T5" fmla="*/ 58 h 330"/>
                  <a:gd name="T6" fmla="*/ 58 w 116"/>
                  <a:gd name="T7" fmla="*/ 116 h 330"/>
                  <a:gd name="T8" fmla="*/ 0 w 116"/>
                  <a:gd name="T9" fmla="*/ 58 h 330"/>
                  <a:gd name="T10" fmla="*/ 58 w 116"/>
                  <a:gd name="T11" fmla="*/ 116 h 330"/>
                  <a:gd name="T12" fmla="*/ 58 w 116"/>
                  <a:gd name="T13" fmla="*/ 330 h 330"/>
                </a:gdLst>
                <a:ahLst/>
                <a:cxnLst>
                  <a:cxn ang="0">
                    <a:pos x="T0" y="T1"/>
                  </a:cxn>
                  <a:cxn ang="0">
                    <a:pos x="T2" y="T3"/>
                  </a:cxn>
                  <a:cxn ang="0">
                    <a:pos x="T4" y="T5"/>
                  </a:cxn>
                  <a:cxn ang="0">
                    <a:pos x="T6" y="T7"/>
                  </a:cxn>
                  <a:cxn ang="0">
                    <a:pos x="T8" y="T9"/>
                  </a:cxn>
                  <a:cxn ang="0">
                    <a:pos x="T10" y="T11"/>
                  </a:cxn>
                  <a:cxn ang="0">
                    <a:pos x="T12" y="T13"/>
                  </a:cxn>
                </a:cxnLst>
                <a:rect l="0" t="0" r="r" b="b"/>
                <a:pathLst>
                  <a:path w="116" h="330">
                    <a:moveTo>
                      <a:pt x="0" y="58"/>
                    </a:moveTo>
                    <a:cubicBezTo>
                      <a:pt x="0" y="26"/>
                      <a:pt x="26" y="0"/>
                      <a:pt x="58" y="0"/>
                    </a:cubicBezTo>
                    <a:cubicBezTo>
                      <a:pt x="90" y="0"/>
                      <a:pt x="116" y="26"/>
                      <a:pt x="116" y="58"/>
                    </a:cubicBezTo>
                    <a:cubicBezTo>
                      <a:pt x="116" y="90"/>
                      <a:pt x="90" y="116"/>
                      <a:pt x="58" y="116"/>
                    </a:cubicBezTo>
                    <a:cubicBezTo>
                      <a:pt x="26" y="116"/>
                      <a:pt x="0" y="90"/>
                      <a:pt x="0" y="58"/>
                    </a:cubicBezTo>
                    <a:close/>
                    <a:moveTo>
                      <a:pt x="58" y="116"/>
                    </a:moveTo>
                    <a:cubicBezTo>
                      <a:pt x="58" y="330"/>
                      <a:pt x="58" y="330"/>
                      <a:pt x="58" y="33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cs typeface="Segoe UI" panose="020B0502040204020203" pitchFamily="34" charset="0"/>
                </a:endParaRPr>
              </a:p>
            </p:txBody>
          </p:sp>
        </p:grpSp>
      </p:grpSp>
      <p:sp>
        <p:nvSpPr>
          <p:cNvPr id="286" name="TextBox 285">
            <a:extLst>
              <a:ext uri="{FF2B5EF4-FFF2-40B4-BE49-F238E27FC236}">
                <a16:creationId xmlns:a16="http://schemas.microsoft.com/office/drawing/2014/main" id="{6A9FAAEF-0327-46BD-92B9-A5417863AF2D}"/>
              </a:ext>
            </a:extLst>
          </p:cNvPr>
          <p:cNvSpPr txBox="1"/>
          <p:nvPr/>
        </p:nvSpPr>
        <p:spPr>
          <a:xfrm>
            <a:off x="1288366" y="1505269"/>
            <a:ext cx="1119794" cy="492443"/>
          </a:xfrm>
          <a:prstGeom prst="rect">
            <a:avLst/>
          </a:prstGeom>
          <a:noFill/>
        </p:spPr>
        <p:txBody>
          <a:bodyPr wrap="none" lIns="0" tIns="0" rIns="0" bIns="0" rtlCol="0" anchor="t">
            <a:spAutoFit/>
          </a:bodyPr>
          <a:lstStyle/>
          <a:p>
            <a:pPr algn="ctr" defTabSz="403433"/>
            <a:r>
              <a:rPr lang="en-US" sz="1600">
                <a:latin typeface="+mj-lt"/>
                <a:cs typeface="Segoe UI Semibold" panose="020B0702040204020203" pitchFamily="34" charset="0"/>
              </a:rPr>
              <a:t>Remote &amp; </a:t>
            </a:r>
            <a:br>
              <a:rPr lang="en-US" sz="1600">
                <a:latin typeface="+mj-lt"/>
                <a:cs typeface="Segoe UI Semibold" panose="020B0702040204020203" pitchFamily="34" charset="0"/>
              </a:rPr>
            </a:br>
            <a:r>
              <a:rPr lang="en-US" sz="1600">
                <a:latin typeface="+mj-lt"/>
                <a:cs typeface="Segoe UI Semibold" panose="020B0702040204020203" pitchFamily="34" charset="0"/>
              </a:rPr>
              <a:t>hybrid work</a:t>
            </a:r>
          </a:p>
        </p:txBody>
      </p:sp>
      <p:cxnSp>
        <p:nvCxnSpPr>
          <p:cNvPr id="287" name="Straight Connector 286">
            <a:extLst>
              <a:ext uri="{FF2B5EF4-FFF2-40B4-BE49-F238E27FC236}">
                <a16:creationId xmlns:a16="http://schemas.microsoft.com/office/drawing/2014/main" id="{A8AA918D-4FAE-4A32-9BCE-1DA3CED59276}"/>
              </a:ext>
              <a:ext uri="{C183D7F6-B498-43B3-948B-1728B52AA6E4}">
                <adec:decorative xmlns:adec="http://schemas.microsoft.com/office/drawing/2017/decorative" val="1"/>
              </a:ext>
            </a:extLst>
          </p:cNvPr>
          <p:cNvCxnSpPr>
            <a:cxnSpLocks/>
          </p:cNvCxnSpPr>
          <p:nvPr/>
        </p:nvCxnSpPr>
        <p:spPr>
          <a:xfrm>
            <a:off x="588263" y="2132960"/>
            <a:ext cx="2520000" cy="0"/>
          </a:xfrm>
          <a:prstGeom prst="line">
            <a:avLst/>
          </a:prstGeom>
          <a:noFill/>
          <a:ln w="15875" cap="flat" cmpd="sng" algn="ctr">
            <a:solidFill>
              <a:srgbClr val="8DC8E8"/>
            </a:solidFill>
            <a:prstDash val="solid"/>
            <a:headEnd type="none" w="lg" len="med"/>
            <a:tailEnd type="none" w="lg" len="med"/>
          </a:ln>
          <a:effectLst/>
        </p:spPr>
      </p:cxnSp>
      <p:sp>
        <p:nvSpPr>
          <p:cNvPr id="295" name="TextBox 294">
            <a:extLst>
              <a:ext uri="{FF2B5EF4-FFF2-40B4-BE49-F238E27FC236}">
                <a16:creationId xmlns:a16="http://schemas.microsoft.com/office/drawing/2014/main" id="{CA2393DE-43D1-4F61-BAA0-D303C31657B6}"/>
              </a:ext>
            </a:extLst>
          </p:cNvPr>
          <p:cNvSpPr txBox="1"/>
          <p:nvPr/>
        </p:nvSpPr>
        <p:spPr>
          <a:xfrm>
            <a:off x="588263" y="3637605"/>
            <a:ext cx="2520000" cy="1723549"/>
          </a:xfrm>
          <a:prstGeom prst="rect">
            <a:avLst/>
          </a:prstGeom>
          <a:noFill/>
        </p:spPr>
        <p:txBody>
          <a:bodyPr wrap="square" lIns="0" tIns="0" rIns="0" bIns="0">
            <a:spAutoFit/>
          </a:bodyPr>
          <a:lstStyle/>
          <a:p>
            <a:pPr algn="ctr" defTabSz="432238">
              <a:spcBef>
                <a:spcPts val="283"/>
              </a:spcBef>
              <a:spcAft>
                <a:spcPts val="800"/>
              </a:spcAft>
              <a:defRPr/>
            </a:pPr>
            <a:r>
              <a:rPr lang="en-US" sz="1400"/>
              <a:t>The rise of remote and </a:t>
            </a:r>
            <a:br>
              <a:rPr lang="en-US" sz="1400"/>
            </a:br>
            <a:r>
              <a:rPr lang="en-US" sz="1400"/>
              <a:t>hybrid work has led to a growing number of users and devices accessing company resources from various locations, creating difficulties in securing identities and managing access effectively.</a:t>
            </a:r>
          </a:p>
        </p:txBody>
      </p:sp>
      <p:grpSp>
        <p:nvGrpSpPr>
          <p:cNvPr id="389" name="Group 388">
            <a:extLst>
              <a:ext uri="{FF2B5EF4-FFF2-40B4-BE49-F238E27FC236}">
                <a16:creationId xmlns:a16="http://schemas.microsoft.com/office/drawing/2014/main" id="{FD4C6520-B943-4A83-9AD5-F619701151FA}"/>
              </a:ext>
            </a:extLst>
          </p:cNvPr>
          <p:cNvGrpSpPr/>
          <p:nvPr/>
        </p:nvGrpSpPr>
        <p:grpSpPr>
          <a:xfrm>
            <a:off x="4211967" y="2458643"/>
            <a:ext cx="900000" cy="900000"/>
            <a:chOff x="4223967" y="2134986"/>
            <a:chExt cx="900000" cy="900000"/>
          </a:xfrm>
        </p:grpSpPr>
        <p:pic>
          <p:nvPicPr>
            <p:cNvPr id="364" name="Picture 363">
              <a:extLst>
                <a:ext uri="{FF2B5EF4-FFF2-40B4-BE49-F238E27FC236}">
                  <a16:creationId xmlns:a16="http://schemas.microsoft.com/office/drawing/2014/main" id="{9699EBBE-9D8E-486B-B7FF-A77C39FC60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23967" y="2134986"/>
              <a:ext cx="900000" cy="900000"/>
            </a:xfrm>
            <a:prstGeom prst="rect">
              <a:avLst/>
            </a:prstGeom>
          </p:spPr>
        </p:pic>
        <p:sp>
          <p:nvSpPr>
            <p:cNvPr id="8" name="CellPhone_E8EA">
              <a:extLst>
                <a:ext uri="{FF2B5EF4-FFF2-40B4-BE49-F238E27FC236}">
                  <a16:creationId xmlns:a16="http://schemas.microsoft.com/office/drawing/2014/main" id="{8F15861F-EF79-4D13-80BF-8BC8C01DC65C}"/>
                </a:ext>
                <a:ext uri="{C183D7F6-B498-43B3-948B-1728B52AA6E4}">
                  <adec:decorative xmlns:adec="http://schemas.microsoft.com/office/drawing/2017/decorative" val="1"/>
                </a:ext>
              </a:extLst>
            </p:cNvPr>
            <p:cNvSpPr>
              <a:spLocks noChangeAspect="1" noEditPoints="1"/>
            </p:cNvSpPr>
            <p:nvPr/>
          </p:nvSpPr>
          <p:spPr bwMode="auto">
            <a:xfrm>
              <a:off x="4544345" y="2368986"/>
              <a:ext cx="259244" cy="432000"/>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gradFill>
                <a:effectLst/>
                <a:uLnTx/>
                <a:uFillTx/>
                <a:latin typeface="Segoe UI" panose="020B0502040204020203" pitchFamily="34" charset="0"/>
                <a:cs typeface="Segoe UI" panose="020B0502040204020203" pitchFamily="34" charset="0"/>
              </a:endParaRPr>
            </a:p>
          </p:txBody>
        </p:sp>
      </p:grpSp>
      <p:sp>
        <p:nvSpPr>
          <p:cNvPr id="317" name="TextBox 316">
            <a:extLst>
              <a:ext uri="{FF2B5EF4-FFF2-40B4-BE49-F238E27FC236}">
                <a16:creationId xmlns:a16="http://schemas.microsoft.com/office/drawing/2014/main" id="{1BAC9833-142F-4D34-AB9B-E3A5538F7AB5}"/>
              </a:ext>
            </a:extLst>
          </p:cNvPr>
          <p:cNvSpPr txBox="1"/>
          <p:nvPr/>
        </p:nvSpPr>
        <p:spPr>
          <a:xfrm>
            <a:off x="3612567" y="1505269"/>
            <a:ext cx="2098800" cy="492443"/>
          </a:xfrm>
          <a:prstGeom prst="rect">
            <a:avLst/>
          </a:prstGeom>
          <a:noFill/>
        </p:spPr>
        <p:txBody>
          <a:bodyPr wrap="square" lIns="0" tIns="0" rIns="0" bIns="0" rtlCol="0" anchor="t">
            <a:spAutoFit/>
          </a:bodyPr>
          <a:lstStyle/>
          <a:p>
            <a:pPr algn="ctr" defTabSz="403433"/>
            <a:r>
              <a:rPr lang="en-US" sz="1600">
                <a:latin typeface="+mj-lt"/>
                <a:cs typeface="Segoe UI Semibold" panose="020B0702040204020203" pitchFamily="34" charset="0"/>
              </a:rPr>
              <a:t>Increased used of cloud applications</a:t>
            </a:r>
          </a:p>
        </p:txBody>
      </p:sp>
      <p:cxnSp>
        <p:nvCxnSpPr>
          <p:cNvPr id="318" name="Straight Connector 317">
            <a:extLst>
              <a:ext uri="{FF2B5EF4-FFF2-40B4-BE49-F238E27FC236}">
                <a16:creationId xmlns:a16="http://schemas.microsoft.com/office/drawing/2014/main" id="{2796EF02-DDEC-48B6-88AC-5508D01EA08B}"/>
              </a:ext>
              <a:ext uri="{C183D7F6-B498-43B3-948B-1728B52AA6E4}">
                <adec:decorative xmlns:adec="http://schemas.microsoft.com/office/drawing/2017/decorative" val="1"/>
              </a:ext>
            </a:extLst>
          </p:cNvPr>
          <p:cNvCxnSpPr>
            <a:cxnSpLocks/>
          </p:cNvCxnSpPr>
          <p:nvPr/>
        </p:nvCxnSpPr>
        <p:spPr>
          <a:xfrm>
            <a:off x="3408088" y="2132960"/>
            <a:ext cx="2520000" cy="0"/>
          </a:xfrm>
          <a:prstGeom prst="line">
            <a:avLst/>
          </a:prstGeom>
          <a:noFill/>
          <a:ln w="15875" cap="flat" cmpd="sng" algn="ctr">
            <a:solidFill>
              <a:srgbClr val="C5B4E3"/>
            </a:solidFill>
            <a:prstDash val="solid"/>
            <a:headEnd type="none" w="lg" len="med"/>
            <a:tailEnd type="none" w="lg" len="med"/>
          </a:ln>
          <a:effectLst/>
        </p:spPr>
      </p:cxnSp>
      <p:sp>
        <p:nvSpPr>
          <p:cNvPr id="326" name="TextBox 325">
            <a:extLst>
              <a:ext uri="{FF2B5EF4-FFF2-40B4-BE49-F238E27FC236}">
                <a16:creationId xmlns:a16="http://schemas.microsoft.com/office/drawing/2014/main" id="{ABC0115B-EB3B-4B9C-B9B2-BDE836805126}"/>
              </a:ext>
            </a:extLst>
          </p:cNvPr>
          <p:cNvSpPr txBox="1"/>
          <p:nvPr/>
        </p:nvSpPr>
        <p:spPr>
          <a:xfrm>
            <a:off x="3408088" y="3637605"/>
            <a:ext cx="2520000" cy="1723549"/>
          </a:xfrm>
          <a:prstGeom prst="rect">
            <a:avLst/>
          </a:prstGeom>
          <a:noFill/>
        </p:spPr>
        <p:txBody>
          <a:bodyPr wrap="square" lIns="0" tIns="0" rIns="0" bIns="0">
            <a:spAutoFit/>
          </a:bodyPr>
          <a:lstStyle/>
          <a:p>
            <a:pPr algn="ctr" defTabSz="432238">
              <a:spcBef>
                <a:spcPts val="283"/>
              </a:spcBef>
              <a:spcAft>
                <a:spcPts val="800"/>
              </a:spcAft>
              <a:defRPr/>
            </a:pPr>
            <a:r>
              <a:rPr lang="en-US" sz="1400"/>
              <a:t>SMBs in ANZ are rapidly adopting cloud services, </a:t>
            </a:r>
            <a:br>
              <a:rPr lang="en-US" sz="1400"/>
            </a:br>
            <a:r>
              <a:rPr lang="en-US" sz="1400"/>
              <a:t>which introduces new complexities in identity management and increases the risk of unauthorised access across multiple platforms </a:t>
            </a:r>
            <a:br>
              <a:rPr lang="en-US" sz="1400"/>
            </a:br>
            <a:r>
              <a:rPr lang="en-US" sz="1400"/>
              <a:t>and environments.</a:t>
            </a:r>
          </a:p>
        </p:txBody>
      </p:sp>
      <p:sp>
        <p:nvSpPr>
          <p:cNvPr id="327" name="TextBox 326">
            <a:extLst>
              <a:ext uri="{FF2B5EF4-FFF2-40B4-BE49-F238E27FC236}">
                <a16:creationId xmlns:a16="http://schemas.microsoft.com/office/drawing/2014/main" id="{355CD9E9-003F-402A-BC3E-DD96442EC48C}"/>
              </a:ext>
            </a:extLst>
          </p:cNvPr>
          <p:cNvSpPr txBox="1"/>
          <p:nvPr/>
        </p:nvSpPr>
        <p:spPr>
          <a:xfrm>
            <a:off x="6227913" y="1513591"/>
            <a:ext cx="2556000" cy="492443"/>
          </a:xfrm>
          <a:prstGeom prst="rect">
            <a:avLst/>
          </a:prstGeom>
          <a:noFill/>
        </p:spPr>
        <p:txBody>
          <a:bodyPr wrap="square" lIns="0" tIns="0" rIns="0" bIns="0" rtlCol="0" anchor="t">
            <a:spAutoFit/>
          </a:bodyPr>
          <a:lstStyle/>
          <a:p>
            <a:pPr algn="ctr" defTabSz="403433"/>
            <a:r>
              <a:rPr lang="en-US" sz="1600">
                <a:latin typeface="+mj-lt"/>
                <a:cs typeface="Segoe UI Semibold" panose="020B0702040204020203" pitchFamily="34" charset="0"/>
              </a:rPr>
              <a:t>Inconsistent and ineffective identity controls</a:t>
            </a:r>
          </a:p>
        </p:txBody>
      </p:sp>
      <p:cxnSp>
        <p:nvCxnSpPr>
          <p:cNvPr id="328" name="Straight Connector 327">
            <a:extLst>
              <a:ext uri="{FF2B5EF4-FFF2-40B4-BE49-F238E27FC236}">
                <a16:creationId xmlns:a16="http://schemas.microsoft.com/office/drawing/2014/main" id="{CAE884A6-D92B-46AD-8F3B-6358B80872D1}"/>
              </a:ext>
              <a:ext uri="{C183D7F6-B498-43B3-948B-1728B52AA6E4}">
                <adec:decorative xmlns:adec="http://schemas.microsoft.com/office/drawing/2017/decorative" val="1"/>
              </a:ext>
            </a:extLst>
          </p:cNvPr>
          <p:cNvCxnSpPr>
            <a:cxnSpLocks/>
          </p:cNvCxnSpPr>
          <p:nvPr/>
        </p:nvCxnSpPr>
        <p:spPr>
          <a:xfrm>
            <a:off x="6245913" y="2132960"/>
            <a:ext cx="2520000" cy="0"/>
          </a:xfrm>
          <a:prstGeom prst="line">
            <a:avLst/>
          </a:prstGeom>
          <a:noFill/>
          <a:ln w="15875" cap="flat" cmpd="sng" algn="ctr">
            <a:solidFill>
              <a:srgbClr val="77EAB3"/>
            </a:solidFill>
            <a:prstDash val="solid"/>
            <a:headEnd type="none" w="lg" len="med"/>
            <a:tailEnd type="none" w="lg" len="med"/>
          </a:ln>
          <a:effectLst/>
        </p:spPr>
      </p:cxnSp>
      <p:sp>
        <p:nvSpPr>
          <p:cNvPr id="336" name="TextBox 335">
            <a:extLst>
              <a:ext uri="{FF2B5EF4-FFF2-40B4-BE49-F238E27FC236}">
                <a16:creationId xmlns:a16="http://schemas.microsoft.com/office/drawing/2014/main" id="{A50AE24C-AFEF-46BA-A0FE-0E23017ACF81}"/>
              </a:ext>
            </a:extLst>
          </p:cNvPr>
          <p:cNvSpPr txBox="1"/>
          <p:nvPr/>
        </p:nvSpPr>
        <p:spPr>
          <a:xfrm>
            <a:off x="6245913" y="3637605"/>
            <a:ext cx="2520000" cy="1508105"/>
          </a:xfrm>
          <a:prstGeom prst="rect">
            <a:avLst/>
          </a:prstGeom>
          <a:noFill/>
        </p:spPr>
        <p:txBody>
          <a:bodyPr wrap="square" lIns="0" tIns="0" rIns="0" bIns="0">
            <a:spAutoFit/>
          </a:bodyPr>
          <a:lstStyle/>
          <a:p>
            <a:pPr algn="ctr" defTabSz="432238">
              <a:spcBef>
                <a:spcPts val="283"/>
              </a:spcBef>
              <a:spcAft>
                <a:spcPts val="800"/>
              </a:spcAft>
              <a:defRPr/>
            </a:pPr>
            <a:r>
              <a:rPr lang="en-US" sz="1400"/>
              <a:t>Many SMBs still rely on basic </a:t>
            </a:r>
            <a:br>
              <a:rPr lang="en-US" sz="1400"/>
            </a:br>
            <a:r>
              <a:rPr lang="en-US" sz="1400"/>
              <a:t>or inconsistent identity and access controls, leaving gaps that can be exploited by attackers and making it difficult to enforce secure, compliant access policies.</a:t>
            </a:r>
          </a:p>
        </p:txBody>
      </p:sp>
      <p:sp>
        <p:nvSpPr>
          <p:cNvPr id="337" name="TextBox 336">
            <a:extLst>
              <a:ext uri="{FF2B5EF4-FFF2-40B4-BE49-F238E27FC236}">
                <a16:creationId xmlns:a16="http://schemas.microsoft.com/office/drawing/2014/main" id="{E97068ED-37AF-491F-921D-84FBCC889278}"/>
              </a:ext>
            </a:extLst>
          </p:cNvPr>
          <p:cNvSpPr txBox="1"/>
          <p:nvPr/>
        </p:nvSpPr>
        <p:spPr>
          <a:xfrm>
            <a:off x="9269434" y="1505269"/>
            <a:ext cx="2098800" cy="492443"/>
          </a:xfrm>
          <a:prstGeom prst="rect">
            <a:avLst/>
          </a:prstGeom>
          <a:noFill/>
        </p:spPr>
        <p:txBody>
          <a:bodyPr wrap="square" lIns="0" tIns="0" rIns="0" bIns="0" rtlCol="0" anchor="t">
            <a:spAutoFit/>
          </a:bodyPr>
          <a:lstStyle/>
          <a:p>
            <a:pPr algn="ctr" defTabSz="403433"/>
            <a:r>
              <a:rPr lang="en-US" sz="1600">
                <a:latin typeface="+mj-lt"/>
                <a:cs typeface="Segoe UI Semibold" panose="020B0702040204020203" pitchFamily="34" charset="0"/>
              </a:rPr>
              <a:t>Higher operational complexity and costs</a:t>
            </a:r>
          </a:p>
        </p:txBody>
      </p:sp>
      <p:cxnSp>
        <p:nvCxnSpPr>
          <p:cNvPr id="338" name="Straight Connector 337">
            <a:extLst>
              <a:ext uri="{FF2B5EF4-FFF2-40B4-BE49-F238E27FC236}">
                <a16:creationId xmlns:a16="http://schemas.microsoft.com/office/drawing/2014/main" id="{61E2BAEA-B9DC-4B2A-9AE0-A888552042C9}"/>
              </a:ext>
              <a:ext uri="{C183D7F6-B498-43B3-948B-1728B52AA6E4}">
                <adec:decorative xmlns:adec="http://schemas.microsoft.com/office/drawing/2017/decorative" val="1"/>
              </a:ext>
            </a:extLst>
          </p:cNvPr>
          <p:cNvCxnSpPr>
            <a:cxnSpLocks/>
          </p:cNvCxnSpPr>
          <p:nvPr/>
        </p:nvCxnSpPr>
        <p:spPr>
          <a:xfrm>
            <a:off x="9083737" y="2132960"/>
            <a:ext cx="2520000" cy="0"/>
          </a:xfrm>
          <a:prstGeom prst="line">
            <a:avLst/>
          </a:prstGeom>
          <a:noFill/>
          <a:ln w="15875" cap="flat" cmpd="sng" algn="ctr">
            <a:solidFill>
              <a:srgbClr val="77EAB3"/>
            </a:solidFill>
            <a:prstDash val="solid"/>
            <a:headEnd type="none" w="lg" len="med"/>
            <a:tailEnd type="none" w="lg" len="med"/>
          </a:ln>
          <a:effectLst/>
        </p:spPr>
      </p:cxnSp>
      <p:sp>
        <p:nvSpPr>
          <p:cNvPr id="346" name="TextBox 345">
            <a:extLst>
              <a:ext uri="{FF2B5EF4-FFF2-40B4-BE49-F238E27FC236}">
                <a16:creationId xmlns:a16="http://schemas.microsoft.com/office/drawing/2014/main" id="{E7750415-5904-4A16-8885-EDFC1334AF3A}"/>
              </a:ext>
            </a:extLst>
          </p:cNvPr>
          <p:cNvSpPr txBox="1"/>
          <p:nvPr/>
        </p:nvSpPr>
        <p:spPr>
          <a:xfrm>
            <a:off x="9083737" y="3637605"/>
            <a:ext cx="2520000" cy="1938992"/>
          </a:xfrm>
          <a:prstGeom prst="rect">
            <a:avLst/>
          </a:prstGeom>
          <a:noFill/>
        </p:spPr>
        <p:txBody>
          <a:bodyPr wrap="square" lIns="0" tIns="0" rIns="0" bIns="0">
            <a:spAutoFit/>
          </a:bodyPr>
          <a:lstStyle/>
          <a:p>
            <a:pPr algn="ctr" defTabSz="432238">
              <a:spcBef>
                <a:spcPts val="283"/>
              </a:spcBef>
              <a:spcAft>
                <a:spcPts val="800"/>
              </a:spcAft>
              <a:defRPr/>
            </a:pPr>
            <a:r>
              <a:rPr lang="en-US" sz="1400"/>
              <a:t>The combination of remote work, cloud adoption and inadequate identity controls leads to higher operational complexity and costs for SMBs, as they struggle to maintain security, compliance and efficient identity management at scale.</a:t>
            </a:r>
          </a:p>
        </p:txBody>
      </p:sp>
      <p:grpSp>
        <p:nvGrpSpPr>
          <p:cNvPr id="391" name="Group 390">
            <a:extLst>
              <a:ext uri="{FF2B5EF4-FFF2-40B4-BE49-F238E27FC236}">
                <a16:creationId xmlns:a16="http://schemas.microsoft.com/office/drawing/2014/main" id="{6250E4AD-DC68-49BF-9CDD-398ECD6BCFC7}"/>
              </a:ext>
            </a:extLst>
          </p:cNvPr>
          <p:cNvGrpSpPr/>
          <p:nvPr/>
        </p:nvGrpSpPr>
        <p:grpSpPr>
          <a:xfrm>
            <a:off x="9887616" y="2458643"/>
            <a:ext cx="900000" cy="900000"/>
            <a:chOff x="9887616" y="2134986"/>
            <a:chExt cx="900000" cy="900000"/>
          </a:xfrm>
        </p:grpSpPr>
        <p:pic>
          <p:nvPicPr>
            <p:cNvPr id="381" name="Picture 380">
              <a:extLst>
                <a:ext uri="{FF2B5EF4-FFF2-40B4-BE49-F238E27FC236}">
                  <a16:creationId xmlns:a16="http://schemas.microsoft.com/office/drawing/2014/main" id="{8A349936-EB3B-4D02-A748-803DDF36CDB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887616" y="2134986"/>
              <a:ext cx="900000" cy="900000"/>
            </a:xfrm>
            <a:prstGeom prst="rect">
              <a:avLst/>
            </a:prstGeom>
          </p:spPr>
        </p:pic>
        <p:pic>
          <p:nvPicPr>
            <p:cNvPr id="385" name="Graphic 384">
              <a:extLst>
                <a:ext uri="{FF2B5EF4-FFF2-40B4-BE49-F238E27FC236}">
                  <a16:creationId xmlns:a16="http://schemas.microsoft.com/office/drawing/2014/main" id="{E103574F-BC1C-43F7-9D83-08A76EB26A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18834" y="2368986"/>
              <a:ext cx="37565" cy="432000"/>
            </a:xfrm>
            <a:prstGeom prst="rect">
              <a:avLst/>
            </a:prstGeom>
          </p:spPr>
        </p:pic>
      </p:grpSp>
    </p:spTree>
    <p:extLst>
      <p:ext uri="{BB962C8B-B14F-4D97-AF65-F5344CB8AC3E}">
        <p14:creationId xmlns:p14="http://schemas.microsoft.com/office/powerpoint/2010/main" val="394035460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FD0940-7ABF-4B88-B8A6-75D9AB54A01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584200" y="2235701"/>
            <a:ext cx="2633178" cy="3245071"/>
          </a:xfrm>
          <a:prstGeom prst="rect">
            <a:avLst/>
          </a:prstGeom>
        </p:spPr>
      </p:pic>
      <p:pic>
        <p:nvPicPr>
          <p:cNvPr id="13" name="Picture 12">
            <a:extLst>
              <a:ext uri="{FF2B5EF4-FFF2-40B4-BE49-F238E27FC236}">
                <a16:creationId xmlns:a16="http://schemas.microsoft.com/office/drawing/2014/main" id="{3A2AC081-8E66-49C0-BB49-1636DBF02E8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379420" y="2235701"/>
            <a:ext cx="2633178" cy="3245071"/>
          </a:xfrm>
          <a:prstGeom prst="rect">
            <a:avLst/>
          </a:prstGeom>
        </p:spPr>
      </p:pic>
      <p:pic>
        <p:nvPicPr>
          <p:cNvPr id="16" name="Picture 15">
            <a:extLst>
              <a:ext uri="{FF2B5EF4-FFF2-40B4-BE49-F238E27FC236}">
                <a16:creationId xmlns:a16="http://schemas.microsoft.com/office/drawing/2014/main" id="{66CDAF9A-F455-4954-8098-FAE96137468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174640" y="2235701"/>
            <a:ext cx="2633178" cy="3245071"/>
          </a:xfrm>
          <a:prstGeom prst="rect">
            <a:avLst/>
          </a:prstGeom>
        </p:spPr>
      </p:pic>
      <p:pic>
        <p:nvPicPr>
          <p:cNvPr id="19" name="Picture 18">
            <a:extLst>
              <a:ext uri="{FF2B5EF4-FFF2-40B4-BE49-F238E27FC236}">
                <a16:creationId xmlns:a16="http://schemas.microsoft.com/office/drawing/2014/main" id="{CE9752FD-96A3-4172-A116-A61D188F78B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8969860" y="2235701"/>
            <a:ext cx="2633178" cy="3245071"/>
          </a:xfrm>
          <a:prstGeom prst="rect">
            <a:avLst/>
          </a:prstGeom>
        </p:spPr>
      </p:pic>
      <p:sp>
        <p:nvSpPr>
          <p:cNvPr id="29" name="Text Placeholder 5">
            <a:extLst>
              <a:ext uri="{FF2B5EF4-FFF2-40B4-BE49-F238E27FC236}">
                <a16:creationId xmlns:a16="http://schemas.microsoft.com/office/drawing/2014/main" id="{2BAA7DBA-DEE3-4183-A288-C239E36D97F0}"/>
              </a:ext>
            </a:extLst>
          </p:cNvPr>
          <p:cNvSpPr txBox="1">
            <a:spLocks/>
          </p:cNvSpPr>
          <p:nvPr/>
        </p:nvSpPr>
        <p:spPr>
          <a:xfrm>
            <a:off x="584200" y="3265177"/>
            <a:ext cx="2633178" cy="2178274"/>
          </a:xfrm>
          <a:prstGeom prst="rect">
            <a:avLst/>
          </a:prstGeom>
        </p:spPr>
        <p:txBody>
          <a:bodyPr lIns="180000" tIns="72000" rIns="18000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F61B71"/>
              </a:buClr>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cs typeface="Segoe UI"/>
              </a:rPr>
              <a:t>Adopt solutions like multi-factor authentication (MFA) and real-time risk detection to protect identities from unauthorised access.</a:t>
            </a:r>
            <a:endParaRPr kumimoji="0" lang="en-GB" sz="1400" b="0" i="0" u="none" strike="noStrike" kern="1200" cap="none" spc="0" normalizeH="0" baseline="0" noProof="0">
              <a:ln>
                <a:noFill/>
              </a:ln>
              <a:solidFill>
                <a:srgbClr val="000000"/>
              </a:solidFill>
              <a:effectLst/>
              <a:uLnTx/>
              <a:uFillTx/>
              <a:cs typeface="Segoe UI"/>
            </a:endParaRPr>
          </a:p>
        </p:txBody>
      </p:sp>
      <p:sp>
        <p:nvSpPr>
          <p:cNvPr id="31" name="Text Placeholder 6">
            <a:extLst>
              <a:ext uri="{FF2B5EF4-FFF2-40B4-BE49-F238E27FC236}">
                <a16:creationId xmlns:a16="http://schemas.microsoft.com/office/drawing/2014/main" id="{DE9D0DE0-877A-4258-8A51-244BAC5A1657}"/>
              </a:ext>
            </a:extLst>
          </p:cNvPr>
          <p:cNvSpPr txBox="1">
            <a:spLocks/>
          </p:cNvSpPr>
          <p:nvPr/>
        </p:nvSpPr>
        <p:spPr>
          <a:xfrm>
            <a:off x="3379420" y="3265177"/>
            <a:ext cx="2633177" cy="2178274"/>
          </a:xfrm>
          <a:prstGeom prst="rect">
            <a:avLst/>
          </a:prstGeom>
        </p:spPr>
        <p:txBody>
          <a:bodyPr lIns="180000" tIns="72000" rIns="10800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spcAft>
                <a:spcPts val="600"/>
              </a:spcAft>
              <a:buClr>
                <a:srgbClr val="F61B71"/>
              </a:buClr>
              <a:buNone/>
              <a:defRPr/>
            </a:pPr>
            <a:r>
              <a:rPr lang="en-US" sz="1400">
                <a:solidFill>
                  <a:srgbClr val="000000"/>
                </a:solidFill>
                <a:cs typeface="Segoe UI"/>
              </a:rPr>
              <a:t>Use a unified identity platform to centralise management and improve visibility, ensuring consistent access controls across all users, devices and applications.</a:t>
            </a:r>
            <a:endParaRPr lang="en-GB" sz="1400" b="0" i="0" u="none" strike="noStrike" kern="1200" cap="none" spc="0" normalizeH="0" baseline="30000" noProof="0">
              <a:ln>
                <a:noFill/>
              </a:ln>
              <a:solidFill>
                <a:srgbClr val="000000"/>
              </a:solidFill>
              <a:effectLst/>
              <a:uLnTx/>
              <a:uFillTx/>
              <a:cs typeface="Segoe UI"/>
            </a:endParaRPr>
          </a:p>
        </p:txBody>
      </p:sp>
      <p:sp>
        <p:nvSpPr>
          <p:cNvPr id="33" name="Text Placeholder 6">
            <a:extLst>
              <a:ext uri="{FF2B5EF4-FFF2-40B4-BE49-F238E27FC236}">
                <a16:creationId xmlns:a16="http://schemas.microsoft.com/office/drawing/2014/main" id="{363CAD58-12E2-42A0-BD7B-4B2CD096F349}"/>
              </a:ext>
            </a:extLst>
          </p:cNvPr>
          <p:cNvSpPr txBox="1">
            <a:spLocks/>
          </p:cNvSpPr>
          <p:nvPr/>
        </p:nvSpPr>
        <p:spPr>
          <a:xfrm>
            <a:off x="6174640" y="3265176"/>
            <a:ext cx="2633177" cy="2178275"/>
          </a:xfrm>
          <a:prstGeom prst="rect">
            <a:avLst/>
          </a:prstGeom>
        </p:spPr>
        <p:txBody>
          <a:bodyPr lIns="180000" tIns="72000" rIns="18000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F61B71"/>
              </a:buClr>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cs typeface="Segoe UI" panose="020B0502040204020203" pitchFamily="34" charset="0"/>
              </a:rPr>
              <a:t>Regularly perform access reviews, leveraging automation to ensure that only the right people have the appropriate access to sensitive resources.</a:t>
            </a:r>
            <a:endParaRPr kumimoji="0" lang="en-GB" sz="1400" b="0" i="0" u="none" strike="noStrike" kern="1200" cap="none" spc="0" normalizeH="0" baseline="0" noProof="0">
              <a:ln>
                <a:noFill/>
              </a:ln>
              <a:solidFill>
                <a:srgbClr val="000000"/>
              </a:solidFill>
              <a:effectLst/>
              <a:uLnTx/>
              <a:uFillTx/>
              <a:cs typeface="Segoe UI" panose="020B0502040204020203" pitchFamily="34" charset="0"/>
            </a:endParaRPr>
          </a:p>
        </p:txBody>
      </p:sp>
      <p:sp>
        <p:nvSpPr>
          <p:cNvPr id="35" name="Text Placeholder 6">
            <a:extLst>
              <a:ext uri="{FF2B5EF4-FFF2-40B4-BE49-F238E27FC236}">
                <a16:creationId xmlns:a16="http://schemas.microsoft.com/office/drawing/2014/main" id="{9DB5BE57-DBEB-474F-B86B-D28269305C99}"/>
              </a:ext>
            </a:extLst>
          </p:cNvPr>
          <p:cNvSpPr txBox="1">
            <a:spLocks/>
          </p:cNvSpPr>
          <p:nvPr/>
        </p:nvSpPr>
        <p:spPr>
          <a:xfrm>
            <a:off x="8969860" y="3265177"/>
            <a:ext cx="2633177" cy="2215595"/>
          </a:xfrm>
          <a:prstGeom prst="rect">
            <a:avLst/>
          </a:prstGeom>
        </p:spPr>
        <p:txBody>
          <a:bodyPr lIns="180000" tIns="72000" rIns="18000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F61B71"/>
              </a:buClr>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cs typeface="Segoe UI" panose="020B0502040204020203" pitchFamily="34" charset="0"/>
              </a:rPr>
              <a:t>Enable identity governance tools to detect risky behaviours, unauthorised entitlements and potential vulnerabilities, minimising security gaps and ensuring compliance with regulations.</a:t>
            </a:r>
            <a:endParaRPr lang="en-GB" sz="1400" b="0" i="0" u="none" strike="noStrike" kern="1200" cap="none" spc="0" normalizeH="0" baseline="0" noProof="0">
              <a:ln>
                <a:noFill/>
              </a:ln>
              <a:solidFill>
                <a:srgbClr val="000000"/>
              </a:solidFill>
              <a:effectLst/>
              <a:uLnTx/>
              <a:uFillTx/>
              <a:cs typeface="Segoe UI"/>
            </a:endParaRPr>
          </a:p>
        </p:txBody>
      </p:sp>
      <p:sp>
        <p:nvSpPr>
          <p:cNvPr id="6" name="Title 5">
            <a:extLst>
              <a:ext uri="{FF2B5EF4-FFF2-40B4-BE49-F238E27FC236}">
                <a16:creationId xmlns:a16="http://schemas.microsoft.com/office/drawing/2014/main" id="{ECB7B5D2-6A92-4D78-B867-2A873E61819C}"/>
              </a:ext>
            </a:extLst>
          </p:cNvPr>
          <p:cNvSpPr>
            <a:spLocks noGrp="1"/>
          </p:cNvSpPr>
          <p:nvPr>
            <p:ph type="title"/>
          </p:nvPr>
        </p:nvSpPr>
        <p:spPr/>
        <p:txBody>
          <a:bodyPr/>
          <a:lstStyle/>
          <a:p>
            <a:r>
              <a:rPr lang="en-US">
                <a:solidFill>
                  <a:srgbClr val="091F2C"/>
                </a:solidFill>
              </a:rPr>
              <a:t>Strengthening identity security</a:t>
            </a:r>
          </a:p>
        </p:txBody>
      </p:sp>
      <p:sp>
        <p:nvSpPr>
          <p:cNvPr id="7" name="Content Placeholder 6">
            <a:extLst>
              <a:ext uri="{FF2B5EF4-FFF2-40B4-BE49-F238E27FC236}">
                <a16:creationId xmlns:a16="http://schemas.microsoft.com/office/drawing/2014/main" id="{430E7B1C-969B-450F-836F-6157BFE5D6D3}"/>
              </a:ext>
            </a:extLst>
          </p:cNvPr>
          <p:cNvSpPr>
            <a:spLocks noGrp="1"/>
          </p:cNvSpPr>
          <p:nvPr>
            <p:ph sz="quarter" idx="10"/>
          </p:nvPr>
        </p:nvSpPr>
        <p:spPr>
          <a:xfrm>
            <a:off x="584200" y="1377228"/>
            <a:ext cx="11018838" cy="492443"/>
          </a:xfrm>
        </p:spPr>
        <p:txBody>
          <a:bodyPr>
            <a:spAutoFit/>
          </a:bodyPr>
          <a:lstStyle/>
          <a:p>
            <a:r>
              <a:rPr lang="en-US">
                <a:cs typeface="Segoe UI"/>
              </a:rPr>
              <a:t>To effectively address the challenges faced by SMBs in ANZ, businesses must take proactive steps to strengthen their identity security posture:</a:t>
            </a:r>
            <a:endParaRPr lang="en-GB" baseline="30000">
              <a:cs typeface="Segoe UI"/>
            </a:endParaRPr>
          </a:p>
        </p:txBody>
      </p:sp>
      <p:sp>
        <p:nvSpPr>
          <p:cNvPr id="30" name="Text Placeholder 5">
            <a:extLst>
              <a:ext uri="{FF2B5EF4-FFF2-40B4-BE49-F238E27FC236}">
                <a16:creationId xmlns:a16="http://schemas.microsoft.com/office/drawing/2014/main" id="{27FFF08F-818A-4AF3-BE6F-786D15D81A5E}"/>
              </a:ext>
            </a:extLst>
          </p:cNvPr>
          <p:cNvSpPr txBox="1">
            <a:spLocks/>
          </p:cNvSpPr>
          <p:nvPr/>
        </p:nvSpPr>
        <p:spPr>
          <a:xfrm>
            <a:off x="584200" y="2235701"/>
            <a:ext cx="2633178" cy="1029476"/>
          </a:xfrm>
          <a:prstGeom prst="rect">
            <a:avLst/>
          </a:prstGeom>
        </p:spPr>
        <p:txBody>
          <a:bodyPr wrap="square" lIns="180000" tIns="108000" rIns="72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Implement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Advanced Identity Protection</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32" name="Text Placeholder 5">
            <a:extLst>
              <a:ext uri="{FF2B5EF4-FFF2-40B4-BE49-F238E27FC236}">
                <a16:creationId xmlns:a16="http://schemas.microsoft.com/office/drawing/2014/main" id="{14BF7C6E-FE4B-49FE-A71D-4CF100A910C6}"/>
              </a:ext>
            </a:extLst>
          </p:cNvPr>
          <p:cNvSpPr txBox="1">
            <a:spLocks/>
          </p:cNvSpPr>
          <p:nvPr/>
        </p:nvSpPr>
        <p:spPr>
          <a:xfrm>
            <a:off x="3379419" y="2235701"/>
            <a:ext cx="2633177" cy="1029476"/>
          </a:xfrm>
          <a:prstGeom prst="rect">
            <a:avLst/>
          </a:prstGeom>
        </p:spPr>
        <p:txBody>
          <a:bodyPr wrap="square" lIns="180000" tIns="108000" rIns="72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Consolidate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Identity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Management</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34" name="Text Placeholder 5">
            <a:extLst>
              <a:ext uri="{FF2B5EF4-FFF2-40B4-BE49-F238E27FC236}">
                <a16:creationId xmlns:a16="http://schemas.microsoft.com/office/drawing/2014/main" id="{203D41E0-6808-461D-9216-26912FD1D513}"/>
              </a:ext>
            </a:extLst>
          </p:cNvPr>
          <p:cNvSpPr txBox="1">
            <a:spLocks/>
          </p:cNvSpPr>
          <p:nvPr/>
        </p:nvSpPr>
        <p:spPr>
          <a:xfrm>
            <a:off x="6174639" y="2235701"/>
            <a:ext cx="2633177" cy="1029476"/>
          </a:xfrm>
          <a:prstGeom prst="rect">
            <a:avLst/>
          </a:prstGeom>
        </p:spPr>
        <p:txBody>
          <a:bodyPr wrap="square" lIns="180000" tIns="108000" rIns="72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Automate Access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Reviews and Certifications</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36" name="Text Placeholder 5">
            <a:extLst>
              <a:ext uri="{FF2B5EF4-FFF2-40B4-BE49-F238E27FC236}">
                <a16:creationId xmlns:a16="http://schemas.microsoft.com/office/drawing/2014/main" id="{67984D09-1537-464C-B384-642F97C2A60C}"/>
              </a:ext>
            </a:extLst>
          </p:cNvPr>
          <p:cNvSpPr txBox="1">
            <a:spLocks/>
          </p:cNvSpPr>
          <p:nvPr/>
        </p:nvSpPr>
        <p:spPr>
          <a:xfrm>
            <a:off x="8969859" y="2235701"/>
            <a:ext cx="2633177" cy="1029476"/>
          </a:xfrm>
          <a:prstGeom prst="rect">
            <a:avLst/>
          </a:prstGeom>
        </p:spPr>
        <p:txBody>
          <a:bodyPr wrap="square" lIns="180000" tIns="108000" rIns="72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Adopt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Governance and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Risk Detection</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Tree>
    <p:extLst>
      <p:ext uri="{BB962C8B-B14F-4D97-AF65-F5344CB8AC3E}">
        <p14:creationId xmlns:p14="http://schemas.microsoft.com/office/powerpoint/2010/main" val="506301869"/>
      </p:ext>
    </p:extLst>
  </p:cSld>
  <p:clrMapOvr>
    <a:masterClrMapping/>
  </p:clrMapOvr>
  <p:transition>
    <p:fade/>
  </p:transition>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44B143-79DD-4EE6-BE8F-249B5F13F9CF}"/>
              </a:ext>
            </a:extLst>
          </p:cNvPr>
          <p:cNvSpPr>
            <a:spLocks noGrp="1"/>
          </p:cNvSpPr>
          <p:nvPr>
            <p:ph sz="quarter" idx="10"/>
          </p:nvPr>
        </p:nvSpPr>
        <p:spPr>
          <a:xfrm>
            <a:off x="584198" y="1876849"/>
            <a:ext cx="6729543" cy="2000548"/>
          </a:xfrm>
        </p:spPr>
        <p:txBody>
          <a:bodyPr vert="horz" wrap="square" lIns="0" tIns="0" rIns="0" bIns="0" rtlCol="0" anchor="t">
            <a:spAutoFit/>
          </a:bodyPr>
          <a:lstStyle/>
          <a:p>
            <a:pPr>
              <a:spcBef>
                <a:spcPts val="0"/>
              </a:spcBef>
            </a:pPr>
            <a:r>
              <a:rPr lang="en-US" sz="1200">
                <a:cs typeface="Segoe Sans Display"/>
              </a:rPr>
              <a:t>Microsoft Business Premium offers productivity tools and advanced security for SMBs:</a:t>
            </a:r>
          </a:p>
          <a:p>
            <a:pPr>
              <a:spcBef>
                <a:spcPts val="0"/>
              </a:spcBef>
            </a:pPr>
            <a:endParaRPr lang="en-US" sz="1200"/>
          </a:p>
          <a:p>
            <a:pPr marL="171450" indent="-171450">
              <a:spcBef>
                <a:spcPts val="0"/>
              </a:spcBef>
              <a:spcAft>
                <a:spcPts val="300"/>
              </a:spcAft>
              <a:buFont typeface="Arial" panose="020B0604020202020204" pitchFamily="34" charset="0"/>
              <a:buChar char="•"/>
            </a:pPr>
            <a:r>
              <a:rPr lang="en-US" sz="1200">
                <a:latin typeface="+mj-lt"/>
                <a:cs typeface="Segoe Sans Display"/>
              </a:rPr>
              <a:t>All-in-One Productivity Suite: </a:t>
            </a:r>
            <a:r>
              <a:rPr lang="en-US" sz="1200">
                <a:cs typeface="Segoe Sans Display"/>
              </a:rPr>
              <a:t>Includes Office apps, Teams, Exchange, SharePoint and OneDrive.</a:t>
            </a:r>
          </a:p>
          <a:p>
            <a:pPr marL="171450" indent="-171450">
              <a:spcBef>
                <a:spcPts val="0"/>
              </a:spcBef>
              <a:spcAft>
                <a:spcPts val="300"/>
              </a:spcAft>
              <a:buFont typeface="Arial" panose="020B0604020202020204" pitchFamily="34" charset="0"/>
              <a:buChar char="•"/>
            </a:pPr>
            <a:r>
              <a:rPr lang="en-US" sz="1200">
                <a:latin typeface="+mj-lt"/>
                <a:cs typeface="Segoe Sans Display"/>
              </a:rPr>
              <a:t>Advanced Security:</a:t>
            </a:r>
            <a:r>
              <a:rPr lang="en-US" sz="1200">
                <a:cs typeface="Segoe Sans Display"/>
              </a:rPr>
              <a:t> Defender for Business protects against threats with endpoint protection, behavioural detection and automated responses.</a:t>
            </a:r>
          </a:p>
          <a:p>
            <a:pPr marL="171450" indent="-171450">
              <a:spcBef>
                <a:spcPts val="0"/>
              </a:spcBef>
              <a:spcAft>
                <a:spcPts val="300"/>
              </a:spcAft>
              <a:buFont typeface="Arial" panose="020B0604020202020204" pitchFamily="34" charset="0"/>
              <a:buChar char="•"/>
            </a:pPr>
            <a:r>
              <a:rPr lang="en-US" sz="1200">
                <a:latin typeface="+mj-lt"/>
                <a:cs typeface="Segoe Sans Display"/>
              </a:rPr>
              <a:t>Device Management: </a:t>
            </a:r>
            <a:r>
              <a:rPr lang="en-US" sz="1200">
                <a:cs typeface="Segoe Sans Display"/>
              </a:rPr>
              <a:t>Manage and secure devices centrally with Intune.</a:t>
            </a:r>
          </a:p>
          <a:p>
            <a:pPr>
              <a:spcBef>
                <a:spcPts val="0"/>
              </a:spcBef>
              <a:spcAft>
                <a:spcPts val="300"/>
              </a:spcAft>
            </a:pPr>
            <a:endParaRPr lang="en-US" sz="1200"/>
          </a:p>
          <a:p>
            <a:pPr>
              <a:spcBef>
                <a:spcPts val="0"/>
              </a:spcBef>
            </a:pPr>
            <a:r>
              <a:rPr lang="en-US" sz="1200">
                <a:cs typeface="Segoe Sans Display"/>
              </a:rPr>
              <a:t>In today’s digital landscape, small and medium businesses (SMBs) must balance collaboration </a:t>
            </a:r>
            <a:br>
              <a:rPr lang="en-US" sz="1200">
                <a:cs typeface="Segoe Sans Display"/>
              </a:rPr>
            </a:br>
            <a:r>
              <a:rPr lang="en-US" sz="1200">
                <a:cs typeface="Segoe Sans Display"/>
              </a:rPr>
              <a:t>and productivity and security advanced identity protection. Here’s how Microsoft Entra ID P2 </a:t>
            </a:r>
            <a:br>
              <a:rPr lang="en-US" sz="1200">
                <a:cs typeface="Segoe Sans Display"/>
              </a:rPr>
            </a:br>
            <a:r>
              <a:rPr lang="en-US" sz="1200">
                <a:cs typeface="Segoe Sans Display"/>
              </a:rPr>
              <a:t>can help:</a:t>
            </a:r>
          </a:p>
        </p:txBody>
      </p:sp>
      <p:sp>
        <p:nvSpPr>
          <p:cNvPr id="5" name="Title 4">
            <a:extLst>
              <a:ext uri="{FF2B5EF4-FFF2-40B4-BE49-F238E27FC236}">
                <a16:creationId xmlns:a16="http://schemas.microsoft.com/office/drawing/2014/main" id="{EEB00872-9D63-4589-A22F-650BF75CD0AF}"/>
              </a:ext>
            </a:extLst>
          </p:cNvPr>
          <p:cNvSpPr>
            <a:spLocks noGrp="1"/>
          </p:cNvSpPr>
          <p:nvPr>
            <p:ph type="title"/>
          </p:nvPr>
        </p:nvSpPr>
        <p:spPr>
          <a:xfrm>
            <a:off x="588263" y="457200"/>
            <a:ext cx="11018520" cy="1107996"/>
          </a:xfrm>
        </p:spPr>
        <p:txBody>
          <a:bodyPr>
            <a:spAutoFit/>
          </a:bodyPr>
          <a:lstStyle/>
          <a:p>
            <a:r>
              <a:rPr lang="en-US">
                <a:cs typeface="Segoe Sans Display"/>
              </a:rPr>
              <a:t>Microsoft Business Premium: Enhancing collaboration, productivity and security</a:t>
            </a:r>
          </a:p>
        </p:txBody>
      </p:sp>
      <p:grpSp>
        <p:nvGrpSpPr>
          <p:cNvPr id="55" name="Group 54">
            <a:extLst>
              <a:ext uri="{FF2B5EF4-FFF2-40B4-BE49-F238E27FC236}">
                <a16:creationId xmlns:a16="http://schemas.microsoft.com/office/drawing/2014/main" id="{0F8019B3-B909-4007-9CCB-4CD368C70EF3}"/>
              </a:ext>
            </a:extLst>
          </p:cNvPr>
          <p:cNvGrpSpPr/>
          <p:nvPr/>
        </p:nvGrpSpPr>
        <p:grpSpPr>
          <a:xfrm>
            <a:off x="544331" y="5138435"/>
            <a:ext cx="180000" cy="180000"/>
            <a:chOff x="3548550" y="3624452"/>
            <a:chExt cx="180000" cy="180000"/>
          </a:xfrm>
        </p:grpSpPr>
        <p:sp>
          <p:nvSpPr>
            <p:cNvPr id="56" name="Freeform: Shape 55">
              <a:extLst>
                <a:ext uri="{FF2B5EF4-FFF2-40B4-BE49-F238E27FC236}">
                  <a16:creationId xmlns:a16="http://schemas.microsoft.com/office/drawing/2014/main" id="{09F332D7-1E70-4E39-A1E9-89C110A6F624}"/>
                </a:ext>
              </a:extLst>
            </p:cNvPr>
            <p:cNvSpPr/>
            <p:nvPr/>
          </p:nvSpPr>
          <p:spPr>
            <a:xfrm>
              <a:off x="3548550" y="3624452"/>
              <a:ext cx="180000" cy="180000"/>
            </a:xfrm>
            <a:custGeom>
              <a:avLst/>
              <a:gdLst>
                <a:gd name="connsiteX0" fmla="*/ 923544 w 923543"/>
                <a:gd name="connsiteY0" fmla="*/ 461772 h 923543"/>
                <a:gd name="connsiteX1" fmla="*/ 461772 w 923543"/>
                <a:gd name="connsiteY1" fmla="*/ 923544 h 923543"/>
                <a:gd name="connsiteX2" fmla="*/ 0 w 923543"/>
                <a:gd name="connsiteY2" fmla="*/ 461772 h 923543"/>
                <a:gd name="connsiteX3" fmla="*/ 461772 w 923543"/>
                <a:gd name="connsiteY3" fmla="*/ 0 h 923543"/>
                <a:gd name="connsiteX4" fmla="*/ 923544 w 923543"/>
                <a:gd name="connsiteY4" fmla="*/ 461772 h 92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543" h="923543">
                  <a:moveTo>
                    <a:pt x="923544" y="461772"/>
                  </a:moveTo>
                  <a:cubicBezTo>
                    <a:pt x="923544" y="716802"/>
                    <a:pt x="716802" y="923544"/>
                    <a:pt x="461772" y="923544"/>
                  </a:cubicBezTo>
                  <a:cubicBezTo>
                    <a:pt x="206742" y="923544"/>
                    <a:pt x="0" y="716802"/>
                    <a:pt x="0" y="461772"/>
                  </a:cubicBezTo>
                  <a:cubicBezTo>
                    <a:pt x="0" y="206742"/>
                    <a:pt x="206742" y="0"/>
                    <a:pt x="461772" y="0"/>
                  </a:cubicBezTo>
                  <a:cubicBezTo>
                    <a:pt x="716802" y="0"/>
                    <a:pt x="923544" y="206742"/>
                    <a:pt x="923544" y="461772"/>
                  </a:cubicBezTo>
                  <a:close/>
                </a:path>
              </a:pathLst>
            </a:custGeom>
            <a:solidFill>
              <a:srgbClr val="DDDFE1"/>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E4F4377F-85DB-4DBA-8351-551BA8E48463}"/>
                </a:ext>
              </a:extLst>
            </p:cNvPr>
            <p:cNvSpPr>
              <a:spLocks noChangeAspect="1"/>
            </p:cNvSpPr>
            <p:nvPr/>
          </p:nvSpPr>
          <p:spPr>
            <a:xfrm>
              <a:off x="3598510" y="3687452"/>
              <a:ext cx="80081" cy="54000"/>
            </a:xfrm>
            <a:custGeom>
              <a:avLst/>
              <a:gdLst>
                <a:gd name="connsiteX0" fmla="*/ 0 w 480821"/>
                <a:gd name="connsiteY0" fmla="*/ 167640 h 324230"/>
                <a:gd name="connsiteX1" fmla="*/ 156591 w 480821"/>
                <a:gd name="connsiteY1" fmla="*/ 324231 h 324230"/>
                <a:gd name="connsiteX2" fmla="*/ 480822 w 480821"/>
                <a:gd name="connsiteY2" fmla="*/ 0 h 324230"/>
              </a:gdLst>
              <a:ahLst/>
              <a:cxnLst>
                <a:cxn ang="0">
                  <a:pos x="connsiteX0" y="connsiteY0"/>
                </a:cxn>
                <a:cxn ang="0">
                  <a:pos x="connsiteX1" y="connsiteY1"/>
                </a:cxn>
                <a:cxn ang="0">
                  <a:pos x="connsiteX2" y="connsiteY2"/>
                </a:cxn>
              </a:cxnLst>
              <a:rect l="l" t="t" r="r" b="b"/>
              <a:pathLst>
                <a:path w="480821" h="324230">
                  <a:moveTo>
                    <a:pt x="0" y="167640"/>
                  </a:moveTo>
                  <a:lnTo>
                    <a:pt x="156591" y="324231"/>
                  </a:lnTo>
                  <a:lnTo>
                    <a:pt x="480822" y="0"/>
                  </a:lnTo>
                </a:path>
              </a:pathLst>
            </a:custGeom>
            <a:noFill/>
            <a:ln w="9525" cap="rnd">
              <a:solidFill>
                <a:srgbClr val="000000"/>
              </a:solidFill>
              <a:prstDash val="solid"/>
              <a:round/>
            </a:ln>
          </p:spPr>
          <p:txBody>
            <a:bodyPr rtlCol="0" anchor="ctr"/>
            <a:lstStyle/>
            <a:p>
              <a:endParaRPr lang="en-US"/>
            </a:p>
          </p:txBody>
        </p:sp>
      </p:grpSp>
      <p:grpSp>
        <p:nvGrpSpPr>
          <p:cNvPr id="34" name="Group 33">
            <a:extLst>
              <a:ext uri="{FF2B5EF4-FFF2-40B4-BE49-F238E27FC236}">
                <a16:creationId xmlns:a16="http://schemas.microsoft.com/office/drawing/2014/main" id="{B4D5D7D2-2352-49C1-B274-FBB678ABDEBB}"/>
              </a:ext>
            </a:extLst>
          </p:cNvPr>
          <p:cNvGrpSpPr/>
          <p:nvPr/>
        </p:nvGrpSpPr>
        <p:grpSpPr>
          <a:xfrm>
            <a:off x="544331" y="4047191"/>
            <a:ext cx="180000" cy="180000"/>
            <a:chOff x="3548550" y="3624452"/>
            <a:chExt cx="180000" cy="180000"/>
          </a:xfrm>
        </p:grpSpPr>
        <p:sp>
          <p:nvSpPr>
            <p:cNvPr id="35" name="Freeform: Shape 34">
              <a:extLst>
                <a:ext uri="{FF2B5EF4-FFF2-40B4-BE49-F238E27FC236}">
                  <a16:creationId xmlns:a16="http://schemas.microsoft.com/office/drawing/2014/main" id="{9AD3AD45-0B5E-434B-B54B-A9A6AA8AE443}"/>
                </a:ext>
              </a:extLst>
            </p:cNvPr>
            <p:cNvSpPr/>
            <p:nvPr/>
          </p:nvSpPr>
          <p:spPr>
            <a:xfrm>
              <a:off x="3548550" y="3624452"/>
              <a:ext cx="180000" cy="180000"/>
            </a:xfrm>
            <a:custGeom>
              <a:avLst/>
              <a:gdLst>
                <a:gd name="connsiteX0" fmla="*/ 923544 w 923543"/>
                <a:gd name="connsiteY0" fmla="*/ 461772 h 923543"/>
                <a:gd name="connsiteX1" fmla="*/ 461772 w 923543"/>
                <a:gd name="connsiteY1" fmla="*/ 923544 h 923543"/>
                <a:gd name="connsiteX2" fmla="*/ 0 w 923543"/>
                <a:gd name="connsiteY2" fmla="*/ 461772 h 923543"/>
                <a:gd name="connsiteX3" fmla="*/ 461772 w 923543"/>
                <a:gd name="connsiteY3" fmla="*/ 0 h 923543"/>
                <a:gd name="connsiteX4" fmla="*/ 923544 w 923543"/>
                <a:gd name="connsiteY4" fmla="*/ 461772 h 92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543" h="923543">
                  <a:moveTo>
                    <a:pt x="923544" y="461772"/>
                  </a:moveTo>
                  <a:cubicBezTo>
                    <a:pt x="923544" y="716802"/>
                    <a:pt x="716802" y="923544"/>
                    <a:pt x="461772" y="923544"/>
                  </a:cubicBezTo>
                  <a:cubicBezTo>
                    <a:pt x="206742" y="923544"/>
                    <a:pt x="0" y="716802"/>
                    <a:pt x="0" y="461772"/>
                  </a:cubicBezTo>
                  <a:cubicBezTo>
                    <a:pt x="0" y="206742"/>
                    <a:pt x="206742" y="0"/>
                    <a:pt x="461772" y="0"/>
                  </a:cubicBezTo>
                  <a:cubicBezTo>
                    <a:pt x="716802" y="0"/>
                    <a:pt x="923544" y="206742"/>
                    <a:pt x="923544" y="461772"/>
                  </a:cubicBezTo>
                  <a:close/>
                </a:path>
              </a:pathLst>
            </a:custGeom>
            <a:solidFill>
              <a:srgbClr val="DDDFE1"/>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88EADAC-DC11-46D3-86D7-20144A20ACE4}"/>
                </a:ext>
              </a:extLst>
            </p:cNvPr>
            <p:cNvSpPr>
              <a:spLocks noChangeAspect="1"/>
            </p:cNvSpPr>
            <p:nvPr/>
          </p:nvSpPr>
          <p:spPr>
            <a:xfrm>
              <a:off x="3598510" y="3687452"/>
              <a:ext cx="80081" cy="54000"/>
            </a:xfrm>
            <a:custGeom>
              <a:avLst/>
              <a:gdLst>
                <a:gd name="connsiteX0" fmla="*/ 0 w 480821"/>
                <a:gd name="connsiteY0" fmla="*/ 167640 h 324230"/>
                <a:gd name="connsiteX1" fmla="*/ 156591 w 480821"/>
                <a:gd name="connsiteY1" fmla="*/ 324231 h 324230"/>
                <a:gd name="connsiteX2" fmla="*/ 480822 w 480821"/>
                <a:gd name="connsiteY2" fmla="*/ 0 h 324230"/>
              </a:gdLst>
              <a:ahLst/>
              <a:cxnLst>
                <a:cxn ang="0">
                  <a:pos x="connsiteX0" y="connsiteY0"/>
                </a:cxn>
                <a:cxn ang="0">
                  <a:pos x="connsiteX1" y="connsiteY1"/>
                </a:cxn>
                <a:cxn ang="0">
                  <a:pos x="connsiteX2" y="connsiteY2"/>
                </a:cxn>
              </a:cxnLst>
              <a:rect l="l" t="t" r="r" b="b"/>
              <a:pathLst>
                <a:path w="480821" h="324230">
                  <a:moveTo>
                    <a:pt x="0" y="167640"/>
                  </a:moveTo>
                  <a:lnTo>
                    <a:pt x="156591" y="324231"/>
                  </a:lnTo>
                  <a:lnTo>
                    <a:pt x="480822" y="0"/>
                  </a:lnTo>
                </a:path>
              </a:pathLst>
            </a:custGeom>
            <a:noFill/>
            <a:ln w="9525" cap="rnd">
              <a:solidFill>
                <a:srgbClr val="000000"/>
              </a:solidFill>
              <a:prstDash val="solid"/>
              <a:round/>
            </a:ln>
          </p:spPr>
          <p:txBody>
            <a:bodyPr rtlCol="0" anchor="ctr"/>
            <a:lstStyle/>
            <a:p>
              <a:endParaRPr lang="en-US"/>
            </a:p>
          </p:txBody>
        </p:sp>
      </p:grpSp>
      <p:sp>
        <p:nvSpPr>
          <p:cNvPr id="281" name="Content Placeholder 1">
            <a:extLst>
              <a:ext uri="{FF2B5EF4-FFF2-40B4-BE49-F238E27FC236}">
                <a16:creationId xmlns:a16="http://schemas.microsoft.com/office/drawing/2014/main" id="{89188F12-255C-4901-B2C3-CCB5A06F1A15}"/>
              </a:ext>
            </a:extLst>
          </p:cNvPr>
          <p:cNvSpPr txBox="1">
            <a:spLocks/>
          </p:cNvSpPr>
          <p:nvPr/>
        </p:nvSpPr>
        <p:spPr>
          <a:xfrm>
            <a:off x="855604" y="4037959"/>
            <a:ext cx="2706746" cy="184665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1200">
                <a:latin typeface="+mj-lt"/>
              </a:rPr>
              <a:t>Compliance Risks: </a:t>
            </a:r>
            <a:br>
              <a:rPr lang="en-US" sz="1200">
                <a:latin typeface="+mj-lt"/>
              </a:rPr>
            </a:br>
            <a:r>
              <a:rPr lang="en-US" sz="1200"/>
              <a:t>Advanced risk-based conditional access protects sensitive data by applying policies like MFA when suspicious activity is detected.</a:t>
            </a:r>
          </a:p>
          <a:p>
            <a:pPr>
              <a:spcBef>
                <a:spcPts val="0"/>
              </a:spcBef>
            </a:pPr>
            <a:endParaRPr lang="en-US" sz="1200"/>
          </a:p>
          <a:p>
            <a:pPr>
              <a:spcBef>
                <a:spcPts val="0"/>
              </a:spcBef>
            </a:pPr>
            <a:r>
              <a:rPr lang="en-US" sz="1200">
                <a:latin typeface="+mj-lt"/>
              </a:rPr>
              <a:t>Scalability: </a:t>
            </a:r>
            <a:br>
              <a:rPr lang="en-US" sz="1200">
                <a:latin typeface="+mj-lt"/>
              </a:rPr>
            </a:br>
            <a:r>
              <a:rPr lang="en-US" sz="1200"/>
              <a:t>Grows with your business, managing more users and devices while maintaining secure access.</a:t>
            </a:r>
          </a:p>
        </p:txBody>
      </p:sp>
      <p:sp>
        <p:nvSpPr>
          <p:cNvPr id="282" name="Content Placeholder 1">
            <a:extLst>
              <a:ext uri="{FF2B5EF4-FFF2-40B4-BE49-F238E27FC236}">
                <a16:creationId xmlns:a16="http://schemas.microsoft.com/office/drawing/2014/main" id="{F0C20440-33F1-4058-B106-937BFD04AC2F}"/>
              </a:ext>
            </a:extLst>
          </p:cNvPr>
          <p:cNvSpPr txBox="1">
            <a:spLocks/>
          </p:cNvSpPr>
          <p:nvPr/>
        </p:nvSpPr>
        <p:spPr>
          <a:xfrm>
            <a:off x="4103628" y="4037959"/>
            <a:ext cx="2861051" cy="1846659"/>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1200">
                <a:latin typeface="+mj-lt"/>
                <a:cs typeface="Segoe Sans Display"/>
              </a:rPr>
              <a:t>Automation: </a:t>
            </a:r>
            <a:br>
              <a:rPr lang="en-US" sz="1200">
                <a:latin typeface="+mj-lt"/>
                <a:cs typeface="Segoe Sans Display"/>
              </a:rPr>
            </a:br>
            <a:r>
              <a:rPr lang="en-US" sz="1200">
                <a:cs typeface="Segoe Sans Display"/>
              </a:rPr>
              <a:t>Automates access reviews and policy enforcement to reduce administrative overhead and minimise security gaps.</a:t>
            </a:r>
          </a:p>
          <a:p>
            <a:pPr>
              <a:spcBef>
                <a:spcPts val="0"/>
              </a:spcBef>
            </a:pPr>
            <a:endParaRPr lang="en-US" sz="1200"/>
          </a:p>
          <a:p>
            <a:pPr>
              <a:spcBef>
                <a:spcPts val="0"/>
              </a:spcBef>
            </a:pPr>
            <a:r>
              <a:rPr lang="en-US" sz="1200">
                <a:latin typeface="+mj-lt"/>
                <a:cs typeface="Segoe Sans Display"/>
              </a:rPr>
              <a:t>Identity Protection: </a:t>
            </a:r>
            <a:br>
              <a:rPr lang="en-US" sz="1200">
                <a:latin typeface="+mj-lt"/>
                <a:cs typeface="Segoe Sans Display"/>
              </a:rPr>
            </a:br>
            <a:r>
              <a:rPr lang="en-US" sz="1200">
                <a:cs typeface="Segoe Sans Display"/>
              </a:rPr>
              <a:t>Real-time risk assessments, token protection and continuous monitoring help detect and mitigate threats, ensuring secure access.</a:t>
            </a:r>
          </a:p>
        </p:txBody>
      </p:sp>
      <p:grpSp>
        <p:nvGrpSpPr>
          <p:cNvPr id="285" name="Group 284">
            <a:extLst>
              <a:ext uri="{FF2B5EF4-FFF2-40B4-BE49-F238E27FC236}">
                <a16:creationId xmlns:a16="http://schemas.microsoft.com/office/drawing/2014/main" id="{1C9A7CC5-9968-4474-A858-A6FCE7B2459E}"/>
              </a:ext>
            </a:extLst>
          </p:cNvPr>
          <p:cNvGrpSpPr/>
          <p:nvPr/>
        </p:nvGrpSpPr>
        <p:grpSpPr>
          <a:xfrm>
            <a:off x="3792343" y="4958435"/>
            <a:ext cx="180000" cy="180000"/>
            <a:chOff x="3548550" y="3624452"/>
            <a:chExt cx="180000" cy="180000"/>
          </a:xfrm>
        </p:grpSpPr>
        <p:sp>
          <p:nvSpPr>
            <p:cNvPr id="289" name="Freeform: Shape 288">
              <a:extLst>
                <a:ext uri="{FF2B5EF4-FFF2-40B4-BE49-F238E27FC236}">
                  <a16:creationId xmlns:a16="http://schemas.microsoft.com/office/drawing/2014/main" id="{D2432E47-6D3E-4484-9BFD-962211C604B5}"/>
                </a:ext>
              </a:extLst>
            </p:cNvPr>
            <p:cNvSpPr/>
            <p:nvPr/>
          </p:nvSpPr>
          <p:spPr>
            <a:xfrm>
              <a:off x="3548550" y="3624452"/>
              <a:ext cx="180000" cy="180000"/>
            </a:xfrm>
            <a:custGeom>
              <a:avLst/>
              <a:gdLst>
                <a:gd name="connsiteX0" fmla="*/ 923544 w 923543"/>
                <a:gd name="connsiteY0" fmla="*/ 461772 h 923543"/>
                <a:gd name="connsiteX1" fmla="*/ 461772 w 923543"/>
                <a:gd name="connsiteY1" fmla="*/ 923544 h 923543"/>
                <a:gd name="connsiteX2" fmla="*/ 0 w 923543"/>
                <a:gd name="connsiteY2" fmla="*/ 461772 h 923543"/>
                <a:gd name="connsiteX3" fmla="*/ 461772 w 923543"/>
                <a:gd name="connsiteY3" fmla="*/ 0 h 923543"/>
                <a:gd name="connsiteX4" fmla="*/ 923544 w 923543"/>
                <a:gd name="connsiteY4" fmla="*/ 461772 h 92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543" h="923543">
                  <a:moveTo>
                    <a:pt x="923544" y="461772"/>
                  </a:moveTo>
                  <a:cubicBezTo>
                    <a:pt x="923544" y="716802"/>
                    <a:pt x="716802" y="923544"/>
                    <a:pt x="461772" y="923544"/>
                  </a:cubicBezTo>
                  <a:cubicBezTo>
                    <a:pt x="206742" y="923544"/>
                    <a:pt x="0" y="716802"/>
                    <a:pt x="0" y="461772"/>
                  </a:cubicBezTo>
                  <a:cubicBezTo>
                    <a:pt x="0" y="206742"/>
                    <a:pt x="206742" y="0"/>
                    <a:pt x="461772" y="0"/>
                  </a:cubicBezTo>
                  <a:cubicBezTo>
                    <a:pt x="716802" y="0"/>
                    <a:pt x="923544" y="206742"/>
                    <a:pt x="923544" y="461772"/>
                  </a:cubicBezTo>
                  <a:close/>
                </a:path>
              </a:pathLst>
            </a:custGeom>
            <a:solidFill>
              <a:srgbClr val="DDDFE1"/>
            </a:solid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65909C30-1E30-4890-8C7E-C88DFC502383}"/>
                </a:ext>
              </a:extLst>
            </p:cNvPr>
            <p:cNvSpPr>
              <a:spLocks noChangeAspect="1"/>
            </p:cNvSpPr>
            <p:nvPr/>
          </p:nvSpPr>
          <p:spPr>
            <a:xfrm>
              <a:off x="3598510" y="3687452"/>
              <a:ext cx="80081" cy="54000"/>
            </a:xfrm>
            <a:custGeom>
              <a:avLst/>
              <a:gdLst>
                <a:gd name="connsiteX0" fmla="*/ 0 w 480821"/>
                <a:gd name="connsiteY0" fmla="*/ 167640 h 324230"/>
                <a:gd name="connsiteX1" fmla="*/ 156591 w 480821"/>
                <a:gd name="connsiteY1" fmla="*/ 324231 h 324230"/>
                <a:gd name="connsiteX2" fmla="*/ 480822 w 480821"/>
                <a:gd name="connsiteY2" fmla="*/ 0 h 324230"/>
              </a:gdLst>
              <a:ahLst/>
              <a:cxnLst>
                <a:cxn ang="0">
                  <a:pos x="connsiteX0" y="connsiteY0"/>
                </a:cxn>
                <a:cxn ang="0">
                  <a:pos x="connsiteX1" y="connsiteY1"/>
                </a:cxn>
                <a:cxn ang="0">
                  <a:pos x="connsiteX2" y="connsiteY2"/>
                </a:cxn>
              </a:cxnLst>
              <a:rect l="l" t="t" r="r" b="b"/>
              <a:pathLst>
                <a:path w="480821" h="324230">
                  <a:moveTo>
                    <a:pt x="0" y="167640"/>
                  </a:moveTo>
                  <a:lnTo>
                    <a:pt x="156591" y="324231"/>
                  </a:lnTo>
                  <a:lnTo>
                    <a:pt x="480822" y="0"/>
                  </a:lnTo>
                </a:path>
              </a:pathLst>
            </a:custGeom>
            <a:noFill/>
            <a:ln w="9525" cap="rnd">
              <a:solidFill>
                <a:srgbClr val="000000"/>
              </a:solidFill>
              <a:prstDash val="solid"/>
              <a:round/>
            </a:ln>
          </p:spPr>
          <p:txBody>
            <a:bodyPr rtlCol="0" anchor="ctr"/>
            <a:lstStyle/>
            <a:p>
              <a:endParaRPr lang="en-US"/>
            </a:p>
          </p:txBody>
        </p:sp>
      </p:grpSp>
      <p:grpSp>
        <p:nvGrpSpPr>
          <p:cNvPr id="286" name="Group 285">
            <a:extLst>
              <a:ext uri="{FF2B5EF4-FFF2-40B4-BE49-F238E27FC236}">
                <a16:creationId xmlns:a16="http://schemas.microsoft.com/office/drawing/2014/main" id="{38F81F96-695D-42FE-B018-DD5458DC70A8}"/>
              </a:ext>
            </a:extLst>
          </p:cNvPr>
          <p:cNvGrpSpPr/>
          <p:nvPr/>
        </p:nvGrpSpPr>
        <p:grpSpPr>
          <a:xfrm>
            <a:off x="3792343" y="4047191"/>
            <a:ext cx="180000" cy="180000"/>
            <a:chOff x="3548550" y="3624452"/>
            <a:chExt cx="180000" cy="180000"/>
          </a:xfrm>
        </p:grpSpPr>
        <p:sp>
          <p:nvSpPr>
            <p:cNvPr id="287" name="Freeform: Shape 286">
              <a:extLst>
                <a:ext uri="{FF2B5EF4-FFF2-40B4-BE49-F238E27FC236}">
                  <a16:creationId xmlns:a16="http://schemas.microsoft.com/office/drawing/2014/main" id="{3DB39440-9551-4DFE-9F7A-3B0C63C17F1E}"/>
                </a:ext>
              </a:extLst>
            </p:cNvPr>
            <p:cNvSpPr/>
            <p:nvPr/>
          </p:nvSpPr>
          <p:spPr>
            <a:xfrm>
              <a:off x="3548550" y="3624452"/>
              <a:ext cx="180000" cy="180000"/>
            </a:xfrm>
            <a:custGeom>
              <a:avLst/>
              <a:gdLst>
                <a:gd name="connsiteX0" fmla="*/ 923544 w 923543"/>
                <a:gd name="connsiteY0" fmla="*/ 461772 h 923543"/>
                <a:gd name="connsiteX1" fmla="*/ 461772 w 923543"/>
                <a:gd name="connsiteY1" fmla="*/ 923544 h 923543"/>
                <a:gd name="connsiteX2" fmla="*/ 0 w 923543"/>
                <a:gd name="connsiteY2" fmla="*/ 461772 h 923543"/>
                <a:gd name="connsiteX3" fmla="*/ 461772 w 923543"/>
                <a:gd name="connsiteY3" fmla="*/ 0 h 923543"/>
                <a:gd name="connsiteX4" fmla="*/ 923544 w 923543"/>
                <a:gd name="connsiteY4" fmla="*/ 461772 h 92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543" h="923543">
                  <a:moveTo>
                    <a:pt x="923544" y="461772"/>
                  </a:moveTo>
                  <a:cubicBezTo>
                    <a:pt x="923544" y="716802"/>
                    <a:pt x="716802" y="923544"/>
                    <a:pt x="461772" y="923544"/>
                  </a:cubicBezTo>
                  <a:cubicBezTo>
                    <a:pt x="206742" y="923544"/>
                    <a:pt x="0" y="716802"/>
                    <a:pt x="0" y="461772"/>
                  </a:cubicBezTo>
                  <a:cubicBezTo>
                    <a:pt x="0" y="206742"/>
                    <a:pt x="206742" y="0"/>
                    <a:pt x="461772" y="0"/>
                  </a:cubicBezTo>
                  <a:cubicBezTo>
                    <a:pt x="716802" y="0"/>
                    <a:pt x="923544" y="206742"/>
                    <a:pt x="923544" y="461772"/>
                  </a:cubicBezTo>
                  <a:close/>
                </a:path>
              </a:pathLst>
            </a:custGeom>
            <a:solidFill>
              <a:srgbClr val="DDDFE1"/>
            </a:solid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0AD3D81A-6FD5-4411-9933-2E28C6394595}"/>
                </a:ext>
              </a:extLst>
            </p:cNvPr>
            <p:cNvSpPr>
              <a:spLocks noChangeAspect="1"/>
            </p:cNvSpPr>
            <p:nvPr/>
          </p:nvSpPr>
          <p:spPr>
            <a:xfrm>
              <a:off x="3598510" y="3687452"/>
              <a:ext cx="80081" cy="54000"/>
            </a:xfrm>
            <a:custGeom>
              <a:avLst/>
              <a:gdLst>
                <a:gd name="connsiteX0" fmla="*/ 0 w 480821"/>
                <a:gd name="connsiteY0" fmla="*/ 167640 h 324230"/>
                <a:gd name="connsiteX1" fmla="*/ 156591 w 480821"/>
                <a:gd name="connsiteY1" fmla="*/ 324231 h 324230"/>
                <a:gd name="connsiteX2" fmla="*/ 480822 w 480821"/>
                <a:gd name="connsiteY2" fmla="*/ 0 h 324230"/>
              </a:gdLst>
              <a:ahLst/>
              <a:cxnLst>
                <a:cxn ang="0">
                  <a:pos x="connsiteX0" y="connsiteY0"/>
                </a:cxn>
                <a:cxn ang="0">
                  <a:pos x="connsiteX1" y="connsiteY1"/>
                </a:cxn>
                <a:cxn ang="0">
                  <a:pos x="connsiteX2" y="connsiteY2"/>
                </a:cxn>
              </a:cxnLst>
              <a:rect l="l" t="t" r="r" b="b"/>
              <a:pathLst>
                <a:path w="480821" h="324230">
                  <a:moveTo>
                    <a:pt x="0" y="167640"/>
                  </a:moveTo>
                  <a:lnTo>
                    <a:pt x="156591" y="324231"/>
                  </a:lnTo>
                  <a:lnTo>
                    <a:pt x="480822" y="0"/>
                  </a:lnTo>
                </a:path>
              </a:pathLst>
            </a:custGeom>
            <a:noFill/>
            <a:ln w="9525" cap="rnd">
              <a:solidFill>
                <a:srgbClr val="000000"/>
              </a:solidFill>
              <a:prstDash val="solid"/>
              <a:round/>
            </a:ln>
          </p:spPr>
          <p:txBody>
            <a:bodyPr rtlCol="0" anchor="ctr"/>
            <a:lstStyle/>
            <a:p>
              <a:endParaRPr lang="en-US"/>
            </a:p>
          </p:txBody>
        </p:sp>
      </p:grpSp>
      <p:sp>
        <p:nvSpPr>
          <p:cNvPr id="293" name="Rectangle 292">
            <a:extLst>
              <a:ext uri="{FF2B5EF4-FFF2-40B4-BE49-F238E27FC236}">
                <a16:creationId xmlns:a16="http://schemas.microsoft.com/office/drawing/2014/main" id="{37385745-A8AA-422E-8F84-78616D90BCAB}"/>
              </a:ext>
            </a:extLst>
          </p:cNvPr>
          <p:cNvSpPr/>
          <p:nvPr/>
        </p:nvSpPr>
        <p:spPr bwMode="auto">
          <a:xfrm>
            <a:off x="0" y="6181508"/>
            <a:ext cx="12191999" cy="676492"/>
          </a:xfrm>
          <a:prstGeom prst="rect">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94" name="TextBox 293">
            <a:extLst>
              <a:ext uri="{FF2B5EF4-FFF2-40B4-BE49-F238E27FC236}">
                <a16:creationId xmlns:a16="http://schemas.microsoft.com/office/drawing/2014/main" id="{3C887FA1-89B4-4126-B777-E7909B01D476}"/>
              </a:ext>
            </a:extLst>
          </p:cNvPr>
          <p:cNvSpPr txBox="1"/>
          <p:nvPr/>
        </p:nvSpPr>
        <p:spPr>
          <a:xfrm>
            <a:off x="571500" y="6257171"/>
            <a:ext cx="11049000" cy="430887"/>
          </a:xfrm>
          <a:prstGeom prst="rect">
            <a:avLst/>
          </a:prstGeom>
          <a:noFill/>
        </p:spPr>
        <p:txBody>
          <a:bodyPr wrap="square" lIns="0" tIns="0" rIns="0" bIns="0" rtlCol="0">
            <a:spAutoFit/>
          </a:bodyPr>
          <a:lstStyle/>
          <a:p>
            <a:pPr algn="r"/>
            <a:r>
              <a:rPr lang="en-US" sz="2800" dirty="0">
                <a:solidFill>
                  <a:schemeClr val="bg1"/>
                </a:solidFill>
                <a:latin typeface="+mj-lt"/>
              </a:rPr>
              <a:t>$35.60 per user/month</a:t>
            </a:r>
          </a:p>
        </p:txBody>
      </p:sp>
      <p:pic>
        <p:nvPicPr>
          <p:cNvPr id="78" name="Picture 77">
            <a:extLst>
              <a:ext uri="{FF2B5EF4-FFF2-40B4-BE49-F238E27FC236}">
                <a16:creationId xmlns:a16="http://schemas.microsoft.com/office/drawing/2014/main" id="{80662840-724A-4D21-9397-2F8F51E1F1F1}"/>
              </a:ext>
            </a:extLst>
          </p:cNvPr>
          <p:cNvPicPr>
            <a:picLocks noChangeAspect="1"/>
          </p:cNvPicPr>
          <p:nvPr/>
        </p:nvPicPr>
        <p:blipFill>
          <a:blip r:embed="rId2"/>
          <a:stretch>
            <a:fillRect/>
          </a:stretch>
        </p:blipFill>
        <p:spPr>
          <a:xfrm>
            <a:off x="7669530" y="1876849"/>
            <a:ext cx="3928179" cy="3902400"/>
          </a:xfrm>
          <a:prstGeom prst="rect">
            <a:avLst/>
          </a:prstGeom>
        </p:spPr>
      </p:pic>
      <p:sp>
        <p:nvSpPr>
          <p:cNvPr id="79" name="Text Placeholder 5">
            <a:extLst>
              <a:ext uri="{FF2B5EF4-FFF2-40B4-BE49-F238E27FC236}">
                <a16:creationId xmlns:a16="http://schemas.microsoft.com/office/drawing/2014/main" id="{56FDF63D-9A8A-401B-AEE8-60AECBA9DB32}"/>
              </a:ext>
            </a:extLst>
          </p:cNvPr>
          <p:cNvSpPr txBox="1">
            <a:spLocks/>
          </p:cNvSpPr>
          <p:nvPr/>
        </p:nvSpPr>
        <p:spPr>
          <a:xfrm>
            <a:off x="7669530" y="1876849"/>
            <a:ext cx="3950970" cy="578959"/>
          </a:xfrm>
          <a:prstGeom prst="rect">
            <a:avLst/>
          </a:prstGeom>
        </p:spPr>
        <p:txBody>
          <a:bodyPr wrap="square" lIns="252000" tIns="180000" rIns="180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Microsoft 365 Business Premium</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80" name="Text Placeholder 5">
            <a:extLst>
              <a:ext uri="{FF2B5EF4-FFF2-40B4-BE49-F238E27FC236}">
                <a16:creationId xmlns:a16="http://schemas.microsoft.com/office/drawing/2014/main" id="{20CDD028-7163-487E-936A-B6B0F6B96616}"/>
              </a:ext>
            </a:extLst>
          </p:cNvPr>
          <p:cNvSpPr txBox="1">
            <a:spLocks/>
          </p:cNvSpPr>
          <p:nvPr/>
        </p:nvSpPr>
        <p:spPr>
          <a:xfrm>
            <a:off x="7669530" y="2484957"/>
            <a:ext cx="3950970" cy="293721"/>
          </a:xfrm>
          <a:prstGeom prst="rect">
            <a:avLst/>
          </a:prstGeom>
          <a:noFill/>
        </p:spPr>
        <p:txBody>
          <a:bodyPr wrap="square" lIns="252000" tIns="0" rIns="180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200" i="0" u="none" strike="noStrike" kern="1200" cap="none" spc="0" normalizeH="0" baseline="0" noProof="0">
                <a:ln>
                  <a:noFill/>
                </a:ln>
                <a:solidFill>
                  <a:srgbClr val="091F2C"/>
                </a:solidFill>
                <a:effectLst/>
                <a:uLnTx/>
                <a:uFillTx/>
                <a:cs typeface="Segoe UI" panose="020B0502040204020203" pitchFamily="34" charset="0"/>
              </a:rPr>
              <a:t>Cloud Services</a:t>
            </a:r>
            <a:endParaRPr kumimoji="0" lang="en-GB" sz="1200" i="0" u="none" strike="noStrike" kern="1200" cap="none" spc="0" normalizeH="0" baseline="0" noProof="0">
              <a:ln>
                <a:noFill/>
              </a:ln>
              <a:solidFill>
                <a:srgbClr val="091F2C"/>
              </a:solidFill>
              <a:effectLst/>
              <a:uLnTx/>
              <a:uFillTx/>
              <a:cs typeface="Segoe UI" panose="020B0502040204020203" pitchFamily="34" charset="0"/>
            </a:endParaRPr>
          </a:p>
        </p:txBody>
      </p:sp>
      <p:grpSp>
        <p:nvGrpSpPr>
          <p:cNvPr id="81" name="Group 80">
            <a:extLst>
              <a:ext uri="{FF2B5EF4-FFF2-40B4-BE49-F238E27FC236}">
                <a16:creationId xmlns:a16="http://schemas.microsoft.com/office/drawing/2014/main" id="{4C408B44-D59C-4FCC-B1E1-95960182948D}"/>
              </a:ext>
            </a:extLst>
          </p:cNvPr>
          <p:cNvGrpSpPr/>
          <p:nvPr/>
        </p:nvGrpSpPr>
        <p:grpSpPr>
          <a:xfrm>
            <a:off x="7924350" y="2778678"/>
            <a:ext cx="334649" cy="334649"/>
            <a:chOff x="7913816" y="3214784"/>
            <a:chExt cx="455574" cy="455574"/>
          </a:xfrm>
        </p:grpSpPr>
        <p:sp>
          <p:nvSpPr>
            <p:cNvPr id="82" name="Oval 81">
              <a:extLst>
                <a:ext uri="{FF2B5EF4-FFF2-40B4-BE49-F238E27FC236}">
                  <a16:creationId xmlns:a16="http://schemas.microsoft.com/office/drawing/2014/main" id="{DB8B7953-6AB8-443B-BBC7-1AA4A7050983}"/>
                </a:ext>
              </a:extLst>
            </p:cNvPr>
            <p:cNvSpPr>
              <a:spLocks noChangeAspect="1"/>
            </p:cNvSpPr>
            <p:nvPr/>
          </p:nvSpPr>
          <p:spPr bwMode="auto">
            <a:xfrm>
              <a:off x="7913816" y="3214784"/>
              <a:ext cx="455574" cy="45557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83" name="Picture 82">
              <a:extLst>
                <a:ext uri="{FF2B5EF4-FFF2-40B4-BE49-F238E27FC236}">
                  <a16:creationId xmlns:a16="http://schemas.microsoft.com/office/drawing/2014/main" id="{194AF1CC-ECAA-4D7E-A6F3-2B9CBD7C99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20747" y="3334571"/>
              <a:ext cx="241713" cy="216000"/>
            </a:xfrm>
            <a:prstGeom prst="rect">
              <a:avLst/>
            </a:prstGeom>
          </p:spPr>
        </p:pic>
      </p:grpSp>
      <p:sp>
        <p:nvSpPr>
          <p:cNvPr id="84" name="TextBox 83">
            <a:extLst>
              <a:ext uri="{FF2B5EF4-FFF2-40B4-BE49-F238E27FC236}">
                <a16:creationId xmlns:a16="http://schemas.microsoft.com/office/drawing/2014/main" id="{951D70D3-B963-4BEA-8F12-D2F8AA5C59AA}"/>
              </a:ext>
            </a:extLst>
          </p:cNvPr>
          <p:cNvSpPr txBox="1"/>
          <p:nvPr/>
        </p:nvSpPr>
        <p:spPr>
          <a:xfrm>
            <a:off x="7857674" y="3166380"/>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Teams</a:t>
            </a:r>
          </a:p>
        </p:txBody>
      </p:sp>
      <p:grpSp>
        <p:nvGrpSpPr>
          <p:cNvPr id="85" name="Group 84">
            <a:extLst>
              <a:ext uri="{FF2B5EF4-FFF2-40B4-BE49-F238E27FC236}">
                <a16:creationId xmlns:a16="http://schemas.microsoft.com/office/drawing/2014/main" id="{FF96CDC5-B55C-41EE-8442-DFE21AF0D4EA}"/>
              </a:ext>
            </a:extLst>
          </p:cNvPr>
          <p:cNvGrpSpPr/>
          <p:nvPr/>
        </p:nvGrpSpPr>
        <p:grpSpPr>
          <a:xfrm>
            <a:off x="8430315" y="2778678"/>
            <a:ext cx="334649" cy="334649"/>
            <a:chOff x="8407050" y="3214784"/>
            <a:chExt cx="455574" cy="455574"/>
          </a:xfrm>
        </p:grpSpPr>
        <p:sp>
          <p:nvSpPr>
            <p:cNvPr id="86" name="Oval 85">
              <a:extLst>
                <a:ext uri="{FF2B5EF4-FFF2-40B4-BE49-F238E27FC236}">
                  <a16:creationId xmlns:a16="http://schemas.microsoft.com/office/drawing/2014/main" id="{323BE759-CDB0-4D7E-B06F-F7B9DDEA3451}"/>
                </a:ext>
              </a:extLst>
            </p:cNvPr>
            <p:cNvSpPr>
              <a:spLocks noChangeAspect="1"/>
            </p:cNvSpPr>
            <p:nvPr/>
          </p:nvSpPr>
          <p:spPr bwMode="auto">
            <a:xfrm>
              <a:off x="8407050" y="3214784"/>
              <a:ext cx="455574" cy="45557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87" name="Picture 86">
              <a:extLst>
                <a:ext uri="{FF2B5EF4-FFF2-40B4-BE49-F238E27FC236}">
                  <a16:creationId xmlns:a16="http://schemas.microsoft.com/office/drawing/2014/main" id="{38B1BCFE-EB8B-43DD-9AF1-86C8FFF9A2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26837" y="3334571"/>
              <a:ext cx="216000" cy="216000"/>
            </a:xfrm>
            <a:prstGeom prst="rect">
              <a:avLst/>
            </a:prstGeom>
          </p:spPr>
        </p:pic>
      </p:grpSp>
      <p:sp>
        <p:nvSpPr>
          <p:cNvPr id="88" name="TextBox 87">
            <a:extLst>
              <a:ext uri="{FF2B5EF4-FFF2-40B4-BE49-F238E27FC236}">
                <a16:creationId xmlns:a16="http://schemas.microsoft.com/office/drawing/2014/main" id="{016250A9-3B2E-4AF8-B5AF-E846F7EBF8C5}"/>
              </a:ext>
            </a:extLst>
          </p:cNvPr>
          <p:cNvSpPr txBox="1"/>
          <p:nvPr/>
        </p:nvSpPr>
        <p:spPr>
          <a:xfrm>
            <a:off x="8363639" y="3166380"/>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Exchange</a:t>
            </a:r>
          </a:p>
        </p:txBody>
      </p:sp>
      <p:grpSp>
        <p:nvGrpSpPr>
          <p:cNvPr id="89" name="Group 88">
            <a:extLst>
              <a:ext uri="{FF2B5EF4-FFF2-40B4-BE49-F238E27FC236}">
                <a16:creationId xmlns:a16="http://schemas.microsoft.com/office/drawing/2014/main" id="{02B9D9B2-58C5-4942-85B6-EBBD66DD7D2D}"/>
              </a:ext>
            </a:extLst>
          </p:cNvPr>
          <p:cNvGrpSpPr/>
          <p:nvPr/>
        </p:nvGrpSpPr>
        <p:grpSpPr>
          <a:xfrm>
            <a:off x="8936280" y="2778678"/>
            <a:ext cx="334649" cy="334649"/>
            <a:chOff x="8900285" y="3214784"/>
            <a:chExt cx="455574" cy="455574"/>
          </a:xfrm>
        </p:grpSpPr>
        <p:sp>
          <p:nvSpPr>
            <p:cNvPr id="90" name="Oval 89">
              <a:extLst>
                <a:ext uri="{FF2B5EF4-FFF2-40B4-BE49-F238E27FC236}">
                  <a16:creationId xmlns:a16="http://schemas.microsoft.com/office/drawing/2014/main" id="{2EDA79CD-C2E4-41A0-97B6-5BB1F57D8E28}"/>
                </a:ext>
              </a:extLst>
            </p:cNvPr>
            <p:cNvSpPr>
              <a:spLocks noChangeAspect="1"/>
            </p:cNvSpPr>
            <p:nvPr/>
          </p:nvSpPr>
          <p:spPr bwMode="auto">
            <a:xfrm>
              <a:off x="8900285" y="3214784"/>
              <a:ext cx="455574" cy="45557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91" name="Picture 90">
              <a:extLst>
                <a:ext uri="{FF2B5EF4-FFF2-40B4-BE49-F238E27FC236}">
                  <a16:creationId xmlns:a16="http://schemas.microsoft.com/office/drawing/2014/main" id="{BA67CE2D-7D76-417F-8A45-6FEC30A2CF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90168" y="3352571"/>
              <a:ext cx="275808" cy="180000"/>
            </a:xfrm>
            <a:prstGeom prst="rect">
              <a:avLst/>
            </a:prstGeom>
          </p:spPr>
        </p:pic>
      </p:grpSp>
      <p:sp>
        <p:nvSpPr>
          <p:cNvPr id="92" name="TextBox 91">
            <a:extLst>
              <a:ext uri="{FF2B5EF4-FFF2-40B4-BE49-F238E27FC236}">
                <a16:creationId xmlns:a16="http://schemas.microsoft.com/office/drawing/2014/main" id="{F883E695-D9F0-4A64-B94A-5D3CD9D71FE6}"/>
              </a:ext>
            </a:extLst>
          </p:cNvPr>
          <p:cNvSpPr txBox="1"/>
          <p:nvPr/>
        </p:nvSpPr>
        <p:spPr>
          <a:xfrm>
            <a:off x="8869604" y="3166380"/>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OneDrive</a:t>
            </a:r>
          </a:p>
        </p:txBody>
      </p:sp>
      <p:grpSp>
        <p:nvGrpSpPr>
          <p:cNvPr id="93" name="Group 92">
            <a:extLst>
              <a:ext uri="{FF2B5EF4-FFF2-40B4-BE49-F238E27FC236}">
                <a16:creationId xmlns:a16="http://schemas.microsoft.com/office/drawing/2014/main" id="{18CAC1F5-7C3F-42F2-9B7F-CB78A935A939}"/>
              </a:ext>
            </a:extLst>
          </p:cNvPr>
          <p:cNvGrpSpPr/>
          <p:nvPr/>
        </p:nvGrpSpPr>
        <p:grpSpPr>
          <a:xfrm>
            <a:off x="9442245" y="2778678"/>
            <a:ext cx="334649" cy="334649"/>
            <a:chOff x="9393519" y="3214784"/>
            <a:chExt cx="455574" cy="455574"/>
          </a:xfrm>
        </p:grpSpPr>
        <p:sp>
          <p:nvSpPr>
            <p:cNvPr id="94" name="Oval 93">
              <a:extLst>
                <a:ext uri="{FF2B5EF4-FFF2-40B4-BE49-F238E27FC236}">
                  <a16:creationId xmlns:a16="http://schemas.microsoft.com/office/drawing/2014/main" id="{9D7BBB0B-D8D3-49B0-B907-FF5B906CF33F}"/>
                </a:ext>
              </a:extLst>
            </p:cNvPr>
            <p:cNvSpPr>
              <a:spLocks noChangeAspect="1"/>
            </p:cNvSpPr>
            <p:nvPr/>
          </p:nvSpPr>
          <p:spPr bwMode="auto">
            <a:xfrm>
              <a:off x="9393519" y="3214784"/>
              <a:ext cx="455574" cy="45557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95" name="Picture 94">
              <a:extLst>
                <a:ext uri="{FF2B5EF4-FFF2-40B4-BE49-F238E27FC236}">
                  <a16:creationId xmlns:a16="http://schemas.microsoft.com/office/drawing/2014/main" id="{A87F062C-3367-4208-BBDC-81AF32D0F8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10403" y="3334571"/>
              <a:ext cx="221806" cy="216000"/>
            </a:xfrm>
            <a:prstGeom prst="rect">
              <a:avLst/>
            </a:prstGeom>
          </p:spPr>
        </p:pic>
      </p:grpSp>
      <p:sp>
        <p:nvSpPr>
          <p:cNvPr id="96" name="TextBox 95">
            <a:extLst>
              <a:ext uri="{FF2B5EF4-FFF2-40B4-BE49-F238E27FC236}">
                <a16:creationId xmlns:a16="http://schemas.microsoft.com/office/drawing/2014/main" id="{DDECD13F-BBFC-4BC6-9028-4D743B57FCBC}"/>
              </a:ext>
            </a:extLst>
          </p:cNvPr>
          <p:cNvSpPr txBox="1"/>
          <p:nvPr/>
        </p:nvSpPr>
        <p:spPr>
          <a:xfrm>
            <a:off x="9375569" y="3166380"/>
            <a:ext cx="468000" cy="215444"/>
          </a:xfrm>
          <a:prstGeom prst="rect">
            <a:avLst/>
          </a:prstGeom>
          <a:noFill/>
        </p:spPr>
        <p:txBody>
          <a:bodyPr wrap="square" lIns="0" tIns="0" rIns="0" bIns="0">
            <a:spAutoFit/>
          </a:bodyPr>
          <a:lstStyle/>
          <a:p>
            <a:pPr algn="ctr" defTabSz="432238">
              <a:spcBef>
                <a:spcPts val="283"/>
              </a:spcBef>
              <a:spcAft>
                <a:spcPts val="800"/>
              </a:spcAft>
              <a:defRPr/>
            </a:pPr>
            <a:r>
              <a:rPr lang="en-US" sz="700"/>
              <a:t>SharePoint</a:t>
            </a:r>
          </a:p>
        </p:txBody>
      </p:sp>
      <p:grpSp>
        <p:nvGrpSpPr>
          <p:cNvPr id="97" name="Group 96">
            <a:extLst>
              <a:ext uri="{FF2B5EF4-FFF2-40B4-BE49-F238E27FC236}">
                <a16:creationId xmlns:a16="http://schemas.microsoft.com/office/drawing/2014/main" id="{2740AB3D-1B26-43C9-8631-7EC645DD2F01}"/>
              </a:ext>
            </a:extLst>
          </p:cNvPr>
          <p:cNvGrpSpPr/>
          <p:nvPr/>
        </p:nvGrpSpPr>
        <p:grpSpPr>
          <a:xfrm>
            <a:off x="9937752" y="2778678"/>
            <a:ext cx="355565" cy="355563"/>
            <a:chOff x="9886753" y="3214784"/>
            <a:chExt cx="455574" cy="455574"/>
          </a:xfrm>
        </p:grpSpPr>
        <p:sp>
          <p:nvSpPr>
            <p:cNvPr id="98" name="Oval 97">
              <a:extLst>
                <a:ext uri="{FF2B5EF4-FFF2-40B4-BE49-F238E27FC236}">
                  <a16:creationId xmlns:a16="http://schemas.microsoft.com/office/drawing/2014/main" id="{890AC97B-64E7-488F-89DE-A8D95350868F}"/>
                </a:ext>
              </a:extLst>
            </p:cNvPr>
            <p:cNvSpPr>
              <a:spLocks noChangeAspect="1"/>
            </p:cNvSpPr>
            <p:nvPr/>
          </p:nvSpPr>
          <p:spPr bwMode="auto">
            <a:xfrm>
              <a:off x="9886753" y="3214784"/>
              <a:ext cx="455574" cy="45557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99" name="Picture 98">
              <a:extLst>
                <a:ext uri="{FF2B5EF4-FFF2-40B4-BE49-F238E27FC236}">
                  <a16:creationId xmlns:a16="http://schemas.microsoft.com/office/drawing/2014/main" id="{D1A322B0-804D-40EE-B9C7-708CB19483F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97454" y="3334571"/>
              <a:ext cx="234172" cy="216000"/>
            </a:xfrm>
            <a:prstGeom prst="rect">
              <a:avLst/>
            </a:prstGeom>
          </p:spPr>
        </p:pic>
      </p:grpSp>
      <p:sp>
        <p:nvSpPr>
          <p:cNvPr id="100" name="TextBox 99">
            <a:extLst>
              <a:ext uri="{FF2B5EF4-FFF2-40B4-BE49-F238E27FC236}">
                <a16:creationId xmlns:a16="http://schemas.microsoft.com/office/drawing/2014/main" id="{6316DCFE-1E5C-4F38-B32A-9DE5D55335A5}"/>
              </a:ext>
            </a:extLst>
          </p:cNvPr>
          <p:cNvSpPr txBox="1"/>
          <p:nvPr/>
        </p:nvSpPr>
        <p:spPr>
          <a:xfrm>
            <a:off x="9881534" y="3166380"/>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Bookings</a:t>
            </a:r>
          </a:p>
        </p:txBody>
      </p:sp>
      <p:grpSp>
        <p:nvGrpSpPr>
          <p:cNvPr id="101" name="Group 100">
            <a:extLst>
              <a:ext uri="{FF2B5EF4-FFF2-40B4-BE49-F238E27FC236}">
                <a16:creationId xmlns:a16="http://schemas.microsoft.com/office/drawing/2014/main" id="{FC020049-7AD5-4002-AC6E-7EFC73CC1861}"/>
              </a:ext>
            </a:extLst>
          </p:cNvPr>
          <p:cNvGrpSpPr/>
          <p:nvPr/>
        </p:nvGrpSpPr>
        <p:grpSpPr>
          <a:xfrm>
            <a:off x="10443717" y="2778678"/>
            <a:ext cx="355565" cy="355564"/>
            <a:chOff x="10379988" y="3214784"/>
            <a:chExt cx="455574" cy="455574"/>
          </a:xfrm>
        </p:grpSpPr>
        <p:sp>
          <p:nvSpPr>
            <p:cNvPr id="102" name="Oval 101">
              <a:extLst>
                <a:ext uri="{FF2B5EF4-FFF2-40B4-BE49-F238E27FC236}">
                  <a16:creationId xmlns:a16="http://schemas.microsoft.com/office/drawing/2014/main" id="{C6D2322A-52DD-41DF-96B1-E516663A8DE8}"/>
                </a:ext>
              </a:extLst>
            </p:cNvPr>
            <p:cNvSpPr>
              <a:spLocks noChangeAspect="1"/>
            </p:cNvSpPr>
            <p:nvPr/>
          </p:nvSpPr>
          <p:spPr bwMode="auto">
            <a:xfrm>
              <a:off x="10379988" y="3214784"/>
              <a:ext cx="455574" cy="45557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03" name="Picture 102">
              <a:extLst>
                <a:ext uri="{FF2B5EF4-FFF2-40B4-BE49-F238E27FC236}">
                  <a16:creationId xmlns:a16="http://schemas.microsoft.com/office/drawing/2014/main" id="{E3D633FC-5537-43FB-A35F-7C8566116CC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99775" y="3334571"/>
              <a:ext cx="216000" cy="216000"/>
            </a:xfrm>
            <a:prstGeom prst="rect">
              <a:avLst/>
            </a:prstGeom>
          </p:spPr>
        </p:pic>
      </p:grpSp>
      <p:sp>
        <p:nvSpPr>
          <p:cNvPr id="104" name="TextBox 103">
            <a:extLst>
              <a:ext uri="{FF2B5EF4-FFF2-40B4-BE49-F238E27FC236}">
                <a16:creationId xmlns:a16="http://schemas.microsoft.com/office/drawing/2014/main" id="{D1533230-055A-4C81-99B0-A8D0291C6FCB}"/>
              </a:ext>
            </a:extLst>
          </p:cNvPr>
          <p:cNvSpPr txBox="1"/>
          <p:nvPr/>
        </p:nvSpPr>
        <p:spPr>
          <a:xfrm>
            <a:off x="10387499" y="3166380"/>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Loop</a:t>
            </a:r>
          </a:p>
        </p:txBody>
      </p:sp>
      <p:grpSp>
        <p:nvGrpSpPr>
          <p:cNvPr id="105" name="Group 104">
            <a:extLst>
              <a:ext uri="{FF2B5EF4-FFF2-40B4-BE49-F238E27FC236}">
                <a16:creationId xmlns:a16="http://schemas.microsoft.com/office/drawing/2014/main" id="{6E3C23F8-A2E6-4B29-BEE7-AAE98D66DB7B}"/>
              </a:ext>
            </a:extLst>
          </p:cNvPr>
          <p:cNvGrpSpPr/>
          <p:nvPr/>
        </p:nvGrpSpPr>
        <p:grpSpPr>
          <a:xfrm>
            <a:off x="10949684" y="2778678"/>
            <a:ext cx="355565" cy="355564"/>
            <a:chOff x="10873221" y="3214784"/>
            <a:chExt cx="455574" cy="455574"/>
          </a:xfrm>
        </p:grpSpPr>
        <p:sp>
          <p:nvSpPr>
            <p:cNvPr id="107" name="Oval 106">
              <a:extLst>
                <a:ext uri="{FF2B5EF4-FFF2-40B4-BE49-F238E27FC236}">
                  <a16:creationId xmlns:a16="http://schemas.microsoft.com/office/drawing/2014/main" id="{F888E285-1320-485F-87EE-4C0F6473CF0B}"/>
                </a:ext>
              </a:extLst>
            </p:cNvPr>
            <p:cNvSpPr>
              <a:spLocks noChangeAspect="1"/>
            </p:cNvSpPr>
            <p:nvPr/>
          </p:nvSpPr>
          <p:spPr bwMode="auto">
            <a:xfrm>
              <a:off x="10873221" y="3214784"/>
              <a:ext cx="455574" cy="45557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09" name="Picture 108">
              <a:extLst>
                <a:ext uri="{FF2B5EF4-FFF2-40B4-BE49-F238E27FC236}">
                  <a16:creationId xmlns:a16="http://schemas.microsoft.com/office/drawing/2014/main" id="{D9F30651-7F0F-40E3-8A48-81FD86D5232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996608" y="3334571"/>
              <a:ext cx="208800" cy="216000"/>
            </a:xfrm>
            <a:prstGeom prst="rect">
              <a:avLst/>
            </a:prstGeom>
          </p:spPr>
        </p:pic>
      </p:grpSp>
      <p:sp>
        <p:nvSpPr>
          <p:cNvPr id="111" name="TextBox 110">
            <a:extLst>
              <a:ext uri="{FF2B5EF4-FFF2-40B4-BE49-F238E27FC236}">
                <a16:creationId xmlns:a16="http://schemas.microsoft.com/office/drawing/2014/main" id="{2CEEC551-A7FB-4726-B48E-18DBB86E1BC9}"/>
              </a:ext>
            </a:extLst>
          </p:cNvPr>
          <p:cNvSpPr txBox="1"/>
          <p:nvPr/>
        </p:nvSpPr>
        <p:spPr>
          <a:xfrm>
            <a:off x="10893466" y="3166380"/>
            <a:ext cx="468000" cy="215444"/>
          </a:xfrm>
          <a:prstGeom prst="rect">
            <a:avLst/>
          </a:prstGeom>
          <a:noFill/>
        </p:spPr>
        <p:txBody>
          <a:bodyPr wrap="square" lIns="0" tIns="0" rIns="0" bIns="0">
            <a:spAutoFit/>
          </a:bodyPr>
          <a:lstStyle/>
          <a:p>
            <a:pPr algn="ctr" defTabSz="432238">
              <a:spcBef>
                <a:spcPts val="283"/>
              </a:spcBef>
              <a:spcAft>
                <a:spcPts val="800"/>
              </a:spcAft>
              <a:defRPr/>
            </a:pPr>
            <a:r>
              <a:rPr lang="en-US" sz="700"/>
              <a:t>Clipchamp</a:t>
            </a:r>
          </a:p>
        </p:txBody>
      </p:sp>
      <p:sp>
        <p:nvSpPr>
          <p:cNvPr id="113" name="Text Placeholder 5">
            <a:extLst>
              <a:ext uri="{FF2B5EF4-FFF2-40B4-BE49-F238E27FC236}">
                <a16:creationId xmlns:a16="http://schemas.microsoft.com/office/drawing/2014/main" id="{E312AEE1-26C8-45A0-BC81-DAE1D60805B6}"/>
              </a:ext>
            </a:extLst>
          </p:cNvPr>
          <p:cNvSpPr txBox="1">
            <a:spLocks/>
          </p:cNvSpPr>
          <p:nvPr/>
        </p:nvSpPr>
        <p:spPr>
          <a:xfrm>
            <a:off x="7656842" y="3555985"/>
            <a:ext cx="3963732" cy="293721"/>
          </a:xfrm>
          <a:prstGeom prst="rect">
            <a:avLst/>
          </a:prstGeom>
          <a:noFill/>
        </p:spPr>
        <p:txBody>
          <a:bodyPr wrap="square" lIns="252000" tIns="0" rIns="180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200" i="0" u="none" strike="noStrike" kern="1200" cap="none" spc="0" normalizeH="0" baseline="0" noProof="0">
                <a:ln>
                  <a:noFill/>
                </a:ln>
                <a:solidFill>
                  <a:srgbClr val="091F2C"/>
                </a:solidFill>
                <a:effectLst/>
                <a:uLnTx/>
                <a:uFillTx/>
                <a:cs typeface="Segoe UI" panose="020B0502040204020203" pitchFamily="34" charset="0"/>
              </a:rPr>
              <a:t>Desktop Apps</a:t>
            </a:r>
            <a:endParaRPr kumimoji="0" lang="en-GB" sz="1200" i="0" u="none" strike="noStrike" kern="1200" cap="none" spc="0" normalizeH="0" baseline="0" noProof="0">
              <a:ln>
                <a:noFill/>
              </a:ln>
              <a:solidFill>
                <a:srgbClr val="091F2C"/>
              </a:solidFill>
              <a:effectLst/>
              <a:uLnTx/>
              <a:uFillTx/>
              <a:cs typeface="Segoe UI" panose="020B0502040204020203" pitchFamily="34" charset="0"/>
            </a:endParaRPr>
          </a:p>
        </p:txBody>
      </p:sp>
      <p:sp>
        <p:nvSpPr>
          <p:cNvPr id="115" name="TextBox 114">
            <a:extLst>
              <a:ext uri="{FF2B5EF4-FFF2-40B4-BE49-F238E27FC236}">
                <a16:creationId xmlns:a16="http://schemas.microsoft.com/office/drawing/2014/main" id="{213034E7-A1B0-424D-84D5-0F418EAF1BDF}"/>
              </a:ext>
            </a:extLst>
          </p:cNvPr>
          <p:cNvSpPr txBox="1"/>
          <p:nvPr/>
        </p:nvSpPr>
        <p:spPr>
          <a:xfrm>
            <a:off x="10387499" y="4237409"/>
            <a:ext cx="468000" cy="215444"/>
          </a:xfrm>
          <a:prstGeom prst="rect">
            <a:avLst/>
          </a:prstGeom>
          <a:noFill/>
        </p:spPr>
        <p:txBody>
          <a:bodyPr wrap="square" lIns="0" tIns="0" rIns="0" bIns="0">
            <a:spAutoFit/>
          </a:bodyPr>
          <a:lstStyle/>
          <a:p>
            <a:pPr algn="ctr" defTabSz="432238">
              <a:spcBef>
                <a:spcPts val="283"/>
              </a:spcBef>
              <a:spcAft>
                <a:spcPts val="800"/>
              </a:spcAft>
              <a:defRPr/>
            </a:pPr>
            <a:r>
              <a:rPr lang="en-US" sz="700"/>
              <a:t>Access</a:t>
            </a:r>
            <a:br>
              <a:rPr lang="en-US" sz="700"/>
            </a:br>
            <a:r>
              <a:rPr lang="en-US" sz="700"/>
              <a:t>(PC Only)</a:t>
            </a:r>
          </a:p>
        </p:txBody>
      </p:sp>
      <p:grpSp>
        <p:nvGrpSpPr>
          <p:cNvPr id="117" name="Group 116">
            <a:extLst>
              <a:ext uri="{FF2B5EF4-FFF2-40B4-BE49-F238E27FC236}">
                <a16:creationId xmlns:a16="http://schemas.microsoft.com/office/drawing/2014/main" id="{8F0D140D-490B-4739-86C7-3A9A7BFB78A3}"/>
              </a:ext>
            </a:extLst>
          </p:cNvPr>
          <p:cNvGrpSpPr/>
          <p:nvPr/>
        </p:nvGrpSpPr>
        <p:grpSpPr>
          <a:xfrm>
            <a:off x="10443717" y="3849706"/>
            <a:ext cx="355565" cy="355564"/>
            <a:chOff x="9365562" y="4961514"/>
            <a:chExt cx="355565" cy="355564"/>
          </a:xfrm>
        </p:grpSpPr>
        <p:sp>
          <p:nvSpPr>
            <p:cNvPr id="126" name="Oval 125">
              <a:extLst>
                <a:ext uri="{FF2B5EF4-FFF2-40B4-BE49-F238E27FC236}">
                  <a16:creationId xmlns:a16="http://schemas.microsoft.com/office/drawing/2014/main" id="{25C26DD5-0330-4969-B66A-96F504E27E51}"/>
                </a:ext>
              </a:extLst>
            </p:cNvPr>
            <p:cNvSpPr>
              <a:spLocks noChangeAspect="1"/>
            </p:cNvSpPr>
            <p:nvPr/>
          </p:nvSpPr>
          <p:spPr bwMode="auto">
            <a:xfrm>
              <a:off x="9365562" y="4961514"/>
              <a:ext cx="355565" cy="3555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34" name="Picture 133">
              <a:extLst>
                <a:ext uri="{FF2B5EF4-FFF2-40B4-BE49-F238E27FC236}">
                  <a16:creationId xmlns:a16="http://schemas.microsoft.com/office/drawing/2014/main" id="{B5509AE6-08B1-457B-A04E-AB68BE1D818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464562" y="5065542"/>
              <a:ext cx="157565" cy="147507"/>
            </a:xfrm>
            <a:prstGeom prst="rect">
              <a:avLst/>
            </a:prstGeom>
          </p:spPr>
        </p:pic>
      </p:grpSp>
      <p:sp>
        <p:nvSpPr>
          <p:cNvPr id="135" name="TextBox 134">
            <a:extLst>
              <a:ext uri="{FF2B5EF4-FFF2-40B4-BE49-F238E27FC236}">
                <a16:creationId xmlns:a16="http://schemas.microsoft.com/office/drawing/2014/main" id="{E0D767B3-6EEC-418A-A812-C65C83C517D3}"/>
              </a:ext>
            </a:extLst>
          </p:cNvPr>
          <p:cNvSpPr txBox="1"/>
          <p:nvPr/>
        </p:nvSpPr>
        <p:spPr>
          <a:xfrm>
            <a:off x="7857674" y="4237409"/>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Outlook</a:t>
            </a:r>
          </a:p>
        </p:txBody>
      </p:sp>
      <p:grpSp>
        <p:nvGrpSpPr>
          <p:cNvPr id="136" name="Group 135">
            <a:extLst>
              <a:ext uri="{FF2B5EF4-FFF2-40B4-BE49-F238E27FC236}">
                <a16:creationId xmlns:a16="http://schemas.microsoft.com/office/drawing/2014/main" id="{3D24202E-7ED0-4A6C-B3BB-97000B25F96A}"/>
              </a:ext>
            </a:extLst>
          </p:cNvPr>
          <p:cNvGrpSpPr/>
          <p:nvPr/>
        </p:nvGrpSpPr>
        <p:grpSpPr>
          <a:xfrm>
            <a:off x="7924350" y="3849706"/>
            <a:ext cx="334649" cy="334649"/>
            <a:chOff x="7986532" y="4446073"/>
            <a:chExt cx="334649" cy="334649"/>
          </a:xfrm>
        </p:grpSpPr>
        <p:sp>
          <p:nvSpPr>
            <p:cNvPr id="137" name="Oval 136">
              <a:extLst>
                <a:ext uri="{FF2B5EF4-FFF2-40B4-BE49-F238E27FC236}">
                  <a16:creationId xmlns:a16="http://schemas.microsoft.com/office/drawing/2014/main" id="{0809CECA-39AE-4445-A16E-0CA74F87C261}"/>
                </a:ext>
              </a:extLst>
            </p:cNvPr>
            <p:cNvSpPr>
              <a:spLocks noChangeAspect="1"/>
            </p:cNvSpPr>
            <p:nvPr/>
          </p:nvSpPr>
          <p:spPr bwMode="auto">
            <a:xfrm>
              <a:off x="7986532" y="4446073"/>
              <a:ext cx="334649" cy="33464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38" name="Picture 137">
              <a:extLst>
                <a:ext uri="{FF2B5EF4-FFF2-40B4-BE49-F238E27FC236}">
                  <a16:creationId xmlns:a16="http://schemas.microsoft.com/office/drawing/2014/main" id="{E16FED92-D516-45FF-BC2D-1278E31D4D5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72897" y="4539644"/>
              <a:ext cx="161918" cy="147507"/>
            </a:xfrm>
            <a:prstGeom prst="rect">
              <a:avLst/>
            </a:prstGeom>
          </p:spPr>
        </p:pic>
      </p:grpSp>
      <p:sp>
        <p:nvSpPr>
          <p:cNvPr id="139" name="TextBox 138">
            <a:extLst>
              <a:ext uri="{FF2B5EF4-FFF2-40B4-BE49-F238E27FC236}">
                <a16:creationId xmlns:a16="http://schemas.microsoft.com/office/drawing/2014/main" id="{C593FC1A-7B49-48F7-9EE4-65BC2131E70C}"/>
              </a:ext>
            </a:extLst>
          </p:cNvPr>
          <p:cNvSpPr txBox="1"/>
          <p:nvPr/>
        </p:nvSpPr>
        <p:spPr>
          <a:xfrm>
            <a:off x="9375569" y="4237409"/>
            <a:ext cx="468000" cy="215444"/>
          </a:xfrm>
          <a:prstGeom prst="rect">
            <a:avLst/>
          </a:prstGeom>
          <a:noFill/>
        </p:spPr>
        <p:txBody>
          <a:bodyPr wrap="square" lIns="0" tIns="0" rIns="0" bIns="0">
            <a:spAutoFit/>
          </a:bodyPr>
          <a:lstStyle/>
          <a:p>
            <a:pPr algn="ctr" defTabSz="432238">
              <a:spcBef>
                <a:spcPts val="283"/>
              </a:spcBef>
              <a:spcAft>
                <a:spcPts val="800"/>
              </a:spcAft>
              <a:defRPr/>
            </a:pPr>
            <a:r>
              <a:rPr lang="en-US" sz="700"/>
              <a:t>PowerPoint</a:t>
            </a:r>
          </a:p>
        </p:txBody>
      </p:sp>
      <p:grpSp>
        <p:nvGrpSpPr>
          <p:cNvPr id="140" name="Group 139">
            <a:extLst>
              <a:ext uri="{FF2B5EF4-FFF2-40B4-BE49-F238E27FC236}">
                <a16:creationId xmlns:a16="http://schemas.microsoft.com/office/drawing/2014/main" id="{8218CE17-79A5-4CE2-875B-1D11EC972A32}"/>
              </a:ext>
            </a:extLst>
          </p:cNvPr>
          <p:cNvGrpSpPr/>
          <p:nvPr/>
        </p:nvGrpSpPr>
        <p:grpSpPr>
          <a:xfrm>
            <a:off x="9431787" y="3849706"/>
            <a:ext cx="355565" cy="355564"/>
            <a:chOff x="7976074" y="4961514"/>
            <a:chExt cx="355565" cy="355564"/>
          </a:xfrm>
        </p:grpSpPr>
        <p:sp>
          <p:nvSpPr>
            <p:cNvPr id="141" name="Oval 140">
              <a:extLst>
                <a:ext uri="{FF2B5EF4-FFF2-40B4-BE49-F238E27FC236}">
                  <a16:creationId xmlns:a16="http://schemas.microsoft.com/office/drawing/2014/main" id="{ACB89643-0594-4527-A175-F3D24D3C8F9B}"/>
                </a:ext>
              </a:extLst>
            </p:cNvPr>
            <p:cNvSpPr>
              <a:spLocks noChangeAspect="1"/>
            </p:cNvSpPr>
            <p:nvPr/>
          </p:nvSpPr>
          <p:spPr bwMode="auto">
            <a:xfrm>
              <a:off x="7976074" y="4961514"/>
              <a:ext cx="355565" cy="3555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42" name="Picture 141">
              <a:extLst>
                <a:ext uri="{FF2B5EF4-FFF2-40B4-BE49-F238E27FC236}">
                  <a16:creationId xmlns:a16="http://schemas.microsoft.com/office/drawing/2014/main" id="{F2271C3D-7FF7-4C5E-ADF1-E96C2E99696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071322" y="5065542"/>
              <a:ext cx="165068" cy="147507"/>
            </a:xfrm>
            <a:prstGeom prst="rect">
              <a:avLst/>
            </a:prstGeom>
          </p:spPr>
        </p:pic>
      </p:grpSp>
      <p:sp>
        <p:nvSpPr>
          <p:cNvPr id="143" name="TextBox 142">
            <a:extLst>
              <a:ext uri="{FF2B5EF4-FFF2-40B4-BE49-F238E27FC236}">
                <a16:creationId xmlns:a16="http://schemas.microsoft.com/office/drawing/2014/main" id="{172B3D89-BE07-4638-B17B-754EE7B18170}"/>
              </a:ext>
            </a:extLst>
          </p:cNvPr>
          <p:cNvSpPr txBox="1"/>
          <p:nvPr/>
        </p:nvSpPr>
        <p:spPr>
          <a:xfrm>
            <a:off x="9881534" y="4237409"/>
            <a:ext cx="468000" cy="215444"/>
          </a:xfrm>
          <a:prstGeom prst="rect">
            <a:avLst/>
          </a:prstGeom>
          <a:noFill/>
        </p:spPr>
        <p:txBody>
          <a:bodyPr wrap="square" lIns="0" tIns="0" rIns="0" bIns="0">
            <a:spAutoFit/>
          </a:bodyPr>
          <a:lstStyle/>
          <a:p>
            <a:pPr algn="ctr" defTabSz="432238">
              <a:spcBef>
                <a:spcPts val="283"/>
              </a:spcBef>
              <a:spcAft>
                <a:spcPts val="800"/>
              </a:spcAft>
              <a:defRPr/>
            </a:pPr>
            <a:r>
              <a:rPr lang="en-US" sz="700"/>
              <a:t>Publisher</a:t>
            </a:r>
            <a:br>
              <a:rPr lang="en-US" sz="700"/>
            </a:br>
            <a:r>
              <a:rPr lang="en-US" sz="700"/>
              <a:t>(PC Only)</a:t>
            </a:r>
          </a:p>
        </p:txBody>
      </p:sp>
      <p:grpSp>
        <p:nvGrpSpPr>
          <p:cNvPr id="144" name="Group 143">
            <a:extLst>
              <a:ext uri="{FF2B5EF4-FFF2-40B4-BE49-F238E27FC236}">
                <a16:creationId xmlns:a16="http://schemas.microsoft.com/office/drawing/2014/main" id="{BAAB67BB-A6DD-49EB-B485-C5E915797CC2}"/>
              </a:ext>
            </a:extLst>
          </p:cNvPr>
          <p:cNvGrpSpPr/>
          <p:nvPr/>
        </p:nvGrpSpPr>
        <p:grpSpPr>
          <a:xfrm>
            <a:off x="9937752" y="3849706"/>
            <a:ext cx="355565" cy="355564"/>
            <a:chOff x="8655068" y="4961514"/>
            <a:chExt cx="355565" cy="355564"/>
          </a:xfrm>
        </p:grpSpPr>
        <p:sp>
          <p:nvSpPr>
            <p:cNvPr id="145" name="Oval 144">
              <a:extLst>
                <a:ext uri="{FF2B5EF4-FFF2-40B4-BE49-F238E27FC236}">
                  <a16:creationId xmlns:a16="http://schemas.microsoft.com/office/drawing/2014/main" id="{EB4014F8-5366-4702-9F4D-55412253A4A4}"/>
                </a:ext>
              </a:extLst>
            </p:cNvPr>
            <p:cNvSpPr>
              <a:spLocks noChangeAspect="1"/>
            </p:cNvSpPr>
            <p:nvPr/>
          </p:nvSpPr>
          <p:spPr bwMode="auto">
            <a:xfrm>
              <a:off x="8655068" y="4961514"/>
              <a:ext cx="355565" cy="3555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46" name="Picture 145">
              <a:extLst>
                <a:ext uri="{FF2B5EF4-FFF2-40B4-BE49-F238E27FC236}">
                  <a16:creationId xmlns:a16="http://schemas.microsoft.com/office/drawing/2014/main" id="{B2731486-618C-4D43-8964-FE75FBAC068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751891" y="5065542"/>
              <a:ext cx="161918" cy="147507"/>
            </a:xfrm>
            <a:prstGeom prst="rect">
              <a:avLst/>
            </a:prstGeom>
          </p:spPr>
        </p:pic>
      </p:grpSp>
      <p:sp>
        <p:nvSpPr>
          <p:cNvPr id="147" name="TextBox 146">
            <a:extLst>
              <a:ext uri="{FF2B5EF4-FFF2-40B4-BE49-F238E27FC236}">
                <a16:creationId xmlns:a16="http://schemas.microsoft.com/office/drawing/2014/main" id="{2D7BEF51-B68C-4024-B24E-6E46F6287A32}"/>
              </a:ext>
            </a:extLst>
          </p:cNvPr>
          <p:cNvSpPr txBox="1"/>
          <p:nvPr/>
        </p:nvSpPr>
        <p:spPr>
          <a:xfrm>
            <a:off x="8363639" y="4237409"/>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Word</a:t>
            </a:r>
          </a:p>
        </p:txBody>
      </p:sp>
      <p:grpSp>
        <p:nvGrpSpPr>
          <p:cNvPr id="148" name="Group 147">
            <a:extLst>
              <a:ext uri="{FF2B5EF4-FFF2-40B4-BE49-F238E27FC236}">
                <a16:creationId xmlns:a16="http://schemas.microsoft.com/office/drawing/2014/main" id="{62035C35-1D7F-4C50-96B0-3FBDE0B43775}"/>
              </a:ext>
            </a:extLst>
          </p:cNvPr>
          <p:cNvGrpSpPr/>
          <p:nvPr/>
        </p:nvGrpSpPr>
        <p:grpSpPr>
          <a:xfrm>
            <a:off x="8430315" y="3849706"/>
            <a:ext cx="334649" cy="334649"/>
            <a:chOff x="8665526" y="4446073"/>
            <a:chExt cx="334649" cy="334649"/>
          </a:xfrm>
        </p:grpSpPr>
        <p:sp>
          <p:nvSpPr>
            <p:cNvPr id="149" name="Oval 148">
              <a:extLst>
                <a:ext uri="{FF2B5EF4-FFF2-40B4-BE49-F238E27FC236}">
                  <a16:creationId xmlns:a16="http://schemas.microsoft.com/office/drawing/2014/main" id="{91F93B3F-95E4-4BF3-9431-6469D43FB9ED}"/>
                </a:ext>
              </a:extLst>
            </p:cNvPr>
            <p:cNvSpPr>
              <a:spLocks noChangeAspect="1"/>
            </p:cNvSpPr>
            <p:nvPr/>
          </p:nvSpPr>
          <p:spPr bwMode="auto">
            <a:xfrm>
              <a:off x="8665526" y="4446073"/>
              <a:ext cx="334649" cy="33464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50" name="Picture 149">
              <a:extLst>
                <a:ext uri="{FF2B5EF4-FFF2-40B4-BE49-F238E27FC236}">
                  <a16:creationId xmlns:a16="http://schemas.microsoft.com/office/drawing/2014/main" id="{1C3FE1E1-A417-4E92-8780-E6BF3898C81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750805" y="4539644"/>
              <a:ext cx="164092" cy="147507"/>
            </a:xfrm>
            <a:prstGeom prst="rect">
              <a:avLst/>
            </a:prstGeom>
          </p:spPr>
        </p:pic>
      </p:grpSp>
      <p:sp>
        <p:nvSpPr>
          <p:cNvPr id="151" name="TextBox 150">
            <a:extLst>
              <a:ext uri="{FF2B5EF4-FFF2-40B4-BE49-F238E27FC236}">
                <a16:creationId xmlns:a16="http://schemas.microsoft.com/office/drawing/2014/main" id="{E3C965BC-2DF4-4376-A5C0-C66937267400}"/>
              </a:ext>
            </a:extLst>
          </p:cNvPr>
          <p:cNvSpPr txBox="1"/>
          <p:nvPr/>
        </p:nvSpPr>
        <p:spPr>
          <a:xfrm>
            <a:off x="8869604" y="4237409"/>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Excel</a:t>
            </a:r>
          </a:p>
        </p:txBody>
      </p:sp>
      <p:grpSp>
        <p:nvGrpSpPr>
          <p:cNvPr id="152" name="Group 151">
            <a:extLst>
              <a:ext uri="{FF2B5EF4-FFF2-40B4-BE49-F238E27FC236}">
                <a16:creationId xmlns:a16="http://schemas.microsoft.com/office/drawing/2014/main" id="{6659634C-BCB6-47C7-A59E-2CC8C293B8BC}"/>
              </a:ext>
            </a:extLst>
          </p:cNvPr>
          <p:cNvGrpSpPr/>
          <p:nvPr/>
        </p:nvGrpSpPr>
        <p:grpSpPr>
          <a:xfrm>
            <a:off x="8936280" y="3849706"/>
            <a:ext cx="334649" cy="334649"/>
            <a:chOff x="9376020" y="4446073"/>
            <a:chExt cx="334649" cy="334649"/>
          </a:xfrm>
        </p:grpSpPr>
        <p:sp>
          <p:nvSpPr>
            <p:cNvPr id="153" name="Oval 152">
              <a:extLst>
                <a:ext uri="{FF2B5EF4-FFF2-40B4-BE49-F238E27FC236}">
                  <a16:creationId xmlns:a16="http://schemas.microsoft.com/office/drawing/2014/main" id="{BA8BB022-F254-4418-A53A-80A27949B169}"/>
                </a:ext>
              </a:extLst>
            </p:cNvPr>
            <p:cNvSpPr>
              <a:spLocks noChangeAspect="1"/>
            </p:cNvSpPr>
            <p:nvPr/>
          </p:nvSpPr>
          <p:spPr bwMode="auto">
            <a:xfrm>
              <a:off x="9376020" y="4446073"/>
              <a:ext cx="334649" cy="33464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54" name="Picture 153">
              <a:extLst>
                <a:ext uri="{FF2B5EF4-FFF2-40B4-BE49-F238E27FC236}">
                  <a16:creationId xmlns:a16="http://schemas.microsoft.com/office/drawing/2014/main" id="{2ABA85BB-EA41-42C7-9C93-525D3AE52D6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460810" y="4539644"/>
              <a:ext cx="165068" cy="147507"/>
            </a:xfrm>
            <a:prstGeom prst="rect">
              <a:avLst/>
            </a:prstGeom>
          </p:spPr>
        </p:pic>
      </p:grpSp>
      <p:sp>
        <p:nvSpPr>
          <p:cNvPr id="155" name="Text Placeholder 5">
            <a:extLst>
              <a:ext uri="{FF2B5EF4-FFF2-40B4-BE49-F238E27FC236}">
                <a16:creationId xmlns:a16="http://schemas.microsoft.com/office/drawing/2014/main" id="{E5E187A0-AA66-43A7-B875-D51FD4CCDC4D}"/>
              </a:ext>
            </a:extLst>
          </p:cNvPr>
          <p:cNvSpPr txBox="1">
            <a:spLocks/>
          </p:cNvSpPr>
          <p:nvPr/>
        </p:nvSpPr>
        <p:spPr>
          <a:xfrm>
            <a:off x="7656842" y="4620035"/>
            <a:ext cx="3963732" cy="293721"/>
          </a:xfrm>
          <a:prstGeom prst="rect">
            <a:avLst/>
          </a:prstGeom>
          <a:noFill/>
        </p:spPr>
        <p:txBody>
          <a:bodyPr wrap="square" lIns="252000" tIns="0" rIns="180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200" i="0" u="none" strike="noStrike" kern="1200" cap="none" spc="0" normalizeH="0" baseline="0" noProof="0">
                <a:ln>
                  <a:noFill/>
                </a:ln>
                <a:solidFill>
                  <a:srgbClr val="091F2C"/>
                </a:solidFill>
                <a:effectLst/>
                <a:uLnTx/>
                <a:uFillTx/>
                <a:cs typeface="Segoe UI" panose="020B0502040204020203" pitchFamily="34" charset="0"/>
              </a:rPr>
              <a:t>Comprehensive Security</a:t>
            </a:r>
            <a:endParaRPr kumimoji="0" lang="en-GB" sz="1200" i="0" u="none" strike="noStrike" kern="1200" cap="none" spc="0" normalizeH="0" baseline="0" noProof="0">
              <a:ln>
                <a:noFill/>
              </a:ln>
              <a:solidFill>
                <a:srgbClr val="091F2C"/>
              </a:solidFill>
              <a:effectLst/>
              <a:uLnTx/>
              <a:uFillTx/>
              <a:cs typeface="Segoe UI" panose="020B0502040204020203" pitchFamily="34" charset="0"/>
            </a:endParaRPr>
          </a:p>
        </p:txBody>
      </p:sp>
      <p:sp>
        <p:nvSpPr>
          <p:cNvPr id="156" name="TextBox 155">
            <a:extLst>
              <a:ext uri="{FF2B5EF4-FFF2-40B4-BE49-F238E27FC236}">
                <a16:creationId xmlns:a16="http://schemas.microsoft.com/office/drawing/2014/main" id="{0C58C9AD-52AD-4617-A0E4-EBC5ABD93CF6}"/>
              </a:ext>
            </a:extLst>
          </p:cNvPr>
          <p:cNvSpPr txBox="1"/>
          <p:nvPr/>
        </p:nvSpPr>
        <p:spPr>
          <a:xfrm>
            <a:off x="10387499" y="5301459"/>
            <a:ext cx="468000" cy="215444"/>
          </a:xfrm>
          <a:prstGeom prst="rect">
            <a:avLst/>
          </a:prstGeom>
          <a:noFill/>
        </p:spPr>
        <p:txBody>
          <a:bodyPr wrap="square" lIns="0" tIns="0" rIns="0" bIns="0">
            <a:spAutoFit/>
          </a:bodyPr>
          <a:lstStyle/>
          <a:p>
            <a:pPr algn="ctr" defTabSz="432238">
              <a:spcBef>
                <a:spcPts val="283"/>
              </a:spcBef>
              <a:spcAft>
                <a:spcPts val="800"/>
              </a:spcAft>
              <a:defRPr/>
            </a:pPr>
            <a:r>
              <a:rPr lang="en-US" sz="700"/>
              <a:t>Defender for 0365</a:t>
            </a:r>
          </a:p>
        </p:txBody>
      </p:sp>
      <p:sp>
        <p:nvSpPr>
          <p:cNvPr id="157" name="Oval 156">
            <a:extLst>
              <a:ext uri="{FF2B5EF4-FFF2-40B4-BE49-F238E27FC236}">
                <a16:creationId xmlns:a16="http://schemas.microsoft.com/office/drawing/2014/main" id="{C7143D38-7B33-4257-8651-A13B39848BC5}"/>
              </a:ext>
            </a:extLst>
          </p:cNvPr>
          <p:cNvSpPr>
            <a:spLocks noChangeAspect="1"/>
          </p:cNvSpPr>
          <p:nvPr/>
        </p:nvSpPr>
        <p:spPr bwMode="auto">
          <a:xfrm>
            <a:off x="10443717" y="4913756"/>
            <a:ext cx="355565" cy="3555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165" name="TextBox 164">
            <a:extLst>
              <a:ext uri="{FF2B5EF4-FFF2-40B4-BE49-F238E27FC236}">
                <a16:creationId xmlns:a16="http://schemas.microsoft.com/office/drawing/2014/main" id="{80862F0A-E44F-4559-89A5-9DE2B80D9A13}"/>
              </a:ext>
            </a:extLst>
          </p:cNvPr>
          <p:cNvSpPr txBox="1"/>
          <p:nvPr/>
        </p:nvSpPr>
        <p:spPr>
          <a:xfrm>
            <a:off x="7857674" y="5301459"/>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Intune</a:t>
            </a:r>
          </a:p>
        </p:txBody>
      </p:sp>
      <p:sp>
        <p:nvSpPr>
          <p:cNvPr id="166" name="TextBox 165">
            <a:extLst>
              <a:ext uri="{FF2B5EF4-FFF2-40B4-BE49-F238E27FC236}">
                <a16:creationId xmlns:a16="http://schemas.microsoft.com/office/drawing/2014/main" id="{1659CEF5-ECC3-4EBC-829F-000F84F824CD}"/>
              </a:ext>
            </a:extLst>
          </p:cNvPr>
          <p:cNvSpPr txBox="1"/>
          <p:nvPr/>
        </p:nvSpPr>
        <p:spPr>
          <a:xfrm>
            <a:off x="9375569" y="5301459"/>
            <a:ext cx="468000" cy="323165"/>
          </a:xfrm>
          <a:prstGeom prst="rect">
            <a:avLst/>
          </a:prstGeom>
          <a:noFill/>
        </p:spPr>
        <p:txBody>
          <a:bodyPr wrap="square" lIns="0" tIns="0" rIns="0" bIns="0">
            <a:spAutoFit/>
          </a:bodyPr>
          <a:lstStyle/>
          <a:p>
            <a:pPr algn="ctr" defTabSz="432238">
              <a:spcBef>
                <a:spcPts val="283"/>
              </a:spcBef>
              <a:spcAft>
                <a:spcPts val="800"/>
              </a:spcAft>
              <a:defRPr/>
            </a:pPr>
            <a:r>
              <a:rPr lang="en-US" sz="700"/>
              <a:t>Azure Virtual Desktop</a:t>
            </a:r>
          </a:p>
        </p:txBody>
      </p:sp>
      <p:sp>
        <p:nvSpPr>
          <p:cNvPr id="167" name="Oval 166">
            <a:extLst>
              <a:ext uri="{FF2B5EF4-FFF2-40B4-BE49-F238E27FC236}">
                <a16:creationId xmlns:a16="http://schemas.microsoft.com/office/drawing/2014/main" id="{F46A6476-D3CC-4B79-A086-E71E9B92E0FE}"/>
              </a:ext>
            </a:extLst>
          </p:cNvPr>
          <p:cNvSpPr>
            <a:spLocks noChangeAspect="1"/>
          </p:cNvSpPr>
          <p:nvPr/>
        </p:nvSpPr>
        <p:spPr bwMode="auto">
          <a:xfrm>
            <a:off x="9431787" y="4913756"/>
            <a:ext cx="355565" cy="3555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168" name="TextBox 167">
            <a:extLst>
              <a:ext uri="{FF2B5EF4-FFF2-40B4-BE49-F238E27FC236}">
                <a16:creationId xmlns:a16="http://schemas.microsoft.com/office/drawing/2014/main" id="{965F3D13-0C60-4336-9A6D-917AF51F650A}"/>
              </a:ext>
            </a:extLst>
          </p:cNvPr>
          <p:cNvSpPr txBox="1"/>
          <p:nvPr/>
        </p:nvSpPr>
        <p:spPr>
          <a:xfrm>
            <a:off x="9881534" y="5301459"/>
            <a:ext cx="468000" cy="215444"/>
          </a:xfrm>
          <a:prstGeom prst="rect">
            <a:avLst/>
          </a:prstGeom>
          <a:noFill/>
        </p:spPr>
        <p:txBody>
          <a:bodyPr wrap="square" lIns="0" tIns="0" rIns="0" bIns="0">
            <a:spAutoFit/>
          </a:bodyPr>
          <a:lstStyle/>
          <a:p>
            <a:pPr algn="ctr" defTabSz="432238">
              <a:spcBef>
                <a:spcPts val="283"/>
              </a:spcBef>
              <a:spcAft>
                <a:spcPts val="800"/>
              </a:spcAft>
              <a:defRPr/>
            </a:pPr>
            <a:r>
              <a:rPr lang="en-US" sz="700"/>
              <a:t>Defender for Business</a:t>
            </a:r>
          </a:p>
        </p:txBody>
      </p:sp>
      <p:sp>
        <p:nvSpPr>
          <p:cNvPr id="169" name="Oval 168">
            <a:extLst>
              <a:ext uri="{FF2B5EF4-FFF2-40B4-BE49-F238E27FC236}">
                <a16:creationId xmlns:a16="http://schemas.microsoft.com/office/drawing/2014/main" id="{B8E1FA51-5B13-4312-81F4-5552B4E6E471}"/>
              </a:ext>
            </a:extLst>
          </p:cNvPr>
          <p:cNvSpPr>
            <a:spLocks noChangeAspect="1"/>
          </p:cNvSpPr>
          <p:nvPr/>
        </p:nvSpPr>
        <p:spPr bwMode="auto">
          <a:xfrm>
            <a:off x="9937752" y="4913756"/>
            <a:ext cx="355565" cy="3555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170" name="TextBox 169">
            <a:extLst>
              <a:ext uri="{FF2B5EF4-FFF2-40B4-BE49-F238E27FC236}">
                <a16:creationId xmlns:a16="http://schemas.microsoft.com/office/drawing/2014/main" id="{7AE9B79F-8062-44D4-A206-B106BDF12131}"/>
              </a:ext>
            </a:extLst>
          </p:cNvPr>
          <p:cNvSpPr txBox="1"/>
          <p:nvPr/>
        </p:nvSpPr>
        <p:spPr>
          <a:xfrm>
            <a:off x="8363639" y="5301459"/>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Purview</a:t>
            </a:r>
          </a:p>
        </p:txBody>
      </p:sp>
      <p:sp>
        <p:nvSpPr>
          <p:cNvPr id="171" name="Oval 170">
            <a:extLst>
              <a:ext uri="{FF2B5EF4-FFF2-40B4-BE49-F238E27FC236}">
                <a16:creationId xmlns:a16="http://schemas.microsoft.com/office/drawing/2014/main" id="{5567744C-488B-447C-87D0-4E5895F429D6}"/>
              </a:ext>
            </a:extLst>
          </p:cNvPr>
          <p:cNvSpPr>
            <a:spLocks noChangeAspect="1"/>
          </p:cNvSpPr>
          <p:nvPr/>
        </p:nvSpPr>
        <p:spPr bwMode="auto">
          <a:xfrm>
            <a:off x="8430315" y="4913756"/>
            <a:ext cx="334649" cy="33464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172" name="TextBox 171">
            <a:extLst>
              <a:ext uri="{FF2B5EF4-FFF2-40B4-BE49-F238E27FC236}">
                <a16:creationId xmlns:a16="http://schemas.microsoft.com/office/drawing/2014/main" id="{8842DD45-599B-473F-8097-408DB25434FE}"/>
              </a:ext>
            </a:extLst>
          </p:cNvPr>
          <p:cNvSpPr txBox="1"/>
          <p:nvPr/>
        </p:nvSpPr>
        <p:spPr>
          <a:xfrm>
            <a:off x="8869604" y="5301459"/>
            <a:ext cx="468000" cy="107722"/>
          </a:xfrm>
          <a:prstGeom prst="rect">
            <a:avLst/>
          </a:prstGeom>
          <a:noFill/>
        </p:spPr>
        <p:txBody>
          <a:bodyPr wrap="square" lIns="0" tIns="0" rIns="0" bIns="0">
            <a:spAutoFit/>
          </a:bodyPr>
          <a:lstStyle/>
          <a:p>
            <a:pPr algn="ctr" defTabSz="432238">
              <a:spcBef>
                <a:spcPts val="283"/>
              </a:spcBef>
              <a:spcAft>
                <a:spcPts val="800"/>
              </a:spcAft>
              <a:defRPr/>
            </a:pPr>
            <a:r>
              <a:rPr lang="en-US" sz="700"/>
              <a:t>Entra ID</a:t>
            </a:r>
          </a:p>
        </p:txBody>
      </p:sp>
      <p:sp>
        <p:nvSpPr>
          <p:cNvPr id="173" name="Oval 172">
            <a:extLst>
              <a:ext uri="{FF2B5EF4-FFF2-40B4-BE49-F238E27FC236}">
                <a16:creationId xmlns:a16="http://schemas.microsoft.com/office/drawing/2014/main" id="{2A483866-2122-422E-A660-87DCBAFFD384}"/>
              </a:ext>
            </a:extLst>
          </p:cNvPr>
          <p:cNvSpPr>
            <a:spLocks noChangeAspect="1"/>
          </p:cNvSpPr>
          <p:nvPr/>
        </p:nvSpPr>
        <p:spPr bwMode="auto">
          <a:xfrm>
            <a:off x="8936280" y="4913756"/>
            <a:ext cx="334649" cy="33464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74" name="Graphic 173">
            <a:extLst>
              <a:ext uri="{FF2B5EF4-FFF2-40B4-BE49-F238E27FC236}">
                <a16:creationId xmlns:a16="http://schemas.microsoft.com/office/drawing/2014/main" id="{D7817F99-E0A8-4A5C-A17A-D04C382B561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501717" y="5031538"/>
            <a:ext cx="191845" cy="120000"/>
          </a:xfrm>
          <a:prstGeom prst="rect">
            <a:avLst/>
          </a:prstGeom>
        </p:spPr>
      </p:pic>
      <p:pic>
        <p:nvPicPr>
          <p:cNvPr id="175" name="Graphic 174">
            <a:extLst>
              <a:ext uri="{FF2B5EF4-FFF2-40B4-BE49-F238E27FC236}">
                <a16:creationId xmlns:a16="http://schemas.microsoft.com/office/drawing/2014/main" id="{55EE8D9D-79F4-4311-9446-1E9B30C2DAD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022604" y="5019538"/>
            <a:ext cx="162000" cy="144000"/>
          </a:xfrm>
          <a:prstGeom prst="rect">
            <a:avLst/>
          </a:prstGeom>
        </p:spPr>
      </p:pic>
      <p:pic>
        <p:nvPicPr>
          <p:cNvPr id="176" name="Picture 175">
            <a:extLst>
              <a:ext uri="{FF2B5EF4-FFF2-40B4-BE49-F238E27FC236}">
                <a16:creationId xmlns:a16="http://schemas.microsoft.com/office/drawing/2014/main" id="{45836F64-ADE6-40E9-8DA8-A4485A4FF13F}"/>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519055" y="5019538"/>
            <a:ext cx="181029" cy="144000"/>
          </a:xfrm>
          <a:prstGeom prst="rect">
            <a:avLst/>
          </a:prstGeom>
        </p:spPr>
      </p:pic>
      <p:pic>
        <p:nvPicPr>
          <p:cNvPr id="177" name="Picture 176">
            <a:extLst>
              <a:ext uri="{FF2B5EF4-FFF2-40B4-BE49-F238E27FC236}">
                <a16:creationId xmlns:a16="http://schemas.microsoft.com/office/drawing/2014/main" id="{77DBE1D5-E595-4A29-B321-A66AFB9C55E1}"/>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0047584" y="5019538"/>
            <a:ext cx="135900" cy="144000"/>
          </a:xfrm>
          <a:prstGeom prst="rect">
            <a:avLst/>
          </a:prstGeom>
        </p:spPr>
      </p:pic>
      <p:grpSp>
        <p:nvGrpSpPr>
          <p:cNvPr id="178" name="Group 177">
            <a:extLst>
              <a:ext uri="{FF2B5EF4-FFF2-40B4-BE49-F238E27FC236}">
                <a16:creationId xmlns:a16="http://schemas.microsoft.com/office/drawing/2014/main" id="{C602075C-B19F-48C9-865B-097C8B1767DC}"/>
              </a:ext>
            </a:extLst>
          </p:cNvPr>
          <p:cNvGrpSpPr/>
          <p:nvPr/>
        </p:nvGrpSpPr>
        <p:grpSpPr>
          <a:xfrm>
            <a:off x="7924350" y="4913756"/>
            <a:ext cx="334649" cy="334649"/>
            <a:chOff x="7924350" y="4913756"/>
            <a:chExt cx="334649" cy="334649"/>
          </a:xfrm>
        </p:grpSpPr>
        <p:sp>
          <p:nvSpPr>
            <p:cNvPr id="179" name="Oval 178">
              <a:extLst>
                <a:ext uri="{FF2B5EF4-FFF2-40B4-BE49-F238E27FC236}">
                  <a16:creationId xmlns:a16="http://schemas.microsoft.com/office/drawing/2014/main" id="{6C9FFA85-AA95-4FF2-83C6-82D7B10FC469}"/>
                </a:ext>
              </a:extLst>
            </p:cNvPr>
            <p:cNvSpPr>
              <a:spLocks noChangeAspect="1"/>
            </p:cNvSpPr>
            <p:nvPr/>
          </p:nvSpPr>
          <p:spPr bwMode="auto">
            <a:xfrm>
              <a:off x="7924350" y="4913756"/>
              <a:ext cx="334649" cy="33464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pic>
          <p:nvPicPr>
            <p:cNvPr id="180" name="Picture 179">
              <a:extLst>
                <a:ext uri="{FF2B5EF4-FFF2-40B4-BE49-F238E27FC236}">
                  <a16:creationId xmlns:a16="http://schemas.microsoft.com/office/drawing/2014/main" id="{6C3DE749-3FB6-46BB-BD96-4994FBCAAB97}"/>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8012668" y="5019538"/>
              <a:ext cx="158013" cy="144000"/>
            </a:xfrm>
            <a:prstGeom prst="rect">
              <a:avLst/>
            </a:prstGeom>
          </p:spPr>
        </p:pic>
      </p:grpSp>
      <p:pic>
        <p:nvPicPr>
          <p:cNvPr id="181" name="Picture 180">
            <a:extLst>
              <a:ext uri="{FF2B5EF4-FFF2-40B4-BE49-F238E27FC236}">
                <a16:creationId xmlns:a16="http://schemas.microsoft.com/office/drawing/2014/main" id="{75886CF1-A3CA-40FD-8DC6-2E8C9F2C5330}"/>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0553549" y="5019538"/>
            <a:ext cx="135900" cy="144000"/>
          </a:xfrm>
          <a:prstGeom prst="rect">
            <a:avLst/>
          </a:prstGeom>
        </p:spPr>
      </p:pic>
    </p:spTree>
    <p:extLst>
      <p:ext uri="{BB962C8B-B14F-4D97-AF65-F5344CB8AC3E}">
        <p14:creationId xmlns:p14="http://schemas.microsoft.com/office/powerpoint/2010/main" val="411775766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p:txBody>
          <a:bodyPr/>
          <a:lstStyle/>
          <a:p>
            <a:r>
              <a:rPr lang="en-US"/>
              <a:t>Introducing Microsoft Entra ID P2</a:t>
            </a:r>
          </a:p>
        </p:txBody>
      </p:sp>
      <p:sp>
        <p:nvSpPr>
          <p:cNvPr id="2" name="Content Placeholder 1">
            <a:extLst>
              <a:ext uri="{FF2B5EF4-FFF2-40B4-BE49-F238E27FC236}">
                <a16:creationId xmlns:a16="http://schemas.microsoft.com/office/drawing/2014/main" id="{C2494F52-80ED-4E47-B00C-BAD74897F87B}"/>
              </a:ext>
            </a:extLst>
          </p:cNvPr>
          <p:cNvSpPr>
            <a:spLocks noGrp="1"/>
          </p:cNvSpPr>
          <p:nvPr>
            <p:ph sz="quarter" idx="10"/>
          </p:nvPr>
        </p:nvSpPr>
        <p:spPr>
          <a:xfrm>
            <a:off x="584200" y="1377228"/>
            <a:ext cx="11018838" cy="492443"/>
          </a:xfrm>
        </p:spPr>
        <p:txBody>
          <a:bodyPr/>
          <a:lstStyle/>
          <a:p>
            <a:r>
              <a:rPr lang="en-US"/>
              <a:t>Microsoft Entra ID P2 helps organisations strengthen security, ensure compliance and protect identities with advanced features enabling seamless and secure access across environments.</a:t>
            </a:r>
          </a:p>
        </p:txBody>
      </p:sp>
      <p:sp>
        <p:nvSpPr>
          <p:cNvPr id="28" name="Rectangle 27">
            <a:extLst>
              <a:ext uri="{FF2B5EF4-FFF2-40B4-BE49-F238E27FC236}">
                <a16:creationId xmlns:a16="http://schemas.microsoft.com/office/drawing/2014/main" id="{FD338400-DCF8-4C35-B8E6-D490186B1902}"/>
              </a:ext>
            </a:extLst>
          </p:cNvPr>
          <p:cNvSpPr/>
          <p:nvPr/>
        </p:nvSpPr>
        <p:spPr bwMode="auto">
          <a:xfrm>
            <a:off x="0" y="6181508"/>
            <a:ext cx="12191999" cy="676492"/>
          </a:xfrm>
          <a:prstGeom prst="rect">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5" name="TextBox 34">
            <a:extLst>
              <a:ext uri="{FF2B5EF4-FFF2-40B4-BE49-F238E27FC236}">
                <a16:creationId xmlns:a16="http://schemas.microsoft.com/office/drawing/2014/main" id="{49F107C4-84AB-45D6-8B49-1428F9A7AD0D}"/>
              </a:ext>
            </a:extLst>
          </p:cNvPr>
          <p:cNvSpPr txBox="1"/>
          <p:nvPr/>
        </p:nvSpPr>
        <p:spPr>
          <a:xfrm>
            <a:off x="571500" y="6257171"/>
            <a:ext cx="11049000" cy="430887"/>
          </a:xfrm>
          <a:prstGeom prst="rect">
            <a:avLst/>
          </a:prstGeom>
          <a:noFill/>
        </p:spPr>
        <p:txBody>
          <a:bodyPr wrap="square" lIns="0" tIns="0" rIns="0" bIns="0" rtlCol="0">
            <a:spAutoFit/>
          </a:bodyPr>
          <a:lstStyle/>
          <a:p>
            <a:pPr algn="r"/>
            <a:r>
              <a:rPr lang="en-US" sz="2800" dirty="0">
                <a:solidFill>
                  <a:schemeClr val="bg1"/>
                </a:solidFill>
                <a:latin typeface="+mj-lt"/>
              </a:rPr>
              <a:t>+ NZ $14.60 per user/month</a:t>
            </a:r>
          </a:p>
        </p:txBody>
      </p:sp>
      <p:sp>
        <p:nvSpPr>
          <p:cNvPr id="56" name="TextBox 55">
            <a:extLst>
              <a:ext uri="{FF2B5EF4-FFF2-40B4-BE49-F238E27FC236}">
                <a16:creationId xmlns:a16="http://schemas.microsoft.com/office/drawing/2014/main" id="{AB42A0B4-1108-4BEE-91A2-787F7C2A8223}"/>
              </a:ext>
            </a:extLst>
          </p:cNvPr>
          <p:cNvSpPr txBox="1"/>
          <p:nvPr/>
        </p:nvSpPr>
        <p:spPr>
          <a:xfrm>
            <a:off x="2463200" y="2235701"/>
            <a:ext cx="1658338" cy="215444"/>
          </a:xfrm>
          <a:prstGeom prst="rect">
            <a:avLst/>
          </a:prstGeom>
          <a:noFill/>
        </p:spPr>
        <p:txBody>
          <a:bodyPr wrap="none" lIns="0" tIns="0" rIns="0" bIns="0" rtlCol="0" anchor="t">
            <a:spAutoFit/>
          </a:bodyPr>
          <a:lstStyle/>
          <a:p>
            <a:pPr algn="ctr" defTabSz="403433"/>
            <a:r>
              <a:rPr lang="en-US" sz="1400">
                <a:latin typeface="+mj-lt"/>
                <a:cs typeface="Segoe UI Semibold" panose="020B0702040204020203" pitchFamily="34" charset="0"/>
              </a:rPr>
              <a:t>Identity Governance</a:t>
            </a:r>
          </a:p>
        </p:txBody>
      </p:sp>
      <p:cxnSp>
        <p:nvCxnSpPr>
          <p:cNvPr id="57" name="Straight Connector 56">
            <a:extLst>
              <a:ext uri="{FF2B5EF4-FFF2-40B4-BE49-F238E27FC236}">
                <a16:creationId xmlns:a16="http://schemas.microsoft.com/office/drawing/2014/main" id="{DC8E3420-7FE5-42E8-9808-3DFD5CA6EC35}"/>
              </a:ext>
              <a:ext uri="{C183D7F6-B498-43B3-948B-1728B52AA6E4}">
                <adec:decorative xmlns:adec="http://schemas.microsoft.com/office/drawing/2017/decorative" val="1"/>
              </a:ext>
            </a:extLst>
          </p:cNvPr>
          <p:cNvCxnSpPr>
            <a:cxnSpLocks/>
          </p:cNvCxnSpPr>
          <p:nvPr/>
        </p:nvCxnSpPr>
        <p:spPr>
          <a:xfrm>
            <a:off x="584199" y="2556687"/>
            <a:ext cx="5416339" cy="0"/>
          </a:xfrm>
          <a:prstGeom prst="line">
            <a:avLst/>
          </a:prstGeom>
          <a:noFill/>
          <a:ln w="15875" cap="flat" cmpd="sng" algn="ctr">
            <a:solidFill>
              <a:srgbClr val="8DC8E8"/>
            </a:solidFill>
            <a:prstDash val="solid"/>
            <a:headEnd type="none" w="lg" len="med"/>
            <a:tailEnd type="none" w="lg" len="med"/>
          </a:ln>
          <a:effectLst/>
        </p:spPr>
      </p:cxnSp>
      <p:sp>
        <p:nvSpPr>
          <p:cNvPr id="58" name="TextBox 57">
            <a:extLst>
              <a:ext uri="{FF2B5EF4-FFF2-40B4-BE49-F238E27FC236}">
                <a16:creationId xmlns:a16="http://schemas.microsoft.com/office/drawing/2014/main" id="{B0FE8F81-04F8-4065-8849-7E486C05541C}"/>
              </a:ext>
            </a:extLst>
          </p:cNvPr>
          <p:cNvSpPr txBox="1"/>
          <p:nvPr/>
        </p:nvSpPr>
        <p:spPr>
          <a:xfrm>
            <a:off x="584199" y="2785341"/>
            <a:ext cx="5416339" cy="892552"/>
          </a:xfrm>
          <a:prstGeom prst="rect">
            <a:avLst/>
          </a:prstGeom>
          <a:noFill/>
        </p:spPr>
        <p:txBody>
          <a:bodyPr wrap="square" lIns="36000" tIns="0" rIns="36000" bIns="0">
            <a:spAutoFit/>
          </a:bodyPr>
          <a:lstStyle/>
          <a:p>
            <a:pPr marL="171450" indent="-171450" defTabSz="432238">
              <a:spcAft>
                <a:spcPts val="600"/>
              </a:spcAft>
              <a:buFont typeface="Arial" panose="020B0604020202020204" pitchFamily="34" charset="0"/>
              <a:buChar char="•"/>
              <a:defRPr/>
            </a:pPr>
            <a:r>
              <a:rPr lang="en-US" sz="1200"/>
              <a:t>Automated access reviews to ensure only necessary access is granted.</a:t>
            </a:r>
          </a:p>
          <a:p>
            <a:pPr marL="171450" indent="-171450" defTabSz="432238">
              <a:spcAft>
                <a:spcPts val="600"/>
              </a:spcAft>
              <a:buFont typeface="Arial" panose="020B0604020202020204" pitchFamily="34" charset="0"/>
              <a:buChar char="•"/>
              <a:defRPr/>
            </a:pPr>
            <a:r>
              <a:rPr lang="en-US" sz="1200"/>
              <a:t>Entitlement management to control access to critical applications and data.</a:t>
            </a:r>
          </a:p>
          <a:p>
            <a:pPr marL="171450" indent="-171450" defTabSz="432238">
              <a:spcAft>
                <a:spcPts val="600"/>
              </a:spcAft>
              <a:buFont typeface="Arial" panose="020B0604020202020204" pitchFamily="34" charset="0"/>
              <a:buChar char="•"/>
              <a:defRPr/>
            </a:pPr>
            <a:r>
              <a:rPr lang="en-US" sz="1200"/>
              <a:t>Policy enforcement to maintain security and compliance across </a:t>
            </a:r>
            <a:br>
              <a:rPr lang="en-US" sz="1200"/>
            </a:br>
            <a:r>
              <a:rPr lang="en-US" sz="1200"/>
              <a:t>the </a:t>
            </a:r>
            <a:r>
              <a:rPr lang="en-US" sz="1200" err="1"/>
              <a:t>organisation</a:t>
            </a:r>
            <a:r>
              <a:rPr lang="en-US" sz="1200"/>
              <a:t>.</a:t>
            </a:r>
          </a:p>
        </p:txBody>
      </p:sp>
      <p:sp>
        <p:nvSpPr>
          <p:cNvPr id="59" name="TextBox 58">
            <a:extLst>
              <a:ext uri="{FF2B5EF4-FFF2-40B4-BE49-F238E27FC236}">
                <a16:creationId xmlns:a16="http://schemas.microsoft.com/office/drawing/2014/main" id="{CBD05FD7-DC67-4ABE-BD26-DF95F124C6EA}"/>
              </a:ext>
            </a:extLst>
          </p:cNvPr>
          <p:cNvSpPr txBox="1"/>
          <p:nvPr/>
        </p:nvSpPr>
        <p:spPr>
          <a:xfrm>
            <a:off x="7462811" y="2235701"/>
            <a:ext cx="2863476" cy="215444"/>
          </a:xfrm>
          <a:prstGeom prst="rect">
            <a:avLst/>
          </a:prstGeom>
          <a:noFill/>
        </p:spPr>
        <p:txBody>
          <a:bodyPr wrap="none" lIns="0" tIns="0" rIns="0" bIns="0" rtlCol="0" anchor="t">
            <a:spAutoFit/>
          </a:bodyPr>
          <a:lstStyle/>
          <a:p>
            <a:pPr algn="ctr" defTabSz="403433"/>
            <a:r>
              <a:rPr lang="en-US" sz="1400">
                <a:latin typeface="+mj-lt"/>
                <a:cs typeface="Segoe UI Semibold" panose="020B0702040204020203" pitchFamily="34" charset="0"/>
              </a:rPr>
              <a:t>Comprehensive Identity Protection</a:t>
            </a:r>
          </a:p>
        </p:txBody>
      </p:sp>
      <p:cxnSp>
        <p:nvCxnSpPr>
          <p:cNvPr id="60" name="Straight Connector 59">
            <a:extLst>
              <a:ext uri="{FF2B5EF4-FFF2-40B4-BE49-F238E27FC236}">
                <a16:creationId xmlns:a16="http://schemas.microsoft.com/office/drawing/2014/main" id="{4E010B8F-EF6F-4B66-9F14-C3B3B9E423CA}"/>
              </a:ext>
              <a:ext uri="{C183D7F6-B498-43B3-948B-1728B52AA6E4}">
                <adec:decorative xmlns:adec="http://schemas.microsoft.com/office/drawing/2017/decorative" val="1"/>
              </a:ext>
            </a:extLst>
          </p:cNvPr>
          <p:cNvCxnSpPr>
            <a:cxnSpLocks/>
          </p:cNvCxnSpPr>
          <p:nvPr/>
        </p:nvCxnSpPr>
        <p:spPr>
          <a:xfrm>
            <a:off x="6186380" y="2556687"/>
            <a:ext cx="5416339" cy="0"/>
          </a:xfrm>
          <a:prstGeom prst="line">
            <a:avLst/>
          </a:prstGeom>
          <a:noFill/>
          <a:ln w="15875" cap="flat" cmpd="sng" algn="ctr">
            <a:solidFill>
              <a:srgbClr val="8DC8E8"/>
            </a:solidFill>
            <a:prstDash val="solid"/>
            <a:headEnd type="none" w="lg" len="med"/>
            <a:tailEnd type="none" w="lg" len="med"/>
          </a:ln>
          <a:effectLst/>
        </p:spPr>
      </p:cxnSp>
      <p:sp>
        <p:nvSpPr>
          <p:cNvPr id="61" name="TextBox 60">
            <a:extLst>
              <a:ext uri="{FF2B5EF4-FFF2-40B4-BE49-F238E27FC236}">
                <a16:creationId xmlns:a16="http://schemas.microsoft.com/office/drawing/2014/main" id="{58DFBE97-641A-4E4C-863E-1BC355A7E21B}"/>
              </a:ext>
            </a:extLst>
          </p:cNvPr>
          <p:cNvSpPr txBox="1"/>
          <p:nvPr/>
        </p:nvSpPr>
        <p:spPr>
          <a:xfrm>
            <a:off x="6186380" y="2785341"/>
            <a:ext cx="5416339" cy="1077218"/>
          </a:xfrm>
          <a:prstGeom prst="rect">
            <a:avLst/>
          </a:prstGeom>
          <a:noFill/>
        </p:spPr>
        <p:txBody>
          <a:bodyPr wrap="square" lIns="36000" tIns="0" rIns="36000" bIns="0">
            <a:spAutoFit/>
          </a:bodyPr>
          <a:lstStyle/>
          <a:p>
            <a:pPr marL="171450" indent="-171450" defTabSz="432238">
              <a:spcAft>
                <a:spcPts val="600"/>
              </a:spcAft>
              <a:buFont typeface="Arial" panose="020B0604020202020204" pitchFamily="34" charset="0"/>
              <a:buChar char="•"/>
              <a:defRPr/>
            </a:pPr>
            <a:r>
              <a:rPr lang="en-US" sz="1200"/>
              <a:t>Advanced multi-factor authentication (MFA) to secure user identities.</a:t>
            </a:r>
          </a:p>
          <a:p>
            <a:pPr marL="171450" indent="-171450" defTabSz="432238">
              <a:spcAft>
                <a:spcPts val="600"/>
              </a:spcAft>
              <a:buFont typeface="Arial" panose="020B0604020202020204" pitchFamily="34" charset="0"/>
              <a:buChar char="•"/>
              <a:defRPr/>
            </a:pPr>
            <a:r>
              <a:rPr lang="en-US" sz="1200"/>
              <a:t>Risk-based conditional access to grant access based on user and </a:t>
            </a:r>
            <a:br>
              <a:rPr lang="en-US" sz="1200"/>
            </a:br>
            <a:r>
              <a:rPr lang="en-US" sz="1200"/>
              <a:t>device risk levels.</a:t>
            </a:r>
          </a:p>
          <a:p>
            <a:pPr marL="171450" indent="-171450" defTabSz="432238">
              <a:spcAft>
                <a:spcPts val="600"/>
              </a:spcAft>
              <a:buFont typeface="Arial" panose="020B0604020202020204" pitchFamily="34" charset="0"/>
              <a:buChar char="•"/>
              <a:defRPr/>
            </a:pPr>
            <a:r>
              <a:rPr lang="en-US" sz="1200"/>
              <a:t>Real-time threat intelligence to detect and respond to potential </a:t>
            </a:r>
            <a:br>
              <a:rPr lang="en-US" sz="1200"/>
            </a:br>
            <a:r>
              <a:rPr lang="en-US" sz="1200"/>
              <a:t>threats quickly.</a:t>
            </a:r>
          </a:p>
        </p:txBody>
      </p:sp>
      <p:sp>
        <p:nvSpPr>
          <p:cNvPr id="62" name="TextBox 61">
            <a:extLst>
              <a:ext uri="{FF2B5EF4-FFF2-40B4-BE49-F238E27FC236}">
                <a16:creationId xmlns:a16="http://schemas.microsoft.com/office/drawing/2014/main" id="{6D8FE883-E592-4DAE-843C-B6FFC9A21585}"/>
              </a:ext>
            </a:extLst>
          </p:cNvPr>
          <p:cNvSpPr txBox="1"/>
          <p:nvPr/>
        </p:nvSpPr>
        <p:spPr>
          <a:xfrm>
            <a:off x="2275680" y="4205671"/>
            <a:ext cx="2033377" cy="215444"/>
          </a:xfrm>
          <a:prstGeom prst="rect">
            <a:avLst/>
          </a:prstGeom>
          <a:noFill/>
        </p:spPr>
        <p:txBody>
          <a:bodyPr wrap="none" lIns="0" tIns="0" rIns="0" bIns="0" rtlCol="0" anchor="t">
            <a:spAutoFit/>
          </a:bodyPr>
          <a:lstStyle/>
          <a:p>
            <a:pPr algn="ctr" defTabSz="403433"/>
            <a:r>
              <a:rPr lang="en-US" sz="1400">
                <a:latin typeface="+mj-lt"/>
                <a:cs typeface="Segoe UI Semibold" panose="020B0702040204020203" pitchFamily="34" charset="0"/>
              </a:rPr>
              <a:t>Advanced Risk Detection</a:t>
            </a:r>
          </a:p>
        </p:txBody>
      </p:sp>
      <p:cxnSp>
        <p:nvCxnSpPr>
          <p:cNvPr id="63" name="Straight Connector 62">
            <a:extLst>
              <a:ext uri="{FF2B5EF4-FFF2-40B4-BE49-F238E27FC236}">
                <a16:creationId xmlns:a16="http://schemas.microsoft.com/office/drawing/2014/main" id="{616142FE-FFB3-4455-84ED-D071BCE02926}"/>
              </a:ext>
              <a:ext uri="{C183D7F6-B498-43B3-948B-1728B52AA6E4}">
                <adec:decorative xmlns:adec="http://schemas.microsoft.com/office/drawing/2017/decorative" val="1"/>
              </a:ext>
            </a:extLst>
          </p:cNvPr>
          <p:cNvCxnSpPr>
            <a:cxnSpLocks/>
          </p:cNvCxnSpPr>
          <p:nvPr/>
        </p:nvCxnSpPr>
        <p:spPr>
          <a:xfrm>
            <a:off x="584199" y="4526657"/>
            <a:ext cx="5416339" cy="0"/>
          </a:xfrm>
          <a:prstGeom prst="line">
            <a:avLst/>
          </a:prstGeom>
          <a:noFill/>
          <a:ln w="15875" cap="flat" cmpd="sng" algn="ctr">
            <a:solidFill>
              <a:srgbClr val="8DC8E8"/>
            </a:solidFill>
            <a:prstDash val="solid"/>
            <a:headEnd type="none" w="lg" len="med"/>
            <a:tailEnd type="none" w="lg" len="med"/>
          </a:ln>
          <a:effectLst/>
        </p:spPr>
      </p:cxnSp>
      <p:sp>
        <p:nvSpPr>
          <p:cNvPr id="64" name="TextBox 63">
            <a:extLst>
              <a:ext uri="{FF2B5EF4-FFF2-40B4-BE49-F238E27FC236}">
                <a16:creationId xmlns:a16="http://schemas.microsoft.com/office/drawing/2014/main" id="{2CCF32EC-A207-44D8-988E-C6A1E8EF0481}"/>
              </a:ext>
            </a:extLst>
          </p:cNvPr>
          <p:cNvSpPr txBox="1"/>
          <p:nvPr/>
        </p:nvSpPr>
        <p:spPr>
          <a:xfrm>
            <a:off x="584199" y="4755311"/>
            <a:ext cx="5416339" cy="892552"/>
          </a:xfrm>
          <a:prstGeom prst="rect">
            <a:avLst/>
          </a:prstGeom>
          <a:noFill/>
        </p:spPr>
        <p:txBody>
          <a:bodyPr wrap="square" lIns="36000" tIns="0" rIns="36000" bIns="0">
            <a:spAutoFit/>
          </a:bodyPr>
          <a:lstStyle/>
          <a:p>
            <a:pPr marL="171450" indent="-171450" defTabSz="432238">
              <a:spcAft>
                <a:spcPts val="600"/>
              </a:spcAft>
              <a:buFont typeface="Arial" panose="020B0604020202020204" pitchFamily="34" charset="0"/>
              <a:buChar char="•"/>
              <a:defRPr/>
            </a:pPr>
            <a:r>
              <a:rPr lang="en-US" sz="1200"/>
              <a:t>In-depth detection of risky behaviours, such as compromised accounts or abnormal access patterns.</a:t>
            </a:r>
          </a:p>
          <a:p>
            <a:pPr marL="171450" indent="-171450" defTabSz="432238">
              <a:spcAft>
                <a:spcPts val="600"/>
              </a:spcAft>
              <a:buFont typeface="Arial" panose="020B0604020202020204" pitchFamily="34" charset="0"/>
              <a:buChar char="•"/>
              <a:defRPr/>
            </a:pPr>
            <a:r>
              <a:rPr lang="en-US" sz="1200"/>
              <a:t>Anomaly detection and alerts to identify potential threats in real-time.</a:t>
            </a:r>
          </a:p>
          <a:p>
            <a:pPr marL="171450" indent="-171450" defTabSz="432238">
              <a:spcAft>
                <a:spcPts val="600"/>
              </a:spcAft>
              <a:buFont typeface="Arial" panose="020B0604020202020204" pitchFamily="34" charset="0"/>
              <a:buChar char="•"/>
              <a:defRPr/>
            </a:pPr>
            <a:r>
              <a:rPr lang="en-US" sz="1200"/>
              <a:t>Proactive remediation capabilities to address risks before they escalate.</a:t>
            </a:r>
          </a:p>
        </p:txBody>
      </p:sp>
      <p:sp>
        <p:nvSpPr>
          <p:cNvPr id="65" name="TextBox 64">
            <a:extLst>
              <a:ext uri="{FF2B5EF4-FFF2-40B4-BE49-F238E27FC236}">
                <a16:creationId xmlns:a16="http://schemas.microsoft.com/office/drawing/2014/main" id="{65A4B600-3726-483E-8F8F-67C83729B1C9}"/>
              </a:ext>
            </a:extLst>
          </p:cNvPr>
          <p:cNvSpPr txBox="1"/>
          <p:nvPr/>
        </p:nvSpPr>
        <p:spPr>
          <a:xfrm>
            <a:off x="7327583" y="4205671"/>
            <a:ext cx="3133935" cy="215444"/>
          </a:xfrm>
          <a:prstGeom prst="rect">
            <a:avLst/>
          </a:prstGeom>
          <a:noFill/>
        </p:spPr>
        <p:txBody>
          <a:bodyPr wrap="none" lIns="0" tIns="0" rIns="0" bIns="0" rtlCol="0" anchor="t">
            <a:spAutoFit/>
          </a:bodyPr>
          <a:lstStyle/>
          <a:p>
            <a:pPr algn="ctr" defTabSz="403433"/>
            <a:r>
              <a:rPr lang="en-US" sz="1400">
                <a:latin typeface="+mj-lt"/>
                <a:cs typeface="Segoe UI Semibold" panose="020B0702040204020203" pitchFamily="34" charset="0"/>
              </a:rPr>
              <a:t>Seamless Integration Across Platforms</a:t>
            </a:r>
          </a:p>
        </p:txBody>
      </p:sp>
      <p:cxnSp>
        <p:nvCxnSpPr>
          <p:cNvPr id="66" name="Straight Connector 65">
            <a:extLst>
              <a:ext uri="{FF2B5EF4-FFF2-40B4-BE49-F238E27FC236}">
                <a16:creationId xmlns:a16="http://schemas.microsoft.com/office/drawing/2014/main" id="{0F9FBB55-C8D6-4CB4-A77D-8249AB5E76F2}"/>
              </a:ext>
              <a:ext uri="{C183D7F6-B498-43B3-948B-1728B52AA6E4}">
                <adec:decorative xmlns:adec="http://schemas.microsoft.com/office/drawing/2017/decorative" val="1"/>
              </a:ext>
            </a:extLst>
          </p:cNvPr>
          <p:cNvCxnSpPr>
            <a:cxnSpLocks/>
          </p:cNvCxnSpPr>
          <p:nvPr/>
        </p:nvCxnSpPr>
        <p:spPr>
          <a:xfrm>
            <a:off x="6186380" y="4526657"/>
            <a:ext cx="5416339" cy="0"/>
          </a:xfrm>
          <a:prstGeom prst="line">
            <a:avLst/>
          </a:prstGeom>
          <a:noFill/>
          <a:ln w="15875" cap="flat" cmpd="sng" algn="ctr">
            <a:solidFill>
              <a:srgbClr val="8DC8E8"/>
            </a:solidFill>
            <a:prstDash val="solid"/>
            <a:headEnd type="none" w="lg" len="med"/>
            <a:tailEnd type="none" w="lg" len="med"/>
          </a:ln>
          <a:effectLst/>
        </p:spPr>
      </p:cxnSp>
      <p:sp>
        <p:nvSpPr>
          <p:cNvPr id="67" name="TextBox 66">
            <a:extLst>
              <a:ext uri="{FF2B5EF4-FFF2-40B4-BE49-F238E27FC236}">
                <a16:creationId xmlns:a16="http://schemas.microsoft.com/office/drawing/2014/main" id="{6C17DCDC-9926-4A11-8D49-7AA49617D226}"/>
              </a:ext>
            </a:extLst>
          </p:cNvPr>
          <p:cNvSpPr txBox="1"/>
          <p:nvPr/>
        </p:nvSpPr>
        <p:spPr>
          <a:xfrm>
            <a:off x="6186569" y="4755311"/>
            <a:ext cx="5415960" cy="1261884"/>
          </a:xfrm>
          <a:prstGeom prst="rect">
            <a:avLst/>
          </a:prstGeom>
          <a:noFill/>
        </p:spPr>
        <p:txBody>
          <a:bodyPr wrap="square" lIns="36000" tIns="0" rIns="36000" bIns="0" anchor="t">
            <a:spAutoFit/>
          </a:bodyPr>
          <a:lstStyle/>
          <a:p>
            <a:pPr marL="171450" indent="-171450" defTabSz="432238">
              <a:spcAft>
                <a:spcPts val="600"/>
              </a:spcAft>
              <a:buFont typeface="Arial" panose="020B0604020202020204" pitchFamily="34" charset="0"/>
              <a:buChar char="•"/>
              <a:defRPr/>
            </a:pPr>
            <a:r>
              <a:rPr lang="en-US" sz="1200" dirty="0"/>
              <a:t>Deep integration with Microsoft 365 and other cloud platforms for consistent access management.</a:t>
            </a:r>
          </a:p>
          <a:p>
            <a:pPr marL="171450" indent="-171450" defTabSz="432238">
              <a:spcAft>
                <a:spcPts val="600"/>
              </a:spcAft>
              <a:buFont typeface="Arial" panose="020B0604020202020204" pitchFamily="34" charset="0"/>
              <a:buChar char="•"/>
              <a:defRPr/>
            </a:pPr>
            <a:r>
              <a:rPr lang="en-US" sz="1200" dirty="0"/>
              <a:t>Support for hybrid environments, ensuring security across both on-premises </a:t>
            </a:r>
            <a:br>
              <a:rPr lang="en-US" sz="1200" dirty="0"/>
            </a:br>
            <a:r>
              <a:rPr lang="en-US" sz="1200" dirty="0"/>
              <a:t>and cloud infrastructures.</a:t>
            </a:r>
            <a:endParaRPr lang="en-US" sz="1200" dirty="0">
              <a:cs typeface="Segoe Sans Display"/>
            </a:endParaRPr>
          </a:p>
          <a:p>
            <a:pPr marL="171450" indent="-171450" defTabSz="432238">
              <a:spcAft>
                <a:spcPts val="600"/>
              </a:spcAft>
              <a:buFont typeface="Arial" panose="020B0604020202020204" pitchFamily="34" charset="0"/>
              <a:buChar char="•"/>
              <a:defRPr/>
            </a:pPr>
            <a:r>
              <a:rPr lang="en-US" sz="1200" dirty="0"/>
              <a:t>Simplified management for IT teams through a unified console for identity and access governance.</a:t>
            </a:r>
            <a:endParaRPr lang="en-US" sz="1200" dirty="0">
              <a:cs typeface="Segoe Sans Display"/>
            </a:endParaRPr>
          </a:p>
        </p:txBody>
      </p:sp>
    </p:spTree>
    <p:extLst>
      <p:ext uri="{BB962C8B-B14F-4D97-AF65-F5344CB8AC3E}">
        <p14:creationId xmlns:p14="http://schemas.microsoft.com/office/powerpoint/2010/main" val="170318166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87186-3190-4D86-B2FD-6C52CC67D3FB}"/>
              </a:ext>
            </a:extLst>
          </p:cNvPr>
          <p:cNvSpPr>
            <a:spLocks noGrp="1"/>
          </p:cNvSpPr>
          <p:nvPr>
            <p:ph type="title"/>
          </p:nvPr>
        </p:nvSpPr>
        <p:spPr/>
        <p:txBody>
          <a:bodyPr/>
          <a:lstStyle/>
          <a:p>
            <a:r>
              <a:rPr lang="en-US">
                <a:cs typeface="Segoe Sans Display"/>
              </a:rPr>
              <a:t>M365 Business Premium + Microsoft Entra ID P2 </a:t>
            </a:r>
          </a:p>
        </p:txBody>
      </p:sp>
      <p:graphicFrame>
        <p:nvGraphicFramePr>
          <p:cNvPr id="4" name="Table 61">
            <a:extLst>
              <a:ext uri="{FF2B5EF4-FFF2-40B4-BE49-F238E27FC236}">
                <a16:creationId xmlns:a16="http://schemas.microsoft.com/office/drawing/2014/main" id="{8207A83B-5A50-4BD3-A588-91AC19B9DCB3}"/>
              </a:ext>
            </a:extLst>
          </p:cNvPr>
          <p:cNvGraphicFramePr>
            <a:graphicFrameLocks/>
          </p:cNvGraphicFramePr>
          <p:nvPr>
            <p:extLst>
              <p:ext uri="{D42A27DB-BD31-4B8C-83A1-F6EECF244321}">
                <p14:modId xmlns:p14="http://schemas.microsoft.com/office/powerpoint/2010/main" val="927723931"/>
              </p:ext>
            </p:extLst>
          </p:nvPr>
        </p:nvGraphicFramePr>
        <p:xfrm>
          <a:off x="584199" y="1377948"/>
          <a:ext cx="11018524" cy="5135789"/>
        </p:xfrm>
        <a:graphic>
          <a:graphicData uri="http://schemas.openxmlformats.org/drawingml/2006/table">
            <a:tbl>
              <a:tblPr firstRow="1" bandRow="1">
                <a:tableStyleId>{5C22544A-7EE6-4342-B048-85BDC9FD1C3A}</a:tableStyleId>
              </a:tblPr>
              <a:tblGrid>
                <a:gridCol w="1001684">
                  <a:extLst>
                    <a:ext uri="{9D8B030D-6E8A-4147-A177-3AD203B41FA5}">
                      <a16:colId xmlns:a16="http://schemas.microsoft.com/office/drawing/2014/main" val="3121818772"/>
                    </a:ext>
                  </a:extLst>
                </a:gridCol>
                <a:gridCol w="1001684">
                  <a:extLst>
                    <a:ext uri="{9D8B030D-6E8A-4147-A177-3AD203B41FA5}">
                      <a16:colId xmlns:a16="http://schemas.microsoft.com/office/drawing/2014/main" val="2393658609"/>
                    </a:ext>
                  </a:extLst>
                </a:gridCol>
                <a:gridCol w="1001684">
                  <a:extLst>
                    <a:ext uri="{9D8B030D-6E8A-4147-A177-3AD203B41FA5}">
                      <a16:colId xmlns:a16="http://schemas.microsoft.com/office/drawing/2014/main" val="1745321153"/>
                    </a:ext>
                  </a:extLst>
                </a:gridCol>
                <a:gridCol w="1001684">
                  <a:extLst>
                    <a:ext uri="{9D8B030D-6E8A-4147-A177-3AD203B41FA5}">
                      <a16:colId xmlns:a16="http://schemas.microsoft.com/office/drawing/2014/main" val="3755043428"/>
                    </a:ext>
                  </a:extLst>
                </a:gridCol>
                <a:gridCol w="1001684">
                  <a:extLst>
                    <a:ext uri="{9D8B030D-6E8A-4147-A177-3AD203B41FA5}">
                      <a16:colId xmlns:a16="http://schemas.microsoft.com/office/drawing/2014/main" val="2832687987"/>
                    </a:ext>
                  </a:extLst>
                </a:gridCol>
                <a:gridCol w="1001684">
                  <a:extLst>
                    <a:ext uri="{9D8B030D-6E8A-4147-A177-3AD203B41FA5}">
                      <a16:colId xmlns:a16="http://schemas.microsoft.com/office/drawing/2014/main" val="1829770829"/>
                    </a:ext>
                  </a:extLst>
                </a:gridCol>
                <a:gridCol w="1001684">
                  <a:extLst>
                    <a:ext uri="{9D8B030D-6E8A-4147-A177-3AD203B41FA5}">
                      <a16:colId xmlns:a16="http://schemas.microsoft.com/office/drawing/2014/main" val="2421111318"/>
                    </a:ext>
                  </a:extLst>
                </a:gridCol>
                <a:gridCol w="250421">
                  <a:extLst>
                    <a:ext uri="{9D8B030D-6E8A-4147-A177-3AD203B41FA5}">
                      <a16:colId xmlns:a16="http://schemas.microsoft.com/office/drawing/2014/main" val="2779674495"/>
                    </a:ext>
                  </a:extLst>
                </a:gridCol>
                <a:gridCol w="751263">
                  <a:extLst>
                    <a:ext uri="{9D8B030D-6E8A-4147-A177-3AD203B41FA5}">
                      <a16:colId xmlns:a16="http://schemas.microsoft.com/office/drawing/2014/main" val="2975530824"/>
                    </a:ext>
                  </a:extLst>
                </a:gridCol>
                <a:gridCol w="500842">
                  <a:extLst>
                    <a:ext uri="{9D8B030D-6E8A-4147-A177-3AD203B41FA5}">
                      <a16:colId xmlns:a16="http://schemas.microsoft.com/office/drawing/2014/main" val="3160815766"/>
                    </a:ext>
                  </a:extLst>
                </a:gridCol>
                <a:gridCol w="500842">
                  <a:extLst>
                    <a:ext uri="{9D8B030D-6E8A-4147-A177-3AD203B41FA5}">
                      <a16:colId xmlns:a16="http://schemas.microsoft.com/office/drawing/2014/main" val="387438669"/>
                    </a:ext>
                  </a:extLst>
                </a:gridCol>
                <a:gridCol w="751263">
                  <a:extLst>
                    <a:ext uri="{9D8B030D-6E8A-4147-A177-3AD203B41FA5}">
                      <a16:colId xmlns:a16="http://schemas.microsoft.com/office/drawing/2014/main" val="795737491"/>
                    </a:ext>
                  </a:extLst>
                </a:gridCol>
                <a:gridCol w="250421">
                  <a:extLst>
                    <a:ext uri="{9D8B030D-6E8A-4147-A177-3AD203B41FA5}">
                      <a16:colId xmlns:a16="http://schemas.microsoft.com/office/drawing/2014/main" val="1062922803"/>
                    </a:ext>
                  </a:extLst>
                </a:gridCol>
                <a:gridCol w="1001684">
                  <a:extLst>
                    <a:ext uri="{9D8B030D-6E8A-4147-A177-3AD203B41FA5}">
                      <a16:colId xmlns:a16="http://schemas.microsoft.com/office/drawing/2014/main" val="2651468374"/>
                    </a:ext>
                  </a:extLst>
                </a:gridCol>
              </a:tblGrid>
              <a:tr h="258150">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mj-lt"/>
                          <a:ea typeface="+mn-ea"/>
                          <a:cs typeface="Segoe Sans Display"/>
                        </a:rPr>
                        <a:t>Defender for Business</a:t>
                      </a:r>
                      <a:endParaRPr kumimoji="0" lang="en-GB" sz="1000" b="0" i="0" u="none" strike="noStrike" kern="0" cap="none" spc="0" normalizeH="0" baseline="0" noProof="0">
                        <a:ln>
                          <a:noFill/>
                        </a:ln>
                        <a:solidFill>
                          <a:schemeClr val="bg1"/>
                        </a:solidFill>
                        <a:effectLst/>
                        <a:uLnTx/>
                        <a:uFillTx/>
                        <a:latin typeface="+mj-lt"/>
                        <a:ea typeface="+mn-ea"/>
                        <a:cs typeface="Segoe Sans Display"/>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mj-lt"/>
                          <a:ea typeface="+mn-ea"/>
                          <a:cs typeface="Segoe Sans Display"/>
                        </a:rPr>
                        <a:t>Microsoft Entra ID</a:t>
                      </a:r>
                      <a:endParaRPr kumimoji="0" lang="en-GB" sz="1000" b="0" i="0" u="none" strike="noStrike" kern="0" cap="none" spc="0" normalizeH="0" baseline="0" noProof="0">
                        <a:ln>
                          <a:noFill/>
                        </a:ln>
                        <a:solidFill>
                          <a:schemeClr val="bg1"/>
                        </a:solidFill>
                        <a:effectLst/>
                        <a:uLnTx/>
                        <a:uFillTx/>
                        <a:latin typeface="+mj-lt"/>
                        <a:ea typeface="+mn-ea"/>
                        <a:cs typeface="Segoe Sans Display"/>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mj-lt"/>
                          <a:ea typeface="+mn-ea"/>
                          <a:cs typeface="Segoe Sans Display"/>
                        </a:rPr>
                        <a:t>Microsoft Intune</a:t>
                      </a:r>
                      <a:endParaRPr kumimoji="0" lang="en-GB" sz="1000" b="0" i="0" u="none" strike="noStrike" kern="0" cap="none" spc="0" normalizeH="0" baseline="0" noProof="0">
                        <a:ln>
                          <a:noFill/>
                        </a:ln>
                        <a:solidFill>
                          <a:schemeClr val="bg1"/>
                        </a:solidFill>
                        <a:effectLst/>
                        <a:uLnTx/>
                        <a:uFillTx/>
                        <a:latin typeface="+mj-lt"/>
                        <a:ea typeface="+mn-ea"/>
                        <a:cs typeface="Segoe Sans Display"/>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mj-lt"/>
                          <a:ea typeface="+mn-ea"/>
                          <a:cs typeface="Segoe Sans Display"/>
                        </a:rPr>
                        <a:t>Defender for Office</a:t>
                      </a:r>
                      <a:endParaRPr kumimoji="0" lang="en-GB" sz="1000" b="0" i="0" u="none" strike="noStrike" kern="0" cap="none" spc="0" normalizeH="0" baseline="0" noProof="0">
                        <a:ln>
                          <a:noFill/>
                        </a:ln>
                        <a:solidFill>
                          <a:schemeClr val="bg1"/>
                        </a:solidFill>
                        <a:effectLst/>
                        <a:uLnTx/>
                        <a:uFillTx/>
                        <a:latin typeface="+mj-lt"/>
                        <a:ea typeface="+mn-ea"/>
                        <a:cs typeface="Segoe Sans Display"/>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0694268"/>
                  </a:ext>
                </a:extLst>
              </a:tr>
              <a:tr h="644215">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Automated Investigations</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Block at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First Sight</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Administrative Units</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Adv Security Reports &amp; Alerts</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App Proxy, Including PingAccess</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Cloud App Discovery</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Application Management</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Device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Management</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Advanced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Anti-Phishing</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Exchange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Online Protection</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1183594"/>
                  </a:ext>
                </a:extLst>
              </a:tr>
              <a:tr h="644215">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Cross-platform Support</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Endpoint Detection &amp; Response</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Conditional Access</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Custom Security Attributes</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Dynamic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Groups</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Enterprise State Roaming</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Endpoint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Analytics</a:t>
                      </a: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Real-Time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Reports</a:t>
                      </a: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Safe Attachments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&amp; Links</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758585"/>
                  </a:ext>
                </a:extLst>
              </a:tr>
              <a:tr h="257271">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Next Gen Protection</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Mobile Threat Defense</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err="1">
                          <a:ln>
                            <a:noFill/>
                          </a:ln>
                          <a:solidFill>
                            <a:srgbClr val="091F2C"/>
                          </a:solidFill>
                          <a:effectLst/>
                          <a:uLnTx/>
                          <a:uFillTx/>
                          <a:latin typeface="+mn-lt"/>
                          <a:ea typeface="+mn-ea"/>
                          <a:cs typeface="Segoe Sans Display"/>
                        </a:rPr>
                        <a:t>Entra</a:t>
                      </a:r>
                      <a:r>
                        <a:rPr kumimoji="0" lang="en-US" sz="900" b="0" i="0" u="none" strike="noStrike" kern="0" cap="none" spc="0" normalizeH="0" baseline="0" noProof="0">
                          <a:ln>
                            <a:noFill/>
                          </a:ln>
                          <a:solidFill>
                            <a:srgbClr val="091F2C"/>
                          </a:solidFill>
                          <a:effectLst/>
                          <a:uLnTx/>
                          <a:uFillTx/>
                          <a:latin typeface="+mn-lt"/>
                          <a:ea typeface="+mn-ea"/>
                          <a:cs typeface="Segoe Sans Display"/>
                        </a:rPr>
                        <a:t> ID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Connect Health</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External ID</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M365 Identity Manager</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Password Protection</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gridSpan="8">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j-lt"/>
                        <a:ea typeface="+mn-ea"/>
                        <a:cs typeface="Segoe Sans Display"/>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32497293"/>
                  </a:ext>
                </a:extLst>
              </a:tr>
              <a:tr h="257271">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gridSpan="8">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mj-lt"/>
                          <a:ea typeface="+mn-ea"/>
                          <a:cs typeface="Segoe Sans Display"/>
                        </a:rPr>
                        <a:t>Windows Protection</a:t>
                      </a:r>
                      <a:endParaRPr kumimoji="0" lang="en-GB" sz="1000" b="0" i="0" u="none" strike="noStrike" kern="0" cap="none" spc="0" normalizeH="0" baseline="0" noProof="0">
                        <a:ln>
                          <a:noFill/>
                        </a:ln>
                        <a:solidFill>
                          <a:schemeClr val="bg1"/>
                        </a:solidFill>
                        <a:effectLst/>
                        <a:uLnTx/>
                        <a:uFillTx/>
                        <a:latin typeface="+mj-lt"/>
                        <a:ea typeface="+mn-ea"/>
                        <a:cs typeface="Segoe Sans Display"/>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80206391"/>
                  </a:ext>
                </a:extLst>
              </a:tr>
              <a:tr h="644215">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Threat Analytics</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Vulnerability Management (Core)</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Self-Service Group Management</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Self-Service Password Reset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in AD</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Service Level Agreement</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Shared Account Password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Roll-Over</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Application Control</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App Locker</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endParaRPr lang="en-US"/>
                    </a:p>
                  </a:txBody>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Windows Update for Business</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endParaRPr lang="en-US"/>
                    </a:p>
                  </a:txBody>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Application Guard</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endParaRPr lang="en-US"/>
                    </a:p>
                  </a:txBody>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Windows Hello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for Business</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extLst>
                  <a:ext uri="{0D108BD9-81ED-4DB2-BD59-A6C34878D82A}">
                    <a16:rowId xmlns:a16="http://schemas.microsoft.com/office/drawing/2014/main" val="2903979971"/>
                  </a:ext>
                </a:extLst>
              </a:tr>
              <a:tr h="644215">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Web Content Filtering</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Tamper Protection</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Single Sign-On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to Other Saas</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SMS Sign-in</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Temporary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Access Pass</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Terms of Use</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Defender Antivirus</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Windows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Firewall</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endParaRPr lang="en-US"/>
                    </a:p>
                  </a:txBody>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err="1">
                          <a:ln>
                            <a:noFill/>
                          </a:ln>
                          <a:solidFill>
                            <a:srgbClr val="091F2C"/>
                          </a:solidFill>
                          <a:effectLst/>
                          <a:uLnTx/>
                          <a:uFillTx/>
                          <a:latin typeface="+mn-lt"/>
                          <a:ea typeface="+mn-ea"/>
                          <a:cs typeface="Segoe Sans Display"/>
                        </a:rPr>
                        <a:t>Bitlocker</a:t>
                      </a:r>
                      <a:r>
                        <a:rPr kumimoji="0" lang="en-US" sz="900" b="0" i="0" u="none" strike="noStrike" kern="0" cap="none" spc="0" normalizeH="0" baseline="0" noProof="0">
                          <a:ln>
                            <a:noFill/>
                          </a:ln>
                          <a:solidFill>
                            <a:srgbClr val="091F2C"/>
                          </a:solidFill>
                          <a:effectLst/>
                          <a:uLnTx/>
                          <a:uFillTx/>
                          <a:latin typeface="+mn-lt"/>
                          <a:ea typeface="+mn-ea"/>
                          <a:cs typeface="Segoe Sans Display"/>
                        </a:rPr>
                        <a:t> and </a:t>
                      </a:r>
                      <a:r>
                        <a:rPr kumimoji="0" lang="en-US" sz="900" b="0" i="0" u="none" strike="noStrike" kern="0" cap="none" spc="0" normalizeH="0" baseline="0" noProof="0" err="1">
                          <a:ln>
                            <a:noFill/>
                          </a:ln>
                          <a:solidFill>
                            <a:srgbClr val="091F2C"/>
                          </a:solidFill>
                          <a:effectLst/>
                          <a:uLnTx/>
                          <a:uFillTx/>
                          <a:latin typeface="+mn-lt"/>
                          <a:ea typeface="+mn-ea"/>
                          <a:cs typeface="Segoe Sans Display"/>
                        </a:rPr>
                        <a:t>Bitlocker</a:t>
                      </a:r>
                      <a:r>
                        <a:rPr kumimoji="0" lang="en-US" sz="900" b="0" i="0" u="none" strike="noStrike" kern="0" cap="none" spc="0" normalizeH="0" baseline="0" noProof="0">
                          <a:ln>
                            <a:noFill/>
                          </a:ln>
                          <a:solidFill>
                            <a:srgbClr val="091F2C"/>
                          </a:solidFill>
                          <a:effectLst/>
                          <a:uLnTx/>
                          <a:uFillTx/>
                          <a:latin typeface="+mn-lt"/>
                          <a:ea typeface="+mn-ea"/>
                          <a:cs typeface="Segoe Sans Display"/>
                        </a:rPr>
                        <a:t> </a:t>
                      </a:r>
                      <a:br>
                        <a:rPr kumimoji="0" lang="en-US" sz="900" b="0" i="0" u="none" strike="noStrike" kern="0" cap="none" spc="0" normalizeH="0" baseline="0" noProof="0">
                          <a:ln>
                            <a:noFill/>
                          </a:ln>
                          <a:solidFill>
                            <a:srgbClr val="091F2C"/>
                          </a:solidFill>
                          <a:effectLst/>
                          <a:uLnTx/>
                          <a:uFillTx/>
                          <a:latin typeface="+mn-lt"/>
                          <a:ea typeface="+mn-ea"/>
                          <a:cs typeface="Segoe Sans Display"/>
                        </a:rPr>
                      </a:br>
                      <a:r>
                        <a:rPr kumimoji="0" lang="en-US" sz="900" b="0" i="0" u="none" strike="noStrike" kern="0" cap="none" spc="0" normalizeH="0" baseline="0" noProof="0">
                          <a:ln>
                            <a:noFill/>
                          </a:ln>
                          <a:solidFill>
                            <a:srgbClr val="091F2C"/>
                          </a:solidFill>
                          <a:effectLst/>
                          <a:uLnTx/>
                          <a:uFillTx/>
                          <a:latin typeface="+mn-lt"/>
                          <a:ea typeface="+mn-ea"/>
                          <a:cs typeface="Segoe Sans Display"/>
                        </a:rPr>
                        <a:t>to Go</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endParaRPr lang="en-US"/>
                    </a:p>
                  </a:txBody>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91F2C"/>
                          </a:solidFill>
                          <a:effectLst/>
                          <a:uLnTx/>
                          <a:uFillTx/>
                          <a:latin typeface="+mn-lt"/>
                          <a:ea typeface="+mn-ea"/>
                          <a:cs typeface="Segoe Sans Display"/>
                        </a:rPr>
                        <a:t>Windows Conditional Access</a:t>
                      </a: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B9DCD2">
                        <a:alpha val="60000"/>
                      </a:srgbClr>
                    </a:solidFill>
                  </a:tcPr>
                </a:tc>
                <a:tc hMerge="1">
                  <a:txBody>
                    <a:bodyPr/>
                    <a:lstStyle/>
                    <a:p>
                      <a:endParaRPr lang="en-US"/>
                    </a:p>
                  </a:txBody>
                  <a:tcPr/>
                </a:tc>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mn-lt"/>
                        <a:ea typeface="+mn-ea"/>
                        <a:cs typeface="Segoe Sans Displ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8143657"/>
                  </a:ext>
                </a:extLst>
              </a:tr>
              <a:tr h="514542">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Enhanced ASR</a:t>
                      </a: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row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Verified ID</a:t>
                      </a:r>
                    </a:p>
                  </a:txBody>
                  <a:tcPr marL="36000" marR="36000" marT="108000" marB="108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Windows Autopilot</a:t>
                      </a: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3</a:t>
                      </a:r>
                      <a:r>
                        <a:rPr kumimoji="0" lang="en-GB" sz="900" b="0" i="0" u="none" strike="noStrike" kern="0" cap="none" spc="0" normalizeH="0" baseline="30000" noProof="0">
                          <a:ln>
                            <a:noFill/>
                          </a:ln>
                          <a:solidFill>
                            <a:srgbClr val="091F2C"/>
                          </a:solidFill>
                          <a:effectLst/>
                          <a:uLnTx/>
                          <a:uFillTx/>
                          <a:latin typeface="+mn-lt"/>
                          <a:ea typeface="+mn-ea"/>
                          <a:cs typeface="Segoe Sans Display"/>
                        </a:rPr>
                        <a:t>rd</a:t>
                      </a:r>
                      <a:r>
                        <a:rPr kumimoji="0" lang="en-GB" sz="900" b="0" i="0" u="none" strike="noStrike" kern="0" cap="none" spc="0" normalizeH="0" baseline="0" noProof="0">
                          <a:ln>
                            <a:noFill/>
                          </a:ln>
                          <a:solidFill>
                            <a:srgbClr val="091F2C"/>
                          </a:solidFill>
                          <a:effectLst/>
                          <a:uLnTx/>
                          <a:uFillTx/>
                          <a:latin typeface="+mn-lt"/>
                          <a:ea typeface="+mn-ea"/>
                          <a:cs typeface="Segoe Sans Display"/>
                        </a:rPr>
                        <a:t> Party MFA Integration</a:t>
                      </a: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Access </a:t>
                      </a:r>
                      <a:br>
                        <a:rPr kumimoji="0" lang="en-GB" sz="900" b="0" i="0" u="none" strike="noStrike" kern="0" cap="none" spc="0" normalizeH="0" baseline="0" noProof="0">
                          <a:ln>
                            <a:noFill/>
                          </a:ln>
                          <a:solidFill>
                            <a:srgbClr val="091F2C"/>
                          </a:solidFill>
                          <a:effectLst/>
                          <a:uLnTx/>
                          <a:uFillTx/>
                          <a:latin typeface="+mn-lt"/>
                          <a:ea typeface="+mn-ea"/>
                          <a:cs typeface="Segoe Sans Display"/>
                        </a:rPr>
                      </a:br>
                      <a:r>
                        <a:rPr kumimoji="0" lang="en-GB" sz="900" b="0" i="0" u="none" strike="noStrike" kern="0" cap="none" spc="0" normalizeH="0" baseline="0" noProof="0">
                          <a:ln>
                            <a:noFill/>
                          </a:ln>
                          <a:solidFill>
                            <a:srgbClr val="091F2C"/>
                          </a:solidFill>
                          <a:effectLst/>
                          <a:uLnTx/>
                          <a:uFillTx/>
                          <a:latin typeface="+mn-lt"/>
                          <a:ea typeface="+mn-ea"/>
                          <a:cs typeface="Segoe Sans Display"/>
                        </a:rPr>
                        <a:t>Reviews</a:t>
                      </a: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A38B">
                        <a:alpha val="60000"/>
                      </a:srgbClr>
                    </a:solidFill>
                  </a:tcPr>
                </a:tc>
                <a:tc gridSpan="5">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a:p>
                  </a:txBody>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rowSpan="2" grid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n-US"/>
                    </a:p>
                  </a:txBody>
                  <a:tcPr/>
                </a:tc>
                <a:tc rowSpan="2"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22141538"/>
                  </a:ext>
                </a:extLst>
              </a:tr>
              <a:tr h="514542">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Entitlement Management</a:t>
                      </a: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A38B">
                        <a:alpha val="60000"/>
                      </a:srgbClr>
                    </a:solidFill>
                  </a:tcPr>
                </a:tc>
                <a:tc>
                  <a:txBody>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err="1">
                          <a:ln>
                            <a:noFill/>
                          </a:ln>
                          <a:solidFill>
                            <a:srgbClr val="091F2C"/>
                          </a:solidFill>
                          <a:effectLst/>
                          <a:uLnTx/>
                          <a:uFillTx/>
                          <a:latin typeface="+mn-lt"/>
                          <a:ea typeface="+mn-ea"/>
                          <a:cs typeface="Segoe Sans Display"/>
                        </a:rPr>
                        <a:t>Entra</a:t>
                      </a:r>
                      <a:r>
                        <a:rPr kumimoji="0" lang="en-GB" sz="900" b="0" i="0" u="none" strike="noStrike" kern="0" cap="none" spc="0" normalizeH="0" baseline="0" noProof="0">
                          <a:ln>
                            <a:noFill/>
                          </a:ln>
                          <a:solidFill>
                            <a:srgbClr val="091F2C"/>
                          </a:solidFill>
                          <a:effectLst/>
                          <a:uLnTx/>
                          <a:uFillTx/>
                          <a:latin typeface="+mn-lt"/>
                          <a:ea typeface="+mn-ea"/>
                          <a:cs typeface="Segoe Sans Display"/>
                        </a:rPr>
                        <a:t> ID Protection</a:t>
                      </a: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A38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MFA </a:t>
                      </a:r>
                      <a:br>
                        <a:rPr kumimoji="0" lang="en-GB" sz="900" b="0" i="0" u="none" strike="noStrike" kern="0" cap="none" spc="0" normalizeH="0" baseline="0" noProof="0">
                          <a:ln>
                            <a:noFill/>
                          </a:ln>
                          <a:solidFill>
                            <a:srgbClr val="091F2C"/>
                          </a:solidFill>
                          <a:effectLst/>
                          <a:uLnTx/>
                          <a:uFillTx/>
                          <a:latin typeface="+mn-lt"/>
                          <a:ea typeface="+mn-ea"/>
                          <a:cs typeface="Segoe Sans Display"/>
                        </a:rPr>
                      </a:br>
                      <a:r>
                        <a:rPr kumimoji="0" lang="en-GB" sz="900" b="0" i="0" u="none" strike="noStrike" kern="0" cap="none" spc="0" normalizeH="0" baseline="0" noProof="0">
                          <a:ln>
                            <a:noFill/>
                          </a:ln>
                          <a:solidFill>
                            <a:srgbClr val="091F2C"/>
                          </a:solidFill>
                          <a:effectLst/>
                          <a:uLnTx/>
                          <a:uFillTx/>
                          <a:latin typeface="+mn-lt"/>
                          <a:ea typeface="+mn-ea"/>
                          <a:cs typeface="Segoe Sans Display"/>
                        </a:rPr>
                        <a:t>Registration Policy</a:t>
                      </a: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A38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Privileged Identity Management</a:t>
                      </a: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A38B">
                        <a:alpha val="60000"/>
                      </a:srgbClr>
                    </a:solidFill>
                  </a:tcPr>
                </a:tc>
                <a:tc gridSpan="5">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a:p>
                  </a:txBody>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gridSpan="3"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vMerge="1">
                  <a:txBody>
                    <a:bodyPr/>
                    <a:lstStyle/>
                    <a:p>
                      <a:endParaRPr lang="en-US"/>
                    </a:p>
                  </a:txBody>
                  <a:tcPr/>
                </a:tc>
                <a:tc hMerge="1"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015923781"/>
                  </a:ext>
                </a:extLst>
              </a:tr>
              <a:tr h="644215">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91F2C"/>
                          </a:solidFill>
                          <a:effectLst/>
                          <a:uLnTx/>
                          <a:uFillTx/>
                          <a:latin typeface="+mn-lt"/>
                          <a:ea typeface="+mn-ea"/>
                          <a:cs typeface="Segoe Sans Display"/>
                        </a:rPr>
                        <a:t>Risk Based Conditional Access</a:t>
                      </a: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A38B">
                        <a:alpha val="60000"/>
                      </a:srgbClr>
                    </a:solidFill>
                  </a:tcPr>
                </a:tc>
                <a:tc gridSpan="8">
                  <a:txBody>
                    <a:bodyPr/>
                    <a:lstStyle/>
                    <a:p>
                      <a:pPr marL="0" marR="0" lvl="0" indent="0" algn="ctr" defTabSz="914367"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a:p>
                  </a:txBody>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a:p>
                  </a:txBody>
                  <a:tcPr/>
                </a:tc>
                <a:tc gridSpan="2">
                  <a:txBody>
                    <a:bodyPr/>
                    <a:lstStyle/>
                    <a:p>
                      <a:pPr marL="0" marR="0" lvl="0" indent="0" algn="ctr" rtl="0" eaLnBrk="1" fontAlgn="auto" latinLnBrk="0" hangingPunct="1">
                        <a:lnSpc>
                          <a:spcPct val="100000"/>
                        </a:lnSpc>
                        <a:spcBef>
                          <a:spcPts val="0"/>
                        </a:spcBef>
                        <a:spcAft>
                          <a:spcPts val="0"/>
                        </a:spcAft>
                        <a:buClrTx/>
                        <a:buSzTx/>
                        <a:buFontTx/>
                        <a:buNone/>
                      </a:pPr>
                      <a:r>
                        <a:rPr lang="en-GB" sz="900" b="0" i="0" u="none" strike="noStrike" kern="0" cap="none" spc="0" normalizeH="0" baseline="0" noProof="0">
                          <a:ln>
                            <a:noFill/>
                          </a:ln>
                          <a:solidFill>
                            <a:srgbClr val="091F2C"/>
                          </a:solidFill>
                          <a:effectLst/>
                          <a:uLnTx/>
                          <a:uFillTx/>
                          <a:latin typeface="+mn-lt"/>
                          <a:ea typeface="+mn-ea"/>
                          <a:cs typeface="Segoe Sans Display"/>
                        </a:rPr>
                        <a:t>M365 </a:t>
                      </a:r>
                      <a:r>
                        <a:rPr kumimoji="0" lang="en-GB" sz="900" b="0" i="0" u="none" strike="noStrike" kern="0" cap="none" spc="0" normalizeH="0" baseline="0" noProof="0">
                          <a:ln>
                            <a:noFill/>
                          </a:ln>
                          <a:solidFill>
                            <a:srgbClr val="091F2C"/>
                          </a:solidFill>
                          <a:effectLst/>
                          <a:uLnTx/>
                          <a:uFillTx/>
                          <a:latin typeface="+mn-lt"/>
                          <a:ea typeface="+mn-ea"/>
                          <a:cs typeface="Segoe Sans Display"/>
                        </a:rPr>
                        <a:t>Business </a:t>
                      </a:r>
                      <a:br>
                        <a:rPr kumimoji="0" lang="en-GB" sz="900" b="0" i="0" u="none" strike="noStrike" kern="0" cap="none" spc="0" normalizeH="0" baseline="0" noProof="0">
                          <a:ln>
                            <a:noFill/>
                          </a:ln>
                          <a:solidFill>
                            <a:srgbClr val="091F2C"/>
                          </a:solidFill>
                          <a:effectLst/>
                          <a:uLnTx/>
                          <a:uFillTx/>
                          <a:latin typeface="+mn-lt"/>
                          <a:ea typeface="+mn-ea"/>
                          <a:cs typeface="Segoe Sans Display"/>
                        </a:rPr>
                      </a:br>
                      <a:r>
                        <a:rPr kumimoji="0" lang="en-GB" sz="900" b="0" i="0" u="none" strike="noStrike" kern="0" cap="none" spc="0" normalizeH="0" baseline="0" noProof="0">
                          <a:ln>
                            <a:noFill/>
                          </a:ln>
                          <a:solidFill>
                            <a:srgbClr val="091F2C"/>
                          </a:solidFill>
                          <a:effectLst/>
                          <a:uLnTx/>
                          <a:uFillTx/>
                          <a:latin typeface="+mn-lt"/>
                          <a:ea typeface="+mn-ea"/>
                          <a:cs typeface="Segoe Sans Display"/>
                        </a:rPr>
                        <a:t>Premium</a:t>
                      </a: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DCD2">
                        <a:alpha val="60000"/>
                      </a:srgbClr>
                    </a:solidFill>
                  </a:tcPr>
                </a:tc>
                <a:tc hMerge="1">
                  <a:txBody>
                    <a:bodyPr/>
                    <a:lstStyle/>
                    <a:p>
                      <a:endParaRPr lang="en-US"/>
                    </a:p>
                  </a:txBody>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Microsoft Entra ID P2</a:t>
                      </a: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A38B">
                        <a:alpha val="60000"/>
                      </a:srgbClr>
                    </a:solidFill>
                  </a:tcPr>
                </a:tc>
                <a:extLst>
                  <a:ext uri="{0D108BD9-81ED-4DB2-BD59-A6C34878D82A}">
                    <a16:rowId xmlns:a16="http://schemas.microsoft.com/office/drawing/2014/main" val="1827673520"/>
                  </a:ext>
                </a:extLst>
              </a:tr>
            </a:tbl>
          </a:graphicData>
        </a:graphic>
      </p:graphicFrame>
    </p:spTree>
    <p:extLst>
      <p:ext uri="{BB962C8B-B14F-4D97-AF65-F5344CB8AC3E}">
        <p14:creationId xmlns:p14="http://schemas.microsoft.com/office/powerpoint/2010/main" val="327444109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4917D-B829-419A-BBB4-39B7C2CA473D}"/>
              </a:ext>
            </a:extLst>
          </p:cNvPr>
          <p:cNvSpPr>
            <a:spLocks noGrp="1"/>
          </p:cNvSpPr>
          <p:nvPr>
            <p:ph type="title"/>
          </p:nvPr>
        </p:nvSpPr>
        <p:spPr/>
        <p:txBody>
          <a:bodyPr/>
          <a:lstStyle/>
          <a:p>
            <a:r>
              <a:rPr lang="en-US"/>
              <a:t>Introducing Microsoft </a:t>
            </a:r>
            <a:r>
              <a:rPr lang="en-US" err="1"/>
              <a:t>Entra</a:t>
            </a:r>
            <a:r>
              <a:rPr lang="en-US"/>
              <a:t> ID P2</a:t>
            </a:r>
          </a:p>
        </p:txBody>
      </p:sp>
      <p:pic>
        <p:nvPicPr>
          <p:cNvPr id="5" name="Picture 4">
            <a:extLst>
              <a:ext uri="{FF2B5EF4-FFF2-40B4-BE49-F238E27FC236}">
                <a16:creationId xmlns:a16="http://schemas.microsoft.com/office/drawing/2014/main" id="{B25E9659-C092-43C5-8DA5-C2FC032EC096}"/>
              </a:ext>
            </a:extLst>
          </p:cNvPr>
          <p:cNvPicPr>
            <a:picLocks noChangeAspect="1"/>
          </p:cNvPicPr>
          <p:nvPr/>
        </p:nvPicPr>
        <p:blipFill>
          <a:blip r:embed="rId2"/>
          <a:stretch>
            <a:fillRect/>
          </a:stretch>
        </p:blipFill>
        <p:spPr>
          <a:xfrm>
            <a:off x="1476735" y="1608317"/>
            <a:ext cx="9238531" cy="4065959"/>
          </a:xfrm>
          <a:prstGeom prst="rect">
            <a:avLst/>
          </a:prstGeom>
          <a:effectLst/>
        </p:spPr>
      </p:pic>
      <p:sp>
        <p:nvSpPr>
          <p:cNvPr id="3" name="TextBox 8">
            <a:extLst>
              <a:ext uri="{FF2B5EF4-FFF2-40B4-BE49-F238E27FC236}">
                <a16:creationId xmlns:a16="http://schemas.microsoft.com/office/drawing/2014/main" id="{FB113BAB-02F0-07F8-2B2F-575999C9226F}"/>
              </a:ext>
            </a:extLst>
          </p:cNvPr>
          <p:cNvSpPr txBox="1"/>
          <p:nvPr/>
        </p:nvSpPr>
        <p:spPr>
          <a:xfrm>
            <a:off x="5969880" y="6254314"/>
            <a:ext cx="6096000" cy="2308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22813" fontAlgn="base">
              <a:spcBef>
                <a:spcPct val="0"/>
              </a:spcBef>
              <a:spcAft>
                <a:spcPts val="1059"/>
              </a:spcAft>
              <a:defRPr/>
            </a:pPr>
            <a:r>
              <a:rPr lang="en-US" sz="900" spc="-45">
                <a:ln w="3175">
                  <a:noFill/>
                </a:ln>
                <a:solidFill>
                  <a:schemeClr val="tx1"/>
                </a:solidFill>
                <a:cs typeface="Segoe UI"/>
              </a:rPr>
              <a:t>Image Source: Microsoft </a:t>
            </a:r>
            <a:endParaRPr kumimoji="0" lang="en-US" sz="900" b="0" i="0" u="none" strike="noStrike" kern="1200" cap="none" spc="0" normalizeH="0" baseline="0" noProof="0">
              <a:ln>
                <a:noFill/>
              </a:ln>
              <a:solidFill>
                <a:schemeClr val="tx1"/>
              </a:solidFill>
              <a:effectLst/>
              <a:uLnTx/>
              <a:uFillTx/>
              <a:ea typeface="+mn-ea"/>
              <a:cs typeface="Segoe UI" pitchFamily="34" charset="0"/>
            </a:endParaRPr>
          </a:p>
        </p:txBody>
      </p:sp>
    </p:spTree>
    <p:extLst>
      <p:ext uri="{BB962C8B-B14F-4D97-AF65-F5344CB8AC3E}">
        <p14:creationId xmlns:p14="http://schemas.microsoft.com/office/powerpoint/2010/main" val="37995466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9BDE3748-9051-425B-BBBA-D40DE1759810}"/>
              </a:ext>
            </a:extLst>
          </p:cNvPr>
          <p:cNvPicPr>
            <a:picLocks noChangeAspect="1"/>
          </p:cNvPicPr>
          <p:nvPr/>
        </p:nvPicPr>
        <p:blipFill>
          <a:blip r:embed="rId2"/>
          <a:srcRect/>
          <a:stretch/>
        </p:blipFill>
        <p:spPr>
          <a:xfrm>
            <a:off x="2946401" y="4269800"/>
            <a:ext cx="8657338" cy="2381799"/>
          </a:xfrm>
          <a:prstGeom prst="rect">
            <a:avLst/>
          </a:prstGeom>
        </p:spPr>
      </p:pic>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a:t>Added value of Microsoft Entra ID P2</a:t>
            </a: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4" y="1579492"/>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Risk-Based Conditional Access</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401" y="1377314"/>
            <a:ext cx="8657338" cy="2543785"/>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401" y="1579492"/>
            <a:ext cx="8657334" cy="2154436"/>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600" b="0" i="0" u="none" strike="noStrike" kern="0" cap="none" spc="0" normalizeH="0" noProof="0">
                <a:ln>
                  <a:noFill/>
                </a:ln>
                <a:solidFill>
                  <a:schemeClr val="tx1"/>
                </a:solidFill>
                <a:effectLst/>
                <a:uLnTx/>
                <a:uFillTx/>
                <a:latin typeface="+mj-lt"/>
                <a:ea typeface="+mn-ea"/>
                <a:cs typeface="Segoe Sans Display"/>
              </a:rPr>
              <a:t>Adaptive Policies for Secure and Seamless Access</a:t>
            </a: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ea typeface="+mn-ea"/>
                <a:cs typeface="Segoe Sans Display"/>
              </a:rPr>
              <a:t>Risk-based conditional access uses real-time risk evaluation to enforce adaptive access policies, ensuring secure resource access without impacting productivity. Stricter controls, like MFA, are applied only when needed, minimising disruptions.</a:t>
            </a:r>
          </a:p>
          <a:p>
            <a:pPr marL="0" marR="0" lvl="0" indent="0" defTabSz="914367" rtl="0" eaLnBrk="1" fontAlgn="auto" latinLnBrk="0" hangingPunct="1">
              <a:lnSpc>
                <a:spcPct val="100000"/>
              </a:lnSpc>
              <a:spcBef>
                <a:spcPts val="300"/>
              </a:spcBef>
              <a:spcAft>
                <a:spcPts val="0"/>
              </a:spcAft>
              <a:buClrTx/>
              <a:buSzTx/>
              <a:buFontTx/>
              <a:buNone/>
              <a:tabLst/>
              <a:defRPr/>
            </a:pPr>
            <a:endParaRPr kumimoji="0" lang="en-US" sz="1400" b="0" i="0" u="none" strike="noStrike" kern="0" cap="none" spc="0" normalizeH="0" baseline="0" noProof="0">
              <a:ln>
                <a:noFill/>
              </a:ln>
              <a:solidFill>
                <a:schemeClr val="tx1"/>
              </a:solidFill>
              <a:effectLst/>
              <a:uLnTx/>
              <a:uFillTx/>
              <a:ea typeface="+mn-ea"/>
              <a:cs typeface="Segoe Sans Display"/>
            </a:endParaRP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600" b="0" i="0" u="none" strike="noStrike" kern="0" cap="none" spc="0" normalizeH="0" noProof="0">
                <a:ln>
                  <a:noFill/>
                </a:ln>
                <a:solidFill>
                  <a:schemeClr val="tx1"/>
                </a:solidFill>
                <a:effectLst/>
                <a:uLnTx/>
                <a:uFillTx/>
                <a:latin typeface="+mj-lt"/>
                <a:ea typeface="+mn-ea"/>
                <a:cs typeface="Segoe Sans Display"/>
              </a:rPr>
              <a:t>Intelligent Risk Assessment:</a:t>
            </a: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ea typeface="+mn-ea"/>
                <a:cs typeface="Segoe Sans Display"/>
              </a:rPr>
              <a:t>Continuously evaluates session risk based on user behaviour, location and device signals, enabling precise enforcement of security policies. This approach reduces exposure to threats while </a:t>
            </a:r>
            <a:br>
              <a:rPr kumimoji="0" lang="en-US" sz="1400" b="0" i="0" u="none" strike="noStrike" kern="0" cap="none" spc="0" normalizeH="0" baseline="0" noProof="0">
                <a:ln>
                  <a:noFill/>
                </a:ln>
                <a:solidFill>
                  <a:schemeClr val="tx1"/>
                </a:solidFill>
                <a:effectLst/>
                <a:uLnTx/>
                <a:uFillTx/>
                <a:ea typeface="+mn-ea"/>
                <a:cs typeface="Segoe Sans Display"/>
              </a:rPr>
            </a:br>
            <a:r>
              <a:rPr kumimoji="0" lang="en-US" sz="1400" b="0" i="0" u="none" strike="noStrike" kern="0" cap="none" spc="0" normalizeH="0" baseline="0" noProof="0">
                <a:ln>
                  <a:noFill/>
                </a:ln>
                <a:solidFill>
                  <a:schemeClr val="tx1"/>
                </a:solidFill>
                <a:effectLst/>
                <a:uLnTx/>
                <a:uFillTx/>
                <a:ea typeface="+mn-ea"/>
                <a:cs typeface="Segoe Sans Display"/>
              </a:rPr>
              <a:t>maintaining usability.</a:t>
            </a:r>
            <a:endParaRPr kumimoji="0" lang="en-GB" sz="1400" b="0" i="0" u="none" strike="noStrike" kern="0" cap="none" spc="0" normalizeH="0" baseline="0" noProof="0">
              <a:ln>
                <a:noFill/>
              </a:ln>
              <a:solidFill>
                <a:schemeClr val="tx1"/>
              </a:solidFill>
              <a:effectLst/>
              <a:uLnTx/>
              <a:uFillTx/>
              <a:ea typeface="+mn-ea"/>
              <a:cs typeface="Segoe Sans Display"/>
            </a:endParaRPr>
          </a:p>
        </p:txBody>
      </p:sp>
      <p:sp>
        <p:nvSpPr>
          <p:cNvPr id="45" name="Rectangle 44">
            <a:extLst>
              <a:ext uri="{FF2B5EF4-FFF2-40B4-BE49-F238E27FC236}">
                <a16:creationId xmlns:a16="http://schemas.microsoft.com/office/drawing/2014/main" id="{AC391F46-E2C3-426C-837D-6474B7FE06EE}"/>
              </a:ext>
            </a:extLst>
          </p:cNvPr>
          <p:cNvSpPr/>
          <p:nvPr/>
        </p:nvSpPr>
        <p:spPr bwMode="auto">
          <a:xfrm>
            <a:off x="2946401" y="4471978"/>
            <a:ext cx="8657334" cy="1938992"/>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600" b="0" i="0" u="none" strike="noStrike" kern="0" cap="none" spc="0" normalizeH="0" noProof="0">
                <a:ln>
                  <a:noFill/>
                </a:ln>
                <a:solidFill>
                  <a:schemeClr val="tx1"/>
                </a:solidFill>
                <a:effectLst/>
                <a:uLnTx/>
                <a:uFillTx/>
                <a:latin typeface="+mj-lt"/>
                <a:ea typeface="+mn-ea"/>
                <a:cs typeface="Segoe Sans Display"/>
              </a:rPr>
              <a:t>Instant Risk Detection to Prevent Unauthorised Access</a:t>
            </a: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ea typeface="+mn-ea"/>
                <a:cs typeface="Segoe Sans Display"/>
              </a:rPr>
              <a:t>Real-time dynamic sign-in assessment monitors login activities for anomalies, such as unfamiliar devices or unusual locations, and takes immediate action to mitigate potential threats before </a:t>
            </a:r>
            <a:br>
              <a:rPr kumimoji="0" lang="en-US" sz="1400" b="0" i="0" u="none" strike="noStrike" kern="0" cap="none" spc="0" normalizeH="0" baseline="0" noProof="0">
                <a:ln>
                  <a:noFill/>
                </a:ln>
                <a:solidFill>
                  <a:schemeClr val="tx1"/>
                </a:solidFill>
                <a:effectLst/>
                <a:uLnTx/>
                <a:uFillTx/>
                <a:ea typeface="+mn-ea"/>
                <a:cs typeface="Segoe Sans Display"/>
              </a:rPr>
            </a:br>
            <a:r>
              <a:rPr kumimoji="0" lang="en-US" sz="1400" b="0" i="0" u="none" strike="noStrike" kern="0" cap="none" spc="0" normalizeH="0" baseline="0" noProof="0">
                <a:ln>
                  <a:noFill/>
                </a:ln>
                <a:solidFill>
                  <a:schemeClr val="tx1"/>
                </a:solidFill>
                <a:effectLst/>
                <a:uLnTx/>
                <a:uFillTx/>
                <a:ea typeface="+mn-ea"/>
                <a:cs typeface="Segoe Sans Display"/>
              </a:rPr>
              <a:t>access is granted.</a:t>
            </a:r>
          </a:p>
          <a:p>
            <a:pPr marL="0" marR="0" lvl="0" indent="0" defTabSz="914367" rtl="0" eaLnBrk="1" fontAlgn="auto" latinLnBrk="0" hangingPunct="1">
              <a:lnSpc>
                <a:spcPct val="100000"/>
              </a:lnSpc>
              <a:spcBef>
                <a:spcPts val="300"/>
              </a:spcBef>
              <a:spcAft>
                <a:spcPts val="0"/>
              </a:spcAft>
              <a:buClrTx/>
              <a:buSzTx/>
              <a:buFontTx/>
              <a:buNone/>
              <a:tabLst/>
              <a:defRPr/>
            </a:pPr>
            <a:endParaRPr kumimoji="0" lang="en-US" sz="1400" b="0" i="0" u="none" strike="noStrike" kern="0" cap="none" spc="0" normalizeH="0" baseline="0" noProof="0">
              <a:ln>
                <a:noFill/>
              </a:ln>
              <a:solidFill>
                <a:schemeClr val="tx1"/>
              </a:solidFill>
              <a:effectLst/>
              <a:uLnTx/>
              <a:uFillTx/>
              <a:ea typeface="+mn-ea"/>
              <a:cs typeface="Segoe Sans Display"/>
            </a:endParaRP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600" b="0" i="0" u="none" strike="noStrike" kern="0" cap="none" spc="0" normalizeH="0" noProof="0">
                <a:ln>
                  <a:noFill/>
                </a:ln>
                <a:solidFill>
                  <a:schemeClr val="tx1"/>
                </a:solidFill>
                <a:effectLst/>
                <a:uLnTx/>
                <a:uFillTx/>
                <a:latin typeface="+mj-lt"/>
                <a:ea typeface="+mn-ea"/>
                <a:cs typeface="Segoe Sans Display"/>
              </a:rPr>
              <a:t>Proactive Threat Response </a:t>
            </a:r>
          </a:p>
          <a:p>
            <a:pPr marL="0" marR="0" lvl="0" indent="0" defTabSz="914367" rtl="0" eaLnBrk="1" fontAlgn="auto" latinLnBrk="0" hangingPunct="1">
              <a:lnSpc>
                <a:spcPct val="100000"/>
              </a:lnSpc>
              <a:spcBef>
                <a:spcPts val="30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ea typeface="+mn-ea"/>
                <a:cs typeface="Segoe Sans Display"/>
              </a:rPr>
              <a:t>Automatically flags suspicious sign-ins and applies controls like MFA or session restrictions to safeguard resources from unauthorised attempts.</a:t>
            </a:r>
            <a:endParaRPr kumimoji="0" lang="en-GB" sz="1400" b="0" i="0" u="none" strike="noStrike" kern="0" cap="none" spc="0" normalizeH="0" baseline="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471978"/>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Real-Time Dynamic Sign-In Assessment</a:t>
            </a:r>
          </a:p>
        </p:txBody>
      </p:sp>
    </p:spTree>
    <p:extLst>
      <p:ext uri="{BB962C8B-B14F-4D97-AF65-F5344CB8AC3E}">
        <p14:creationId xmlns:p14="http://schemas.microsoft.com/office/powerpoint/2010/main" val="3822076390"/>
      </p:ext>
    </p:extLst>
  </p:cSld>
  <p:clrMapOvr>
    <a:masterClrMapping/>
  </p:clrMapOvr>
  <p:transition>
    <p:fade/>
  </p:transition>
</p:sld>
</file>

<file path=ppt/theme/theme1.xml><?xml version="1.0" encoding="utf-8"?>
<a:theme xmlns:a="http://schemas.openxmlformats.org/drawingml/2006/main" name="Microsoft Security Light">
  <a:themeElements>
    <a:clrScheme name="Microsoft Security Light">
      <a:dk1>
        <a:srgbClr val="000000"/>
      </a:dk1>
      <a:lt1>
        <a:srgbClr val="FFFFFF"/>
      </a:lt1>
      <a:dk2>
        <a:srgbClr val="091F2C"/>
      </a:dk2>
      <a:lt2>
        <a:srgbClr val="F4F3F5"/>
      </a:lt2>
      <a:accent1>
        <a:srgbClr val="0078D4"/>
      </a:accent1>
      <a:accent2>
        <a:srgbClr val="FFB900"/>
      </a:accent2>
      <a:accent3>
        <a:srgbClr val="07641D"/>
      </a:accent3>
      <a:accent4>
        <a:srgbClr val="454142"/>
      </a:accent4>
      <a:accent5>
        <a:srgbClr val="8DE971"/>
      </a:accent5>
      <a:accent6>
        <a:srgbClr val="8DC8E8"/>
      </a:accent6>
      <a:hlink>
        <a:srgbClr val="0078D4"/>
      </a:hlink>
      <a:folHlink>
        <a:srgbClr val="0078D4"/>
      </a:folHlink>
    </a:clrScheme>
    <a:fontScheme name="Custom 2">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Security-PowerPoint-Template-Light-ZUMFinal.potx" id="{FF8D482B-CE5A-47E5-AB94-DE302AB9E0F0}" vid="{819E6DBF-6959-410D-BF54-D696783977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97bb821-340d-4a6b-ab9d-4a4be84d8d64">
      <Terms xmlns="http://schemas.microsoft.com/office/infopath/2007/PartnerControls"/>
    </lcf76f155ced4ddcb4097134ff3c332f>
    <TaxCatchAll xmlns="c8e5ee5f-cdc9-400e-abeb-489c00a90ce7" xsi:nil="true"/>
    <SharedWithUsers xmlns="c8e5ee5f-cdc9-400e-abeb-489c00a90ce7">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9CE9D3728B5814FB45CEFA044557808" ma:contentTypeVersion="18" ma:contentTypeDescription="Create a new document." ma:contentTypeScope="" ma:versionID="83d9e95c12dcad1ee09f99c488f38643">
  <xsd:schema xmlns:xsd="http://www.w3.org/2001/XMLSchema" xmlns:xs="http://www.w3.org/2001/XMLSchema" xmlns:p="http://schemas.microsoft.com/office/2006/metadata/properties" xmlns:ns2="097bb821-340d-4a6b-ab9d-4a4be84d8d64" xmlns:ns3="c8e5ee5f-cdc9-400e-abeb-489c00a90ce7" targetNamespace="http://schemas.microsoft.com/office/2006/metadata/properties" ma:root="true" ma:fieldsID="4d4de455e7227b351f96e30c21fec957" ns2:_="" ns3:_="">
    <xsd:import namespace="097bb821-340d-4a6b-ab9d-4a4be84d8d64"/>
    <xsd:import namespace="c8e5ee5f-cdc9-400e-abeb-489c00a90ce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MediaServiceObjectDetectorVersions" minOccurs="0"/>
                <xsd:element ref="ns2:lcf76f155ced4ddcb4097134ff3c332f" minOccurs="0"/>
                <xsd:element ref="ns3:TaxCatchAll"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bb821-340d-4a6b-ab9d-4a4be84d8d6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28fa2c3-b102-4787-8df5-b23ef8e8fe5e"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e5ee5f-cdc9-400e-abeb-489c00a90ce7"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2d36cde7-d4b7-4e1e-aa86-3e0e18ed58bf}" ma:internalName="TaxCatchAll" ma:showField="CatchAllData" ma:web="c8e5ee5f-cdc9-400e-abeb-489c00a90c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2a405f3f-901c-46db-8227-6321de0a9681"/>
    <ds:schemaRef ds:uri="695d5325-33a2-4b42-b3d3-b02ffbc12b05"/>
    <ds:schemaRef ds:uri="8aee7df4-ff26-4d0e-8ae8-55e83566dac8"/>
    <ds:schemaRef ds:uri="912a965b-18ab-48f9-afa9-986d97207d9f"/>
    <ds:schemaRef ds:uri="f242f587-4628-446f-8bc7-ea15812ffb91"/>
    <ds:schemaRef ds:uri="fdddb3d6-5bd7-4379-986a-b69d3100568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E7A2CBE-4115-41F9-A5BF-2C62027C10CB}"/>
</file>

<file path=docProps/app.xml><?xml version="1.0" encoding="utf-8"?>
<Properties xmlns="http://schemas.openxmlformats.org/officeDocument/2006/extended-properties" xmlns:vt="http://schemas.openxmlformats.org/officeDocument/2006/docPropsVTypes">
  <Template>Microsoft-Security-PowerPoint-Template-Light</Template>
  <TotalTime>216</TotalTime>
  <Words>2048</Words>
  <Application>Microsoft Office PowerPoint</Application>
  <PresentationFormat>Widescreen</PresentationFormat>
  <Paragraphs>240</Paragraphs>
  <Slides>16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Consolas</vt:lpstr>
      <vt:lpstr>Segoe Sans Display</vt:lpstr>
      <vt:lpstr>Segoe Sans Display Semibold</vt:lpstr>
      <vt:lpstr>Segoe UI</vt:lpstr>
      <vt:lpstr>Segoe UI Semibold</vt:lpstr>
      <vt:lpstr>Wingdings</vt:lpstr>
      <vt:lpstr>Microsoft Security Light</vt:lpstr>
      <vt:lpstr>Identity Protection M365 Business Premium + Microsoft Entra ID P2 Add On</vt:lpstr>
      <vt:lpstr>Today's identity and access challenges demand a holistic solution</vt:lpstr>
      <vt:lpstr>Current state of business</vt:lpstr>
      <vt:lpstr>Strengthening identity security</vt:lpstr>
      <vt:lpstr>Microsoft Business Premium: Enhancing collaboration, productivity and security</vt:lpstr>
      <vt:lpstr>Introducing Microsoft Entra ID P2</vt:lpstr>
      <vt:lpstr>M365 Business Premium + Microsoft Entra ID P2 </vt:lpstr>
      <vt:lpstr>Introducing Microsoft Entra ID P2</vt:lpstr>
      <vt:lpstr>Added value of Microsoft Entra ID P2</vt:lpstr>
      <vt:lpstr>Added value of Microsoft Entra ID P2</vt:lpstr>
      <vt:lpstr>Added value of Microsoft Entra ID P2</vt:lpstr>
      <vt:lpstr>Added value of Microsoft Entra ID P2</vt:lpstr>
      <vt:lpstr>Added value of Microsoft Entra ID P2</vt:lpstr>
      <vt:lpstr>Strengthen Identity Security with Microsoft Entra ID P2</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 Customer Pitch Deck</dc:title>
  <dc:subject/>
  <dc:creator>Matt George</dc:creator>
  <cp:keywords/>
  <dc:description/>
  <cp:lastModifiedBy>Lee-ann Dias</cp:lastModifiedBy>
  <cp:revision>3</cp:revision>
  <cp:lastPrinted>2023-02-15T20:48:24Z</cp:lastPrinted>
  <dcterms:created xsi:type="dcterms:W3CDTF">2025-02-17T11:56:26Z</dcterms:created>
  <dcterms:modified xsi:type="dcterms:W3CDTF">2025-03-31T09:33:03Z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0x01010089CE9D3728B5814FB45CEFA044557808</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y fmtid="{D5CDD505-2E9C-101B-9397-08002B2CF9AE}" pid="18" name="j7ed6b1749d644c580569ee38d7710d7">
    <vt:lpwstr/>
  </property>
  <property fmtid="{D5CDD505-2E9C-101B-9397-08002B2CF9AE}" pid="19" name="e93e2550f0ac4199ae3cf1406d72085e">
    <vt:lpwstr/>
  </property>
  <property fmtid="{D5CDD505-2E9C-101B-9397-08002B2CF9AE}" pid="20" name="o92d4232daec467abb08246282070aa9">
    <vt:lpwstr/>
  </property>
  <property fmtid="{D5CDD505-2E9C-101B-9397-08002B2CF9AE}" pid="21" name="bc8cca776fa8455c8c00307ee3c527ad">
    <vt:lpwstr/>
  </property>
  <property fmtid="{D5CDD505-2E9C-101B-9397-08002B2CF9AE}" pid="22" name="_dlc_DocIdItemGuid">
    <vt:lpwstr>f5d5f091-2d86-4c58-9970-04c552d617f8</vt:lpwstr>
  </property>
  <property fmtid="{D5CDD505-2E9C-101B-9397-08002B2CF9AE}" pid="23" name="o1dbacbd0e564fc293d11b6c4775302e">
    <vt:lpwstr/>
  </property>
  <property fmtid="{D5CDD505-2E9C-101B-9397-08002B2CF9AE}" pid="24" name="MediaServiceImageTags">
    <vt:lpwstr/>
  </property>
  <property fmtid="{D5CDD505-2E9C-101B-9397-08002B2CF9AE}" pid="25" name="epPlatforms">
    <vt:lpwstr/>
  </property>
  <property fmtid="{D5CDD505-2E9C-101B-9397-08002B2CF9AE}" pid="26" name="Order">
    <vt:r8>355100</vt:r8>
  </property>
  <property fmtid="{D5CDD505-2E9C-101B-9397-08002B2CF9AE}" pid="27" name="_SourceUrl">
    <vt:lpwstr/>
  </property>
  <property fmtid="{D5CDD505-2E9C-101B-9397-08002B2CF9AE}" pid="28" name="_SharedFileIndex">
    <vt:lpwstr/>
  </property>
  <property fmtid="{D5CDD505-2E9C-101B-9397-08002B2CF9AE}" pid="29" name="ComplianceAssetId">
    <vt:lpwstr/>
  </property>
  <property fmtid="{D5CDD505-2E9C-101B-9397-08002B2CF9AE}" pid="30" name="_ExtendedDescription">
    <vt:lpwstr/>
  </property>
  <property fmtid="{D5CDD505-2E9C-101B-9397-08002B2CF9AE}" pid="31" name="TriggerFlowInfo">
    <vt:lpwstr/>
  </property>
</Properties>
</file>