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handoutMasterIdLst>
    <p:handoutMasterId r:id="rId8"/>
  </p:handoutMasterIdLst>
  <p:sldIdLst>
    <p:sldId id="298" r:id="rId5"/>
    <p:sldId id="299" r:id="rId6"/>
  </p:sldIdLst>
  <p:sldSz cx="6858000" cy="9906000" type="A4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E2B392-9821-423D-A73A-8F4A46044C67}">
          <p14:sldIdLst>
            <p14:sldId id="298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BE2103-5E63-197D-A295-6F3839C492CC}" name="Melanie Johnstone" initials="MJ" userId="S::melj@rocketscience.com.au::e88cec4a-17b3-4f88-968e-c5feb8cf4487" providerId="AD"/>
  <p188:author id="{6768C999-94CC-8BD5-ECA2-C1A2B645C61F}" name="Matthew George" initials="MG" userId="4b93059ffac5902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CF6"/>
    <a:srgbClr val="091F2C"/>
    <a:srgbClr val="C5B4E3"/>
    <a:srgbClr val="56AEF9"/>
    <a:srgbClr val="03159A"/>
    <a:srgbClr val="FEA38B"/>
    <a:srgbClr val="F4F3F5"/>
    <a:srgbClr val="DDDFE1"/>
    <a:srgbClr val="737373"/>
    <a:srgbClr val="FD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41"/>
    <p:restoredTop sz="94674"/>
  </p:normalViewPr>
  <p:slideViewPr>
    <p:cSldViewPr snapToGrid="0">
      <p:cViewPr varScale="1">
        <p:scale>
          <a:sx n="59" d="100"/>
          <a:sy n="59" d="100"/>
        </p:scale>
        <p:origin x="2616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59DF8C-58EC-4A67-8DF9-51B56347D8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1B5CEE-ADF1-4E4B-A0DE-C37A1A052E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E15D-70E2-44D1-90CE-72719579DCBE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67C40-ACF0-4F8C-B30E-87753A1FA33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37A1-E9AE-47C5-BAC8-249B11ED2A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5C536-CCCC-441F-992E-6A8E150B37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86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B9DDF-CB0F-4804-BBB2-486165610EE6}" type="datetimeFigureOut">
              <a:rPr lang="en-GB" smtClean="0"/>
              <a:t>31/03/2025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0313" y="857250"/>
            <a:ext cx="1603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5F533-72C5-45E6-AAC4-E21F4595B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22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647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10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C5907C-D3F9-4A36-92CC-ED44E564C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3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FC6B7C-4483-48F3-B44B-422FD1E685EB}"/>
              </a:ext>
            </a:extLst>
          </p:cNvPr>
          <p:cNvSpPr/>
          <p:nvPr userDrawn="1"/>
        </p:nvSpPr>
        <p:spPr bwMode="auto">
          <a:xfrm>
            <a:off x="1" y="-2"/>
            <a:ext cx="6857999" cy="27813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35E35A-09CC-4B90-9E79-D282B35504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613" y="921182"/>
            <a:ext cx="3100387" cy="553998"/>
          </a:xfrm>
        </p:spPr>
        <p:txBody>
          <a:bodyPr wrap="square" anchor="t">
            <a:spAutoFit/>
          </a:bodyPr>
          <a:lstStyle>
            <a:lvl1pPr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DBB797-1A10-40D2-A229-A3A0BC3BE1CC}"/>
              </a:ext>
            </a:extLst>
          </p:cNvPr>
          <p:cNvSpPr/>
          <p:nvPr userDrawn="1"/>
        </p:nvSpPr>
        <p:spPr bwMode="auto">
          <a:xfrm>
            <a:off x="0" y="6425153"/>
            <a:ext cx="6858000" cy="3480846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D90AC6-3669-4159-99B3-1F8A48648F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3" t="-1" r="5976" b="-7122"/>
          <a:stretch/>
        </p:blipFill>
        <p:spPr>
          <a:xfrm>
            <a:off x="3857624" y="0"/>
            <a:ext cx="3000375" cy="2781298"/>
          </a:xfrm>
          <a:custGeom>
            <a:avLst/>
            <a:gdLst>
              <a:gd name="connsiteX0" fmla="*/ 0 w 3000375"/>
              <a:gd name="connsiteY0" fmla="*/ 0 h 2781298"/>
              <a:gd name="connsiteX1" fmla="*/ 3000375 w 3000375"/>
              <a:gd name="connsiteY1" fmla="*/ 0 h 2781298"/>
              <a:gd name="connsiteX2" fmla="*/ 3000375 w 3000375"/>
              <a:gd name="connsiteY2" fmla="*/ 2781298 h 2781298"/>
              <a:gd name="connsiteX3" fmla="*/ 0 w 3000375"/>
              <a:gd name="connsiteY3" fmla="*/ 2781298 h 2781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0375" h="2781298">
                <a:moveTo>
                  <a:pt x="0" y="0"/>
                </a:moveTo>
                <a:lnTo>
                  <a:pt x="3000375" y="0"/>
                </a:lnTo>
                <a:lnTo>
                  <a:pt x="3000375" y="2781298"/>
                </a:lnTo>
                <a:lnTo>
                  <a:pt x="0" y="2781298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05BA4-F9AA-4511-9774-06B9D8FA33F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2" y="1580441"/>
            <a:ext cx="3100388" cy="419100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  <a:cs typeface="Segoe Sans Display Semilight" pitchFamily="2" charset="0"/>
              </a:defRPr>
            </a:lvl1pPr>
            <a:lvl2pPr marL="0" indent="0">
              <a:buNone/>
              <a:defRPr sz="1200"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58C7BF-765A-4703-BB5A-F442ADA326F6}"/>
              </a:ext>
            </a:extLst>
          </p:cNvPr>
          <p:cNvSpPr/>
          <p:nvPr userDrawn="1"/>
        </p:nvSpPr>
        <p:spPr bwMode="auto">
          <a:xfrm>
            <a:off x="0" y="2542949"/>
            <a:ext cx="6858000" cy="590552"/>
          </a:xfrm>
          <a:prstGeom prst="rect">
            <a:avLst/>
          </a:prstGeom>
          <a:solidFill>
            <a:srgbClr val="F4F3F5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BED177B-5EB3-4D19-B936-AD877B51F4A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2910329"/>
            <a:ext cx="3309610" cy="123111"/>
          </a:xfrm>
        </p:spPr>
        <p:txBody>
          <a:bodyPr wrap="square">
            <a:spAutoFit/>
          </a:bodyPr>
          <a:lstStyle>
            <a:lvl1pPr marL="0" indent="0">
              <a:buNone/>
              <a:defRPr sz="800" u="sng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35202E7-EA15-4DBA-A725-31899CF44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612" y="2596371"/>
            <a:ext cx="6200776" cy="246221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600">
                <a:solidFill>
                  <a:srgbClr val="091F2C"/>
                </a:solidFill>
                <a:latin typeface="+mn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7FB80-6BAF-88AD-68FB-2D050CB50A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8183" y="148493"/>
            <a:ext cx="2108632" cy="636769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1DBB6D-790D-B377-A222-E2DF314EB6F6}"/>
              </a:ext>
            </a:extLst>
          </p:cNvPr>
          <p:cNvCxnSpPr/>
          <p:nvPr userDrawn="1"/>
        </p:nvCxnSpPr>
        <p:spPr>
          <a:xfrm>
            <a:off x="1555168" y="349237"/>
            <a:ext cx="0" cy="219742"/>
          </a:xfrm>
          <a:prstGeom prst="line">
            <a:avLst/>
          </a:prstGeom>
          <a:ln w="3810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C43C1A0-5D01-6878-F50C-A61842662CB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1737" y="356939"/>
            <a:ext cx="1045637" cy="212040"/>
          </a:xfrm>
        </p:spPr>
        <p:txBody>
          <a:bodyPr anchor="ctr"/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97846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392FB5B7-0A30-46BB-A19F-A4AC16F57B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1944" b="5786"/>
          <a:stretch/>
        </p:blipFill>
        <p:spPr>
          <a:xfrm>
            <a:off x="2" y="3"/>
            <a:ext cx="6857995" cy="3381883"/>
          </a:xfrm>
          <a:custGeom>
            <a:avLst/>
            <a:gdLst>
              <a:gd name="connsiteX0" fmla="*/ 0 w 6857995"/>
              <a:gd name="connsiteY0" fmla="*/ 0 h 3381883"/>
              <a:gd name="connsiteX1" fmla="*/ 6857995 w 6857995"/>
              <a:gd name="connsiteY1" fmla="*/ 0 h 3381883"/>
              <a:gd name="connsiteX2" fmla="*/ 6857995 w 6857995"/>
              <a:gd name="connsiteY2" fmla="*/ 3381883 h 3381883"/>
              <a:gd name="connsiteX3" fmla="*/ 0 w 6857995"/>
              <a:gd name="connsiteY3" fmla="*/ 3381883 h 3381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7995" h="3381883">
                <a:moveTo>
                  <a:pt x="0" y="0"/>
                </a:moveTo>
                <a:lnTo>
                  <a:pt x="6857995" y="0"/>
                </a:lnTo>
                <a:lnTo>
                  <a:pt x="6857995" y="3381883"/>
                </a:lnTo>
                <a:lnTo>
                  <a:pt x="0" y="3381883"/>
                </a:lnTo>
                <a:close/>
              </a:path>
            </a:pathLst>
          </a:cu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128C609-A35A-4AF8-8D4A-887DC4333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613" y="352954"/>
            <a:ext cx="6200773" cy="819150"/>
          </a:xfrm>
        </p:spPr>
        <p:txBody>
          <a:bodyPr/>
          <a:lstStyle>
            <a:lvl1pPr marL="0" indent="0">
              <a:buNone/>
              <a:defRPr sz="1400">
                <a:latin typeface="+mj-lt"/>
                <a:cs typeface="Segoe Sans Display Semilight" pitchFamily="2" charset="0"/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79029A9-D9C7-4716-A233-4DADF6BF80E2}"/>
              </a:ext>
            </a:extLst>
          </p:cNvPr>
          <p:cNvSpPr/>
          <p:nvPr userDrawn="1"/>
        </p:nvSpPr>
        <p:spPr bwMode="auto">
          <a:xfrm>
            <a:off x="1" y="7543800"/>
            <a:ext cx="6858000" cy="23622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D42D52-D9B4-41AD-9E67-B1C90CEBE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67163" y="7998609"/>
            <a:ext cx="0" cy="1162886"/>
          </a:xfrm>
          <a:prstGeom prst="line">
            <a:avLst/>
          </a:prstGeom>
          <a:ln w="12700">
            <a:solidFill>
              <a:srgbClr val="56AEF9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6C8E06-597F-43D3-AE73-9B3EA22864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613" y="7930614"/>
            <a:ext cx="2097087" cy="728625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[Flexible partner content space – templated but open ended]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r>
              <a:rPr lang="en-US"/>
              <a:t> </a:t>
            </a:r>
            <a:r>
              <a:rPr lang="en-US" err="1"/>
              <a:t>massa</a:t>
            </a:r>
            <a:r>
              <a:rPr lang="en-US"/>
              <a:t>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B48AABC4-C8DB-4F3A-A7AA-72B26625F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8626" y="7930614"/>
            <a:ext cx="2323397" cy="582900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121030" indent="0">
              <a:buNone/>
              <a:defRPr sz="900"/>
            </a:lvl2pPr>
            <a:lvl3pPr marL="242060" indent="0">
              <a:buNone/>
              <a:defRPr sz="900"/>
            </a:lvl3pPr>
            <a:lvl4pPr marL="350484" indent="0">
              <a:buNone/>
              <a:defRPr sz="900"/>
            </a:lvl4pPr>
            <a:lvl5pPr marL="453022" indent="0">
              <a:buNone/>
              <a:defRPr sz="900"/>
            </a:lvl5pPr>
          </a:lstStyle>
          <a:p>
            <a:pPr lvl="0"/>
            <a:r>
              <a:rPr lang="en-US"/>
              <a:t>About [Partner]</a:t>
            </a:r>
          </a:p>
          <a:p>
            <a:pPr lvl="0"/>
            <a:r>
              <a:rPr lang="en-US" err="1"/>
              <a:t>Fusce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, magna sed pulvinar </a:t>
            </a:r>
            <a:r>
              <a:rPr lang="en-US" err="1"/>
              <a:t>ultricies</a:t>
            </a:r>
            <a:r>
              <a:rPr lang="en-US"/>
              <a:t>, </a:t>
            </a:r>
            <a:r>
              <a:rPr lang="en-US" err="1"/>
              <a:t>purus</a:t>
            </a:r>
            <a:r>
              <a:rPr lang="en-US"/>
              <a:t> </a:t>
            </a:r>
            <a:r>
              <a:rPr lang="en-US" err="1"/>
              <a:t>lectus</a:t>
            </a:r>
            <a:r>
              <a:rPr lang="en-US"/>
              <a:t> </a:t>
            </a:r>
            <a:r>
              <a:rPr lang="en-US" err="1"/>
              <a:t>malesuada</a:t>
            </a:r>
            <a:r>
              <a:rPr lang="en-US"/>
              <a:t> libero,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magna eros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urna</a:t>
            </a:r>
            <a:r>
              <a:rPr lang="en-US"/>
              <a:t>.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E7F73BA1-0BBA-410E-A92B-3EBBB2E7D7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008247" y="8600845"/>
            <a:ext cx="2023776" cy="304699"/>
          </a:xfrm>
        </p:spPr>
        <p:txBody>
          <a:bodyPr wrap="square">
            <a:spAutoFit/>
          </a:bodyPr>
          <a:lstStyle>
            <a:lvl1pPr marL="0" indent="0">
              <a:buNone/>
              <a:defRPr sz="90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[Partner CTA]</a:t>
            </a:r>
          </a:p>
          <a:p>
            <a:pPr lvl="0"/>
            <a:r>
              <a:rPr lang="en-US"/>
              <a:t>Learn more about our services &gt;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D911259B-6C32-49B8-B320-2AFCE74CB18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8613" y="8803803"/>
            <a:ext cx="2097087" cy="391418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3F0CC08-1E7F-4ACD-BDD1-6B3849D15B7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14950" y="7930613"/>
            <a:ext cx="1543050" cy="1298879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  <a:p>
            <a:r>
              <a:rPr lang="en-US"/>
              <a:t>PLACEHOLDER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380C466-E4CF-4585-89D7-3AAAEB844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173486" y="7998609"/>
            <a:ext cx="0" cy="1162886"/>
          </a:xfrm>
          <a:prstGeom prst="line">
            <a:avLst/>
          </a:prstGeom>
          <a:ln w="12700">
            <a:solidFill>
              <a:srgbClr val="56AEF9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ED1E9BD1-79C9-4C1D-9B77-661902385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8003" y="9033784"/>
            <a:ext cx="2024372" cy="195709"/>
          </a:xfrm>
        </p:spPr>
        <p:txBody>
          <a:bodyPr/>
          <a:lstStyle>
            <a:lvl1pPr marL="0" indent="0">
              <a:buNone/>
              <a:defRPr sz="90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[Link to partner website]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238D091E-0E85-421C-8CC3-B4C199EE460C}"/>
              </a:ext>
            </a:extLst>
          </p:cNvPr>
          <p:cNvSpPr/>
          <p:nvPr userDrawn="1"/>
        </p:nvSpPr>
        <p:spPr bwMode="auto">
          <a:xfrm>
            <a:off x="0" y="9268050"/>
            <a:ext cx="6858000" cy="637948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6AF7CC0-429B-47E2-9696-DFBA78B1C6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8614" y="9353061"/>
            <a:ext cx="6200772" cy="321258"/>
          </a:xfrm>
        </p:spPr>
        <p:txBody>
          <a:bodyPr/>
          <a:lstStyle>
            <a:lvl1pPr marL="121030" indent="-121030">
              <a:buSzPct val="100000"/>
              <a:buFontTx/>
              <a:buBlip>
                <a:blip r:embed="rId3"/>
              </a:buBlip>
              <a:defRPr sz="900">
                <a:solidFill>
                  <a:schemeClr val="bg1"/>
                </a:solidFill>
              </a:defRPr>
            </a:lvl1pPr>
            <a:lvl2pPr marL="242060" indent="-121030">
              <a:buFontTx/>
              <a:buBlip>
                <a:blip r:embed="rId4"/>
              </a:buBlip>
              <a:defRPr/>
            </a:lvl2pPr>
            <a:lvl3pPr marL="347961" indent="-105901">
              <a:buFontTx/>
              <a:buBlip>
                <a:blip r:embed="rId4"/>
              </a:buBlip>
              <a:defRPr/>
            </a:lvl3pPr>
            <a:lvl4pPr marL="446299" indent="-95815">
              <a:buFontTx/>
              <a:buBlip>
                <a:blip r:embed="rId4"/>
              </a:buBlip>
              <a:defRPr/>
            </a:lvl4pPr>
            <a:lvl5pPr marL="542114" indent="-89092">
              <a:buFontTx/>
              <a:buBlip>
                <a:blip r:embed="rId4"/>
              </a:buBlip>
              <a:defRPr/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F4364F2-B39D-4835-8360-7C99B9AE63AF}"/>
              </a:ext>
            </a:extLst>
          </p:cNvPr>
          <p:cNvGrpSpPr/>
          <p:nvPr userDrawn="1"/>
        </p:nvGrpSpPr>
        <p:grpSpPr>
          <a:xfrm>
            <a:off x="2708275" y="8632147"/>
            <a:ext cx="252000" cy="252000"/>
            <a:chOff x="2708275" y="8281369"/>
            <a:chExt cx="252000" cy="252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59ED779-426E-448A-9708-2D9ED96DDEFF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56AEF9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" name="Graphic 32">
              <a:extLst>
                <a:ext uri="{FF2B5EF4-FFF2-40B4-BE49-F238E27FC236}">
                  <a16:creationId xmlns:a16="http://schemas.microsoft.com/office/drawing/2014/main" id="{046BD3A4-A2C0-412B-83FC-9E0B05FF0EE7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0F87B4A7-E97C-4677-9ADE-9B1BD285C3A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E7FDD756-EFBD-47BB-8FA1-78BFCE945BE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872127C7-B5A1-4FC9-89C9-FF5B304B3CC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F17C194-7DDC-4164-B011-BE8DE635DC0B}"/>
              </a:ext>
            </a:extLst>
          </p:cNvPr>
          <p:cNvSpPr/>
          <p:nvPr userDrawn="1"/>
        </p:nvSpPr>
        <p:spPr bwMode="auto">
          <a:xfrm>
            <a:off x="0" y="3381886"/>
            <a:ext cx="6858000" cy="59055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8E6DC3-8E7C-45DE-93AB-6D92071DF02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613" y="3455181"/>
            <a:ext cx="6200776" cy="246221"/>
          </a:xfrm>
        </p:spPr>
        <p:txBody>
          <a:bodyPr anchor="ctr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67623E-A9AA-472B-B8C4-C45956DC570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8613" y="3769139"/>
            <a:ext cx="4343400" cy="123111"/>
          </a:xfrm>
        </p:spPr>
        <p:txBody>
          <a:bodyPr>
            <a:spAutoFit/>
          </a:bodyPr>
          <a:lstStyle>
            <a:lvl1pPr marL="0" indent="0">
              <a:buNone/>
              <a:defRPr sz="800" u="sng">
                <a:solidFill>
                  <a:schemeClr val="bg1"/>
                </a:solidFill>
              </a:defRPr>
            </a:lvl1pPr>
            <a:lvl2pPr marL="121030" indent="0">
              <a:buNone/>
              <a:defRPr/>
            </a:lvl2pPr>
            <a:lvl3pPr marL="242060" indent="0">
              <a:buNone/>
              <a:defRPr/>
            </a:lvl3pPr>
            <a:lvl4pPr marL="350484" indent="0">
              <a:buNone/>
              <a:defRPr/>
            </a:lvl4pPr>
            <a:lvl5pPr marL="45302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4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6" pos="496">
          <p15:clr>
            <a:srgbClr val="A4A3A4"/>
          </p15:clr>
        </p15:guide>
        <p15:guide id="7" pos="613">
          <p15:clr>
            <a:srgbClr val="A4A3A4"/>
          </p15:clr>
        </p15:guide>
        <p15:guide id="8" pos="876">
          <p15:clr>
            <a:srgbClr val="A4A3A4"/>
          </p15:clr>
        </p15:guide>
        <p15:guide id="9" pos="992">
          <p15:clr>
            <a:srgbClr val="A4A3A4"/>
          </p15:clr>
        </p15:guide>
        <p15:guide id="10" pos="1254">
          <p15:clr>
            <a:srgbClr val="A4A3A4"/>
          </p15:clr>
        </p15:guide>
        <p15:guide id="11" pos="1371">
          <p15:clr>
            <a:srgbClr val="A4A3A4"/>
          </p15:clr>
        </p15:guide>
        <p15:guide id="12" pos="1633">
          <p15:clr>
            <a:srgbClr val="A4A3A4"/>
          </p15:clr>
        </p15:guide>
        <p15:guide id="13" pos="1749">
          <p15:clr>
            <a:srgbClr val="A4A3A4"/>
          </p15:clr>
        </p15:guide>
        <p15:guide id="14" pos="2011">
          <p15:clr>
            <a:srgbClr val="A4A3A4"/>
          </p15:clr>
        </p15:guide>
        <p15:guide id="15" pos="2128">
          <p15:clr>
            <a:srgbClr val="A4A3A4"/>
          </p15:clr>
        </p15:guide>
        <p15:guide id="16" pos="2390">
          <p15:clr>
            <a:srgbClr val="A4A3A4"/>
          </p15:clr>
        </p15:guide>
        <p15:guide id="17" pos="2506">
          <p15:clr>
            <a:srgbClr val="A4A3A4"/>
          </p15:clr>
        </p15:guide>
        <p15:guide id="18" pos="2769">
          <p15:clr>
            <a:srgbClr val="A4A3A4"/>
          </p15:clr>
        </p15:guide>
        <p15:guide id="19" pos="2886">
          <p15:clr>
            <a:srgbClr val="A4A3A4"/>
          </p15:clr>
        </p15:guide>
        <p15:guide id="20" pos="3147">
          <p15:clr>
            <a:srgbClr val="A4A3A4"/>
          </p15:clr>
        </p15:guide>
        <p15:guide id="21" pos="3264">
          <p15:clr>
            <a:srgbClr val="A4A3A4"/>
          </p15:clr>
        </p15:guide>
        <p15:guide id="22" pos="3524">
          <p15:clr>
            <a:srgbClr val="A4A3A4"/>
          </p15:clr>
        </p15:guide>
        <p15:guide id="23" pos="3642">
          <p15:clr>
            <a:srgbClr val="A4A3A4"/>
          </p15:clr>
        </p15:guide>
        <p15:guide id="24" pos="3904">
          <p15:clr>
            <a:srgbClr val="A4A3A4"/>
          </p15:clr>
        </p15:guide>
        <p15:guide id="25" pos="4022">
          <p15:clr>
            <a:srgbClr val="A4A3A4"/>
          </p15:clr>
        </p15:guide>
        <p15:guide id="26" pos="4282">
          <p15:clr>
            <a:srgbClr val="A4A3A4"/>
          </p15:clr>
        </p15:guide>
        <p15:guide id="27" pos="4399">
          <p15:clr>
            <a:srgbClr val="A4A3A4"/>
          </p15:clr>
        </p15:guide>
        <p15:guide id="28" orient="horz" pos="1327">
          <p15:clr>
            <a:srgbClr val="5ACBF0"/>
          </p15:clr>
        </p15:guide>
        <p15:guide id="29" orient="horz" pos="1864">
          <p15:clr>
            <a:srgbClr val="5ACBF0"/>
          </p15:clr>
        </p15:guide>
        <p15:guide id="30" orient="horz" pos="422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330899" y="422131"/>
            <a:ext cx="6197918" cy="647267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328612" y="1452880"/>
            <a:ext cx="6197918" cy="802942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6858000" cy="9906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2"/>
            <a:ext cx="329185" cy="845312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164592" cy="42265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819" tIns="77455" rIns="96819" bIns="7745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9368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27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113664FD-9B38-44B4-8709-2A94C299A7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3056761" y="3962400"/>
            <a:ext cx="990600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2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93831" rtl="0" eaLnBrk="1" latinLnBrk="0" hangingPunct="1">
        <a:lnSpc>
          <a:spcPct val="100000"/>
        </a:lnSpc>
        <a:spcBef>
          <a:spcPct val="0"/>
        </a:spcBef>
        <a:buNone/>
        <a:defRPr lang="en-US" sz="2400" b="0" kern="1200" cap="none" spc="-26" baseline="0" dirty="0" smtClean="0">
          <a:ln w="3175">
            <a:noFill/>
          </a:ln>
          <a:solidFill>
            <a:schemeClr val="tx1"/>
          </a:solidFill>
          <a:effectLst/>
          <a:latin typeface="Segoe Sans Display Semilight" pitchFamily="2" charset="0"/>
          <a:ea typeface="+mn-ea"/>
          <a:cs typeface="Segoe Sans Display Semilight" pitchFamily="2" charset="0"/>
        </a:defRPr>
      </a:lvl1pPr>
    </p:titleStyle>
    <p:bodyStyle>
      <a:lvl1pPr marL="12103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Segoe Sans Display (Body)"/>
          <a:ea typeface="+mn-ea"/>
          <a:cs typeface="Segoe UI" panose="020B0502040204020203" pitchFamily="34" charset="0"/>
        </a:defRPr>
      </a:lvl1pPr>
      <a:lvl2pPr marL="242060" marR="0" indent="-121030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2pPr>
      <a:lvl3pPr marL="347961" marR="0" indent="-105901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9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3pPr>
      <a:lvl4pPr marL="446299" marR="0" indent="-95815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00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4pPr>
      <a:lvl5pPr marL="542114" marR="0" indent="-89092" algn="l" defTabSz="493831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794" kern="1200" spc="0" baseline="0">
          <a:solidFill>
            <a:schemeClr val="tx1"/>
          </a:solidFill>
          <a:latin typeface="Segoe Sans Display (Body)"/>
          <a:ea typeface="+mn-ea"/>
          <a:cs typeface="+mn-cs"/>
        </a:defRPr>
      </a:lvl5pPr>
      <a:lvl6pPr marL="1358035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6pPr>
      <a:lvl7pPr marL="1604951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7pPr>
      <a:lvl8pPr marL="1851866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8pPr>
      <a:lvl9pPr marL="2098782" indent="-123458" algn="l" defTabSz="493831" rtl="0" eaLnBrk="1" latinLnBrk="0" hangingPunct="1">
        <a:spcBef>
          <a:spcPct val="20000"/>
        </a:spcBef>
        <a:buFont typeface="Arial" pitchFamily="34" charset="0"/>
        <a:buChar char="•"/>
        <a:defRPr sz="10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1pPr>
      <a:lvl2pPr marL="246916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2pPr>
      <a:lvl3pPr marL="49383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3pPr>
      <a:lvl4pPr marL="740747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4pPr>
      <a:lvl5pPr marL="987661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5pPr>
      <a:lvl6pPr marL="123457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6pPr>
      <a:lvl7pPr marL="1481493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7pPr>
      <a:lvl8pPr marL="1728408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8pPr>
      <a:lvl9pPr marL="1975324" algn="l" defTabSz="493831" rtl="0" eaLnBrk="1" latinLnBrk="0" hangingPunct="1">
        <a:defRPr sz="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>
          <p15:clr>
            <a:srgbClr val="C35EA4"/>
          </p15:clr>
        </p15:guide>
        <p15:guide id="17" pos="4662">
          <p15:clr>
            <a:srgbClr val="C35EA4"/>
          </p15:clr>
        </p15:guide>
        <p15:guide id="25" orient="horz" pos="684">
          <p15:clr>
            <a:srgbClr val="C35EA4"/>
          </p15:clr>
        </p15:guide>
        <p15:guide id="26" orient="horz" pos="5792">
          <p15:clr>
            <a:srgbClr val="C35EA4"/>
          </p15:clr>
        </p15:guide>
        <p15:guide id="27" orient="horz" pos="270">
          <p15:clr>
            <a:srgbClr val="A4A3A4"/>
          </p15:clr>
        </p15:guide>
        <p15:guide id="28" pos="118">
          <p15:clr>
            <a:srgbClr val="A4A3A4"/>
          </p15:clr>
        </p15:guide>
        <p15:guide id="29" orient="horz" pos="6065">
          <p15:clr>
            <a:srgbClr val="A4A3A4"/>
          </p15:clr>
        </p15:guide>
        <p15:guide id="30" pos="477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svg"/><Relationship Id="rId3" Type="http://schemas.openxmlformats.org/officeDocument/2006/relationships/hyperlink" Target="https://www.microsoft.com/en-us/security/security-insider/intelligence-reports/microsoft-digital-defense-report-2024" TargetMode="External"/><Relationship Id="rId7" Type="http://schemas.openxmlformats.org/officeDocument/2006/relationships/image" Target="../media/image11.sv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hoxhunt.com/guide/phishing-trends-report#introduction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Box 87">
            <a:extLst>
              <a:ext uri="{FF2B5EF4-FFF2-40B4-BE49-F238E27FC236}">
                <a16:creationId xmlns:a16="http://schemas.microsoft.com/office/drawing/2014/main" id="{42D4DDF5-6374-4EF1-A08D-0221383EB856}"/>
              </a:ext>
            </a:extLst>
          </p:cNvPr>
          <p:cNvSpPr txBox="1"/>
          <p:nvPr/>
        </p:nvSpPr>
        <p:spPr>
          <a:xfrm>
            <a:off x="3609001" y="3339410"/>
            <a:ext cx="2920387" cy="290335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Key Strategies</a:t>
            </a: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Entitlement Management: </a:t>
            </a:r>
            <a:r>
              <a:rPr lang="en-US" sz="1000" dirty="0"/>
              <a:t>Automates user access to resources based on roles and workflows, simplifying onboarding and maintaining compliance.</a:t>
            </a:r>
            <a:endParaRPr lang="en-US" sz="1000" dirty="0">
              <a:cs typeface="Segoe Sans Display"/>
            </a:endParaRP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Access Reviews: </a:t>
            </a:r>
            <a:r>
              <a:rPr lang="en-US" sz="1000" dirty="0"/>
              <a:t>Periodically evaluates user permissions to identify and remove unnecessary or outdated access, reducing security risks.</a:t>
            </a:r>
            <a:endParaRPr lang="en-US" sz="1000" dirty="0">
              <a:cs typeface="Segoe Sans Display"/>
            </a:endParaRPr>
          </a:p>
          <a:p>
            <a:pPr marL="2667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Risk-based Conditional Access: </a:t>
            </a:r>
            <a:r>
              <a:rPr lang="en-US" sz="1000" dirty="0"/>
              <a:t>Enforces real-time, risk-based policies for application access, balancing security with user productivity.</a:t>
            </a:r>
            <a:endParaRPr lang="en-US" sz="1000" dirty="0">
              <a:cs typeface="Segoe Sans Display"/>
            </a:endParaRPr>
          </a:p>
          <a:p>
            <a:pPr marL="266700" defTabSz="457200">
              <a:spcAft>
                <a:spcPts val="800"/>
              </a:spcAft>
              <a:buSzPct val="130000"/>
              <a:defRPr/>
            </a:pPr>
            <a:r>
              <a:rPr lang="en-US" sz="1000" dirty="0">
                <a:latin typeface="+mj-lt"/>
              </a:rPr>
              <a:t>Privileged Identity Management (PIM): </a:t>
            </a:r>
            <a:r>
              <a:rPr lang="en-US" sz="1000" dirty="0"/>
              <a:t>Provides just-in-time role activation for privileged accounts, </a:t>
            </a:r>
            <a:r>
              <a:rPr lang="en-US" sz="1000" dirty="0" err="1"/>
              <a:t>minimising</a:t>
            </a:r>
            <a:r>
              <a:rPr lang="en-US" sz="1000" dirty="0"/>
              <a:t> the attack surface and preventing misuse.</a:t>
            </a:r>
            <a:endParaRPr lang="en-US" sz="1000" dirty="0">
              <a:cs typeface="Segoe Sans Display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17CB32-A01F-4B85-A786-4B68F0CBC71D}"/>
              </a:ext>
            </a:extLst>
          </p:cNvPr>
          <p:cNvGrpSpPr/>
          <p:nvPr/>
        </p:nvGrpSpPr>
        <p:grpSpPr>
          <a:xfrm>
            <a:off x="3609001" y="3614928"/>
            <a:ext cx="180000" cy="180000"/>
            <a:chOff x="3548550" y="3624452"/>
            <a:chExt cx="180000" cy="180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1B94149-D8DE-423A-9EB6-7A2328E6ADD8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4713F69-810C-46C5-A62C-4F44A051E6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BB0868E-8910-4CD0-AC39-1D6F468623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2910329"/>
            <a:ext cx="3309610" cy="107722"/>
          </a:xfrm>
        </p:spPr>
        <p:txBody>
          <a:bodyPr/>
          <a:lstStyle/>
          <a:p>
            <a:r>
              <a:rPr lang="en-US" sz="7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Digital Defense Report 2024​</a:t>
            </a:r>
            <a:endParaRPr lang="en-US" sz="700" dirty="0">
              <a:solidFill>
                <a:schemeClr val="tx1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C8A55797-FE23-4631-9EE3-BB1E9F412022}"/>
              </a:ext>
            </a:extLst>
          </p:cNvPr>
          <p:cNvSpPr txBox="1"/>
          <p:nvPr/>
        </p:nvSpPr>
        <p:spPr>
          <a:xfrm>
            <a:off x="328613" y="3339410"/>
            <a:ext cx="2920387" cy="221599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200" dirty="0">
                <a:latin typeface="+mj-lt"/>
              </a:rPr>
              <a:t>Level up Identity Protection </a:t>
            </a:r>
            <a:br>
              <a:rPr lang="en-US" sz="1200" dirty="0">
                <a:latin typeface="+mj-lt"/>
              </a:rPr>
            </a:br>
            <a:r>
              <a:rPr lang="en-US" sz="1200" dirty="0">
                <a:latin typeface="+mj-lt"/>
              </a:rPr>
              <a:t>with Microsoft Entra ID Plan 2</a:t>
            </a:r>
          </a:p>
          <a:p>
            <a:pPr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Advanced Security: </a:t>
            </a:r>
            <a:r>
              <a:rPr lang="en-US" sz="1000" dirty="0"/>
              <a:t>Microsoft Entra ID Plan 2 enables risk-based conditional access, protecting against phishing and ransomware </a:t>
            </a:r>
            <a:br>
              <a:rPr lang="en-US" sz="1000" dirty="0"/>
            </a:br>
            <a:r>
              <a:rPr lang="en-US" sz="1000" dirty="0"/>
              <a:t>with real-time threat detection.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>
                <a:latin typeface="+mj-lt"/>
              </a:rPr>
              <a:t>Compliance Made Simple: </a:t>
            </a:r>
            <a:r>
              <a:rPr lang="en-US" sz="1000" dirty="0"/>
              <a:t>Automated identity governance helps meet regulatory requirements, reducing the risk of costly fines.</a:t>
            </a:r>
          </a:p>
          <a:p>
            <a:pPr defTabSz="457200">
              <a:spcAft>
                <a:spcPts val="800"/>
              </a:spcAft>
              <a:defRPr/>
            </a:pPr>
            <a:r>
              <a:rPr lang="en-US" sz="1000" dirty="0" err="1">
                <a:latin typeface="+mj-lt"/>
              </a:rPr>
              <a:t>Minimised</a:t>
            </a:r>
            <a:r>
              <a:rPr lang="en-US" sz="1000" dirty="0">
                <a:latin typeface="+mj-lt"/>
              </a:rPr>
              <a:t> Downtime: </a:t>
            </a:r>
            <a:r>
              <a:rPr lang="en-US" sz="1000" dirty="0"/>
              <a:t>Adaptive policies and </a:t>
            </a:r>
            <a:br>
              <a:rPr lang="en-US" sz="1000" dirty="0"/>
            </a:br>
            <a:r>
              <a:rPr lang="en-US" sz="1000" dirty="0"/>
              <a:t>self-service features ensure seamless access </a:t>
            </a:r>
            <a:br>
              <a:rPr lang="en-US" sz="1000" dirty="0"/>
            </a:br>
            <a:r>
              <a:rPr lang="en-US" sz="1000" dirty="0"/>
              <a:t>while mitigating disruptions from breaches.</a:t>
            </a:r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87D7ED4F-8C75-4274-87E9-8CE3DCA68A1D}"/>
              </a:ext>
            </a:extLst>
          </p:cNvPr>
          <p:cNvGrpSpPr/>
          <p:nvPr/>
        </p:nvGrpSpPr>
        <p:grpSpPr>
          <a:xfrm>
            <a:off x="3609001" y="5591470"/>
            <a:ext cx="180000" cy="180000"/>
            <a:chOff x="3548550" y="3624452"/>
            <a:chExt cx="180000" cy="180000"/>
          </a:xfrm>
        </p:grpSpPr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0F20EE5A-DFBA-44D3-AF96-6479434FC31C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D736677-76C8-4633-B805-98A3B349A6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CC782D3-DE04-42D5-A570-5EA1B6A4DBA2}"/>
              </a:ext>
            </a:extLst>
          </p:cNvPr>
          <p:cNvGrpSpPr/>
          <p:nvPr/>
        </p:nvGrpSpPr>
        <p:grpSpPr>
          <a:xfrm>
            <a:off x="3609001" y="5030171"/>
            <a:ext cx="180000" cy="180000"/>
            <a:chOff x="3548550" y="3624452"/>
            <a:chExt cx="180000" cy="180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49E47F0-1336-4D79-89AB-DE52996B708B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FAD892B-389F-4C2B-9251-2D44F5D9C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BBA9E4DC-FCED-4E89-A49A-9648AB0999E2}"/>
              </a:ext>
            </a:extLst>
          </p:cNvPr>
          <p:cNvGrpSpPr/>
          <p:nvPr/>
        </p:nvGrpSpPr>
        <p:grpSpPr>
          <a:xfrm>
            <a:off x="3609001" y="4322835"/>
            <a:ext cx="180000" cy="180000"/>
            <a:chOff x="3548550" y="3624452"/>
            <a:chExt cx="180000" cy="180000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2CADE7EF-6CDF-4893-9D7A-FAD310CDA153}"/>
                </a:ext>
              </a:extLst>
            </p:cNvPr>
            <p:cNvSpPr/>
            <p:nvPr/>
          </p:nvSpPr>
          <p:spPr>
            <a:xfrm>
              <a:off x="3548550" y="3624452"/>
              <a:ext cx="180000" cy="180000"/>
            </a:xfrm>
            <a:custGeom>
              <a:avLst/>
              <a:gdLst>
                <a:gd name="connsiteX0" fmla="*/ 923544 w 923543"/>
                <a:gd name="connsiteY0" fmla="*/ 461772 h 923543"/>
                <a:gd name="connsiteX1" fmla="*/ 461772 w 923543"/>
                <a:gd name="connsiteY1" fmla="*/ 923544 h 923543"/>
                <a:gd name="connsiteX2" fmla="*/ 0 w 923543"/>
                <a:gd name="connsiteY2" fmla="*/ 461772 h 923543"/>
                <a:gd name="connsiteX3" fmla="*/ 461772 w 923543"/>
                <a:gd name="connsiteY3" fmla="*/ 0 h 923543"/>
                <a:gd name="connsiteX4" fmla="*/ 923544 w 923543"/>
                <a:gd name="connsiteY4" fmla="*/ 461772 h 923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543" h="923543">
                  <a:moveTo>
                    <a:pt x="923544" y="461772"/>
                  </a:moveTo>
                  <a:cubicBezTo>
                    <a:pt x="923544" y="716802"/>
                    <a:pt x="716802" y="923544"/>
                    <a:pt x="461772" y="923544"/>
                  </a:cubicBezTo>
                  <a:cubicBezTo>
                    <a:pt x="206742" y="923544"/>
                    <a:pt x="0" y="716802"/>
                    <a:pt x="0" y="461772"/>
                  </a:cubicBezTo>
                  <a:cubicBezTo>
                    <a:pt x="0" y="206742"/>
                    <a:pt x="206742" y="0"/>
                    <a:pt x="461772" y="0"/>
                  </a:cubicBezTo>
                  <a:cubicBezTo>
                    <a:pt x="716802" y="0"/>
                    <a:pt x="923544" y="206742"/>
                    <a:pt x="923544" y="461772"/>
                  </a:cubicBezTo>
                  <a:close/>
                </a:path>
              </a:pathLst>
            </a:custGeom>
            <a:solidFill>
              <a:srgbClr val="DDDF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F8AF9CE-8196-4B8B-8704-E1B1D69A8E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98510" y="3687452"/>
              <a:ext cx="80081" cy="54000"/>
            </a:xfrm>
            <a:custGeom>
              <a:avLst/>
              <a:gdLst>
                <a:gd name="connsiteX0" fmla="*/ 0 w 480821"/>
                <a:gd name="connsiteY0" fmla="*/ 167640 h 324230"/>
                <a:gd name="connsiteX1" fmla="*/ 156591 w 480821"/>
                <a:gd name="connsiteY1" fmla="*/ 324231 h 324230"/>
                <a:gd name="connsiteX2" fmla="*/ 480822 w 480821"/>
                <a:gd name="connsiteY2" fmla="*/ 0 h 324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0821" h="324230">
                  <a:moveTo>
                    <a:pt x="0" y="167640"/>
                  </a:moveTo>
                  <a:lnTo>
                    <a:pt x="156591" y="324231"/>
                  </a:lnTo>
                  <a:lnTo>
                    <a:pt x="480822" y="0"/>
                  </a:lnTo>
                </a:path>
              </a:pathLst>
            </a:custGeom>
            <a:noFill/>
            <a:ln w="9525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81402358-651D-4606-9264-89714FB03FF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8612" y="2609547"/>
            <a:ext cx="6529388" cy="215444"/>
          </a:xfrm>
        </p:spPr>
        <p:txBody>
          <a:bodyPr/>
          <a:lstStyle/>
          <a:p>
            <a:r>
              <a:rPr lang="en-GB" sz="1400" dirty="0">
                <a:latin typeface="+mj-lt"/>
              </a:rPr>
              <a:t>Identity attacks are surging, with over 7,000 password attacks per second.</a:t>
            </a:r>
            <a:endParaRPr lang="en-US" sz="1400" dirty="0">
              <a:latin typeface="+mj-lt"/>
            </a:endParaRPr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7EA2C9C5-D156-451B-A48C-3C8CDC319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7023826"/>
            <a:ext cx="6200775" cy="1917696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3D9E415A-B5BC-49EB-939F-755050DACBF4}"/>
              </a:ext>
            </a:extLst>
          </p:cNvPr>
          <p:cNvSpPr txBox="1"/>
          <p:nvPr/>
        </p:nvSpPr>
        <p:spPr>
          <a:xfrm>
            <a:off x="328613" y="6597273"/>
            <a:ext cx="3880873" cy="24622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nn-NO" sz="1600">
                <a:latin typeface="+mj-lt"/>
                <a:cs typeface="Segoe Sans Display Semilight" pitchFamily="2" charset="0"/>
              </a:rPr>
              <a:t>Microsoft Entra ID Plan 2</a:t>
            </a:r>
            <a:endParaRPr lang="en-US" sz="1600">
              <a:latin typeface="+mj-lt"/>
              <a:cs typeface="Segoe Sans Display Semilight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6475BE0-A5B4-46E7-A6F5-D9E4C7DB43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AFAB027-667B-4638-AAA4-3937A3014616}"/>
              </a:ext>
            </a:extLst>
          </p:cNvPr>
          <p:cNvSpPr txBox="1"/>
          <p:nvPr/>
        </p:nvSpPr>
        <p:spPr>
          <a:xfrm>
            <a:off x="2933673" y="7210260"/>
            <a:ext cx="990656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Protection</a:t>
            </a:r>
          </a:p>
        </p:txBody>
      </p:sp>
      <p:pic>
        <p:nvPicPr>
          <p:cNvPr id="128" name="Picture 127">
            <a:extLst>
              <a:ext uri="{FF2B5EF4-FFF2-40B4-BE49-F238E27FC236}">
                <a16:creationId xmlns:a16="http://schemas.microsoft.com/office/drawing/2014/main" id="{ADD5755A-190C-4B4D-9AD8-192635922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23001" y="7632974"/>
            <a:ext cx="612000" cy="612000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C632D478-40B7-44C5-AD7C-2122350A1532}"/>
              </a:ext>
            </a:extLst>
          </p:cNvPr>
          <p:cNvSpPr txBox="1"/>
          <p:nvPr/>
        </p:nvSpPr>
        <p:spPr>
          <a:xfrm>
            <a:off x="2549163" y="8309729"/>
            <a:ext cx="1759677" cy="42062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Risk-based Conditional Access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Multi-factor Authentication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Privileged Identity Management (PIM)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97DA9303-00A0-43FF-8949-80A9647BA03C}"/>
              </a:ext>
            </a:extLst>
          </p:cNvPr>
          <p:cNvSpPr txBox="1"/>
          <p:nvPr/>
        </p:nvSpPr>
        <p:spPr>
          <a:xfrm>
            <a:off x="2638055" y="9143667"/>
            <a:ext cx="1581892" cy="49244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Protects identities through dynamic policies, encryption and adaptive access control, reducing exposure to security threats.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F74588A-45A4-435E-8682-83770226453C}"/>
              </a:ext>
            </a:extLst>
          </p:cNvPr>
          <p:cNvGrpSpPr/>
          <p:nvPr/>
        </p:nvGrpSpPr>
        <p:grpSpPr>
          <a:xfrm>
            <a:off x="3302713" y="8817908"/>
            <a:ext cx="252577" cy="252577"/>
            <a:chOff x="1970782" y="8596993"/>
            <a:chExt cx="252577" cy="252577"/>
          </a:xfrm>
        </p:grpSpPr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657B7B89-8720-466D-9473-84DA744DB478}"/>
                </a:ext>
              </a:extLst>
            </p:cNvPr>
            <p:cNvSpPr/>
            <p:nvPr/>
          </p:nvSpPr>
          <p:spPr>
            <a:xfrm>
              <a:off x="1970782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8DC8E8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4" name="Graphic 335">
              <a:extLst>
                <a:ext uri="{FF2B5EF4-FFF2-40B4-BE49-F238E27FC236}">
                  <a16:creationId xmlns:a16="http://schemas.microsoft.com/office/drawing/2014/main" id="{47758D21-DFEB-4054-AE69-D615D4703B81}"/>
                </a:ext>
              </a:extLst>
            </p:cNvPr>
            <p:cNvGrpSpPr/>
            <p:nvPr/>
          </p:nvGrpSpPr>
          <p:grpSpPr>
            <a:xfrm>
              <a:off x="2044900" y="8670553"/>
              <a:ext cx="104339" cy="102223"/>
              <a:chOff x="506962" y="8672581"/>
              <a:chExt cx="104339" cy="102223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ECAE966-6A90-4B28-BF54-CB0EDAA2D681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09CF75B-6D24-41AF-9495-63A956B63D38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26705E58-9C1C-46AF-A5E4-5084E793BFCB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37495D6-F38F-4C45-864F-566688E044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0043" y="7794973"/>
            <a:ext cx="237917" cy="288000"/>
          </a:xfrm>
          <a:prstGeom prst="rect">
            <a:avLst/>
          </a:prstGeom>
        </p:spPr>
      </p:pic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7026F21-5E57-40FF-8A77-08B84CE54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439001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8DC8E8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0DCB6143-1569-4E8B-8AEA-4E34F8EF7D70}"/>
              </a:ext>
            </a:extLst>
          </p:cNvPr>
          <p:cNvSpPr txBox="1"/>
          <p:nvPr/>
        </p:nvSpPr>
        <p:spPr>
          <a:xfrm>
            <a:off x="783526" y="7210260"/>
            <a:ext cx="1189429" cy="1384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Governance</a:t>
            </a:r>
          </a:p>
        </p:txBody>
      </p:sp>
      <p:pic>
        <p:nvPicPr>
          <p:cNvPr id="117" name="Picture 116">
            <a:extLst>
              <a:ext uri="{FF2B5EF4-FFF2-40B4-BE49-F238E27FC236}">
                <a16:creationId xmlns:a16="http://schemas.microsoft.com/office/drawing/2014/main" id="{7FF546FB-4C87-4B34-B83C-1CC4EA634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40" y="7632974"/>
            <a:ext cx="612000" cy="612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3E9D2B18-7C20-4862-B678-FBE5F7C7BA56}"/>
              </a:ext>
            </a:extLst>
          </p:cNvPr>
          <p:cNvSpPr txBox="1"/>
          <p:nvPr/>
        </p:nvSpPr>
        <p:spPr>
          <a:xfrm>
            <a:off x="584030" y="8309729"/>
            <a:ext cx="1588420" cy="271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Access Reviews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Entitlement Management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6ACFD9F-5259-47F6-82C8-1AC478183D7A}"/>
              </a:ext>
            </a:extLst>
          </p:cNvPr>
          <p:cNvSpPr txBox="1"/>
          <p:nvPr/>
        </p:nvSpPr>
        <p:spPr>
          <a:xfrm>
            <a:off x="584030" y="9143667"/>
            <a:ext cx="1588420" cy="61555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Streamlines identity lifecycle management by automating and reviewing access to ensure the right people have the right access at the right time.</a:t>
            </a: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88342446-47CC-41FF-AE3A-81F1E2796115}"/>
              </a:ext>
            </a:extLst>
          </p:cNvPr>
          <p:cNvGrpSpPr/>
          <p:nvPr/>
        </p:nvGrpSpPr>
        <p:grpSpPr>
          <a:xfrm>
            <a:off x="1251952" y="8817908"/>
            <a:ext cx="252577" cy="252577"/>
            <a:chOff x="810844" y="8596993"/>
            <a:chExt cx="252577" cy="252577"/>
          </a:xfrm>
        </p:grpSpPr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C403F906-AFD4-472D-A4CB-171B8BD0AF7B}"/>
                </a:ext>
              </a:extLst>
            </p:cNvPr>
            <p:cNvSpPr/>
            <p:nvPr/>
          </p:nvSpPr>
          <p:spPr>
            <a:xfrm>
              <a:off x="810844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FEA38B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9" name="Graphic 335">
              <a:extLst>
                <a:ext uri="{FF2B5EF4-FFF2-40B4-BE49-F238E27FC236}">
                  <a16:creationId xmlns:a16="http://schemas.microsoft.com/office/drawing/2014/main" id="{CBF205DA-DDB8-420C-8BBB-57695B72254C}"/>
                </a:ext>
              </a:extLst>
            </p:cNvPr>
            <p:cNvGrpSpPr/>
            <p:nvPr/>
          </p:nvGrpSpPr>
          <p:grpSpPr>
            <a:xfrm>
              <a:off x="884962" y="8670553"/>
              <a:ext cx="104339" cy="102223"/>
              <a:chOff x="506962" y="8672581"/>
              <a:chExt cx="104339" cy="102223"/>
            </a:xfrm>
          </p:grpSpPr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C771093-5F60-43F1-9D1E-6080E0344F5A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4A9BCCAF-38E4-454C-9FB6-C3E11139248D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7A4CE2A7-74D8-423D-ABE1-7BFF5FA907F4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3" name="Graphic 22">
            <a:extLst>
              <a:ext uri="{FF2B5EF4-FFF2-40B4-BE49-F238E27FC236}">
                <a16:creationId xmlns:a16="http://schemas.microsoft.com/office/drawing/2014/main" id="{D3CEE4B9-0244-424B-B19B-EE45FCCA177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47896" y="7794973"/>
            <a:ext cx="260689" cy="288000"/>
          </a:xfrm>
          <a:prstGeom prst="rect">
            <a:avLst/>
          </a:prstGeom>
        </p:spPr>
      </p:pic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F948D663-E896-46F7-AEAF-BE92E78BA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88240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FEA38B"/>
            </a:solidFill>
            <a:prstDash val="solid"/>
            <a:headEnd type="none" w="lg" len="med"/>
            <a:tailEnd type="none" w="lg" len="med"/>
          </a:ln>
          <a:effectLst/>
        </p:spPr>
      </p:cxnSp>
      <p:pic>
        <p:nvPicPr>
          <p:cNvPr id="146" name="Picture 145">
            <a:extLst>
              <a:ext uri="{FF2B5EF4-FFF2-40B4-BE49-F238E27FC236}">
                <a16:creationId xmlns:a16="http://schemas.microsoft.com/office/drawing/2014/main" id="{7B8C1948-8684-45A7-B7C2-508BA689DD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173761" y="7632974"/>
            <a:ext cx="612000" cy="612000"/>
          </a:xfrm>
          <a:prstGeom prst="rect">
            <a:avLst/>
          </a:prstGeom>
        </p:spPr>
      </p:pic>
      <p:sp>
        <p:nvSpPr>
          <p:cNvPr id="147" name="TextBox 146">
            <a:extLst>
              <a:ext uri="{FF2B5EF4-FFF2-40B4-BE49-F238E27FC236}">
                <a16:creationId xmlns:a16="http://schemas.microsoft.com/office/drawing/2014/main" id="{3409D753-64CE-4A31-B131-5A1425574249}"/>
              </a:ext>
            </a:extLst>
          </p:cNvPr>
          <p:cNvSpPr txBox="1"/>
          <p:nvPr/>
        </p:nvSpPr>
        <p:spPr>
          <a:xfrm>
            <a:off x="4975761" y="8309729"/>
            <a:ext cx="1008000" cy="27186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Identity Insights</a:t>
            </a:r>
          </a:p>
          <a:p>
            <a:pPr algn="ctr" defTabSz="432238">
              <a:spcAft>
                <a:spcPts val="200"/>
              </a:spcAft>
              <a:defRPr/>
            </a:pPr>
            <a:r>
              <a:rPr lang="en-US" sz="800">
                <a:latin typeface="+mj-lt"/>
              </a:rPr>
              <a:t>Audit Logs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9F55066-19C0-4F88-B92E-4F32CA9C8BB4}"/>
              </a:ext>
            </a:extLst>
          </p:cNvPr>
          <p:cNvSpPr txBox="1"/>
          <p:nvPr/>
        </p:nvSpPr>
        <p:spPr>
          <a:xfrm>
            <a:off x="4548417" y="9143667"/>
            <a:ext cx="1862689" cy="492443"/>
          </a:xfrm>
          <a:prstGeom prst="rect">
            <a:avLst/>
          </a:prstGeom>
          <a:noFill/>
        </p:spPr>
        <p:txBody>
          <a:bodyPr wrap="square" lIns="36000" tIns="0" rIns="36000" bIns="0" anchor="t" anchorCtr="0">
            <a:spAutoFit/>
          </a:bodyPr>
          <a:lstStyle/>
          <a:p>
            <a:pPr algn="ctr" defTabSz="806837">
              <a:spcAft>
                <a:spcPts val="800"/>
              </a:spcAft>
              <a:defRPr/>
            </a:pPr>
            <a:r>
              <a:rPr lang="en-US" sz="800"/>
              <a:t>Continuously monitors, analyses and responds to identity-based threats, ensuring proactive management </a:t>
            </a:r>
            <a:br>
              <a:rPr lang="en-US" sz="800"/>
            </a:br>
            <a:r>
              <a:rPr lang="en-US" sz="800"/>
              <a:t>and compliance.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66E9E2F-FA4E-4B65-851F-16329BE06AFA}"/>
              </a:ext>
            </a:extLst>
          </p:cNvPr>
          <p:cNvSpPr txBox="1"/>
          <p:nvPr/>
        </p:nvSpPr>
        <p:spPr>
          <a:xfrm>
            <a:off x="4548417" y="7210260"/>
            <a:ext cx="1862689" cy="138499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900">
                <a:latin typeface="+mj-lt"/>
                <a:cs typeface="Segoe UI Semibold" panose="020B0702040204020203" pitchFamily="34" charset="0"/>
              </a:rPr>
              <a:t>Identity Management &amp; Monitoring</a:t>
            </a:r>
          </a:p>
        </p:txBody>
      </p: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A503CD3-31CA-47EB-AC7C-1ED42A5F3B5F}"/>
              </a:ext>
            </a:extLst>
          </p:cNvPr>
          <p:cNvGrpSpPr/>
          <p:nvPr/>
        </p:nvGrpSpPr>
        <p:grpSpPr>
          <a:xfrm>
            <a:off x="5353473" y="8817908"/>
            <a:ext cx="252577" cy="252577"/>
            <a:chOff x="3130720" y="8596993"/>
            <a:chExt cx="252577" cy="252577"/>
          </a:xfrm>
        </p:grpSpPr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4741950C-9177-4B2F-BA30-A0EC6A0E66D1}"/>
                </a:ext>
              </a:extLst>
            </p:cNvPr>
            <p:cNvSpPr/>
            <p:nvPr/>
          </p:nvSpPr>
          <p:spPr>
            <a:xfrm>
              <a:off x="3130720" y="8596993"/>
              <a:ext cx="252577" cy="252577"/>
            </a:xfrm>
            <a:custGeom>
              <a:avLst/>
              <a:gdLst>
                <a:gd name="connsiteX0" fmla="*/ 252577 w 252577"/>
                <a:gd name="connsiteY0" fmla="*/ 126289 h 252577"/>
                <a:gd name="connsiteX1" fmla="*/ 126289 w 252577"/>
                <a:gd name="connsiteY1" fmla="*/ 252577 h 252577"/>
                <a:gd name="connsiteX2" fmla="*/ 0 w 252577"/>
                <a:gd name="connsiteY2" fmla="*/ 126289 h 252577"/>
                <a:gd name="connsiteX3" fmla="*/ 126289 w 252577"/>
                <a:gd name="connsiteY3" fmla="*/ 0 h 252577"/>
                <a:gd name="connsiteX4" fmla="*/ 252577 w 252577"/>
                <a:gd name="connsiteY4" fmla="*/ 126289 h 252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577" h="252577">
                  <a:moveTo>
                    <a:pt x="252577" y="126289"/>
                  </a:moveTo>
                  <a:cubicBezTo>
                    <a:pt x="252577" y="196036"/>
                    <a:pt x="196036" y="252577"/>
                    <a:pt x="126289" y="252577"/>
                  </a:cubicBezTo>
                  <a:cubicBezTo>
                    <a:pt x="56541" y="252577"/>
                    <a:pt x="0" y="196036"/>
                    <a:pt x="0" y="126289"/>
                  </a:cubicBezTo>
                  <a:cubicBezTo>
                    <a:pt x="0" y="56541"/>
                    <a:pt x="56541" y="0"/>
                    <a:pt x="126289" y="0"/>
                  </a:cubicBezTo>
                  <a:cubicBezTo>
                    <a:pt x="196036" y="0"/>
                    <a:pt x="252577" y="56541"/>
                    <a:pt x="252577" y="126289"/>
                  </a:cubicBezTo>
                  <a:close/>
                </a:path>
              </a:pathLst>
            </a:custGeom>
            <a:solidFill>
              <a:srgbClr val="C5B4E3"/>
            </a:solidFill>
            <a:ln w="18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Graphic 335">
              <a:extLst>
                <a:ext uri="{FF2B5EF4-FFF2-40B4-BE49-F238E27FC236}">
                  <a16:creationId xmlns:a16="http://schemas.microsoft.com/office/drawing/2014/main" id="{BA8ED518-3393-4F58-9042-903242348CC4}"/>
                </a:ext>
              </a:extLst>
            </p:cNvPr>
            <p:cNvGrpSpPr/>
            <p:nvPr/>
          </p:nvGrpSpPr>
          <p:grpSpPr>
            <a:xfrm>
              <a:off x="3204838" y="8670553"/>
              <a:ext cx="104339" cy="102223"/>
              <a:chOff x="506962" y="8672581"/>
              <a:chExt cx="104339" cy="102223"/>
            </a:xfrm>
          </p:grpSpPr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AC15B3C1-6BCD-47DA-A3E9-CE4D54446C64}"/>
                  </a:ext>
                </a:extLst>
              </p:cNvPr>
              <p:cNvSpPr/>
              <p:nvPr/>
            </p:nvSpPr>
            <p:spPr>
              <a:xfrm>
                <a:off x="559132" y="8672581"/>
                <a:ext cx="1923" cy="102223"/>
              </a:xfrm>
              <a:custGeom>
                <a:avLst/>
                <a:gdLst>
                  <a:gd name="connsiteX0" fmla="*/ 0 w 1923"/>
                  <a:gd name="connsiteY0" fmla="*/ 0 h 102223"/>
                  <a:gd name="connsiteX1" fmla="*/ 0 w 1923"/>
                  <a:gd name="connsiteY1" fmla="*/ 102224 h 102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23" h="102223">
                    <a:moveTo>
                      <a:pt x="0" y="0"/>
                    </a:moveTo>
                    <a:lnTo>
                      <a:pt x="0" y="102224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850D5784-CC1C-4ACC-B7DF-7B44454B0ED9}"/>
                  </a:ext>
                </a:extLst>
              </p:cNvPr>
              <p:cNvSpPr/>
              <p:nvPr/>
            </p:nvSpPr>
            <p:spPr>
              <a:xfrm>
                <a:off x="506962" y="8722635"/>
                <a:ext cx="52169" cy="52169"/>
              </a:xfrm>
              <a:custGeom>
                <a:avLst/>
                <a:gdLst>
                  <a:gd name="connsiteX0" fmla="*/ 0 w 52169"/>
                  <a:gd name="connsiteY0" fmla="*/ 0 h 52169"/>
                  <a:gd name="connsiteX1" fmla="*/ 5217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0" y="0"/>
                    </a:moveTo>
                    <a:lnTo>
                      <a:pt x="5217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D259B00D-A0B8-4D3A-A043-DB0083C82F45}"/>
                  </a:ext>
                </a:extLst>
              </p:cNvPr>
              <p:cNvSpPr/>
              <p:nvPr/>
            </p:nvSpPr>
            <p:spPr>
              <a:xfrm>
                <a:off x="559132" y="8722635"/>
                <a:ext cx="52169" cy="52169"/>
              </a:xfrm>
              <a:custGeom>
                <a:avLst/>
                <a:gdLst>
                  <a:gd name="connsiteX0" fmla="*/ 52170 w 52169"/>
                  <a:gd name="connsiteY0" fmla="*/ 0 h 52169"/>
                  <a:gd name="connsiteX1" fmla="*/ 0 w 52169"/>
                  <a:gd name="connsiteY1" fmla="*/ 52170 h 52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52169" h="52169">
                    <a:moveTo>
                      <a:pt x="52170" y="0"/>
                    </a:moveTo>
                    <a:lnTo>
                      <a:pt x="0" y="52170"/>
                    </a:lnTo>
                  </a:path>
                </a:pathLst>
              </a:custGeom>
              <a:ln w="4707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26" name="Graphic 25">
            <a:extLst>
              <a:ext uri="{FF2B5EF4-FFF2-40B4-BE49-F238E27FC236}">
                <a16:creationId xmlns:a16="http://schemas.microsoft.com/office/drawing/2014/main" id="{5CDCE649-D8F3-418B-92DD-26723C3D995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79340" y="7794973"/>
            <a:ext cx="200842" cy="28800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17816B-E771-4E23-864F-FAF2B56A3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489761" y="7457754"/>
            <a:ext cx="1980000" cy="0"/>
          </a:xfrm>
          <a:prstGeom prst="line">
            <a:avLst/>
          </a:prstGeom>
          <a:noFill/>
          <a:ln w="12700" cap="flat" cmpd="sng" algn="ctr">
            <a:solidFill>
              <a:srgbClr val="C5B4E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6BCB5168-BB39-7B85-ECC1-445A007C9577}"/>
              </a:ext>
            </a:extLst>
          </p:cNvPr>
          <p:cNvSpPr txBox="1">
            <a:spLocks/>
          </p:cNvSpPr>
          <p:nvPr/>
        </p:nvSpPr>
        <p:spPr>
          <a:xfrm>
            <a:off x="328613" y="779074"/>
            <a:ext cx="3410429" cy="83099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l" defTabSz="493831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1800" b="0" kern="1200" cap="none" spc="-26" baseline="0">
                <a:ln w="3175"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  <a:cs typeface="Segoe Sans Display Semilight" pitchFamily="2" charset="0"/>
              </a:defRPr>
            </a:lvl1pPr>
          </a:lstStyle>
          <a:p>
            <a:r>
              <a:rPr lang="en-AU" dirty="0">
                <a:solidFill>
                  <a:srgbClr val="F3CCF6"/>
                </a:solidFill>
                <a:latin typeface="+mj-lt"/>
                <a:cs typeface="Segoe Sans Display Semilight"/>
              </a:rPr>
              <a:t>Identity Protection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  <a:cs typeface="Segoe Sans Display Semilight"/>
              </a:rPr>
              <a:t>M365 Business Premium </a:t>
            </a:r>
            <a:br>
              <a:rPr lang="en-AU" dirty="0">
                <a:latin typeface="+mj-lt"/>
              </a:rPr>
            </a:br>
            <a:r>
              <a:rPr lang="en-AU" dirty="0">
                <a:latin typeface="+mj-lt"/>
                <a:cs typeface="Segoe Sans Display Semilight"/>
              </a:rPr>
              <a:t>+ Microsoft Entra ID P2 Add On 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E3337A9-2179-58BA-1A83-458C935CBF22}"/>
              </a:ext>
            </a:extLst>
          </p:cNvPr>
          <p:cNvSpPr txBox="1">
            <a:spLocks/>
          </p:cNvSpPr>
          <p:nvPr/>
        </p:nvSpPr>
        <p:spPr>
          <a:xfrm>
            <a:off x="328612" y="1707106"/>
            <a:ext cx="3219348" cy="6155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bg1"/>
                </a:solidFill>
                <a:latin typeface="+mn-lt"/>
                <a:ea typeface="+mn-ea"/>
                <a:cs typeface="Segoe Sans Display Semilight" pitchFamily="2" charset="0"/>
              </a:defRPr>
            </a:lvl1pPr>
            <a:lvl2pPr marL="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2pPr>
            <a:lvl3pPr marL="242060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3pPr>
            <a:lvl4pPr marL="350484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800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4pPr>
            <a:lvl5pPr marL="453022" marR="0" indent="0" algn="l" defTabSz="493831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94" kern="1200" spc="0" baseline="0">
                <a:solidFill>
                  <a:schemeClr val="tx1"/>
                </a:solidFill>
                <a:latin typeface="Segoe Sans Display (Body)"/>
                <a:ea typeface="+mn-ea"/>
                <a:cs typeface="+mn-cs"/>
              </a:defRPr>
            </a:lvl5pPr>
            <a:lvl6pPr marL="1358035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4951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51866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98782" indent="-123458" algn="l" defTabSz="4938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5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cs typeface="Segoe Sans Display Semilight"/>
              </a:rPr>
              <a:t>Add Microsoft Entra ID P2 to M365 Business Premium to strengthen your identity management with advanced risk-based conditional access, seamless authentication and comprehensive governance to secure user access. </a:t>
            </a:r>
          </a:p>
        </p:txBody>
      </p:sp>
    </p:spTree>
    <p:extLst>
      <p:ext uri="{BB962C8B-B14F-4D97-AF65-F5344CB8AC3E}">
        <p14:creationId xmlns:p14="http://schemas.microsoft.com/office/powerpoint/2010/main" val="17830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79E714-E826-42A0-AEBB-CD76BC80E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0372" y="1173068"/>
            <a:ext cx="1980952" cy="208850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2D71FC3-292A-43CA-8200-0C470FC88A4C}"/>
              </a:ext>
            </a:extLst>
          </p:cNvPr>
          <p:cNvSpPr/>
          <p:nvPr/>
        </p:nvSpPr>
        <p:spPr bwMode="auto">
          <a:xfrm>
            <a:off x="310372" y="1173068"/>
            <a:ext cx="1980000" cy="199321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Comprehensive </a:t>
            </a:r>
            <a:b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Protection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Safeguards user identities with advanced features like risk-based policies conditional access, and multi-factor Authentication.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Automatically blocks sign-ins from risky locations, like </a:t>
            </a:r>
            <a:r>
              <a:rPr lang="en-US" sz="900" err="1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unrecognised</a:t>
            </a: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 devices logging in from suspicious IP addresses, using conditional access.</a:t>
            </a: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824AA3CC-4E7E-44D8-BE41-B5E484C84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192" y="1173068"/>
            <a:ext cx="1980952" cy="2088501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75EA0F3C-EEE4-418D-A25F-59D028E0E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0758" y="1173068"/>
            <a:ext cx="1980952" cy="208850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1AF34B36-4A10-4CAB-BBA3-D03CB0EEC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72" y="4662568"/>
            <a:ext cx="6219015" cy="2743999"/>
          </a:xfrm>
          <a:prstGeom prst="rect">
            <a:avLst/>
          </a:prstGeom>
        </p:spPr>
      </p:pic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A821B49E-95F7-40CD-B3AD-9EE83DD0414E}"/>
              </a:ext>
            </a:extLst>
          </p:cNvPr>
          <p:cNvCxnSpPr>
            <a:cxnSpLocks/>
          </p:cNvCxnSpPr>
          <p:nvPr/>
        </p:nvCxnSpPr>
        <p:spPr>
          <a:xfrm>
            <a:off x="1865125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206DA9F-1666-4110-836F-BE0873D26414}"/>
              </a:ext>
            </a:extLst>
          </p:cNvPr>
          <p:cNvCxnSpPr>
            <a:cxnSpLocks/>
          </p:cNvCxnSpPr>
          <p:nvPr/>
        </p:nvCxnSpPr>
        <p:spPr>
          <a:xfrm>
            <a:off x="3419878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613FD1D-6690-49F3-8F36-33FD89BB046C}"/>
              </a:ext>
            </a:extLst>
          </p:cNvPr>
          <p:cNvCxnSpPr>
            <a:cxnSpLocks/>
          </p:cNvCxnSpPr>
          <p:nvPr/>
        </p:nvCxnSpPr>
        <p:spPr>
          <a:xfrm>
            <a:off x="5060005" y="4772098"/>
            <a:ext cx="0" cy="2524939"/>
          </a:xfrm>
          <a:prstGeom prst="line">
            <a:avLst/>
          </a:prstGeom>
          <a:ln w="12700"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>
            <a:extLst>
              <a:ext uri="{FF2B5EF4-FFF2-40B4-BE49-F238E27FC236}">
                <a16:creationId xmlns:a16="http://schemas.microsoft.com/office/drawing/2014/main" id="{2C6275C2-AF94-42D6-9516-CAC2DC7BCD52}"/>
              </a:ext>
            </a:extLst>
          </p:cNvPr>
          <p:cNvSpPr/>
          <p:nvPr/>
        </p:nvSpPr>
        <p:spPr bwMode="auto">
          <a:xfrm>
            <a:off x="2420758" y="1173068"/>
            <a:ext cx="1980000" cy="2041721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Streamlined </a:t>
            </a:r>
            <a:br>
              <a:rPr lang="en-US" sz="11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Management</a:t>
            </a:r>
            <a:endParaRPr lang="en-US" sz="1000" dirty="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Automates access assignments, reviews and lifecycle processes, reducing complexity and enhancing productivity.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Entitlement Management enables contractors to self-request access to specific projects with automatic expiration, ensuring access is revoked after the </a:t>
            </a:r>
            <a:b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900" dirty="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project ends.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7C4AACA-3537-4290-B660-8DA719552E8F}"/>
              </a:ext>
            </a:extLst>
          </p:cNvPr>
          <p:cNvSpPr/>
          <p:nvPr/>
        </p:nvSpPr>
        <p:spPr bwMode="auto">
          <a:xfrm>
            <a:off x="4530192" y="1173069"/>
            <a:ext cx="1980000" cy="1803976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108000" bIns="108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ts val="600"/>
              </a:spcAft>
            </a:pP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Enhanced </a:t>
            </a:r>
            <a:b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11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Privilege Control</a:t>
            </a:r>
            <a:endParaRPr lang="en-US" sz="1000">
              <a:solidFill>
                <a:schemeClr val="tx1"/>
              </a:solidFill>
              <a:ea typeface="Segoe UI" pitchFamily="34" charset="0"/>
              <a:cs typeface="Segoe UI" pitchFamily="34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Grants elevated permissions only when needed, reducing risk by limiting access to sensitive systems during critical updates.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9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Example: Privileged Identity Management allows IT admins to activate elevated permissions only during critical system updates.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7B7C0-4246-4CC7-BEB7-6D8029021D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8613" y="352954"/>
            <a:ext cx="6181579" cy="646331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>
                <a:cs typeface="Segoe Sans Display Semilight"/>
              </a:rPr>
              <a:t>Microsoft Entra</a:t>
            </a:r>
            <a:r>
              <a:rPr lang="en-US" sz="1400" dirty="0">
                <a:latin typeface="+mj-lt"/>
                <a:cs typeface="Segoe Sans Display Semilight"/>
              </a:rPr>
              <a:t> ID Plan 2 offers robust identity protection, seamless access management, and compliance tools, ensuring secure access and </a:t>
            </a:r>
            <a:br>
              <a:rPr lang="en-US" sz="1400" dirty="0"/>
            </a:br>
            <a:r>
              <a:rPr lang="en-US" sz="1400" dirty="0">
                <a:latin typeface="+mj-lt"/>
                <a:cs typeface="Segoe Sans Display Semilight"/>
              </a:rPr>
              <a:t>governance across all environments.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647757A-D40E-4E8F-87A7-2767C5AD2E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3142A21-C441-47FB-B6AD-6430477D23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24ACAA98-F3B5-457B-93C7-F1CECFBC69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9DD2420-81AD-41E5-8B88-5A7E6E67AD1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DDFFE3D5-E0B9-4A7D-8764-47FC2F019E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AA09A908-359C-48DC-A9D7-CFB2FFA427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8" name="Text Placeholder 167">
            <a:extLst>
              <a:ext uri="{FF2B5EF4-FFF2-40B4-BE49-F238E27FC236}">
                <a16:creationId xmlns:a16="http://schemas.microsoft.com/office/drawing/2014/main" id="{1D121A0E-D7ED-4EE5-9FBB-BB51DC1692E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spAutoFit/>
          </a:bodyPr>
          <a:lstStyle/>
          <a:p>
            <a:r>
              <a:rPr lang="en-US" sz="700"/>
              <a:t>Don't become a target—reach out today to fortify your information protection and shield your business from costly data loss and security threats.</a:t>
            </a:r>
          </a:p>
          <a:p>
            <a:r>
              <a:rPr lang="en-US" sz="700"/>
              <a:t>Learn how Microsoft 365 can help you empower your team to work securely from anywhere, streamline costs and enhance data protection.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59EB6FD-E6EB-4D17-8EB7-BEB2E7EA224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64% of businesses faced BEC attacks in 2024</a:t>
            </a:r>
            <a:endParaRPr lang="en-US" dirty="0">
              <a:latin typeface="+mj-lt"/>
            </a:endParaRP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74887148-64CC-4B51-B1A9-163D2A20A5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err="1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HoxHunt</a:t>
            </a:r>
            <a:r>
              <a:rPr lang="en-US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Phishing Trends Report</a:t>
            </a:r>
            <a:r>
              <a:rPr lang="en-US" dirty="0"/>
              <a:t>​​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6DB38AF-65B6-45F2-AED9-0590DCF15C68}"/>
              </a:ext>
            </a:extLst>
          </p:cNvPr>
          <p:cNvSpPr txBox="1"/>
          <p:nvPr/>
        </p:nvSpPr>
        <p:spPr>
          <a:xfrm>
            <a:off x="328613" y="4105665"/>
            <a:ext cx="6183983" cy="4308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800"/>
              </a:spcAft>
              <a:defRPr/>
            </a:pPr>
            <a:r>
              <a:rPr lang="en-US" sz="1400" dirty="0">
                <a:latin typeface="+mj-lt"/>
                <a:cs typeface="Segoe Sans Display Semilight"/>
              </a:rPr>
              <a:t>M365 Business Premium Plus </a:t>
            </a:r>
            <a:br>
              <a:rPr lang="en-US" sz="1400" dirty="0">
                <a:latin typeface="+mj-lt"/>
                <a:cs typeface="Segoe Sans Display Semilight" pitchFamily="2" charset="0"/>
              </a:rPr>
            </a:br>
            <a:r>
              <a:rPr lang="en-US" sz="1400" dirty="0">
                <a:latin typeface="+mj-lt"/>
                <a:cs typeface="Segoe Sans Display Semilight"/>
              </a:rPr>
              <a:t>Microsoft Entra ID P2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14C81635-535E-4A82-819F-17A7EA7ADB8D}"/>
              </a:ext>
            </a:extLst>
          </p:cNvPr>
          <p:cNvSpPr>
            <a:spLocks/>
          </p:cNvSpPr>
          <p:nvPr/>
        </p:nvSpPr>
        <p:spPr bwMode="auto">
          <a:xfrm>
            <a:off x="1865125" y="4662569"/>
            <a:ext cx="1554753" cy="1966862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Drivers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&amp; Project Objectives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Cost-effective Zero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Trust security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Stricter identity and access controls for compliance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Secure access for hybrid workforce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Automating risk response and access reviews</a:t>
            </a:r>
          </a:p>
          <a:p>
            <a:pPr marL="122238" indent="-122238" algn="l" defTabSz="932472" fontAlgn="base">
              <a:spcBef>
                <a:spcPct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Least privilege enforcement to reduce risk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E88DACA3-AC69-4F09-B6B8-E05B3207AE24}"/>
              </a:ext>
            </a:extLst>
          </p:cNvPr>
          <p:cNvSpPr>
            <a:spLocks/>
          </p:cNvSpPr>
          <p:nvPr/>
        </p:nvSpPr>
        <p:spPr bwMode="auto">
          <a:xfrm>
            <a:off x="310372" y="4662569"/>
            <a:ext cx="1554753" cy="21284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Current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Challenges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Increased identity-based attacks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Lack of adaptive access control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Challenge detecting compromised accounts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Manual risky sign-ins or access reviews processes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risks related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to weak governance</a:t>
            </a:r>
          </a:p>
          <a:p>
            <a:pPr marL="114300" indent="-114300" algn="l" defTabSz="932472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Excessive admin access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775A6C6-230D-4EE8-A352-6FD97FBF9172}"/>
              </a:ext>
            </a:extLst>
          </p:cNvPr>
          <p:cNvSpPr>
            <a:spLocks/>
          </p:cNvSpPr>
          <p:nvPr/>
        </p:nvSpPr>
        <p:spPr bwMode="auto">
          <a:xfrm>
            <a:off x="3419880" y="4662569"/>
            <a:ext cx="1515066" cy="2743998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108000" rIns="36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New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Capabilities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Identity Protection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Detect and mitigate identity risks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Privileged Identity Management (PIM)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Control and limit admin access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Access Reviews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auditing for compliance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Risk-Based Conditional Access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Block or challenge risky sign-ins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Entitlement Management – </a:t>
            </a: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Automate user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access workflows</a:t>
            </a:r>
          </a:p>
          <a:p>
            <a:pPr algn="l" defTabSz="932472" fontAlgn="base">
              <a:spcBef>
                <a:spcPct val="0"/>
              </a:spcBef>
              <a:spcAft>
                <a:spcPts val="300"/>
              </a:spcAft>
            </a:pPr>
            <a:r>
              <a:rPr lang="en-US" sz="8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Automated Remediation –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AI-powered response to </a:t>
            </a:r>
            <a:b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</a:b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threats</a:t>
            </a: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3FFC573C-9036-438B-9128-1FF138525855}"/>
              </a:ext>
            </a:extLst>
          </p:cNvPr>
          <p:cNvSpPr>
            <a:spLocks/>
          </p:cNvSpPr>
          <p:nvPr/>
        </p:nvSpPr>
        <p:spPr bwMode="auto">
          <a:xfrm>
            <a:off x="5100446" y="4662569"/>
            <a:ext cx="1228341" cy="265166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44000" tIns="108000" rIns="72000" bIns="72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defTabSz="932472" fontAlgn="base">
              <a:spcBef>
                <a:spcPct val="0"/>
              </a:spcBef>
            </a:pP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Business </a:t>
            </a:r>
            <a:b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</a:br>
            <a:r>
              <a:rPr lang="en-US" sz="900">
                <a:solidFill>
                  <a:schemeClr val="tx1"/>
                </a:solidFill>
                <a:latin typeface="+mj-lt"/>
                <a:ea typeface="Segoe UI" pitchFamily="34" charset="0"/>
                <a:cs typeface="Segoe Sans Display Semilight" pitchFamily="2" charset="0"/>
              </a:rPr>
              <a:t>Outcomes</a:t>
            </a:r>
          </a:p>
          <a:p>
            <a:pPr algn="l" defTabSz="932472" fontAlgn="base">
              <a:spcBef>
                <a:spcPct val="0"/>
              </a:spcBef>
            </a:pPr>
            <a:endParaRPr lang="en-US" sz="800">
              <a:solidFill>
                <a:schemeClr val="tx1"/>
              </a:solidFill>
              <a:ea typeface="Segoe UI" pitchFamily="34" charset="0"/>
              <a:cs typeface="Segoe Sans Display Semilight" pitchFamily="2" charset="0"/>
            </a:endParaRP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Identity Security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Employee awareness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Business continuity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Customer trust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Risk of data leaks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Compliance penalties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IT administration time</a:t>
            </a:r>
          </a:p>
          <a:p>
            <a:pPr algn="l" defTabSz="932472" fontAlgn="base">
              <a:spcBef>
                <a:spcPct val="0"/>
              </a:spcBef>
              <a:spcAft>
                <a:spcPts val="1200"/>
              </a:spcAft>
            </a:pPr>
            <a:r>
              <a:rPr lang="en-US" sz="800">
                <a:solidFill>
                  <a:schemeClr val="tx1"/>
                </a:solidFill>
                <a:ea typeface="Segoe UI" pitchFamily="34" charset="0"/>
                <a:cs typeface="Segoe Sans Display Semilight" pitchFamily="2" charset="0"/>
              </a:rPr>
              <a:t>Downtime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1692D-6A5C-4CEE-928C-AFC974429FF4}"/>
              </a:ext>
            </a:extLst>
          </p:cNvPr>
          <p:cNvGrpSpPr/>
          <p:nvPr/>
        </p:nvGrpSpPr>
        <p:grpSpPr>
          <a:xfrm>
            <a:off x="6317255" y="5984168"/>
            <a:ext cx="146498" cy="146497"/>
            <a:chOff x="6239467" y="5727875"/>
            <a:chExt cx="179997" cy="179997"/>
          </a:xfrm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FC733115-A7EB-4B75-8BDD-A31DB90267BA}"/>
                </a:ext>
              </a:extLst>
            </p:cNvPr>
            <p:cNvSpPr/>
            <p:nvPr/>
          </p:nvSpPr>
          <p:spPr>
            <a:xfrm>
              <a:off x="6239467" y="5727875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B467FBAD-F180-4D86-85B2-4C664E51C0F8}"/>
                </a:ext>
              </a:extLst>
            </p:cNvPr>
            <p:cNvSpPr/>
            <p:nvPr/>
          </p:nvSpPr>
          <p:spPr>
            <a:xfrm>
              <a:off x="6329466" y="5783775"/>
              <a:ext cx="567" cy="74854"/>
            </a:xfrm>
            <a:custGeom>
              <a:avLst/>
              <a:gdLst>
                <a:gd name="connsiteX0" fmla="*/ 0 w 397"/>
                <a:gd name="connsiteY0" fmla="*/ 0 h 52399"/>
                <a:gd name="connsiteX1" fmla="*/ 0 w 397"/>
                <a:gd name="connsiteY1" fmla="*/ 52399 h 52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97" h="52399">
                  <a:moveTo>
                    <a:pt x="0" y="0"/>
                  </a:moveTo>
                  <a:lnTo>
                    <a:pt x="0" y="52399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A1D01429-7AD9-44FA-9CC5-D2B44F0BE70F}"/>
                </a:ext>
              </a:extLst>
            </p:cNvPr>
            <p:cNvSpPr/>
            <p:nvPr/>
          </p:nvSpPr>
          <p:spPr>
            <a:xfrm>
              <a:off x="6292035" y="5821201"/>
              <a:ext cx="74860" cy="567"/>
            </a:xfrm>
            <a:custGeom>
              <a:avLst/>
              <a:gdLst>
                <a:gd name="connsiteX0" fmla="*/ 0 w 52403"/>
                <a:gd name="connsiteY0" fmla="*/ 0 h 397"/>
                <a:gd name="connsiteX1" fmla="*/ 52403 w 52403"/>
                <a:gd name="connsiteY1" fmla="*/ 0 h 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403" h="397">
                  <a:moveTo>
                    <a:pt x="0" y="0"/>
                  </a:moveTo>
                  <a:lnTo>
                    <a:pt x="52403" y="0"/>
                  </a:lnTo>
                </a:path>
              </a:pathLst>
            </a:custGeom>
            <a:ln w="3810" cap="rnd">
              <a:solidFill>
                <a:srgbClr val="00000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13C751-A88A-414D-99BC-5FE29DAAE40E}"/>
              </a:ext>
            </a:extLst>
          </p:cNvPr>
          <p:cNvGrpSpPr/>
          <p:nvPr/>
        </p:nvGrpSpPr>
        <p:grpSpPr>
          <a:xfrm>
            <a:off x="6317253" y="6258058"/>
            <a:ext cx="146498" cy="146497"/>
            <a:chOff x="6239464" y="5986511"/>
            <a:chExt cx="179997" cy="179997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EBE3033-B2A1-4C57-ABED-545F77669AD6}"/>
                </a:ext>
              </a:extLst>
            </p:cNvPr>
            <p:cNvSpPr/>
            <p:nvPr/>
          </p:nvSpPr>
          <p:spPr>
            <a:xfrm>
              <a:off x="6239464" y="5986511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1" name="Graphic 30">
              <a:extLst>
                <a:ext uri="{FF2B5EF4-FFF2-40B4-BE49-F238E27FC236}">
                  <a16:creationId xmlns:a16="http://schemas.microsoft.com/office/drawing/2014/main" id="{2305234C-9100-4455-93AB-8F4E0D2E002F}"/>
                </a:ext>
              </a:extLst>
            </p:cNvPr>
            <p:cNvGrpSpPr/>
            <p:nvPr/>
          </p:nvGrpSpPr>
          <p:grpSpPr>
            <a:xfrm>
              <a:off x="6289453" y="6039192"/>
              <a:ext cx="80016" cy="74633"/>
              <a:chOff x="3190705" y="4817436"/>
              <a:chExt cx="56012" cy="52244"/>
            </a:xfrm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8A2A0E54-D283-402A-B5D0-16E9BF9A115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EB427413-E8C2-462D-BD25-718641B6328A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6635A672-D02D-4D8A-9CFA-E844722D2B7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EA9229-3964-4C58-950B-A1D183A9B7B6}"/>
              </a:ext>
            </a:extLst>
          </p:cNvPr>
          <p:cNvGrpSpPr/>
          <p:nvPr/>
        </p:nvGrpSpPr>
        <p:grpSpPr>
          <a:xfrm>
            <a:off x="6317254" y="5436388"/>
            <a:ext cx="146498" cy="146497"/>
            <a:chOff x="6239465" y="5210603"/>
            <a:chExt cx="179997" cy="179997"/>
          </a:xfrm>
        </p:grpSpPr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9057A561-99E7-4992-88AC-4C3E9385CCFF}"/>
                </a:ext>
              </a:extLst>
            </p:cNvPr>
            <p:cNvSpPr/>
            <p:nvPr/>
          </p:nvSpPr>
          <p:spPr>
            <a:xfrm>
              <a:off x="6239465" y="5210603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aphic 32">
              <a:extLst>
                <a:ext uri="{FF2B5EF4-FFF2-40B4-BE49-F238E27FC236}">
                  <a16:creationId xmlns:a16="http://schemas.microsoft.com/office/drawing/2014/main" id="{592A8781-15B2-431C-A2EC-BF3E1DAC905D}"/>
                </a:ext>
              </a:extLst>
            </p:cNvPr>
            <p:cNvGrpSpPr/>
            <p:nvPr/>
          </p:nvGrpSpPr>
          <p:grpSpPr>
            <a:xfrm>
              <a:off x="6289454" y="5263284"/>
              <a:ext cx="80016" cy="74633"/>
              <a:chOff x="2996146" y="4819536"/>
              <a:chExt cx="56012" cy="52244"/>
            </a:xfrm>
          </p:grpSpPr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6017E29F-08F6-4664-81E8-BECF70154914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B65E0938-AA0F-4833-919A-E3FE88ED0F5B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E313736-7BFD-4E31-91D8-0F543B1DF23C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260735-1149-4C7E-B2AB-466EE9C18069}"/>
              </a:ext>
            </a:extLst>
          </p:cNvPr>
          <p:cNvGrpSpPr/>
          <p:nvPr/>
        </p:nvGrpSpPr>
        <p:grpSpPr>
          <a:xfrm>
            <a:off x="6317253" y="6531948"/>
            <a:ext cx="146498" cy="146497"/>
            <a:chOff x="6239464" y="6245147"/>
            <a:chExt cx="179997" cy="179997"/>
          </a:xfrm>
        </p:grpSpPr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C4B92448-70D1-472F-805D-8D6BAB575328}"/>
                </a:ext>
              </a:extLst>
            </p:cNvPr>
            <p:cNvSpPr/>
            <p:nvPr/>
          </p:nvSpPr>
          <p:spPr>
            <a:xfrm>
              <a:off x="6239464" y="6245147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63" name="Graphic 30">
              <a:extLst>
                <a:ext uri="{FF2B5EF4-FFF2-40B4-BE49-F238E27FC236}">
                  <a16:creationId xmlns:a16="http://schemas.microsoft.com/office/drawing/2014/main" id="{FAA0FE60-5A4D-41B7-8591-34D40511151A}"/>
                </a:ext>
              </a:extLst>
            </p:cNvPr>
            <p:cNvGrpSpPr/>
            <p:nvPr/>
          </p:nvGrpSpPr>
          <p:grpSpPr>
            <a:xfrm>
              <a:off x="6289453" y="6297828"/>
              <a:ext cx="80016" cy="74633"/>
              <a:chOff x="3190705" y="4817436"/>
              <a:chExt cx="56012" cy="52244"/>
            </a:xfrm>
          </p:grpSpPr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008E0742-4AFA-46EA-87F5-E054E28A3CA5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99CF3A4C-0DEE-4CBB-9086-942710F89AEB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7823F52-4173-4A99-9181-4B52737F195E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1D556C-4566-45FB-8C83-D2D07FFD029E}"/>
              </a:ext>
            </a:extLst>
          </p:cNvPr>
          <p:cNvGrpSpPr/>
          <p:nvPr/>
        </p:nvGrpSpPr>
        <p:grpSpPr>
          <a:xfrm>
            <a:off x="6317253" y="6805838"/>
            <a:ext cx="146498" cy="146497"/>
            <a:chOff x="6239464" y="6503783"/>
            <a:chExt cx="179997" cy="179997"/>
          </a:xfrm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00E62C37-72E4-426C-8F20-6945DBD19CF2}"/>
                </a:ext>
              </a:extLst>
            </p:cNvPr>
            <p:cNvSpPr/>
            <p:nvPr/>
          </p:nvSpPr>
          <p:spPr>
            <a:xfrm>
              <a:off x="6239464" y="6503783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0" name="Graphic 30">
              <a:extLst>
                <a:ext uri="{FF2B5EF4-FFF2-40B4-BE49-F238E27FC236}">
                  <a16:creationId xmlns:a16="http://schemas.microsoft.com/office/drawing/2014/main" id="{5CACAB4D-B195-4610-BB45-D3F0E29987C3}"/>
                </a:ext>
              </a:extLst>
            </p:cNvPr>
            <p:cNvGrpSpPr/>
            <p:nvPr/>
          </p:nvGrpSpPr>
          <p:grpSpPr>
            <a:xfrm>
              <a:off x="6289453" y="6556464"/>
              <a:ext cx="80016" cy="74633"/>
              <a:chOff x="3190705" y="4817436"/>
              <a:chExt cx="56012" cy="52244"/>
            </a:xfrm>
          </p:grpSpPr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E16ABB88-728B-4128-9233-796EEFB909D0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33E21E7D-3593-4E4F-B9EF-6E92312C8133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DBDBA02B-FB32-48A0-B102-4D32ABAAD193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5BE6089-6EA9-459A-8248-1B9297798E10}"/>
              </a:ext>
            </a:extLst>
          </p:cNvPr>
          <p:cNvGrpSpPr/>
          <p:nvPr/>
        </p:nvGrpSpPr>
        <p:grpSpPr>
          <a:xfrm>
            <a:off x="6317254" y="5710278"/>
            <a:ext cx="146498" cy="146497"/>
            <a:chOff x="6239465" y="5469239"/>
            <a:chExt cx="179997" cy="179997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E5E8D6C2-F72B-438B-84AE-7E3C39DB34AF}"/>
                </a:ext>
              </a:extLst>
            </p:cNvPr>
            <p:cNvSpPr/>
            <p:nvPr/>
          </p:nvSpPr>
          <p:spPr>
            <a:xfrm>
              <a:off x="6239465" y="5469239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6" name="Graphic 32">
              <a:extLst>
                <a:ext uri="{FF2B5EF4-FFF2-40B4-BE49-F238E27FC236}">
                  <a16:creationId xmlns:a16="http://schemas.microsoft.com/office/drawing/2014/main" id="{C632B0A9-D85B-46AA-B3DC-84E680123A2F}"/>
                </a:ext>
              </a:extLst>
            </p:cNvPr>
            <p:cNvGrpSpPr/>
            <p:nvPr/>
          </p:nvGrpSpPr>
          <p:grpSpPr>
            <a:xfrm>
              <a:off x="6289454" y="5521920"/>
              <a:ext cx="80016" cy="74633"/>
              <a:chOff x="2996146" y="4819536"/>
              <a:chExt cx="56012" cy="52244"/>
            </a:xfrm>
          </p:grpSpPr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79FCB8D-306B-432D-97A8-6BBD823F16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40B84D74-ED32-4454-8EAE-0D86CB73A1D6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51CEE76-D346-45C8-9DDF-3E1F85A579E5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FCA5AEC-4B05-47E2-9A38-28F0143A47F8}"/>
              </a:ext>
            </a:extLst>
          </p:cNvPr>
          <p:cNvGrpSpPr/>
          <p:nvPr/>
        </p:nvGrpSpPr>
        <p:grpSpPr>
          <a:xfrm rot="5400000">
            <a:off x="4934947" y="5909510"/>
            <a:ext cx="250115" cy="250115"/>
            <a:chOff x="6239465" y="4951967"/>
            <a:chExt cx="179997" cy="179997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D5A2F808-F727-4C67-9F76-0E2308188CF2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chemeClr val="bg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aphic 32">
              <a:extLst>
                <a:ext uri="{FF2B5EF4-FFF2-40B4-BE49-F238E27FC236}">
                  <a16:creationId xmlns:a16="http://schemas.microsoft.com/office/drawing/2014/main" id="{827E6A49-8E6C-4735-BAC3-CD33CAAF67E8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44E15DB-7D77-45A0-A252-83DEB9E9330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B24AEA8-433D-4893-A2EF-C214B9445A1D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761CE10-992A-44D7-84B7-4453E5CDEA5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F792334-E2DF-593A-1FD7-FC2895D5C7BF}"/>
              </a:ext>
            </a:extLst>
          </p:cNvPr>
          <p:cNvSpPr txBox="1"/>
          <p:nvPr/>
        </p:nvSpPr>
        <p:spPr>
          <a:xfrm>
            <a:off x="328613" y="7624629"/>
            <a:ext cx="6183983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457200">
              <a:spcAft>
                <a:spcPts val="800"/>
              </a:spcAft>
              <a:defRPr/>
            </a:pPr>
            <a:r>
              <a:rPr lang="en-US" sz="1400">
                <a:latin typeface="+mj-lt"/>
                <a:cs typeface="Segoe Sans Display Semilight" pitchFamily="2" charset="0"/>
              </a:rPr>
              <a:t>Together, let’s supercharge your security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5AA004-3CF6-4717-9562-3FED744D7CFF}"/>
              </a:ext>
            </a:extLst>
          </p:cNvPr>
          <p:cNvGrpSpPr/>
          <p:nvPr/>
        </p:nvGrpSpPr>
        <p:grpSpPr>
          <a:xfrm>
            <a:off x="6317253" y="7079729"/>
            <a:ext cx="146498" cy="146497"/>
            <a:chOff x="6239464" y="6762416"/>
            <a:chExt cx="179997" cy="179997"/>
          </a:xfrm>
        </p:grpSpPr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CA385760-9B02-434F-9B07-95C89579246B}"/>
                </a:ext>
              </a:extLst>
            </p:cNvPr>
            <p:cNvSpPr/>
            <p:nvPr/>
          </p:nvSpPr>
          <p:spPr>
            <a:xfrm>
              <a:off x="6239464" y="6762416"/>
              <a:ext cx="179997" cy="179997"/>
            </a:xfrm>
            <a:custGeom>
              <a:avLst/>
              <a:gdLst>
                <a:gd name="connsiteX0" fmla="*/ 126000 w 126000"/>
                <a:gd name="connsiteY0" fmla="*/ 63000 h 126000"/>
                <a:gd name="connsiteX1" fmla="*/ 63000 w 126000"/>
                <a:gd name="connsiteY1" fmla="*/ 126000 h 126000"/>
                <a:gd name="connsiteX2" fmla="*/ 0 w 126000"/>
                <a:gd name="connsiteY2" fmla="*/ 63000 h 126000"/>
                <a:gd name="connsiteX3" fmla="*/ 63000 w 126000"/>
                <a:gd name="connsiteY3" fmla="*/ 0 h 126000"/>
                <a:gd name="connsiteX4" fmla="*/ 126000 w 126000"/>
                <a:gd name="connsiteY4" fmla="*/ 63000 h 126000"/>
                <a:gd name="connsiteX5" fmla="*/ 12600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126000" y="63000"/>
                  </a:move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lnTo>
                    <a:pt x="12600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82" name="Graphic 30">
              <a:extLst>
                <a:ext uri="{FF2B5EF4-FFF2-40B4-BE49-F238E27FC236}">
                  <a16:creationId xmlns:a16="http://schemas.microsoft.com/office/drawing/2014/main" id="{47306B6C-2E8A-4227-A1D3-D3BA80ED5397}"/>
                </a:ext>
              </a:extLst>
            </p:cNvPr>
            <p:cNvGrpSpPr/>
            <p:nvPr/>
          </p:nvGrpSpPr>
          <p:grpSpPr>
            <a:xfrm>
              <a:off x="6289453" y="6815097"/>
              <a:ext cx="80016" cy="74633"/>
              <a:chOff x="3190705" y="4817436"/>
              <a:chExt cx="56012" cy="52244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8F45BCDA-02A7-4C0E-9F43-20D6C0A50F9E}"/>
                  </a:ext>
                </a:extLst>
              </p:cNvPr>
              <p:cNvSpPr/>
              <p:nvPr/>
            </p:nvSpPr>
            <p:spPr>
              <a:xfrm>
                <a:off x="3218712" y="4817436"/>
                <a:ext cx="397" cy="52244"/>
              </a:xfrm>
              <a:custGeom>
                <a:avLst/>
                <a:gdLst>
                  <a:gd name="connsiteX0" fmla="*/ 0 w 397"/>
                  <a:gd name="connsiteY0" fmla="*/ 0 h 52244"/>
                  <a:gd name="connsiteX1" fmla="*/ 0 w 397"/>
                  <a:gd name="connsiteY1" fmla="*/ 52244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0"/>
                    </a:moveTo>
                    <a:lnTo>
                      <a:pt x="0" y="5224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28A5ED94-DEF7-4CA5-8A42-4D0BA615FBC5}"/>
                  </a:ext>
                </a:extLst>
              </p:cNvPr>
              <p:cNvSpPr/>
              <p:nvPr/>
            </p:nvSpPr>
            <p:spPr>
              <a:xfrm>
                <a:off x="3218712" y="4846377"/>
                <a:ext cx="28006" cy="23304"/>
              </a:xfrm>
              <a:custGeom>
                <a:avLst/>
                <a:gdLst>
                  <a:gd name="connsiteX0" fmla="*/ 28006 w 28006"/>
                  <a:gd name="connsiteY0" fmla="*/ 0 h 23304"/>
                  <a:gd name="connsiteX1" fmla="*/ 0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0"/>
                    </a:moveTo>
                    <a:lnTo>
                      <a:pt x="0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B10B78C1-EB08-4558-817C-5396F944C109}"/>
                  </a:ext>
                </a:extLst>
              </p:cNvPr>
              <p:cNvSpPr/>
              <p:nvPr/>
            </p:nvSpPr>
            <p:spPr>
              <a:xfrm>
                <a:off x="3190705" y="4846377"/>
                <a:ext cx="28006" cy="23304"/>
              </a:xfrm>
              <a:custGeom>
                <a:avLst/>
                <a:gdLst>
                  <a:gd name="connsiteX0" fmla="*/ 0 w 28006"/>
                  <a:gd name="connsiteY0" fmla="*/ 0 h 23304"/>
                  <a:gd name="connsiteX1" fmla="*/ 28006 w 28006"/>
                  <a:gd name="connsiteY1" fmla="*/ 23304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0"/>
                    </a:moveTo>
                    <a:lnTo>
                      <a:pt x="28006" y="23304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A908D5-B007-4702-A13C-8D367DB5A518}"/>
              </a:ext>
            </a:extLst>
          </p:cNvPr>
          <p:cNvGrpSpPr/>
          <p:nvPr/>
        </p:nvGrpSpPr>
        <p:grpSpPr>
          <a:xfrm>
            <a:off x="6317254" y="5162498"/>
            <a:ext cx="146498" cy="146497"/>
            <a:chOff x="6239465" y="4951967"/>
            <a:chExt cx="179997" cy="179997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BD06271-B572-4727-B0D9-C64CAE87FF34}"/>
                </a:ext>
              </a:extLst>
            </p:cNvPr>
            <p:cNvSpPr/>
            <p:nvPr/>
          </p:nvSpPr>
          <p:spPr>
            <a:xfrm>
              <a:off x="6239465" y="4951967"/>
              <a:ext cx="179997" cy="179997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DDDFE1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41" name="Graphic 32">
              <a:extLst>
                <a:ext uri="{FF2B5EF4-FFF2-40B4-BE49-F238E27FC236}">
                  <a16:creationId xmlns:a16="http://schemas.microsoft.com/office/drawing/2014/main" id="{4BE4F8E3-9E4D-496A-8F7A-BDA60923B7E5}"/>
                </a:ext>
              </a:extLst>
            </p:cNvPr>
            <p:cNvGrpSpPr/>
            <p:nvPr/>
          </p:nvGrpSpPr>
          <p:grpSpPr>
            <a:xfrm>
              <a:off x="6289454" y="5004648"/>
              <a:ext cx="80016" cy="74633"/>
              <a:chOff x="2996146" y="4819536"/>
              <a:chExt cx="56012" cy="52244"/>
            </a:xfrm>
          </p:grpSpPr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90B0E1E8-AB24-4B83-BDD4-B2A17CF75318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06F7348-0789-41D7-9902-845B45E05248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E3F66129-D15E-4702-9172-C759D17BD5C6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3810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81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hite Templat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ustom 1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Starter Blue - February 2020_v6" id="{071E01FD-2079-42F8-8403-F72D98F421C4}" vid="{4AE5ECA4-1508-4F7F-B9BC-6CD0E5E51A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5ee5f-cdc9-400e-abeb-489c00a90ce7" xsi:nil="true"/>
    <lcf76f155ced4ddcb4097134ff3c332f xmlns="097bb821-340d-4a6b-ab9d-4a4be84d8d64">
      <Terms xmlns="http://schemas.microsoft.com/office/infopath/2007/PartnerControls"/>
    </lcf76f155ced4ddcb4097134ff3c332f>
    <SharedWithUsers xmlns="c8e5ee5f-cdc9-400e-abeb-489c00a90ce7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83CB5F-CEF0-435F-B9FE-9E4510FBF462}">
  <ds:schemaRefs>
    <ds:schemaRef ds:uri="4dd31aea-d8a2-4be3-9f39-1c1295f40056"/>
    <ds:schemaRef ds:uri="6df301cc-813f-4ddb-94b8-ab5dfbf2201d"/>
    <ds:schemaRef ds:uri="912a965b-18ab-48f9-afa9-986d97207d9f"/>
    <ds:schemaRef ds:uri="fdddb3d6-5bd7-4379-986a-b69d31005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86BE6C4-89D0-4534-BEA4-10350283988E}"/>
</file>

<file path=customXml/itemProps3.xml><?xml version="1.0" encoding="utf-8"?>
<ds:datastoreItem xmlns:ds="http://schemas.openxmlformats.org/officeDocument/2006/customXml" ds:itemID="{3702BDF6-79E2-411B-8E9A-1D77D35BBA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</TotalTime>
  <Words>691</Words>
  <Application>Microsoft Office PowerPoint</Application>
  <PresentationFormat>A4 Paper (210x297 mm)</PresentationFormat>
  <Paragraphs>78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Segoe Sans Display (Body)</vt:lpstr>
      <vt:lpstr>Aptos</vt:lpstr>
      <vt:lpstr>Arial</vt:lpstr>
      <vt:lpstr>Calibri</vt:lpstr>
      <vt:lpstr>Segoe Sans Display</vt:lpstr>
      <vt:lpstr>Segoe Sans Display Semilight</vt:lpstr>
      <vt:lpstr>Segoe UI</vt:lpstr>
      <vt:lpstr>Wingdings</vt:lpstr>
      <vt:lpstr>White Template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Matt George</dc:creator>
  <cp:keywords/>
  <dc:description/>
  <cp:lastModifiedBy>Lee-ann Dias</cp:lastModifiedBy>
  <cp:revision>12</cp:revision>
  <dcterms:created xsi:type="dcterms:W3CDTF">2025-01-16T21:55:48Z</dcterms:created>
  <dcterms:modified xsi:type="dcterms:W3CDTF">2025-03-31T12:37:29Z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MediaServiceImageTags">
    <vt:lpwstr/>
  </property>
  <property fmtid="{D5CDD505-2E9C-101B-9397-08002B2CF9AE}" pid="4" name="Order">
    <vt:r8>355900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