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A_6A46B9F5.xml" ContentType="application/vnd.ms-powerpoint.comments+xml"/>
  <Override PartName="/ppt/notesSlides/notesSlide2.xml" ContentType="application/vnd.openxmlformats-officedocument.presentationml.notesSlide+xml"/>
  <Override PartName="/ppt/comments/modernComment_12B_2F04674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299"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B6143898-5EF8-C5B8-ACDA-67DEB01B4374}" name="Guest User" initials="GU" userId="S::urn:spo:anon#208c8869f3dda41653c8be081d7bb22c5f7ab8eb1835c73d1b3c6c7a7090b9b1::"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7F2"/>
    <a:srgbClr val="8DC8E8"/>
    <a:srgbClr val="091F2C"/>
    <a:srgbClr val="F4F3F5"/>
    <a:srgbClr val="DDDFE1"/>
    <a:srgbClr val="737373"/>
    <a:srgbClr val="FDA700"/>
    <a:srgbClr val="B9DCD2"/>
    <a:srgbClr val="C5B4E3"/>
    <a:srgbClr val="FEA3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52" autoAdjust="0"/>
    <p:restoredTop sz="94694"/>
  </p:normalViewPr>
  <p:slideViewPr>
    <p:cSldViewPr snapToGrid="0">
      <p:cViewPr varScale="1">
        <p:scale>
          <a:sx n="63" d="100"/>
          <a:sy n="63" d="100"/>
        </p:scale>
        <p:origin x="1616" y="272"/>
      </p:cViewPr>
      <p:guideLst/>
    </p:cSldViewPr>
  </p:slideViewPr>
  <p:notesTextViewPr>
    <p:cViewPr>
      <p:scale>
        <a:sx n="1" d="1"/>
        <a:sy n="1" d="1"/>
      </p:scale>
      <p:origin x="0" y="0"/>
    </p:cViewPr>
  </p:notesTextViewPr>
  <p:notesViewPr>
    <p:cSldViewPr snapToGrid="0">
      <p:cViewPr varScale="1">
        <p:scale>
          <a:sx n="110" d="100"/>
          <a:sy n="110"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omments/modernComment_12A_6A46B9F5.xml><?xml version="1.0" encoding="utf-8"?>
<p188:cmLst xmlns:a="http://schemas.openxmlformats.org/drawingml/2006/main" xmlns:r="http://schemas.openxmlformats.org/officeDocument/2006/relationships" xmlns:p188="http://schemas.microsoft.com/office/powerpoint/2018/8/main">
  <p188:cm id="{29119532-9286-4F91-BB77-1DF33E27674B}" authorId="{B6143898-5EF8-C5B8-ACDA-67DEB01B4374}" status="resolved" created="2025-02-27T02:30:06.754" complete="100000">
    <ac:deMkLst xmlns:ac="http://schemas.microsoft.com/office/drawing/2013/main/command">
      <pc:docMk xmlns:pc="http://schemas.microsoft.com/office/powerpoint/2013/main/command"/>
      <pc:sldMk xmlns:pc="http://schemas.microsoft.com/office/powerpoint/2013/main/command" cId="1783020021" sldId="298"/>
      <ac:spMk id="11" creationId="{F049CE60-74BC-D9D1-CFAA-C8D5D7F6F4D1}"/>
    </ac:deMkLst>
    <p188:txBody>
      <a:bodyPr/>
      <a:lstStyle/>
      <a:p>
        <a:r>
          <a:rPr lang="en-US"/>
          <a:t>LD: Formatting to be updated</a:t>
        </a:r>
      </a:p>
    </p188:txBody>
  </p188:cm>
</p188:cmLst>
</file>

<file path=ppt/comments/modernComment_12B_2F04674A.xml><?xml version="1.0" encoding="utf-8"?>
<p188:cmLst xmlns:a="http://schemas.openxmlformats.org/drawingml/2006/main" xmlns:r="http://schemas.openxmlformats.org/officeDocument/2006/relationships" xmlns:p188="http://schemas.microsoft.com/office/powerpoint/2018/8/main">
  <p188:cm id="{98CBDB2A-6814-4CF4-849E-E3720B1436DE}" authorId="{4816684A-A0BC-EC2F-AC07-ACD94B84ABFF}" status="resolved" created="2025-02-18T21:34:23.799" complete="100000">
    <pc:sldMkLst xmlns:pc="http://schemas.microsoft.com/office/powerpoint/2013/main/command">
      <pc:docMk/>
      <pc:sldMk cId="788817738" sldId="299"/>
    </pc:sldMkLst>
    <p188:txBody>
      <a:bodyPr/>
      <a:lstStyle/>
      <a:p>
        <a:r>
          <a:rPr lang="en-US"/>
          <a:t>LD: I've updated Business Outcomes 
- Removed last point
- Replaced Identity Protection to Data Protection </a:t>
        </a:r>
      </a:p>
    </p188:txBody>
  </p188:cm>
  <p188:cm id="{1F64A249-5316-4872-BF1F-1FB691DF46A7}" authorId="{B6143898-5EF8-C5B8-ACDA-67DEB01B4374}" status="resolved" created="2025-02-27T02:31:21.210" complete="100000">
    <ac:deMkLst xmlns:ac="http://schemas.microsoft.com/office/drawing/2013/main/command">
      <pc:docMk xmlns:pc="http://schemas.microsoft.com/office/powerpoint/2013/main/command"/>
      <pc:sldMk xmlns:pc="http://schemas.microsoft.com/office/powerpoint/2013/main/command" cId="788817738" sldId="299"/>
      <ac:spMk id="94" creationId="{9BD3DEC4-6836-46B4-8F9A-0F7B754D8EF0}"/>
    </ac:deMkLst>
    <p188:txBody>
      <a:bodyPr/>
      <a:lstStyle/>
      <a:p>
        <a:r>
          <a:rPr lang="en-US"/>
          <a:t>LD: Check if you are okay with this formatting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3/31/2025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31/03/2025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6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2"/>
            <a:ext cx="6857999" cy="2781300"/>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921182"/>
            <a:ext cx="3100387" cy="553998"/>
          </a:xfrm>
        </p:spPr>
        <p:txBody>
          <a:bodyPr wrap="square" anchor="t">
            <a:spAutoFit/>
          </a:bodyPr>
          <a:lstStyle>
            <a:lvl1pPr>
              <a:defRPr sz="1800">
                <a:solidFill>
                  <a:schemeClr val="bg1"/>
                </a:solidFill>
                <a:latin typeface="+mn-lt"/>
              </a:defRPr>
            </a:lvl1pPr>
          </a:lstStyle>
          <a:p>
            <a:r>
              <a:rPr lang="en-US" dirty="0"/>
              <a:t>Click to edit </a:t>
            </a:r>
            <a:br>
              <a:rPr lang="en-US" dirty="0"/>
            </a:br>
            <a:r>
              <a:rPr lang="en-US" dirty="0"/>
              <a:t>Master title style</a:t>
            </a:r>
          </a:p>
        </p:txBody>
      </p:sp>
      <p:sp>
        <p:nvSpPr>
          <p:cNvPr id="6" name="Rectangle 5">
            <a:extLst>
              <a:ext uri="{FF2B5EF4-FFF2-40B4-BE49-F238E27FC236}">
                <a16:creationId xmlns:a16="http://schemas.microsoft.com/office/drawing/2014/main" id="{A8DBB797-1A10-40D2-A229-A3A0BC3BE1CC}"/>
              </a:ext>
            </a:extLst>
          </p:cNvPr>
          <p:cNvSpPr/>
          <p:nvPr userDrawn="1"/>
        </p:nvSpPr>
        <p:spPr bwMode="auto">
          <a:xfrm>
            <a:off x="0" y="6215040"/>
            <a:ext cx="6858000" cy="3690959"/>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CFD90AC6-3669-4159-99B3-1F8A48648F8B}"/>
              </a:ext>
            </a:extLst>
          </p:cNvPr>
          <p:cNvPicPr>
            <a:picLocks noChangeAspect="1"/>
          </p:cNvPicPr>
          <p:nvPr userDrawn="1"/>
        </p:nvPicPr>
        <p:blipFill>
          <a:blip r:embed="rId2">
            <a:extLst>
              <a:ext uri="{28A0092B-C50C-407E-A947-70E740481C1C}">
                <a14:useLocalDpi xmlns:a14="http://schemas.microsoft.com/office/drawing/2010/main" val="0"/>
              </a:ext>
            </a:extLst>
          </a:blip>
          <a:srcRect l="19660" r="19660"/>
          <a:stretch/>
        </p:blipFill>
        <p:spPr>
          <a:xfrm>
            <a:off x="3857624" y="0"/>
            <a:ext cx="3000375" cy="2781298"/>
          </a:xfrm>
          <a:custGeom>
            <a:avLst/>
            <a:gdLst>
              <a:gd name="connsiteX0" fmla="*/ 0 w 3000375"/>
              <a:gd name="connsiteY0" fmla="*/ 0 h 2781298"/>
              <a:gd name="connsiteX1" fmla="*/ 3000375 w 3000375"/>
              <a:gd name="connsiteY1" fmla="*/ 0 h 2781298"/>
              <a:gd name="connsiteX2" fmla="*/ 3000375 w 3000375"/>
              <a:gd name="connsiteY2" fmla="*/ 2781298 h 2781298"/>
              <a:gd name="connsiteX3" fmla="*/ 0 w 3000375"/>
              <a:gd name="connsiteY3" fmla="*/ 2781298 h 2781298"/>
            </a:gdLst>
            <a:ahLst/>
            <a:cxnLst>
              <a:cxn ang="0">
                <a:pos x="connsiteX0" y="connsiteY0"/>
              </a:cxn>
              <a:cxn ang="0">
                <a:pos x="connsiteX1" y="connsiteY1"/>
              </a:cxn>
              <a:cxn ang="0">
                <a:pos x="connsiteX2" y="connsiteY2"/>
              </a:cxn>
              <a:cxn ang="0">
                <a:pos x="connsiteX3" y="connsiteY3"/>
              </a:cxn>
            </a:cxnLst>
            <a:rect l="l" t="t" r="r" b="b"/>
            <a:pathLst>
              <a:path w="3000375" h="2781298">
                <a:moveTo>
                  <a:pt x="0" y="0"/>
                </a:moveTo>
                <a:lnTo>
                  <a:pt x="3000375" y="0"/>
                </a:lnTo>
                <a:lnTo>
                  <a:pt x="3000375" y="2781298"/>
                </a:lnTo>
                <a:lnTo>
                  <a:pt x="0" y="2781298"/>
                </a:lnTo>
                <a:close/>
              </a:path>
            </a:pathLst>
          </a:custGeom>
        </p:spPr>
      </p:pic>
      <p:sp>
        <p:nvSpPr>
          <p:cNvPr id="3" name="Text Placeholder 2">
            <a:extLst>
              <a:ext uri="{FF2B5EF4-FFF2-40B4-BE49-F238E27FC236}">
                <a16:creationId xmlns:a16="http://schemas.microsoft.com/office/drawing/2014/main" id="{B1705BA4-F9AA-4511-9774-06B9D8FA33F9}"/>
              </a:ext>
            </a:extLst>
          </p:cNvPr>
          <p:cNvSpPr>
            <a:spLocks noGrp="1"/>
          </p:cNvSpPr>
          <p:nvPr>
            <p:ph type="body" sz="quarter" idx="11" hasCustomPrompt="1"/>
          </p:nvPr>
        </p:nvSpPr>
        <p:spPr>
          <a:xfrm>
            <a:off x="328612" y="1580441"/>
            <a:ext cx="3100388" cy="419100"/>
          </a:xfrm>
        </p:spPr>
        <p:txBody>
          <a:bodyPr/>
          <a:lstStyle>
            <a:lvl1pPr marL="0" indent="0">
              <a:buNone/>
              <a:defRPr sz="1200">
                <a:solidFill>
                  <a:schemeClr val="bg1"/>
                </a:solidFill>
                <a:latin typeface="+mn-lt"/>
                <a:cs typeface="Segoe Sans Display Semilight" pitchFamily="2" charset="0"/>
              </a:defRPr>
            </a:lvl1pPr>
            <a:lvl2pPr marL="0" indent="0">
              <a:buNone/>
              <a:defRPr sz="1200"/>
            </a:lvl2pPr>
            <a:lvl3pPr marL="242060" indent="0">
              <a:buNone/>
              <a:defRPr/>
            </a:lvl3pPr>
            <a:lvl4pPr marL="350484" indent="0">
              <a:buNone/>
              <a:defRPr/>
            </a:lvl4pPr>
            <a:lvl5pPr marL="453022" indent="0">
              <a:buNone/>
              <a:defRPr/>
            </a:lvl5pPr>
          </a:lstStyle>
          <a:p>
            <a:pPr lvl="0"/>
            <a:r>
              <a:rPr lang="en-US" dirty="0"/>
              <a:t>Click to edit text styles</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2542949"/>
            <a:ext cx="6858000" cy="59055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9" name="Text Placeholder 48">
            <a:extLst>
              <a:ext uri="{FF2B5EF4-FFF2-40B4-BE49-F238E27FC236}">
                <a16:creationId xmlns:a16="http://schemas.microsoft.com/office/drawing/2014/main" id="{BBED177B-5EB3-4D19-B936-AD877B51F4A6}"/>
              </a:ext>
            </a:extLst>
          </p:cNvPr>
          <p:cNvSpPr>
            <a:spLocks noGrp="1"/>
          </p:cNvSpPr>
          <p:nvPr>
            <p:ph type="body" sz="quarter" idx="10" hasCustomPrompt="1"/>
          </p:nvPr>
        </p:nvSpPr>
        <p:spPr>
          <a:xfrm>
            <a:off x="328613" y="2910329"/>
            <a:ext cx="3309610" cy="123111"/>
          </a:xfrm>
        </p:spPr>
        <p:txBody>
          <a:bodyPr wrap="square">
            <a:spAutoFit/>
          </a:bodyPr>
          <a:lstStyle>
            <a:lvl1pPr marL="0" indent="0">
              <a:buNone/>
              <a:defRPr sz="800" u="sng">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a:t>
            </a: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2596371"/>
            <a:ext cx="6200776" cy="246221"/>
          </a:xfrm>
        </p:spPr>
        <p:txBody>
          <a:bodyPr wrap="square" anchor="ctr">
            <a:spAutoFit/>
          </a:bodyPr>
          <a:lstStyle>
            <a:lvl1pPr marL="0" indent="0">
              <a:buNone/>
              <a:defRPr sz="16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text styles</a:t>
            </a:r>
          </a:p>
        </p:txBody>
      </p:sp>
      <p:pic>
        <p:nvPicPr>
          <p:cNvPr id="12" name="Picture 11">
            <a:extLst>
              <a:ext uri="{FF2B5EF4-FFF2-40B4-BE49-F238E27FC236}">
                <a16:creationId xmlns:a16="http://schemas.microsoft.com/office/drawing/2014/main" id="{8E07FB80-6BAF-88AD-68FB-2D050CB50A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58183" y="148493"/>
            <a:ext cx="2108632" cy="636769"/>
          </a:xfrm>
          <a:prstGeom prst="rect">
            <a:avLst/>
          </a:prstGeom>
        </p:spPr>
      </p:pic>
      <p:cxnSp>
        <p:nvCxnSpPr>
          <p:cNvPr id="14" name="Straight Connector 13">
            <a:extLst>
              <a:ext uri="{FF2B5EF4-FFF2-40B4-BE49-F238E27FC236}">
                <a16:creationId xmlns:a16="http://schemas.microsoft.com/office/drawing/2014/main" id="{6B1DBB6D-790D-B377-A222-E2DF314EB6F6}"/>
              </a:ext>
            </a:extLst>
          </p:cNvPr>
          <p:cNvCxnSpPr/>
          <p:nvPr userDrawn="1"/>
        </p:nvCxnSpPr>
        <p:spPr>
          <a:xfrm>
            <a:off x="1555168" y="349237"/>
            <a:ext cx="0" cy="219742"/>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6939"/>
            <a:ext cx="1045637" cy="212040"/>
          </a:xfrm>
        </p:spPr>
        <p:txBody>
          <a:bodyPr anchor="ctr"/>
          <a:lstStyle>
            <a:lvl1pPr marL="0" indent="0" algn="ctr">
              <a:buNone/>
              <a:defRPr sz="900">
                <a:solidFill>
                  <a:schemeClr val="bg1"/>
                </a:solidFill>
              </a:defRPr>
            </a:lvl1pPr>
          </a:lstStyle>
          <a:p>
            <a:r>
              <a:rPr lang="en-US" dirty="0"/>
              <a:t>Partner logo</a:t>
            </a: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Blank">
    <p:bg>
      <p:bgPr>
        <a:solidFill>
          <a:srgbClr val="F4F3F5"/>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92FB5B7-0A30-46BB-A19F-A4AC16F57B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157" t="11944" b="5786"/>
          <a:stretch/>
        </p:blipFill>
        <p:spPr>
          <a:xfrm>
            <a:off x="2" y="3"/>
            <a:ext cx="6857995" cy="3482793"/>
          </a:xfrm>
          <a:custGeom>
            <a:avLst/>
            <a:gdLst>
              <a:gd name="connsiteX0" fmla="*/ 0 w 6857995"/>
              <a:gd name="connsiteY0" fmla="*/ 0 h 3381883"/>
              <a:gd name="connsiteX1" fmla="*/ 6857995 w 6857995"/>
              <a:gd name="connsiteY1" fmla="*/ 0 h 3381883"/>
              <a:gd name="connsiteX2" fmla="*/ 6857995 w 6857995"/>
              <a:gd name="connsiteY2" fmla="*/ 3381883 h 3381883"/>
              <a:gd name="connsiteX3" fmla="*/ 0 w 6857995"/>
              <a:gd name="connsiteY3" fmla="*/ 3381883 h 3381883"/>
            </a:gdLst>
            <a:ahLst/>
            <a:cxnLst>
              <a:cxn ang="0">
                <a:pos x="connsiteX0" y="connsiteY0"/>
              </a:cxn>
              <a:cxn ang="0">
                <a:pos x="connsiteX1" y="connsiteY1"/>
              </a:cxn>
              <a:cxn ang="0">
                <a:pos x="connsiteX2" y="connsiteY2"/>
              </a:cxn>
              <a:cxn ang="0">
                <a:pos x="connsiteX3" y="connsiteY3"/>
              </a:cxn>
            </a:cxnLst>
            <a:rect l="l" t="t" r="r" b="b"/>
            <a:pathLst>
              <a:path w="6857995" h="3381883">
                <a:moveTo>
                  <a:pt x="0" y="0"/>
                </a:moveTo>
                <a:lnTo>
                  <a:pt x="6857995" y="0"/>
                </a:lnTo>
                <a:lnTo>
                  <a:pt x="6857995" y="3381883"/>
                </a:lnTo>
                <a:lnTo>
                  <a:pt x="0" y="3381883"/>
                </a:lnTo>
                <a:close/>
              </a:path>
            </a:pathLst>
          </a:custGeom>
        </p:spPr>
      </p:pic>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4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title style</a:t>
            </a:r>
          </a:p>
        </p:txBody>
      </p:sp>
      <p:sp>
        <p:nvSpPr>
          <p:cNvPr id="18" name="Rectangle 17">
            <a:extLst>
              <a:ext uri="{FF2B5EF4-FFF2-40B4-BE49-F238E27FC236}">
                <a16:creationId xmlns:a16="http://schemas.microsoft.com/office/drawing/2014/main" id="{479029A9-D9C7-4716-A233-4DADF6BF80E2}"/>
              </a:ext>
            </a:extLst>
          </p:cNvPr>
          <p:cNvSpPr/>
          <p:nvPr userDrawn="1"/>
        </p:nvSpPr>
        <p:spPr bwMode="auto">
          <a:xfrm>
            <a:off x="1" y="7543800"/>
            <a:ext cx="6858000" cy="23622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A5D42D52-D9B4-41AD-9E67-B1C90CEBE166}"/>
              </a:ext>
              <a:ext uri="{C183D7F6-B498-43B3-948B-1728B52AA6E4}">
                <adec:decorative xmlns:adec="http://schemas.microsoft.com/office/drawing/2017/decorative" val="1"/>
              </a:ext>
            </a:extLst>
          </p:cNvPr>
          <p:cNvCxnSpPr>
            <a:cxnSpLocks/>
          </p:cNvCxnSpPr>
          <p:nvPr userDrawn="1"/>
        </p:nvCxnSpPr>
        <p:spPr>
          <a:xfrm>
            <a:off x="2567163" y="7998609"/>
            <a:ext cx="0" cy="1162886"/>
          </a:xfrm>
          <a:prstGeom prst="line">
            <a:avLst/>
          </a:prstGeom>
          <a:ln w="12700">
            <a:solidFill>
              <a:srgbClr val="56AEF9"/>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66C8E06-597F-43D3-AE73-9B3EA2286445}"/>
              </a:ext>
            </a:extLst>
          </p:cNvPr>
          <p:cNvSpPr>
            <a:spLocks noGrp="1"/>
          </p:cNvSpPr>
          <p:nvPr>
            <p:ph type="body" sz="quarter" idx="11" hasCustomPrompt="1"/>
          </p:nvPr>
        </p:nvSpPr>
        <p:spPr>
          <a:xfrm>
            <a:off x="328613" y="7930614"/>
            <a:ext cx="2097087" cy="728625"/>
          </a:xfrm>
        </p:spPr>
        <p:txBody>
          <a:bodyPr/>
          <a:lstStyle>
            <a:lvl1pPr marL="0" indent="0">
              <a:buNone/>
              <a:defRPr sz="900">
                <a:solidFill>
                  <a:schemeClr val="tx1"/>
                </a:solidFill>
                <a:latin typeface="+mn-lt"/>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dirty="0"/>
              <a:t>[Flexible partner content space – templated but open ended]</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p>
        </p:txBody>
      </p:sp>
      <p:sp>
        <p:nvSpPr>
          <p:cNvPr id="29" name="Text Placeholder 28">
            <a:extLst>
              <a:ext uri="{FF2B5EF4-FFF2-40B4-BE49-F238E27FC236}">
                <a16:creationId xmlns:a16="http://schemas.microsoft.com/office/drawing/2014/main" id="{B48AABC4-C8DB-4F3A-A7AA-72B26625F127}"/>
              </a:ext>
            </a:extLst>
          </p:cNvPr>
          <p:cNvSpPr>
            <a:spLocks noGrp="1"/>
          </p:cNvSpPr>
          <p:nvPr>
            <p:ph type="body" sz="quarter" idx="12" hasCustomPrompt="1"/>
          </p:nvPr>
        </p:nvSpPr>
        <p:spPr>
          <a:xfrm>
            <a:off x="2708626" y="7930614"/>
            <a:ext cx="2323397" cy="582900"/>
          </a:xfrm>
        </p:spPr>
        <p:txBody>
          <a:bodyPr/>
          <a:lstStyle>
            <a:lvl1pPr marL="0" indent="0">
              <a:buNone/>
              <a:defRPr sz="900">
                <a:solidFill>
                  <a:schemeClr val="tx1"/>
                </a:solidFill>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dirty="0"/>
              <a:t>About [Partner]</a:t>
            </a:r>
          </a:p>
          <a:p>
            <a:pPr lvl="0"/>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eros </a:t>
            </a:r>
            <a:r>
              <a:rPr lang="en-US" dirty="0" err="1"/>
              <a:t>quis</a:t>
            </a:r>
            <a:r>
              <a:rPr lang="en-US" dirty="0"/>
              <a:t> </a:t>
            </a:r>
            <a:r>
              <a:rPr lang="en-US" dirty="0" err="1"/>
              <a:t>urna</a:t>
            </a:r>
            <a:r>
              <a:rPr lang="en-US" dirty="0"/>
              <a:t>.</a:t>
            </a:r>
          </a:p>
        </p:txBody>
      </p:sp>
      <p:sp>
        <p:nvSpPr>
          <p:cNvPr id="31" name="Text Placeholder 30">
            <a:extLst>
              <a:ext uri="{FF2B5EF4-FFF2-40B4-BE49-F238E27FC236}">
                <a16:creationId xmlns:a16="http://schemas.microsoft.com/office/drawing/2014/main" id="{E7F73BA1-0BBA-410E-A92B-3EBBB2E7D7F0}"/>
              </a:ext>
            </a:extLst>
          </p:cNvPr>
          <p:cNvSpPr>
            <a:spLocks noGrp="1"/>
          </p:cNvSpPr>
          <p:nvPr>
            <p:ph type="body" sz="quarter" idx="13" hasCustomPrompt="1"/>
          </p:nvPr>
        </p:nvSpPr>
        <p:spPr>
          <a:xfrm>
            <a:off x="3008247" y="8600845"/>
            <a:ext cx="2023776" cy="304699"/>
          </a:xfrm>
        </p:spPr>
        <p:txBody>
          <a:bodyPr wrap="square">
            <a:spAutoFit/>
          </a:bodyPr>
          <a:lstStyle>
            <a:lvl1pPr marL="0" indent="0">
              <a:buNone/>
              <a:defRPr sz="90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dirty="0"/>
              <a:t>[Partner CTA]</a:t>
            </a:r>
          </a:p>
          <a:p>
            <a:pPr lvl="0"/>
            <a:r>
              <a:rPr lang="en-US" dirty="0"/>
              <a:t>Learn more about our services &gt;</a:t>
            </a:r>
          </a:p>
        </p:txBody>
      </p:sp>
      <p:sp>
        <p:nvSpPr>
          <p:cNvPr id="33" name="Picture Placeholder 32">
            <a:extLst>
              <a:ext uri="{FF2B5EF4-FFF2-40B4-BE49-F238E27FC236}">
                <a16:creationId xmlns:a16="http://schemas.microsoft.com/office/drawing/2014/main" id="{D911259B-6C32-49B8-B320-2AFCE74CB184}"/>
              </a:ext>
            </a:extLst>
          </p:cNvPr>
          <p:cNvSpPr>
            <a:spLocks noGrp="1"/>
          </p:cNvSpPr>
          <p:nvPr>
            <p:ph type="pic" sz="quarter" idx="14" hasCustomPrompt="1"/>
          </p:nvPr>
        </p:nvSpPr>
        <p:spPr>
          <a:xfrm>
            <a:off x="328613" y="8803803"/>
            <a:ext cx="2097087" cy="391418"/>
          </a:xfrm>
        </p:spPr>
        <p:txBody>
          <a:bodyPr/>
          <a:lstStyle>
            <a:lvl1pPr marL="0" indent="0" algn="ctr">
              <a:buNone/>
              <a:defRPr sz="900">
                <a:solidFill>
                  <a:schemeClr val="tx1"/>
                </a:solidFill>
                <a:latin typeface="+mn-lt"/>
              </a:defRPr>
            </a:lvl1pPr>
          </a:lstStyle>
          <a:p>
            <a:r>
              <a:rPr lang="en-US" dirty="0"/>
              <a:t>Partner logo</a:t>
            </a:r>
          </a:p>
        </p:txBody>
      </p:sp>
      <p:sp>
        <p:nvSpPr>
          <p:cNvPr id="35" name="Picture Placeholder 34">
            <a:extLst>
              <a:ext uri="{FF2B5EF4-FFF2-40B4-BE49-F238E27FC236}">
                <a16:creationId xmlns:a16="http://schemas.microsoft.com/office/drawing/2014/main" id="{F3F0CC08-1E7F-4ACD-BDD1-6B3849D15B7A}"/>
              </a:ext>
            </a:extLst>
          </p:cNvPr>
          <p:cNvSpPr>
            <a:spLocks noGrp="1"/>
          </p:cNvSpPr>
          <p:nvPr>
            <p:ph type="pic" sz="quarter" idx="15" hasCustomPrompt="1"/>
          </p:nvPr>
        </p:nvSpPr>
        <p:spPr>
          <a:xfrm>
            <a:off x="5314950" y="7930613"/>
            <a:ext cx="1543050" cy="1298879"/>
          </a:xfrm>
        </p:spPr>
        <p:txBody>
          <a:bodyPr/>
          <a:lstStyle>
            <a:lvl1pPr marL="0" indent="0" algn="ctr">
              <a:buNone/>
              <a:defRPr sz="900">
                <a:solidFill>
                  <a:schemeClr val="tx1"/>
                </a:solidFill>
              </a:defRPr>
            </a:lvl1pPr>
          </a:lstStyle>
          <a:p>
            <a:r>
              <a:rPr lang="en-US" dirty="0"/>
              <a:t>IMAGE</a:t>
            </a:r>
          </a:p>
          <a:p>
            <a:r>
              <a:rPr lang="en-US" dirty="0"/>
              <a:t>PLACEHOLDER</a:t>
            </a:r>
          </a:p>
        </p:txBody>
      </p:sp>
      <p:cxnSp>
        <p:nvCxnSpPr>
          <p:cNvPr id="45" name="Straight Connector 44">
            <a:extLst>
              <a:ext uri="{FF2B5EF4-FFF2-40B4-BE49-F238E27FC236}">
                <a16:creationId xmlns:a16="http://schemas.microsoft.com/office/drawing/2014/main" id="{A380C466-E4CF-4585-89D7-3AAAEB844370}"/>
              </a:ext>
              <a:ext uri="{C183D7F6-B498-43B3-948B-1728B52AA6E4}">
                <adec:decorative xmlns:adec="http://schemas.microsoft.com/office/drawing/2017/decorative" val="1"/>
              </a:ext>
            </a:extLst>
          </p:cNvPr>
          <p:cNvCxnSpPr>
            <a:cxnSpLocks/>
          </p:cNvCxnSpPr>
          <p:nvPr userDrawn="1"/>
        </p:nvCxnSpPr>
        <p:spPr>
          <a:xfrm>
            <a:off x="5173486" y="7998609"/>
            <a:ext cx="0" cy="1162886"/>
          </a:xfrm>
          <a:prstGeom prst="line">
            <a:avLst/>
          </a:prstGeom>
          <a:ln w="12700">
            <a:solidFill>
              <a:srgbClr val="56AEF9"/>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ED1E9BD1-79C9-4C1D-9B77-6619023853CA}"/>
              </a:ext>
            </a:extLst>
          </p:cNvPr>
          <p:cNvSpPr>
            <a:spLocks noGrp="1"/>
          </p:cNvSpPr>
          <p:nvPr>
            <p:ph type="body" sz="quarter" idx="16" hasCustomPrompt="1"/>
          </p:nvPr>
        </p:nvSpPr>
        <p:spPr>
          <a:xfrm>
            <a:off x="3008003" y="8999512"/>
            <a:ext cx="2024372" cy="195709"/>
          </a:xfrm>
        </p:spPr>
        <p:txBody>
          <a:bodyPr/>
          <a:lstStyle>
            <a:lvl1pPr marL="0" indent="0">
              <a:buNone/>
              <a:defRPr sz="90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dirty="0"/>
              <a:t>[Link to partner website]</a:t>
            </a:r>
          </a:p>
        </p:txBody>
      </p:sp>
      <p:sp>
        <p:nvSpPr>
          <p:cNvPr id="50" name="Rectangle 49">
            <a:extLst>
              <a:ext uri="{FF2B5EF4-FFF2-40B4-BE49-F238E27FC236}">
                <a16:creationId xmlns:a16="http://schemas.microsoft.com/office/drawing/2014/main" id="{238D091E-0E85-421C-8CC3-B4C199EE460C}"/>
              </a:ext>
            </a:extLst>
          </p:cNvPr>
          <p:cNvSpPr/>
          <p:nvPr userDrawn="1"/>
        </p:nvSpPr>
        <p:spPr bwMode="auto">
          <a:xfrm>
            <a:off x="0" y="9268050"/>
            <a:ext cx="6858000" cy="637948"/>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4" name="Text Placeholder 53">
            <a:extLst>
              <a:ext uri="{FF2B5EF4-FFF2-40B4-BE49-F238E27FC236}">
                <a16:creationId xmlns:a16="http://schemas.microsoft.com/office/drawing/2014/main" id="{36AF7CC0-429B-47E2-9696-DFBA78B1C6BF}"/>
              </a:ext>
            </a:extLst>
          </p:cNvPr>
          <p:cNvSpPr>
            <a:spLocks noGrp="1"/>
          </p:cNvSpPr>
          <p:nvPr>
            <p:ph type="body" sz="quarter" idx="17" hasCustomPrompt="1"/>
          </p:nvPr>
        </p:nvSpPr>
        <p:spPr>
          <a:xfrm>
            <a:off x="328614" y="9353061"/>
            <a:ext cx="6200772" cy="321258"/>
          </a:xfrm>
        </p:spPr>
        <p:txBody>
          <a:bodyPr/>
          <a:lstStyle>
            <a:lvl1pPr marL="121030" indent="-121030">
              <a:buSzPct val="100000"/>
              <a:buFontTx/>
              <a:buBlip>
                <a:blip r:embed="rId3"/>
              </a:buBlip>
              <a:defRPr sz="800">
                <a:solidFill>
                  <a:schemeClr val="bg1"/>
                </a:solidFill>
              </a:defRPr>
            </a:lvl1pPr>
            <a:lvl2pPr marL="242060" indent="-121030">
              <a:buFontTx/>
              <a:buBlip>
                <a:blip r:embed="rId4"/>
              </a:buBlip>
              <a:defRPr/>
            </a:lvl2pPr>
            <a:lvl3pPr marL="347961" indent="-105901">
              <a:buFontTx/>
              <a:buBlip>
                <a:blip r:embed="rId4"/>
              </a:buBlip>
              <a:defRPr/>
            </a:lvl3pPr>
            <a:lvl4pPr marL="446299" indent="-95815">
              <a:buFontTx/>
              <a:buBlip>
                <a:blip r:embed="rId4"/>
              </a:buBlip>
              <a:defRPr/>
            </a:lvl4pPr>
            <a:lvl5pPr marL="542114" indent="-89092">
              <a:buFontTx/>
              <a:buBlip>
                <a:blip r:embed="rId4"/>
              </a:buBlip>
              <a:defRPr/>
            </a:lvl5pPr>
          </a:lstStyle>
          <a:p>
            <a:pPr lvl="0"/>
            <a:r>
              <a:rPr lang="en-US" dirty="0"/>
              <a:t>Click to edit text styles</a:t>
            </a:r>
          </a:p>
        </p:txBody>
      </p:sp>
      <p:grpSp>
        <p:nvGrpSpPr>
          <p:cNvPr id="25" name="Group 24">
            <a:extLst>
              <a:ext uri="{FF2B5EF4-FFF2-40B4-BE49-F238E27FC236}">
                <a16:creationId xmlns:a16="http://schemas.microsoft.com/office/drawing/2014/main" id="{DF4364F2-B39D-4835-8360-7C99B9AE63AF}"/>
              </a:ext>
            </a:extLst>
          </p:cNvPr>
          <p:cNvGrpSpPr/>
          <p:nvPr userDrawn="1"/>
        </p:nvGrpSpPr>
        <p:grpSpPr>
          <a:xfrm>
            <a:off x="2708275" y="8632147"/>
            <a:ext cx="252000" cy="252000"/>
            <a:chOff x="2708275" y="8281369"/>
            <a:chExt cx="252000" cy="252000"/>
          </a:xfrm>
        </p:grpSpPr>
        <p:sp>
          <p:nvSpPr>
            <p:cNvPr id="26" name="Freeform: Shape 25">
              <a:extLst>
                <a:ext uri="{FF2B5EF4-FFF2-40B4-BE49-F238E27FC236}">
                  <a16:creationId xmlns:a16="http://schemas.microsoft.com/office/drawing/2014/main" id="{559ED779-426E-448A-9708-2D9ED96DDEFF}"/>
                </a:ext>
              </a:extLst>
            </p:cNvPr>
            <p:cNvSpPr/>
            <p:nvPr/>
          </p:nvSpPr>
          <p:spPr>
            <a:xfrm rot="5400000">
              <a:off x="2708275" y="828136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56AEF9"/>
            </a:solidFill>
            <a:ln w="391" cap="flat">
              <a:noFill/>
              <a:prstDash val="solid"/>
              <a:miter/>
            </a:ln>
          </p:spPr>
          <p:txBody>
            <a:bodyPr rtlCol="0" anchor="ctr"/>
            <a:lstStyle/>
            <a:p>
              <a:endParaRPr lang="en-US"/>
            </a:p>
          </p:txBody>
        </p:sp>
        <p:grpSp>
          <p:nvGrpSpPr>
            <p:cNvPr id="28" name="Graphic 32">
              <a:extLst>
                <a:ext uri="{FF2B5EF4-FFF2-40B4-BE49-F238E27FC236}">
                  <a16:creationId xmlns:a16="http://schemas.microsoft.com/office/drawing/2014/main" id="{046BD3A4-A2C0-412B-83FC-9E0B05FF0EE7}"/>
                </a:ext>
              </a:extLst>
            </p:cNvPr>
            <p:cNvGrpSpPr/>
            <p:nvPr/>
          </p:nvGrpSpPr>
          <p:grpSpPr>
            <a:xfrm rot="5400000">
              <a:off x="2778265" y="8355123"/>
              <a:ext cx="112024" cy="104488"/>
              <a:chOff x="2996146" y="4819536"/>
              <a:chExt cx="56012" cy="52244"/>
            </a:xfrm>
          </p:grpSpPr>
          <p:sp>
            <p:nvSpPr>
              <p:cNvPr id="30" name="Freeform: Shape 29">
                <a:extLst>
                  <a:ext uri="{FF2B5EF4-FFF2-40B4-BE49-F238E27FC236}">
                    <a16:creationId xmlns:a16="http://schemas.microsoft.com/office/drawing/2014/main" id="{0F87B4A7-E97C-4677-9ADE-9B1BD285C3A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chemeClr val="tx1"/>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E7FDD756-EFBD-47BB-8FA1-78BFCE945BE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chemeClr val="tx1"/>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72127C7-B5A1-4FC9-89C9-FF5B304B3CC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chemeClr val="tx1"/>
                </a:solidFill>
                <a:prstDash val="solid"/>
                <a:round/>
              </a:ln>
            </p:spPr>
            <p:txBody>
              <a:bodyPr rtlCol="0" anchor="ctr"/>
              <a:lstStyle/>
              <a:p>
                <a:endParaRPr lang="en-US"/>
              </a:p>
            </p:txBody>
          </p:sp>
        </p:grpSp>
      </p:grpSp>
      <p:sp>
        <p:nvSpPr>
          <p:cNvPr id="36" name="Rectangle 35">
            <a:extLst>
              <a:ext uri="{FF2B5EF4-FFF2-40B4-BE49-F238E27FC236}">
                <a16:creationId xmlns:a16="http://schemas.microsoft.com/office/drawing/2014/main" id="{9F17C194-7DDC-4164-B011-BE8DE635DC0B}"/>
              </a:ext>
            </a:extLst>
          </p:cNvPr>
          <p:cNvSpPr/>
          <p:nvPr userDrawn="1"/>
        </p:nvSpPr>
        <p:spPr bwMode="auto">
          <a:xfrm>
            <a:off x="0" y="3482798"/>
            <a:ext cx="6858000" cy="489639"/>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E08E6DC3-8E7C-45DE-93AB-6D92071DF021}"/>
              </a:ext>
            </a:extLst>
          </p:cNvPr>
          <p:cNvSpPr>
            <a:spLocks noGrp="1"/>
          </p:cNvSpPr>
          <p:nvPr>
            <p:ph type="body" sz="quarter" idx="20"/>
          </p:nvPr>
        </p:nvSpPr>
        <p:spPr>
          <a:xfrm>
            <a:off x="328613" y="3523909"/>
            <a:ext cx="6200776" cy="215444"/>
          </a:xfrm>
        </p:spPr>
        <p:txBody>
          <a:bodyPr anchor="ctr">
            <a:spAutoFit/>
          </a:bodyPr>
          <a:lstStyle>
            <a:lvl1pPr marL="0" indent="0">
              <a:buNone/>
              <a:defRPr sz="1400">
                <a:solidFill>
                  <a:schemeClr val="bg1"/>
                </a:solidFill>
                <a:latin typeface="+mj-lt"/>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B767623E-A9AA-472B-B8C4-C45956DC570A}"/>
              </a:ext>
            </a:extLst>
          </p:cNvPr>
          <p:cNvSpPr>
            <a:spLocks noGrp="1"/>
          </p:cNvSpPr>
          <p:nvPr>
            <p:ph type="body" sz="quarter" idx="21"/>
          </p:nvPr>
        </p:nvSpPr>
        <p:spPr>
          <a:xfrm>
            <a:off x="328613" y="3791999"/>
            <a:ext cx="4343400" cy="123111"/>
          </a:xfrm>
        </p:spPr>
        <p:txBody>
          <a:bodyPr>
            <a:spAutoFit/>
          </a:bodyPr>
          <a:lstStyle>
            <a:lvl1pPr marL="0" indent="0">
              <a:buNone/>
              <a:defRPr sz="800" u="sng">
                <a:solidFill>
                  <a:schemeClr val="bg1"/>
                </a:solidFill>
              </a:defRPr>
            </a:lvl1pPr>
            <a:lvl2pPr marL="121030" indent="0">
              <a:buNone/>
              <a:defRPr/>
            </a:lvl2pPr>
            <a:lvl3pPr marL="242060" indent="0">
              <a:buNone/>
              <a:defRPr/>
            </a:lvl3pPr>
            <a:lvl4pPr marL="350484" indent="0">
              <a:buNone/>
              <a:defRPr/>
            </a:lvl4pPr>
            <a:lvl5pPr marL="453022" indent="0">
              <a:buNone/>
              <a:defRPr/>
            </a:lvl5pPr>
          </a:lstStyle>
          <a:p>
            <a:pPr lvl="0"/>
            <a:r>
              <a:rPr lang="en-US" dirty="0"/>
              <a:t>Click to edit Master text styles</a:t>
            </a:r>
          </a:p>
        </p:txBody>
      </p:sp>
    </p:spTree>
    <p:extLst>
      <p:ext uri="{BB962C8B-B14F-4D97-AF65-F5344CB8AC3E}">
        <p14:creationId xmlns:p14="http://schemas.microsoft.com/office/powerpoint/2010/main" val="2878623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dirty="0"/>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2A_6A46B9F5.xml"/><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microsoft.com/office/2018/10/relationships/comments" Target="../comments/modernComment_12B_2F04674A.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seagate.com/files/www-content/our-story/trends/files/Seagate-WP-DataAge2025-March-2017.pdf"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11">
            <a:extLst>
              <a:ext uri="{FF2B5EF4-FFF2-40B4-BE49-F238E27FC236}">
                <a16:creationId xmlns:a16="http://schemas.microsoft.com/office/drawing/2014/main" id="{7EA2C9C5-D156-451B-A48C-3C8CDC319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12" y="6816872"/>
            <a:ext cx="6200775" cy="2105344"/>
          </a:xfrm>
          <a:prstGeom prst="rect">
            <a:avLst/>
          </a:prstGeom>
        </p:spPr>
      </p:pic>
      <p:pic>
        <p:nvPicPr>
          <p:cNvPr id="128" name="Picture 127">
            <a:extLst>
              <a:ext uri="{FF2B5EF4-FFF2-40B4-BE49-F238E27FC236}">
                <a16:creationId xmlns:a16="http://schemas.microsoft.com/office/drawing/2014/main" id="{ADD5755A-190C-4B4D-9AD8-192635922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914431" y="7426020"/>
            <a:ext cx="612000" cy="612000"/>
          </a:xfrm>
          <a:prstGeom prst="rect">
            <a:avLst/>
          </a:prstGeom>
        </p:spPr>
      </p:pic>
      <p:pic>
        <p:nvPicPr>
          <p:cNvPr id="146" name="Picture 145">
            <a:extLst>
              <a:ext uri="{FF2B5EF4-FFF2-40B4-BE49-F238E27FC236}">
                <a16:creationId xmlns:a16="http://schemas.microsoft.com/office/drawing/2014/main" id="{7B8C1948-8684-45A7-B7C2-508BA689DD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095999" y="7426020"/>
            <a:ext cx="612000" cy="612000"/>
          </a:xfrm>
          <a:prstGeom prst="rect">
            <a:avLst/>
          </a:prstGeom>
        </p:spPr>
      </p:pic>
      <p:pic>
        <p:nvPicPr>
          <p:cNvPr id="151" name="Picture 150">
            <a:extLst>
              <a:ext uri="{FF2B5EF4-FFF2-40B4-BE49-F238E27FC236}">
                <a16:creationId xmlns:a16="http://schemas.microsoft.com/office/drawing/2014/main" id="{5EA69280-6A05-4A7D-B368-EBAC0D593A4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5400000">
            <a:off x="4277568" y="7426020"/>
            <a:ext cx="612000" cy="612000"/>
          </a:xfrm>
          <a:prstGeom prst="rect">
            <a:avLst/>
          </a:prstGeom>
        </p:spPr>
      </p:pic>
      <p:pic>
        <p:nvPicPr>
          <p:cNvPr id="181" name="Picture 180">
            <a:extLst>
              <a:ext uri="{FF2B5EF4-FFF2-40B4-BE49-F238E27FC236}">
                <a16:creationId xmlns:a16="http://schemas.microsoft.com/office/drawing/2014/main" id="{CEF5A5BC-DF1A-4925-B33A-A02DC6647CC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13137" y="7426020"/>
            <a:ext cx="612000" cy="612000"/>
          </a:xfrm>
          <a:prstGeom prst="rect">
            <a:avLst/>
          </a:prstGeom>
        </p:spPr>
      </p:pic>
      <p:pic>
        <p:nvPicPr>
          <p:cNvPr id="117" name="Picture 116">
            <a:extLst>
              <a:ext uri="{FF2B5EF4-FFF2-40B4-BE49-F238E27FC236}">
                <a16:creationId xmlns:a16="http://schemas.microsoft.com/office/drawing/2014/main" id="{7FF546FB-4C87-4B34-B83C-1CC4EA634F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863" y="7426020"/>
            <a:ext cx="612000" cy="612000"/>
          </a:xfrm>
          <a:prstGeom prst="rect">
            <a:avLst/>
          </a:prstGeom>
        </p:spPr>
      </p:pic>
      <p:sp>
        <p:nvSpPr>
          <p:cNvPr id="88" name="TextBox 87">
            <a:extLst>
              <a:ext uri="{FF2B5EF4-FFF2-40B4-BE49-F238E27FC236}">
                <a16:creationId xmlns:a16="http://schemas.microsoft.com/office/drawing/2014/main" id="{42D4DDF5-6374-4EF1-A08D-0221383EB856}"/>
              </a:ext>
            </a:extLst>
          </p:cNvPr>
          <p:cNvSpPr txBox="1"/>
          <p:nvPr/>
        </p:nvSpPr>
        <p:spPr>
          <a:xfrm>
            <a:off x="3609001" y="3339410"/>
            <a:ext cx="2920387" cy="2626360"/>
          </a:xfrm>
          <a:prstGeom prst="rect">
            <a:avLst/>
          </a:prstGeom>
          <a:noFill/>
        </p:spPr>
        <p:txBody>
          <a:bodyPr wrap="square" lIns="0" tIns="0" rIns="0" bIns="0">
            <a:spAutoFit/>
          </a:bodyPr>
          <a:lstStyle/>
          <a:p>
            <a:pPr defTabSz="457200">
              <a:spcAft>
                <a:spcPts val="800"/>
              </a:spcAft>
              <a:defRPr/>
            </a:pPr>
            <a:r>
              <a:rPr lang="en-US" sz="1200" dirty="0">
                <a:latin typeface="+mj-lt"/>
              </a:rPr>
              <a:t>Key Strategies to Protect Data </a:t>
            </a:r>
            <a:br>
              <a:rPr lang="en-US" sz="1200" dirty="0">
                <a:latin typeface="+mj-lt"/>
              </a:rPr>
            </a:br>
            <a:r>
              <a:rPr lang="en-US" sz="1200" dirty="0">
                <a:latin typeface="+mj-lt"/>
              </a:rPr>
              <a:t>and Prevent Loss</a:t>
            </a:r>
          </a:p>
          <a:p>
            <a:pPr marL="266700" defTabSz="457200">
              <a:spcAft>
                <a:spcPts val="800"/>
              </a:spcAft>
              <a:buSzPct val="130000"/>
              <a:defRPr/>
            </a:pPr>
            <a:r>
              <a:rPr lang="en-US" sz="1000" dirty="0">
                <a:latin typeface="+mj-lt"/>
              </a:rPr>
              <a:t>Implement Encryption: </a:t>
            </a:r>
            <a:r>
              <a:rPr lang="en-US" sz="1000" dirty="0"/>
              <a:t>Encrypt sensitive data both at rest and in transit to protect it from unauthorised access.</a:t>
            </a:r>
          </a:p>
          <a:p>
            <a:pPr marL="266700" defTabSz="457200">
              <a:spcAft>
                <a:spcPts val="800"/>
              </a:spcAft>
              <a:buSzPct val="130000"/>
              <a:defRPr/>
            </a:pPr>
            <a:r>
              <a:rPr lang="en-US" sz="1000" dirty="0">
                <a:latin typeface="+mj-lt"/>
              </a:rPr>
              <a:t>Use Multi-Factor Authentication (MFA): </a:t>
            </a:r>
            <a:r>
              <a:rPr lang="en-US" sz="1000" dirty="0"/>
              <a:t>Strengthen access controls with MFA to reduce the risk of unauthorised data access.</a:t>
            </a:r>
          </a:p>
          <a:p>
            <a:pPr marL="266700" defTabSz="457200">
              <a:spcAft>
                <a:spcPts val="800"/>
              </a:spcAft>
              <a:buSzPct val="130000"/>
              <a:defRPr/>
            </a:pPr>
            <a:r>
              <a:rPr lang="en-US" sz="1000" dirty="0">
                <a:latin typeface="+mj-lt"/>
              </a:rPr>
              <a:t>Regular Backups: </a:t>
            </a:r>
            <a:r>
              <a:rPr lang="en-US" sz="1000" dirty="0"/>
              <a:t>Perform frequent backups to ensure data can be recovered in case of accidental loss or cyber attacks.</a:t>
            </a:r>
          </a:p>
          <a:p>
            <a:pPr marL="266700" defTabSz="457200">
              <a:spcAft>
                <a:spcPts val="800"/>
              </a:spcAft>
              <a:buSzPct val="130000"/>
              <a:defRPr/>
            </a:pPr>
            <a:r>
              <a:rPr lang="en-US" sz="1000" dirty="0">
                <a:latin typeface="+mj-lt"/>
              </a:rPr>
              <a:t>Monitor and Audit Access: </a:t>
            </a:r>
            <a:r>
              <a:rPr lang="en-US" sz="1000" dirty="0"/>
              <a:t>Continuously monitor and audit data access to detect any unauthorised or suspicious activity.</a:t>
            </a: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797696"/>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6" name="Text Placeholder 5">
            <a:extLst>
              <a:ext uri="{FF2B5EF4-FFF2-40B4-BE49-F238E27FC236}">
                <a16:creationId xmlns:a16="http://schemas.microsoft.com/office/drawing/2014/main" id="{3BB0868E-8910-4CD0-AC39-1D6F4686235F}"/>
              </a:ext>
            </a:extLst>
          </p:cNvPr>
          <p:cNvSpPr>
            <a:spLocks noGrp="1"/>
          </p:cNvSpPr>
          <p:nvPr>
            <p:ph type="body" sz="quarter" idx="10"/>
          </p:nvPr>
        </p:nvSpPr>
        <p:spPr>
          <a:xfrm>
            <a:off x="328613" y="2910329"/>
            <a:ext cx="3309610" cy="107722"/>
          </a:xfrm>
        </p:spPr>
        <p:txBody>
          <a:bodyPr/>
          <a:lstStyle/>
          <a:p>
            <a:r>
              <a:rPr lang="en-GB" sz="700" dirty="0"/>
              <a:t>IBM Security 2022 Cost of a Data Breach Report</a:t>
            </a:r>
            <a:endParaRPr lang="en-US" sz="700" dirty="0"/>
          </a:p>
        </p:txBody>
      </p:sp>
      <p:sp>
        <p:nvSpPr>
          <p:cNvPr id="23" name="Picture Placeholder 22">
            <a:extLst>
              <a:ext uri="{FF2B5EF4-FFF2-40B4-BE49-F238E27FC236}">
                <a16:creationId xmlns:a16="http://schemas.microsoft.com/office/drawing/2014/main" id="{E6DCBEF1-AD11-48C0-82B5-76E903DF2B0D}"/>
              </a:ext>
            </a:extLst>
          </p:cNvPr>
          <p:cNvSpPr>
            <a:spLocks noGrp="1"/>
          </p:cNvSpPr>
          <p:nvPr>
            <p:ph type="pic" sz="quarter" idx="15"/>
          </p:nvPr>
        </p:nvSpPr>
        <p:spPr/>
        <p:txBody>
          <a:bodyPr/>
          <a:lstStyle/>
          <a:p>
            <a:endParaRPr lang="en-US"/>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339410"/>
            <a:ext cx="2920387" cy="1877437"/>
          </a:xfrm>
          <a:prstGeom prst="rect">
            <a:avLst/>
          </a:prstGeom>
          <a:noFill/>
        </p:spPr>
        <p:txBody>
          <a:bodyPr wrap="square" lIns="0" tIns="0" rIns="0" bIns="0" anchor="t">
            <a:spAutoFit/>
          </a:bodyPr>
          <a:lstStyle/>
          <a:p>
            <a:pPr defTabSz="457200">
              <a:spcAft>
                <a:spcPts val="800"/>
              </a:spcAft>
              <a:defRPr/>
            </a:pPr>
            <a:r>
              <a:rPr lang="en-US" sz="1200" dirty="0">
                <a:latin typeface="+mj-lt"/>
              </a:rPr>
              <a:t>Why Invest in Security?</a:t>
            </a:r>
          </a:p>
          <a:p>
            <a:pPr defTabSz="457200">
              <a:spcAft>
                <a:spcPts val="800"/>
              </a:spcAft>
              <a:defRPr/>
            </a:pPr>
            <a:r>
              <a:rPr lang="en-US" sz="1000" dirty="0">
                <a:latin typeface="+mj-lt"/>
              </a:rPr>
              <a:t>Growing Threats: </a:t>
            </a:r>
            <a:r>
              <a:rPr lang="en-US" sz="1000" dirty="0"/>
              <a:t>Phishing, ransomware and data breaches disrupt operations and compromise sensitive data.</a:t>
            </a:r>
          </a:p>
          <a:p>
            <a:pPr defTabSz="457200">
              <a:spcAft>
                <a:spcPts val="800"/>
              </a:spcAft>
              <a:defRPr/>
            </a:pPr>
            <a:r>
              <a:rPr lang="en-US" sz="1000" dirty="0">
                <a:latin typeface="+mj-lt"/>
              </a:rPr>
              <a:t>High Costs of a Breach: </a:t>
            </a:r>
            <a:r>
              <a:rPr lang="en-US" sz="1000" dirty="0"/>
              <a:t>A single breach can result in financial losses, legal fees and long-term reputational damage.</a:t>
            </a:r>
          </a:p>
          <a:p>
            <a:pPr defTabSz="457200">
              <a:spcAft>
                <a:spcPts val="800"/>
              </a:spcAft>
              <a:defRPr/>
            </a:pPr>
            <a:r>
              <a:rPr lang="en-US" sz="1000" dirty="0">
                <a:latin typeface="+mj-lt"/>
              </a:rPr>
              <a:t>Tightening Regulations: </a:t>
            </a:r>
            <a:r>
              <a:rPr lang="en-US" sz="1000" dirty="0"/>
              <a:t>Stricter compliance requirements expose businesses to fines and legal risks, which SMBs can't afford.</a:t>
            </a:r>
          </a:p>
        </p:txBody>
      </p:sp>
      <p:grpSp>
        <p:nvGrpSpPr>
          <p:cNvPr id="103" name="Group 102">
            <a:extLst>
              <a:ext uri="{FF2B5EF4-FFF2-40B4-BE49-F238E27FC236}">
                <a16:creationId xmlns:a16="http://schemas.microsoft.com/office/drawing/2014/main" id="{87D7ED4F-8C75-4274-87E9-8CE3DCA68A1D}"/>
              </a:ext>
            </a:extLst>
          </p:cNvPr>
          <p:cNvGrpSpPr/>
          <p:nvPr/>
        </p:nvGrpSpPr>
        <p:grpSpPr>
          <a:xfrm>
            <a:off x="3609001" y="5471984"/>
            <a:ext cx="180000" cy="180000"/>
            <a:chOff x="3548550" y="3624452"/>
            <a:chExt cx="180000" cy="180000"/>
          </a:xfrm>
        </p:grpSpPr>
        <p:sp>
          <p:nvSpPr>
            <p:cNvPr id="104" name="Freeform: Shape 103">
              <a:extLst>
                <a:ext uri="{FF2B5EF4-FFF2-40B4-BE49-F238E27FC236}">
                  <a16:creationId xmlns:a16="http://schemas.microsoft.com/office/drawing/2014/main" id="{0F20EE5A-DFBA-44D3-AF96-6479434FC31C}"/>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7D736677-76C8-4633-B805-98A3B349A62E}"/>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6" name="Group 105">
            <a:extLst>
              <a:ext uri="{FF2B5EF4-FFF2-40B4-BE49-F238E27FC236}">
                <a16:creationId xmlns:a16="http://schemas.microsoft.com/office/drawing/2014/main" id="{DCC782D3-DE04-42D5-A570-5EA1B6A4DBA2}"/>
              </a:ext>
            </a:extLst>
          </p:cNvPr>
          <p:cNvGrpSpPr/>
          <p:nvPr/>
        </p:nvGrpSpPr>
        <p:grpSpPr>
          <a:xfrm>
            <a:off x="3609001" y="4913888"/>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355792"/>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25" name="Text Placeholder 24">
            <a:extLst>
              <a:ext uri="{FF2B5EF4-FFF2-40B4-BE49-F238E27FC236}">
                <a16:creationId xmlns:a16="http://schemas.microsoft.com/office/drawing/2014/main" id="{81402358-651D-4606-9264-89714FB03FF7}"/>
              </a:ext>
            </a:extLst>
          </p:cNvPr>
          <p:cNvSpPr>
            <a:spLocks noGrp="1"/>
          </p:cNvSpPr>
          <p:nvPr>
            <p:ph type="body" sz="quarter" idx="12"/>
          </p:nvPr>
        </p:nvSpPr>
        <p:spPr>
          <a:xfrm>
            <a:off x="328612" y="2611759"/>
            <a:ext cx="6200776" cy="215444"/>
          </a:xfrm>
        </p:spPr>
        <p:txBody>
          <a:bodyPr/>
          <a:lstStyle/>
          <a:p>
            <a:r>
              <a:rPr lang="en-US" sz="1400" dirty="0">
                <a:latin typeface="+mj-lt"/>
              </a:rPr>
              <a:t>80% of organisations experience more than one data breach in their lifetime</a:t>
            </a:r>
          </a:p>
        </p:txBody>
      </p:sp>
      <p:sp>
        <p:nvSpPr>
          <p:cNvPr id="113" name="TextBox 112">
            <a:extLst>
              <a:ext uri="{FF2B5EF4-FFF2-40B4-BE49-F238E27FC236}">
                <a16:creationId xmlns:a16="http://schemas.microsoft.com/office/drawing/2014/main" id="{AAFAB027-667B-4638-AAA4-3937A3014616}"/>
              </a:ext>
            </a:extLst>
          </p:cNvPr>
          <p:cNvSpPr txBox="1"/>
          <p:nvPr/>
        </p:nvSpPr>
        <p:spPr>
          <a:xfrm>
            <a:off x="2655992" y="6995612"/>
            <a:ext cx="1546016" cy="153888"/>
          </a:xfrm>
          <a:prstGeom prst="rect">
            <a:avLst/>
          </a:prstGeom>
          <a:noFill/>
        </p:spPr>
        <p:txBody>
          <a:bodyPr wrap="square" lIns="0" tIns="0" rIns="0" bIns="0" rtlCol="0" anchor="ctr">
            <a:spAutoFit/>
          </a:bodyPr>
          <a:lstStyle/>
          <a:p>
            <a:pPr algn="ctr" defTabSz="403433"/>
            <a:r>
              <a:rPr lang="en-US" sz="1000">
                <a:latin typeface="+mj-lt"/>
                <a:cs typeface="Segoe UI Semibold"/>
              </a:rPr>
              <a:t>Protect Your Data</a:t>
            </a:r>
            <a:endParaRPr lang="en-US" sz="1000" dirty="0">
              <a:latin typeface="+mj-lt"/>
              <a:cs typeface="Segoe UI Semibold" panose="020B0702040204020203" pitchFamily="34" charset="0"/>
            </a:endParaRPr>
          </a:p>
        </p:txBody>
      </p:sp>
      <p:cxnSp>
        <p:nvCxnSpPr>
          <p:cNvPr id="114" name="Straight Connector 113">
            <a:extLst>
              <a:ext uri="{FF2B5EF4-FFF2-40B4-BE49-F238E27FC236}">
                <a16:creationId xmlns:a16="http://schemas.microsoft.com/office/drawing/2014/main" id="{B7026F21-5E57-40FF-8A77-08B84CE54480}"/>
              </a:ext>
              <a:ext uri="{C183D7F6-B498-43B3-948B-1728B52AA6E4}">
                <adec:decorative xmlns:adec="http://schemas.microsoft.com/office/drawing/2017/decorative" val="1"/>
              </a:ext>
            </a:extLst>
          </p:cNvPr>
          <p:cNvCxnSpPr>
            <a:cxnSpLocks/>
          </p:cNvCxnSpPr>
          <p:nvPr/>
        </p:nvCxnSpPr>
        <p:spPr>
          <a:xfrm>
            <a:off x="1795824" y="7250800"/>
            <a:ext cx="3266352" cy="0"/>
          </a:xfrm>
          <a:prstGeom prst="line">
            <a:avLst/>
          </a:prstGeom>
          <a:noFill/>
          <a:ln w="12700" cap="flat" cmpd="sng" algn="ctr">
            <a:solidFill>
              <a:srgbClr val="8DC8E8"/>
            </a:solidFill>
            <a:prstDash val="solid"/>
            <a:headEnd type="none" w="lg" len="med"/>
            <a:tailEnd type="none" w="lg" len="med"/>
          </a:ln>
          <a:effectLst/>
        </p:spPr>
      </p:cxnSp>
      <p:sp>
        <p:nvSpPr>
          <p:cNvPr id="190" name="TextBox 189">
            <a:extLst>
              <a:ext uri="{FF2B5EF4-FFF2-40B4-BE49-F238E27FC236}">
                <a16:creationId xmlns:a16="http://schemas.microsoft.com/office/drawing/2014/main" id="{3D9E415A-B5BC-49EB-939F-755050DACBF4}"/>
              </a:ext>
            </a:extLst>
          </p:cNvPr>
          <p:cNvSpPr txBox="1"/>
          <p:nvPr/>
        </p:nvSpPr>
        <p:spPr>
          <a:xfrm>
            <a:off x="328613" y="6390319"/>
            <a:ext cx="3880873" cy="246221"/>
          </a:xfrm>
          <a:prstGeom prst="rect">
            <a:avLst/>
          </a:prstGeom>
          <a:noFill/>
        </p:spPr>
        <p:txBody>
          <a:bodyPr wrap="square" lIns="0" tIns="0" rIns="0" bIns="0" anchor="t">
            <a:spAutoFit/>
          </a:bodyPr>
          <a:lstStyle/>
          <a:p>
            <a:pPr>
              <a:spcAft>
                <a:spcPts val="800"/>
              </a:spcAft>
              <a:defRPr/>
            </a:pPr>
            <a:r>
              <a:rPr lang="en-US" sz="1600">
                <a:latin typeface="+mj-lt"/>
                <a:cs typeface="Segoe Sans Display Semilight"/>
              </a:rPr>
              <a:t>Microsoft E5 Information Protection</a:t>
            </a:r>
          </a:p>
        </p:txBody>
      </p:sp>
      <p:sp>
        <p:nvSpPr>
          <p:cNvPr id="140" name="TextBox 139">
            <a:extLst>
              <a:ext uri="{FF2B5EF4-FFF2-40B4-BE49-F238E27FC236}">
                <a16:creationId xmlns:a16="http://schemas.microsoft.com/office/drawing/2014/main" id="{C632D478-40B7-44C5-AD7C-2122350A1532}"/>
              </a:ext>
            </a:extLst>
          </p:cNvPr>
          <p:cNvSpPr txBox="1"/>
          <p:nvPr/>
        </p:nvSpPr>
        <p:spPr>
          <a:xfrm>
            <a:off x="1716431" y="8102775"/>
            <a:ext cx="1008000" cy="123111"/>
          </a:xfrm>
          <a:prstGeom prst="rect">
            <a:avLst/>
          </a:prstGeom>
          <a:noFill/>
        </p:spPr>
        <p:txBody>
          <a:bodyPr wrap="square" lIns="0" tIns="0" rIns="0" bIns="0">
            <a:spAutoFit/>
          </a:bodyPr>
          <a:lstStyle/>
          <a:p>
            <a:pPr algn="ctr" defTabSz="432238">
              <a:spcBef>
                <a:spcPts val="283"/>
              </a:spcBef>
              <a:spcAft>
                <a:spcPts val="800"/>
              </a:spcAft>
              <a:defRPr/>
            </a:pPr>
            <a:r>
              <a:rPr lang="en-US" sz="800" dirty="0">
                <a:latin typeface="+mj-lt"/>
              </a:rPr>
              <a:t>Data Encryption</a:t>
            </a:r>
          </a:p>
        </p:txBody>
      </p:sp>
      <p:sp>
        <p:nvSpPr>
          <p:cNvPr id="141" name="TextBox 140">
            <a:extLst>
              <a:ext uri="{FF2B5EF4-FFF2-40B4-BE49-F238E27FC236}">
                <a16:creationId xmlns:a16="http://schemas.microsoft.com/office/drawing/2014/main" id="{97DA9303-00A0-43FF-8949-80A9647BA03C}"/>
              </a:ext>
            </a:extLst>
          </p:cNvPr>
          <p:cNvSpPr txBox="1"/>
          <p:nvPr/>
        </p:nvSpPr>
        <p:spPr>
          <a:xfrm>
            <a:off x="1680431" y="9124361"/>
            <a:ext cx="1080000" cy="615553"/>
          </a:xfrm>
          <a:prstGeom prst="rect">
            <a:avLst/>
          </a:prstGeom>
          <a:noFill/>
        </p:spPr>
        <p:txBody>
          <a:bodyPr wrap="square" lIns="36000" tIns="0" rIns="36000" bIns="0" anchor="t" anchorCtr="0">
            <a:spAutoFit/>
          </a:bodyPr>
          <a:lstStyle/>
          <a:p>
            <a:pPr algn="ctr" defTabSz="806837">
              <a:spcAft>
                <a:spcPts val="800"/>
              </a:spcAft>
              <a:defRPr/>
            </a:pPr>
            <a:r>
              <a:rPr lang="en-US" sz="800" dirty="0"/>
              <a:t>Protects sensitive information using advanced and customisable encryption.</a:t>
            </a:r>
          </a:p>
        </p:txBody>
      </p:sp>
      <p:sp>
        <p:nvSpPr>
          <p:cNvPr id="193" name="Freeform: Shape 192">
            <a:extLst>
              <a:ext uri="{FF2B5EF4-FFF2-40B4-BE49-F238E27FC236}">
                <a16:creationId xmlns:a16="http://schemas.microsoft.com/office/drawing/2014/main" id="{657B7B89-8720-466D-9473-84DA744DB478}"/>
              </a:ext>
            </a:extLst>
          </p:cNvPr>
          <p:cNvSpPr/>
          <p:nvPr/>
        </p:nvSpPr>
        <p:spPr>
          <a:xfrm>
            <a:off x="2094143" y="8798602"/>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8DC8E8"/>
          </a:solidFill>
          <a:ln w="1890" cap="flat">
            <a:noFill/>
            <a:prstDash val="solid"/>
            <a:miter/>
          </a:ln>
        </p:spPr>
        <p:txBody>
          <a:bodyPr rtlCol="0" anchor="ctr"/>
          <a:lstStyle/>
          <a:p>
            <a:endParaRPr lang="en-US"/>
          </a:p>
        </p:txBody>
      </p:sp>
      <p:grpSp>
        <p:nvGrpSpPr>
          <p:cNvPr id="194" name="Graphic 335">
            <a:extLst>
              <a:ext uri="{FF2B5EF4-FFF2-40B4-BE49-F238E27FC236}">
                <a16:creationId xmlns:a16="http://schemas.microsoft.com/office/drawing/2014/main" id="{47758D21-DFEB-4054-AE69-D615D4703B81}"/>
              </a:ext>
            </a:extLst>
          </p:cNvPr>
          <p:cNvGrpSpPr/>
          <p:nvPr/>
        </p:nvGrpSpPr>
        <p:grpSpPr>
          <a:xfrm>
            <a:off x="2168261" y="8872162"/>
            <a:ext cx="104339" cy="102223"/>
            <a:chOff x="506962" y="8672581"/>
            <a:chExt cx="104339" cy="102223"/>
          </a:xfrm>
        </p:grpSpPr>
        <p:sp>
          <p:nvSpPr>
            <p:cNvPr id="195" name="Freeform: Shape 194">
              <a:extLst>
                <a:ext uri="{FF2B5EF4-FFF2-40B4-BE49-F238E27FC236}">
                  <a16:creationId xmlns:a16="http://schemas.microsoft.com/office/drawing/2014/main" id="{EECAE966-6A90-4B28-BF54-CB0EDAA2D681}"/>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196" name="Freeform: Shape 195">
              <a:extLst>
                <a:ext uri="{FF2B5EF4-FFF2-40B4-BE49-F238E27FC236}">
                  <a16:creationId xmlns:a16="http://schemas.microsoft.com/office/drawing/2014/main" id="{F09CF75B-6D24-41AF-9495-63A956B63D38}"/>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197" name="Freeform: Shape 196">
              <a:extLst>
                <a:ext uri="{FF2B5EF4-FFF2-40B4-BE49-F238E27FC236}">
                  <a16:creationId xmlns:a16="http://schemas.microsoft.com/office/drawing/2014/main" id="{26705E58-9C1C-46AF-A5E4-5084E793BFCB}"/>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sp>
        <p:nvSpPr>
          <p:cNvPr id="147" name="TextBox 146">
            <a:extLst>
              <a:ext uri="{FF2B5EF4-FFF2-40B4-BE49-F238E27FC236}">
                <a16:creationId xmlns:a16="http://schemas.microsoft.com/office/drawing/2014/main" id="{3409D753-64CE-4A31-B131-5A1425574249}"/>
              </a:ext>
            </a:extLst>
          </p:cNvPr>
          <p:cNvSpPr txBox="1"/>
          <p:nvPr/>
        </p:nvSpPr>
        <p:spPr>
          <a:xfrm>
            <a:off x="2897999" y="8102775"/>
            <a:ext cx="1008000" cy="123111"/>
          </a:xfrm>
          <a:prstGeom prst="rect">
            <a:avLst/>
          </a:prstGeom>
          <a:noFill/>
        </p:spPr>
        <p:txBody>
          <a:bodyPr wrap="square" lIns="0" tIns="0" rIns="0" bIns="0">
            <a:spAutoFit/>
          </a:bodyPr>
          <a:lstStyle/>
          <a:p>
            <a:pPr algn="ctr" defTabSz="432238">
              <a:spcBef>
                <a:spcPts val="283"/>
              </a:spcBef>
              <a:spcAft>
                <a:spcPts val="800"/>
              </a:spcAft>
              <a:defRPr/>
            </a:pPr>
            <a:r>
              <a:rPr lang="en-US" sz="800" dirty="0">
                <a:latin typeface="+mj-lt"/>
              </a:rPr>
              <a:t>Data Protection</a:t>
            </a:r>
          </a:p>
        </p:txBody>
      </p:sp>
      <p:sp>
        <p:nvSpPr>
          <p:cNvPr id="148" name="TextBox 147">
            <a:extLst>
              <a:ext uri="{FF2B5EF4-FFF2-40B4-BE49-F238E27FC236}">
                <a16:creationId xmlns:a16="http://schemas.microsoft.com/office/drawing/2014/main" id="{B9F55066-19C0-4F88-B92E-4F32CA9C8BB4}"/>
              </a:ext>
            </a:extLst>
          </p:cNvPr>
          <p:cNvSpPr txBox="1"/>
          <p:nvPr/>
        </p:nvSpPr>
        <p:spPr>
          <a:xfrm>
            <a:off x="2814433" y="9124361"/>
            <a:ext cx="1127566" cy="492443"/>
          </a:xfrm>
          <a:prstGeom prst="rect">
            <a:avLst/>
          </a:prstGeom>
          <a:noFill/>
        </p:spPr>
        <p:txBody>
          <a:bodyPr wrap="square" lIns="36000" tIns="0" rIns="36000" bIns="0" anchor="t" anchorCtr="0">
            <a:spAutoFit/>
          </a:bodyPr>
          <a:lstStyle/>
          <a:p>
            <a:pPr algn="ctr" defTabSz="806837">
              <a:spcAft>
                <a:spcPts val="800"/>
              </a:spcAft>
              <a:defRPr/>
            </a:pPr>
            <a:r>
              <a:rPr lang="en-US" sz="800" dirty="0"/>
              <a:t>Safeguards data </a:t>
            </a:r>
            <a:br>
              <a:rPr lang="en-US" sz="800" dirty="0"/>
            </a:br>
            <a:r>
              <a:rPr lang="en-US" sz="800" dirty="0"/>
              <a:t>with labels, policies </a:t>
            </a:r>
            <a:br>
              <a:rPr lang="en-US" sz="800" dirty="0"/>
            </a:br>
            <a:r>
              <a:rPr lang="en-US" sz="800" dirty="0"/>
              <a:t>and compliance enforcement.</a:t>
            </a:r>
          </a:p>
        </p:txBody>
      </p:sp>
      <p:sp>
        <p:nvSpPr>
          <p:cNvPr id="199" name="Freeform: Shape 198">
            <a:extLst>
              <a:ext uri="{FF2B5EF4-FFF2-40B4-BE49-F238E27FC236}">
                <a16:creationId xmlns:a16="http://schemas.microsoft.com/office/drawing/2014/main" id="{4741950C-9177-4B2F-BA30-A0EC6A0E66D1}"/>
              </a:ext>
            </a:extLst>
          </p:cNvPr>
          <p:cNvSpPr/>
          <p:nvPr/>
        </p:nvSpPr>
        <p:spPr>
          <a:xfrm>
            <a:off x="3275711" y="8798602"/>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8DC8E8"/>
          </a:solidFill>
          <a:ln w="1890" cap="flat">
            <a:noFill/>
            <a:prstDash val="solid"/>
            <a:miter/>
          </a:ln>
        </p:spPr>
        <p:txBody>
          <a:bodyPr rtlCol="0" anchor="ctr"/>
          <a:lstStyle/>
          <a:p>
            <a:endParaRPr lang="en-US"/>
          </a:p>
        </p:txBody>
      </p:sp>
      <p:grpSp>
        <p:nvGrpSpPr>
          <p:cNvPr id="200" name="Graphic 335">
            <a:extLst>
              <a:ext uri="{FF2B5EF4-FFF2-40B4-BE49-F238E27FC236}">
                <a16:creationId xmlns:a16="http://schemas.microsoft.com/office/drawing/2014/main" id="{BA8ED518-3393-4F58-9042-903242348CC4}"/>
              </a:ext>
            </a:extLst>
          </p:cNvPr>
          <p:cNvGrpSpPr/>
          <p:nvPr/>
        </p:nvGrpSpPr>
        <p:grpSpPr>
          <a:xfrm>
            <a:off x="3349829" y="8872162"/>
            <a:ext cx="104339" cy="102223"/>
            <a:chOff x="506962" y="8672581"/>
            <a:chExt cx="104339" cy="102223"/>
          </a:xfrm>
        </p:grpSpPr>
        <p:sp>
          <p:nvSpPr>
            <p:cNvPr id="201" name="Freeform: Shape 200">
              <a:extLst>
                <a:ext uri="{FF2B5EF4-FFF2-40B4-BE49-F238E27FC236}">
                  <a16:creationId xmlns:a16="http://schemas.microsoft.com/office/drawing/2014/main" id="{AC15B3C1-6BCD-47DA-A3E9-CE4D54446C64}"/>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02" name="Freeform: Shape 201">
              <a:extLst>
                <a:ext uri="{FF2B5EF4-FFF2-40B4-BE49-F238E27FC236}">
                  <a16:creationId xmlns:a16="http://schemas.microsoft.com/office/drawing/2014/main" id="{850D5784-CC1C-4ACC-B7DF-7B44454B0ED9}"/>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03" name="Freeform: Shape 202">
              <a:extLst>
                <a:ext uri="{FF2B5EF4-FFF2-40B4-BE49-F238E27FC236}">
                  <a16:creationId xmlns:a16="http://schemas.microsoft.com/office/drawing/2014/main" id="{D259B00D-A0B8-4D3A-A043-DB0083C82F45}"/>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sp>
        <p:nvSpPr>
          <p:cNvPr id="170" name="TextBox 169">
            <a:extLst>
              <a:ext uri="{FF2B5EF4-FFF2-40B4-BE49-F238E27FC236}">
                <a16:creationId xmlns:a16="http://schemas.microsoft.com/office/drawing/2014/main" id="{778214FE-D0E0-4B6C-B029-E6DA0411A87A}"/>
              </a:ext>
            </a:extLst>
          </p:cNvPr>
          <p:cNvSpPr txBox="1"/>
          <p:nvPr/>
        </p:nvSpPr>
        <p:spPr>
          <a:xfrm>
            <a:off x="4079568" y="8102775"/>
            <a:ext cx="1008000" cy="123111"/>
          </a:xfrm>
          <a:prstGeom prst="rect">
            <a:avLst/>
          </a:prstGeom>
          <a:noFill/>
        </p:spPr>
        <p:txBody>
          <a:bodyPr wrap="square" lIns="0" tIns="0" rIns="0" bIns="0">
            <a:spAutoFit/>
          </a:bodyPr>
          <a:lstStyle/>
          <a:p>
            <a:pPr algn="ctr" defTabSz="432238">
              <a:spcBef>
                <a:spcPts val="283"/>
              </a:spcBef>
              <a:spcAft>
                <a:spcPts val="800"/>
              </a:spcAft>
              <a:defRPr/>
            </a:pPr>
            <a:r>
              <a:rPr lang="en-US" sz="800" dirty="0">
                <a:latin typeface="+mj-lt"/>
              </a:rPr>
              <a:t>Data Lifecycle Mgmt</a:t>
            </a:r>
          </a:p>
        </p:txBody>
      </p:sp>
      <p:sp>
        <p:nvSpPr>
          <p:cNvPr id="175" name="TextBox 174">
            <a:extLst>
              <a:ext uri="{FF2B5EF4-FFF2-40B4-BE49-F238E27FC236}">
                <a16:creationId xmlns:a16="http://schemas.microsoft.com/office/drawing/2014/main" id="{11BBC966-588D-44B6-A547-4DA36F6EE6A8}"/>
              </a:ext>
            </a:extLst>
          </p:cNvPr>
          <p:cNvSpPr txBox="1"/>
          <p:nvPr/>
        </p:nvSpPr>
        <p:spPr>
          <a:xfrm>
            <a:off x="4043568" y="9124361"/>
            <a:ext cx="1080000" cy="492443"/>
          </a:xfrm>
          <a:prstGeom prst="rect">
            <a:avLst/>
          </a:prstGeom>
          <a:noFill/>
        </p:spPr>
        <p:txBody>
          <a:bodyPr wrap="square" lIns="36000" tIns="0" rIns="36000" bIns="0" anchor="t" anchorCtr="0">
            <a:spAutoFit/>
          </a:bodyPr>
          <a:lstStyle/>
          <a:p>
            <a:pPr algn="ctr" defTabSz="806837">
              <a:spcAft>
                <a:spcPts val="800"/>
              </a:spcAft>
              <a:defRPr/>
            </a:pPr>
            <a:r>
              <a:rPr lang="en-US" sz="800" dirty="0"/>
              <a:t>Automates data retention, secure deletion and </a:t>
            </a:r>
            <a:br>
              <a:rPr lang="en-US" sz="800" dirty="0"/>
            </a:br>
            <a:r>
              <a:rPr lang="en-US" sz="800" dirty="0"/>
              <a:t>lifecycle workflows.</a:t>
            </a:r>
          </a:p>
        </p:txBody>
      </p:sp>
      <p:sp>
        <p:nvSpPr>
          <p:cNvPr id="206" name="Freeform: Shape 205">
            <a:extLst>
              <a:ext uri="{FF2B5EF4-FFF2-40B4-BE49-F238E27FC236}">
                <a16:creationId xmlns:a16="http://schemas.microsoft.com/office/drawing/2014/main" id="{B8B59D56-D974-40BD-8A07-757FF554E68B}"/>
              </a:ext>
            </a:extLst>
          </p:cNvPr>
          <p:cNvSpPr/>
          <p:nvPr/>
        </p:nvSpPr>
        <p:spPr>
          <a:xfrm>
            <a:off x="4457280" y="8798602"/>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8DC8E8"/>
          </a:solidFill>
          <a:ln w="1890" cap="flat">
            <a:noFill/>
            <a:prstDash val="solid"/>
            <a:miter/>
          </a:ln>
        </p:spPr>
        <p:txBody>
          <a:bodyPr rtlCol="0" anchor="ctr"/>
          <a:lstStyle/>
          <a:p>
            <a:endParaRPr lang="en-US"/>
          </a:p>
        </p:txBody>
      </p:sp>
      <p:grpSp>
        <p:nvGrpSpPr>
          <p:cNvPr id="207" name="Graphic 335">
            <a:extLst>
              <a:ext uri="{FF2B5EF4-FFF2-40B4-BE49-F238E27FC236}">
                <a16:creationId xmlns:a16="http://schemas.microsoft.com/office/drawing/2014/main" id="{BB3F0A30-EFD7-4AEA-B325-B28EB6FAE7D2}"/>
              </a:ext>
            </a:extLst>
          </p:cNvPr>
          <p:cNvGrpSpPr/>
          <p:nvPr/>
        </p:nvGrpSpPr>
        <p:grpSpPr>
          <a:xfrm>
            <a:off x="4531398" y="8872162"/>
            <a:ext cx="104339" cy="102223"/>
            <a:chOff x="506962" y="8672581"/>
            <a:chExt cx="104339" cy="102223"/>
          </a:xfrm>
        </p:grpSpPr>
        <p:sp>
          <p:nvSpPr>
            <p:cNvPr id="208" name="Freeform: Shape 207">
              <a:extLst>
                <a:ext uri="{FF2B5EF4-FFF2-40B4-BE49-F238E27FC236}">
                  <a16:creationId xmlns:a16="http://schemas.microsoft.com/office/drawing/2014/main" id="{93E8F931-A80F-4A83-846A-E79EC0B2823E}"/>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09" name="Freeform: Shape 208">
              <a:extLst>
                <a:ext uri="{FF2B5EF4-FFF2-40B4-BE49-F238E27FC236}">
                  <a16:creationId xmlns:a16="http://schemas.microsoft.com/office/drawing/2014/main" id="{7E0CB208-C51B-4DE9-AA3D-1B717B03C245}"/>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10" name="Freeform: Shape 209">
              <a:extLst>
                <a:ext uri="{FF2B5EF4-FFF2-40B4-BE49-F238E27FC236}">
                  <a16:creationId xmlns:a16="http://schemas.microsoft.com/office/drawing/2014/main" id="{70DD7AC3-708B-4F42-8E76-4F99CD486FC2}"/>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sp>
        <p:nvSpPr>
          <p:cNvPr id="176" name="TextBox 175">
            <a:extLst>
              <a:ext uri="{FF2B5EF4-FFF2-40B4-BE49-F238E27FC236}">
                <a16:creationId xmlns:a16="http://schemas.microsoft.com/office/drawing/2014/main" id="{52B76EA9-FD76-4059-98CC-2BB6A19352A9}"/>
              </a:ext>
            </a:extLst>
          </p:cNvPr>
          <p:cNvSpPr txBox="1"/>
          <p:nvPr/>
        </p:nvSpPr>
        <p:spPr>
          <a:xfrm>
            <a:off x="5189137" y="6995612"/>
            <a:ext cx="1259999" cy="153888"/>
          </a:xfrm>
          <a:prstGeom prst="rect">
            <a:avLst/>
          </a:prstGeom>
          <a:noFill/>
        </p:spPr>
        <p:txBody>
          <a:bodyPr wrap="square" lIns="0" tIns="0" rIns="0" bIns="0" rtlCol="0" anchor="ctr">
            <a:spAutoFit/>
          </a:bodyPr>
          <a:lstStyle/>
          <a:p>
            <a:pPr algn="ctr" defTabSz="403433"/>
            <a:r>
              <a:rPr lang="en-US" sz="1000" dirty="0">
                <a:latin typeface="+mj-lt"/>
                <a:cs typeface="Segoe UI Semibold"/>
              </a:rPr>
              <a:t>Prevent Data Loss</a:t>
            </a:r>
            <a:endParaRPr lang="en-US" sz="1000" dirty="0">
              <a:latin typeface="+mj-lt"/>
              <a:cs typeface="Segoe UI Semibold" panose="020B0702040204020203" pitchFamily="34" charset="0"/>
            </a:endParaRPr>
          </a:p>
        </p:txBody>
      </p:sp>
      <p:cxnSp>
        <p:nvCxnSpPr>
          <p:cNvPr id="180" name="Straight Connector 179">
            <a:extLst>
              <a:ext uri="{FF2B5EF4-FFF2-40B4-BE49-F238E27FC236}">
                <a16:creationId xmlns:a16="http://schemas.microsoft.com/office/drawing/2014/main" id="{A1863FDC-0E3F-493C-BC8E-2D9CFB2FC80C}"/>
              </a:ext>
              <a:ext uri="{C183D7F6-B498-43B3-948B-1728B52AA6E4}">
                <adec:decorative xmlns:adec="http://schemas.microsoft.com/office/drawing/2017/decorative" val="1"/>
              </a:ext>
            </a:extLst>
          </p:cNvPr>
          <p:cNvCxnSpPr>
            <a:cxnSpLocks/>
          </p:cNvCxnSpPr>
          <p:nvPr/>
        </p:nvCxnSpPr>
        <p:spPr>
          <a:xfrm>
            <a:off x="5189137" y="7250800"/>
            <a:ext cx="1260000" cy="0"/>
          </a:xfrm>
          <a:prstGeom prst="line">
            <a:avLst/>
          </a:prstGeom>
          <a:noFill/>
          <a:ln w="12700" cap="flat" cmpd="sng" algn="ctr">
            <a:solidFill>
              <a:srgbClr val="B9DCD2"/>
            </a:solidFill>
            <a:prstDash val="solid"/>
            <a:headEnd type="none" w="lg" len="med"/>
            <a:tailEnd type="none" w="lg" len="med"/>
          </a:ln>
          <a:effectLst/>
        </p:spPr>
      </p:cxnSp>
      <p:sp>
        <p:nvSpPr>
          <p:cNvPr id="188" name="TextBox 187">
            <a:extLst>
              <a:ext uri="{FF2B5EF4-FFF2-40B4-BE49-F238E27FC236}">
                <a16:creationId xmlns:a16="http://schemas.microsoft.com/office/drawing/2014/main" id="{12FBC424-6C4C-45FE-A055-3EFA40733FE7}"/>
              </a:ext>
            </a:extLst>
          </p:cNvPr>
          <p:cNvSpPr txBox="1"/>
          <p:nvPr/>
        </p:nvSpPr>
        <p:spPr>
          <a:xfrm>
            <a:off x="5315137" y="8102775"/>
            <a:ext cx="1008000" cy="123111"/>
          </a:xfrm>
          <a:prstGeom prst="rect">
            <a:avLst/>
          </a:prstGeom>
          <a:noFill/>
        </p:spPr>
        <p:txBody>
          <a:bodyPr wrap="square" lIns="0" tIns="0" rIns="0" bIns="0">
            <a:spAutoFit/>
          </a:bodyPr>
          <a:lstStyle/>
          <a:p>
            <a:pPr algn="ctr" defTabSz="432238">
              <a:spcBef>
                <a:spcPts val="283"/>
              </a:spcBef>
              <a:spcAft>
                <a:spcPts val="800"/>
              </a:spcAft>
              <a:defRPr/>
            </a:pPr>
            <a:r>
              <a:rPr lang="en-US" sz="800" dirty="0">
                <a:latin typeface="+mj-lt"/>
              </a:rPr>
              <a:t>Data Loss Prevention</a:t>
            </a:r>
          </a:p>
        </p:txBody>
      </p:sp>
      <p:sp>
        <p:nvSpPr>
          <p:cNvPr id="189" name="TextBox 188">
            <a:extLst>
              <a:ext uri="{FF2B5EF4-FFF2-40B4-BE49-F238E27FC236}">
                <a16:creationId xmlns:a16="http://schemas.microsoft.com/office/drawing/2014/main" id="{02596C8A-BF54-45AB-BE20-2A655D69E604}"/>
              </a:ext>
            </a:extLst>
          </p:cNvPr>
          <p:cNvSpPr txBox="1"/>
          <p:nvPr/>
        </p:nvSpPr>
        <p:spPr>
          <a:xfrm>
            <a:off x="5225137" y="9124361"/>
            <a:ext cx="1188000" cy="369332"/>
          </a:xfrm>
          <a:prstGeom prst="rect">
            <a:avLst/>
          </a:prstGeom>
          <a:noFill/>
        </p:spPr>
        <p:txBody>
          <a:bodyPr wrap="square" lIns="36000" tIns="0" rIns="36000" bIns="0" anchor="t" anchorCtr="0">
            <a:spAutoFit/>
          </a:bodyPr>
          <a:lstStyle/>
          <a:p>
            <a:pPr algn="ctr" defTabSz="806837">
              <a:spcAft>
                <a:spcPts val="800"/>
              </a:spcAft>
              <a:defRPr/>
            </a:pPr>
            <a:r>
              <a:rPr lang="en-US" sz="800" dirty="0"/>
              <a:t>Prevents unauthorised sharing of sensitive data across environments.</a:t>
            </a:r>
          </a:p>
        </p:txBody>
      </p:sp>
      <p:grpSp>
        <p:nvGrpSpPr>
          <p:cNvPr id="211" name="Group 210">
            <a:extLst>
              <a:ext uri="{FF2B5EF4-FFF2-40B4-BE49-F238E27FC236}">
                <a16:creationId xmlns:a16="http://schemas.microsoft.com/office/drawing/2014/main" id="{6CBD6CE6-FC76-485D-A37F-3A25FD637CCC}"/>
              </a:ext>
            </a:extLst>
          </p:cNvPr>
          <p:cNvGrpSpPr/>
          <p:nvPr/>
        </p:nvGrpSpPr>
        <p:grpSpPr>
          <a:xfrm>
            <a:off x="5692849" y="8798602"/>
            <a:ext cx="252577" cy="252577"/>
            <a:chOff x="5792596" y="8596993"/>
            <a:chExt cx="252577" cy="252577"/>
          </a:xfrm>
        </p:grpSpPr>
        <p:sp>
          <p:nvSpPr>
            <p:cNvPr id="212" name="Freeform: Shape 211">
              <a:extLst>
                <a:ext uri="{FF2B5EF4-FFF2-40B4-BE49-F238E27FC236}">
                  <a16:creationId xmlns:a16="http://schemas.microsoft.com/office/drawing/2014/main" id="{916A2F54-6C00-46AE-A636-FFB8778E9EB1}"/>
                </a:ext>
              </a:extLst>
            </p:cNvPr>
            <p:cNvSpPr/>
            <p:nvPr/>
          </p:nvSpPr>
          <p:spPr>
            <a:xfrm>
              <a:off x="5792596"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B9DCD2"/>
            </a:solidFill>
            <a:ln w="1890" cap="flat">
              <a:noFill/>
              <a:prstDash val="solid"/>
              <a:miter/>
            </a:ln>
          </p:spPr>
          <p:txBody>
            <a:bodyPr rtlCol="0" anchor="ctr"/>
            <a:lstStyle/>
            <a:p>
              <a:endParaRPr lang="en-US" dirty="0"/>
            </a:p>
          </p:txBody>
        </p:sp>
        <p:grpSp>
          <p:nvGrpSpPr>
            <p:cNvPr id="213" name="Graphic 335">
              <a:extLst>
                <a:ext uri="{FF2B5EF4-FFF2-40B4-BE49-F238E27FC236}">
                  <a16:creationId xmlns:a16="http://schemas.microsoft.com/office/drawing/2014/main" id="{A780D375-5AC0-49FC-96D1-A1C565932D8C}"/>
                </a:ext>
              </a:extLst>
            </p:cNvPr>
            <p:cNvGrpSpPr/>
            <p:nvPr/>
          </p:nvGrpSpPr>
          <p:grpSpPr>
            <a:xfrm>
              <a:off x="5866714" y="8670553"/>
              <a:ext cx="104339" cy="102223"/>
              <a:chOff x="506962" y="8672581"/>
              <a:chExt cx="104339" cy="102223"/>
            </a:xfrm>
          </p:grpSpPr>
          <p:sp>
            <p:nvSpPr>
              <p:cNvPr id="214" name="Freeform: Shape 213">
                <a:extLst>
                  <a:ext uri="{FF2B5EF4-FFF2-40B4-BE49-F238E27FC236}">
                    <a16:creationId xmlns:a16="http://schemas.microsoft.com/office/drawing/2014/main" id="{113EE433-04AE-4A76-BA7C-45CFBC94FFCA}"/>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15" name="Freeform: Shape 214">
                <a:extLst>
                  <a:ext uri="{FF2B5EF4-FFF2-40B4-BE49-F238E27FC236}">
                    <a16:creationId xmlns:a16="http://schemas.microsoft.com/office/drawing/2014/main" id="{E67C44D8-ED91-495C-B199-4560F6E13AA7}"/>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16" name="Freeform: Shape 215">
                <a:extLst>
                  <a:ext uri="{FF2B5EF4-FFF2-40B4-BE49-F238E27FC236}">
                    <a16:creationId xmlns:a16="http://schemas.microsoft.com/office/drawing/2014/main" id="{231C26A2-967A-412B-A3B8-26CCAB72C1F0}"/>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sp>
        <p:nvSpPr>
          <p:cNvPr id="115" name="TextBox 114">
            <a:extLst>
              <a:ext uri="{FF2B5EF4-FFF2-40B4-BE49-F238E27FC236}">
                <a16:creationId xmlns:a16="http://schemas.microsoft.com/office/drawing/2014/main" id="{0DCB6143-1569-4E8B-8AEA-4E34F8EF7D70}"/>
              </a:ext>
            </a:extLst>
          </p:cNvPr>
          <p:cNvSpPr txBox="1"/>
          <p:nvPr/>
        </p:nvSpPr>
        <p:spPr>
          <a:xfrm>
            <a:off x="569985" y="6995612"/>
            <a:ext cx="937757" cy="153888"/>
          </a:xfrm>
          <a:prstGeom prst="rect">
            <a:avLst/>
          </a:prstGeom>
          <a:noFill/>
        </p:spPr>
        <p:txBody>
          <a:bodyPr wrap="none" lIns="0" tIns="0" rIns="0" bIns="0" rtlCol="0" anchor="ctr">
            <a:spAutoFit/>
          </a:bodyPr>
          <a:lstStyle/>
          <a:p>
            <a:pPr algn="ctr" defTabSz="403433"/>
            <a:r>
              <a:rPr lang="en-US" sz="1000">
                <a:latin typeface="+mj-lt"/>
                <a:cs typeface="Segoe UI Semibold"/>
              </a:rPr>
              <a:t>Know Your Data</a:t>
            </a:r>
            <a:endParaRPr lang="en-US" sz="1000" dirty="0">
              <a:latin typeface="+mj-lt"/>
              <a:cs typeface="Segoe UI Semibold" panose="020B0702040204020203" pitchFamily="34" charset="0"/>
            </a:endParaRPr>
          </a:p>
        </p:txBody>
      </p:sp>
      <p:cxnSp>
        <p:nvCxnSpPr>
          <p:cNvPr id="116" name="Straight Connector 115">
            <a:extLst>
              <a:ext uri="{FF2B5EF4-FFF2-40B4-BE49-F238E27FC236}">
                <a16:creationId xmlns:a16="http://schemas.microsoft.com/office/drawing/2014/main" id="{3CC7C9DF-E508-4F1F-893D-391BFDD65AAD}"/>
              </a:ext>
              <a:ext uri="{C183D7F6-B498-43B3-948B-1728B52AA6E4}">
                <adec:decorative xmlns:adec="http://schemas.microsoft.com/office/drawing/2017/decorative" val="1"/>
              </a:ext>
            </a:extLst>
          </p:cNvPr>
          <p:cNvCxnSpPr>
            <a:cxnSpLocks/>
          </p:cNvCxnSpPr>
          <p:nvPr/>
        </p:nvCxnSpPr>
        <p:spPr>
          <a:xfrm>
            <a:off x="408863" y="7250800"/>
            <a:ext cx="1260000" cy="0"/>
          </a:xfrm>
          <a:prstGeom prst="line">
            <a:avLst/>
          </a:prstGeom>
          <a:noFill/>
          <a:ln w="12700" cap="flat" cmpd="sng" algn="ctr">
            <a:solidFill>
              <a:srgbClr val="FEA38B"/>
            </a:solidFill>
            <a:prstDash val="solid"/>
            <a:headEnd type="none" w="lg" len="med"/>
            <a:tailEnd type="none" w="lg" len="med"/>
          </a:ln>
          <a:effectLst/>
        </p:spPr>
      </p:cxnSp>
      <p:sp>
        <p:nvSpPr>
          <p:cNvPr id="124" name="TextBox 123">
            <a:extLst>
              <a:ext uri="{FF2B5EF4-FFF2-40B4-BE49-F238E27FC236}">
                <a16:creationId xmlns:a16="http://schemas.microsoft.com/office/drawing/2014/main" id="{3E9D2B18-7C20-4862-B678-FBE5F7C7BA56}"/>
              </a:ext>
            </a:extLst>
          </p:cNvPr>
          <p:cNvSpPr txBox="1"/>
          <p:nvPr/>
        </p:nvSpPr>
        <p:spPr>
          <a:xfrm>
            <a:off x="534863" y="8102775"/>
            <a:ext cx="1008000" cy="123111"/>
          </a:xfrm>
          <a:prstGeom prst="rect">
            <a:avLst/>
          </a:prstGeom>
          <a:noFill/>
        </p:spPr>
        <p:txBody>
          <a:bodyPr wrap="square" lIns="0" tIns="0" rIns="0" bIns="0">
            <a:spAutoFit/>
          </a:bodyPr>
          <a:lstStyle/>
          <a:p>
            <a:pPr algn="ctr" defTabSz="432238">
              <a:spcBef>
                <a:spcPts val="283"/>
              </a:spcBef>
              <a:spcAft>
                <a:spcPts val="800"/>
              </a:spcAft>
              <a:defRPr/>
            </a:pPr>
            <a:r>
              <a:rPr lang="en-US" sz="800" dirty="0">
                <a:latin typeface="+mj-lt"/>
              </a:rPr>
              <a:t>Data Discovery</a:t>
            </a:r>
          </a:p>
        </p:txBody>
      </p:sp>
      <p:sp>
        <p:nvSpPr>
          <p:cNvPr id="126" name="TextBox 125">
            <a:extLst>
              <a:ext uri="{FF2B5EF4-FFF2-40B4-BE49-F238E27FC236}">
                <a16:creationId xmlns:a16="http://schemas.microsoft.com/office/drawing/2014/main" id="{26ACFD9F-5259-47F6-82C8-1AC478183D7A}"/>
              </a:ext>
            </a:extLst>
          </p:cNvPr>
          <p:cNvSpPr txBox="1"/>
          <p:nvPr/>
        </p:nvSpPr>
        <p:spPr>
          <a:xfrm>
            <a:off x="498863" y="9124361"/>
            <a:ext cx="1080000" cy="492443"/>
          </a:xfrm>
          <a:prstGeom prst="rect">
            <a:avLst/>
          </a:prstGeom>
          <a:noFill/>
        </p:spPr>
        <p:txBody>
          <a:bodyPr wrap="square" lIns="36000" tIns="0" rIns="36000" bIns="0" anchor="t" anchorCtr="0">
            <a:spAutoFit/>
          </a:bodyPr>
          <a:lstStyle/>
          <a:p>
            <a:pPr algn="ctr" defTabSz="806837">
              <a:spcAft>
                <a:spcPts val="800"/>
              </a:spcAft>
              <a:defRPr/>
            </a:pPr>
            <a:r>
              <a:rPr lang="en-US" sz="800" dirty="0"/>
              <a:t>Helps identify and classify sensitive data for better visibility </a:t>
            </a:r>
            <a:br>
              <a:rPr lang="en-US" sz="800" dirty="0"/>
            </a:br>
            <a:r>
              <a:rPr lang="en-US" sz="800" dirty="0"/>
              <a:t>and control.</a:t>
            </a:r>
          </a:p>
        </p:txBody>
      </p:sp>
      <p:grpSp>
        <p:nvGrpSpPr>
          <p:cNvPr id="217" name="Group 216">
            <a:extLst>
              <a:ext uri="{FF2B5EF4-FFF2-40B4-BE49-F238E27FC236}">
                <a16:creationId xmlns:a16="http://schemas.microsoft.com/office/drawing/2014/main" id="{88342446-47CC-41FF-AE3A-81F1E2796115}"/>
              </a:ext>
            </a:extLst>
          </p:cNvPr>
          <p:cNvGrpSpPr/>
          <p:nvPr/>
        </p:nvGrpSpPr>
        <p:grpSpPr>
          <a:xfrm>
            <a:off x="912575" y="8798602"/>
            <a:ext cx="252577" cy="252577"/>
            <a:chOff x="810844" y="8596993"/>
            <a:chExt cx="252577" cy="252577"/>
          </a:xfrm>
        </p:grpSpPr>
        <p:sp>
          <p:nvSpPr>
            <p:cNvPr id="218" name="Freeform: Shape 217">
              <a:extLst>
                <a:ext uri="{FF2B5EF4-FFF2-40B4-BE49-F238E27FC236}">
                  <a16:creationId xmlns:a16="http://schemas.microsoft.com/office/drawing/2014/main" id="{C403F906-AFD4-472D-A4CB-171B8BD0AF7B}"/>
                </a:ext>
              </a:extLst>
            </p:cNvPr>
            <p:cNvSpPr/>
            <p:nvPr/>
          </p:nvSpPr>
          <p:spPr>
            <a:xfrm>
              <a:off x="810844" y="8596993"/>
              <a:ext cx="252577" cy="252577"/>
            </a:xfrm>
            <a:custGeom>
              <a:avLst/>
              <a:gdLst>
                <a:gd name="connsiteX0" fmla="*/ 252577 w 252577"/>
                <a:gd name="connsiteY0" fmla="*/ 126289 h 252577"/>
                <a:gd name="connsiteX1" fmla="*/ 126289 w 252577"/>
                <a:gd name="connsiteY1" fmla="*/ 252577 h 252577"/>
                <a:gd name="connsiteX2" fmla="*/ 0 w 252577"/>
                <a:gd name="connsiteY2" fmla="*/ 126289 h 252577"/>
                <a:gd name="connsiteX3" fmla="*/ 126289 w 252577"/>
                <a:gd name="connsiteY3" fmla="*/ 0 h 252577"/>
                <a:gd name="connsiteX4" fmla="*/ 252577 w 252577"/>
                <a:gd name="connsiteY4" fmla="*/ 126289 h 25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77" h="252577">
                  <a:moveTo>
                    <a:pt x="252577" y="126289"/>
                  </a:moveTo>
                  <a:cubicBezTo>
                    <a:pt x="252577" y="196036"/>
                    <a:pt x="196036" y="252577"/>
                    <a:pt x="126289" y="252577"/>
                  </a:cubicBezTo>
                  <a:cubicBezTo>
                    <a:pt x="56541" y="252577"/>
                    <a:pt x="0" y="196036"/>
                    <a:pt x="0" y="126289"/>
                  </a:cubicBezTo>
                  <a:cubicBezTo>
                    <a:pt x="0" y="56541"/>
                    <a:pt x="56541" y="0"/>
                    <a:pt x="126289" y="0"/>
                  </a:cubicBezTo>
                  <a:cubicBezTo>
                    <a:pt x="196036" y="0"/>
                    <a:pt x="252577" y="56541"/>
                    <a:pt x="252577" y="126289"/>
                  </a:cubicBezTo>
                  <a:close/>
                </a:path>
              </a:pathLst>
            </a:custGeom>
            <a:solidFill>
              <a:srgbClr val="FEA38B"/>
            </a:solidFill>
            <a:ln w="1890" cap="flat">
              <a:noFill/>
              <a:prstDash val="solid"/>
              <a:miter/>
            </a:ln>
          </p:spPr>
          <p:txBody>
            <a:bodyPr rtlCol="0" anchor="ctr"/>
            <a:lstStyle/>
            <a:p>
              <a:endParaRPr lang="en-US"/>
            </a:p>
          </p:txBody>
        </p:sp>
        <p:grpSp>
          <p:nvGrpSpPr>
            <p:cNvPr id="219" name="Graphic 335">
              <a:extLst>
                <a:ext uri="{FF2B5EF4-FFF2-40B4-BE49-F238E27FC236}">
                  <a16:creationId xmlns:a16="http://schemas.microsoft.com/office/drawing/2014/main" id="{CBF205DA-DDB8-420C-8BBB-57695B72254C}"/>
                </a:ext>
              </a:extLst>
            </p:cNvPr>
            <p:cNvGrpSpPr/>
            <p:nvPr/>
          </p:nvGrpSpPr>
          <p:grpSpPr>
            <a:xfrm>
              <a:off x="884962" y="8670553"/>
              <a:ext cx="104339" cy="102223"/>
              <a:chOff x="506962" y="8672581"/>
              <a:chExt cx="104339" cy="102223"/>
            </a:xfrm>
          </p:grpSpPr>
          <p:sp>
            <p:nvSpPr>
              <p:cNvPr id="220" name="Freeform: Shape 219">
                <a:extLst>
                  <a:ext uri="{FF2B5EF4-FFF2-40B4-BE49-F238E27FC236}">
                    <a16:creationId xmlns:a16="http://schemas.microsoft.com/office/drawing/2014/main" id="{7C771093-5F60-43F1-9D1E-6080E0344F5A}"/>
                  </a:ext>
                </a:extLst>
              </p:cNvPr>
              <p:cNvSpPr/>
              <p:nvPr/>
            </p:nvSpPr>
            <p:spPr>
              <a:xfrm>
                <a:off x="559132" y="8672581"/>
                <a:ext cx="1923" cy="102223"/>
              </a:xfrm>
              <a:custGeom>
                <a:avLst/>
                <a:gdLst>
                  <a:gd name="connsiteX0" fmla="*/ 0 w 1923"/>
                  <a:gd name="connsiteY0" fmla="*/ 0 h 102223"/>
                  <a:gd name="connsiteX1" fmla="*/ 0 w 1923"/>
                  <a:gd name="connsiteY1" fmla="*/ 102224 h 102223"/>
                </a:gdLst>
                <a:ahLst/>
                <a:cxnLst>
                  <a:cxn ang="0">
                    <a:pos x="connsiteX0" y="connsiteY0"/>
                  </a:cxn>
                  <a:cxn ang="0">
                    <a:pos x="connsiteX1" y="connsiteY1"/>
                  </a:cxn>
                </a:cxnLst>
                <a:rect l="l" t="t" r="r" b="b"/>
                <a:pathLst>
                  <a:path w="1923" h="102223">
                    <a:moveTo>
                      <a:pt x="0" y="0"/>
                    </a:moveTo>
                    <a:lnTo>
                      <a:pt x="0" y="102224"/>
                    </a:lnTo>
                  </a:path>
                </a:pathLst>
              </a:custGeom>
              <a:ln w="4707" cap="rnd">
                <a:solidFill>
                  <a:schemeClr val="tx1"/>
                </a:solidFill>
                <a:prstDash val="solid"/>
                <a:round/>
              </a:ln>
            </p:spPr>
            <p:txBody>
              <a:bodyPr rtlCol="0" anchor="ctr"/>
              <a:lstStyle/>
              <a:p>
                <a:endParaRPr lang="en-US"/>
              </a:p>
            </p:txBody>
          </p:sp>
          <p:sp>
            <p:nvSpPr>
              <p:cNvPr id="221" name="Freeform: Shape 220">
                <a:extLst>
                  <a:ext uri="{FF2B5EF4-FFF2-40B4-BE49-F238E27FC236}">
                    <a16:creationId xmlns:a16="http://schemas.microsoft.com/office/drawing/2014/main" id="{4A9BCCAF-38E4-454C-9FB6-C3E11139248D}"/>
                  </a:ext>
                </a:extLst>
              </p:cNvPr>
              <p:cNvSpPr/>
              <p:nvPr/>
            </p:nvSpPr>
            <p:spPr>
              <a:xfrm>
                <a:off x="506962" y="8722635"/>
                <a:ext cx="52169" cy="52169"/>
              </a:xfrm>
              <a:custGeom>
                <a:avLst/>
                <a:gdLst>
                  <a:gd name="connsiteX0" fmla="*/ 0 w 52169"/>
                  <a:gd name="connsiteY0" fmla="*/ 0 h 52169"/>
                  <a:gd name="connsiteX1" fmla="*/ 52170 w 52169"/>
                  <a:gd name="connsiteY1" fmla="*/ 52170 h 52169"/>
                </a:gdLst>
                <a:ahLst/>
                <a:cxnLst>
                  <a:cxn ang="0">
                    <a:pos x="connsiteX0" y="connsiteY0"/>
                  </a:cxn>
                  <a:cxn ang="0">
                    <a:pos x="connsiteX1" y="connsiteY1"/>
                  </a:cxn>
                </a:cxnLst>
                <a:rect l="l" t="t" r="r" b="b"/>
                <a:pathLst>
                  <a:path w="52169" h="52169">
                    <a:moveTo>
                      <a:pt x="0" y="0"/>
                    </a:moveTo>
                    <a:lnTo>
                      <a:pt x="52170" y="52170"/>
                    </a:lnTo>
                  </a:path>
                </a:pathLst>
              </a:custGeom>
              <a:ln w="4707" cap="rnd">
                <a:solidFill>
                  <a:schemeClr val="tx1"/>
                </a:solidFill>
                <a:prstDash val="solid"/>
                <a:round/>
              </a:ln>
            </p:spPr>
            <p:txBody>
              <a:bodyPr rtlCol="0" anchor="ctr"/>
              <a:lstStyle/>
              <a:p>
                <a:endParaRPr lang="en-US"/>
              </a:p>
            </p:txBody>
          </p:sp>
          <p:sp>
            <p:nvSpPr>
              <p:cNvPr id="222" name="Freeform: Shape 221">
                <a:extLst>
                  <a:ext uri="{FF2B5EF4-FFF2-40B4-BE49-F238E27FC236}">
                    <a16:creationId xmlns:a16="http://schemas.microsoft.com/office/drawing/2014/main" id="{7A4CE2A7-74D8-423D-ABE1-7BFF5FA907F4}"/>
                  </a:ext>
                </a:extLst>
              </p:cNvPr>
              <p:cNvSpPr/>
              <p:nvPr/>
            </p:nvSpPr>
            <p:spPr>
              <a:xfrm>
                <a:off x="559132" y="8722635"/>
                <a:ext cx="52169" cy="52169"/>
              </a:xfrm>
              <a:custGeom>
                <a:avLst/>
                <a:gdLst>
                  <a:gd name="connsiteX0" fmla="*/ 52170 w 52169"/>
                  <a:gd name="connsiteY0" fmla="*/ 0 h 52169"/>
                  <a:gd name="connsiteX1" fmla="*/ 0 w 52169"/>
                  <a:gd name="connsiteY1" fmla="*/ 52170 h 52169"/>
                </a:gdLst>
                <a:ahLst/>
                <a:cxnLst>
                  <a:cxn ang="0">
                    <a:pos x="connsiteX0" y="connsiteY0"/>
                  </a:cxn>
                  <a:cxn ang="0">
                    <a:pos x="connsiteX1" y="connsiteY1"/>
                  </a:cxn>
                </a:cxnLst>
                <a:rect l="l" t="t" r="r" b="b"/>
                <a:pathLst>
                  <a:path w="52169" h="52169">
                    <a:moveTo>
                      <a:pt x="52170" y="0"/>
                    </a:moveTo>
                    <a:lnTo>
                      <a:pt x="0" y="52170"/>
                    </a:lnTo>
                  </a:path>
                </a:pathLst>
              </a:custGeom>
              <a:ln w="4707" cap="rnd">
                <a:solidFill>
                  <a:schemeClr val="tx1"/>
                </a:solidFill>
                <a:prstDash val="solid"/>
                <a:round/>
              </a:ln>
            </p:spPr>
            <p:txBody>
              <a:bodyPr rtlCol="0" anchor="ctr"/>
              <a:lstStyle/>
              <a:p>
                <a:endParaRPr lang="en-US"/>
              </a:p>
            </p:txBody>
          </p:sp>
        </p:grpSp>
      </p:grpSp>
      <p:sp>
        <p:nvSpPr>
          <p:cNvPr id="123" name="TextBox 122">
            <a:extLst>
              <a:ext uri="{FF2B5EF4-FFF2-40B4-BE49-F238E27FC236}">
                <a16:creationId xmlns:a16="http://schemas.microsoft.com/office/drawing/2014/main" id="{CC658479-EC2E-4790-9A63-841AA856BECC}"/>
              </a:ext>
            </a:extLst>
          </p:cNvPr>
          <p:cNvSpPr txBox="1"/>
          <p:nvPr/>
        </p:nvSpPr>
        <p:spPr>
          <a:xfrm>
            <a:off x="1716431" y="8299625"/>
            <a:ext cx="1008000" cy="374461"/>
          </a:xfrm>
          <a:prstGeom prst="rect">
            <a:avLst/>
          </a:prstGeom>
          <a:noFill/>
        </p:spPr>
        <p:txBody>
          <a:bodyPr wrap="square" lIns="0" tIns="0" rIns="0" bIns="0">
            <a:spAutoFit/>
          </a:bodyPr>
          <a:lstStyle/>
          <a:p>
            <a:pPr algn="ctr" defTabSz="432238">
              <a:spcAft>
                <a:spcPts val="200"/>
              </a:spcAft>
              <a:defRPr/>
            </a:pPr>
            <a:r>
              <a:rPr lang="en-US" sz="700" dirty="0"/>
              <a:t>Message Encryption</a:t>
            </a:r>
          </a:p>
          <a:p>
            <a:pPr algn="ctr" defTabSz="432238">
              <a:spcAft>
                <a:spcPts val="200"/>
              </a:spcAft>
              <a:defRPr/>
            </a:pPr>
            <a:r>
              <a:rPr lang="en-US" sz="700" dirty="0"/>
              <a:t>Double Key Encryption</a:t>
            </a:r>
          </a:p>
          <a:p>
            <a:pPr algn="ctr" defTabSz="432238">
              <a:spcAft>
                <a:spcPts val="200"/>
              </a:spcAft>
              <a:defRPr/>
            </a:pPr>
            <a:r>
              <a:rPr lang="en-US" sz="700" dirty="0"/>
              <a:t>Customer Key</a:t>
            </a:r>
          </a:p>
        </p:txBody>
      </p:sp>
      <p:sp>
        <p:nvSpPr>
          <p:cNvPr id="125" name="TextBox 124">
            <a:extLst>
              <a:ext uri="{FF2B5EF4-FFF2-40B4-BE49-F238E27FC236}">
                <a16:creationId xmlns:a16="http://schemas.microsoft.com/office/drawing/2014/main" id="{AF2E707E-B4E9-414B-88AA-F36254C52B8E}"/>
              </a:ext>
            </a:extLst>
          </p:cNvPr>
          <p:cNvSpPr txBox="1"/>
          <p:nvPr/>
        </p:nvSpPr>
        <p:spPr>
          <a:xfrm>
            <a:off x="2897999" y="8299625"/>
            <a:ext cx="1008000" cy="374461"/>
          </a:xfrm>
          <a:prstGeom prst="rect">
            <a:avLst/>
          </a:prstGeom>
          <a:noFill/>
        </p:spPr>
        <p:txBody>
          <a:bodyPr wrap="square" lIns="0" tIns="0" rIns="0" bIns="0">
            <a:spAutoFit/>
          </a:bodyPr>
          <a:lstStyle/>
          <a:p>
            <a:pPr algn="ctr" defTabSz="432238">
              <a:spcAft>
                <a:spcPts val="200"/>
              </a:spcAft>
              <a:defRPr/>
            </a:pPr>
            <a:r>
              <a:rPr lang="en-US" sz="700" dirty="0"/>
              <a:t>Sensitivity Labelling</a:t>
            </a:r>
          </a:p>
          <a:p>
            <a:pPr algn="ctr" defTabSz="432238">
              <a:spcAft>
                <a:spcPts val="200"/>
              </a:spcAft>
              <a:defRPr/>
            </a:pPr>
            <a:r>
              <a:rPr lang="en-US" sz="700" dirty="0"/>
              <a:t>Proof of Compliance</a:t>
            </a:r>
          </a:p>
          <a:p>
            <a:pPr algn="ctr" defTabSz="432238">
              <a:spcAft>
                <a:spcPts val="200"/>
              </a:spcAft>
              <a:defRPr/>
            </a:pPr>
            <a:r>
              <a:rPr lang="en-US" sz="700" dirty="0"/>
              <a:t>Adaptive Protection</a:t>
            </a:r>
          </a:p>
        </p:txBody>
      </p:sp>
      <p:sp>
        <p:nvSpPr>
          <p:cNvPr id="127" name="TextBox 126">
            <a:extLst>
              <a:ext uri="{FF2B5EF4-FFF2-40B4-BE49-F238E27FC236}">
                <a16:creationId xmlns:a16="http://schemas.microsoft.com/office/drawing/2014/main" id="{B75CD6E3-21CF-4E4A-9968-3B2823762E61}"/>
              </a:ext>
            </a:extLst>
          </p:cNvPr>
          <p:cNvSpPr txBox="1"/>
          <p:nvPr/>
        </p:nvSpPr>
        <p:spPr>
          <a:xfrm>
            <a:off x="4079568" y="8299625"/>
            <a:ext cx="1008000" cy="374461"/>
          </a:xfrm>
          <a:prstGeom prst="rect">
            <a:avLst/>
          </a:prstGeom>
          <a:noFill/>
        </p:spPr>
        <p:txBody>
          <a:bodyPr wrap="square" lIns="0" tIns="0" rIns="0" bIns="0">
            <a:spAutoFit/>
          </a:bodyPr>
          <a:lstStyle/>
          <a:p>
            <a:pPr algn="ctr" defTabSz="432238">
              <a:spcAft>
                <a:spcPts val="200"/>
              </a:spcAft>
              <a:defRPr/>
            </a:pPr>
            <a:r>
              <a:rPr lang="fr-FR" sz="700" dirty="0"/>
              <a:t>Retention Labels</a:t>
            </a:r>
          </a:p>
          <a:p>
            <a:pPr algn="ctr" defTabSz="432238">
              <a:spcAft>
                <a:spcPts val="200"/>
              </a:spcAft>
              <a:defRPr/>
            </a:pPr>
            <a:r>
              <a:rPr lang="fr-FR" sz="700" dirty="0"/>
              <a:t>Records Management</a:t>
            </a:r>
          </a:p>
          <a:p>
            <a:pPr algn="ctr" defTabSz="432238">
              <a:spcAft>
                <a:spcPts val="200"/>
              </a:spcAft>
              <a:defRPr/>
            </a:pPr>
            <a:r>
              <a:rPr lang="fr-FR" sz="700" dirty="0"/>
              <a:t>Data Retention/deletion</a:t>
            </a:r>
            <a:endParaRPr lang="en-US" sz="700" dirty="0"/>
          </a:p>
        </p:txBody>
      </p:sp>
      <p:sp>
        <p:nvSpPr>
          <p:cNvPr id="129" name="TextBox 128">
            <a:extLst>
              <a:ext uri="{FF2B5EF4-FFF2-40B4-BE49-F238E27FC236}">
                <a16:creationId xmlns:a16="http://schemas.microsoft.com/office/drawing/2014/main" id="{1E32D7C7-BA71-4434-A35B-6AFA53493F97}"/>
              </a:ext>
            </a:extLst>
          </p:cNvPr>
          <p:cNvSpPr txBox="1"/>
          <p:nvPr/>
        </p:nvSpPr>
        <p:spPr>
          <a:xfrm>
            <a:off x="5288136" y="8299625"/>
            <a:ext cx="1062000" cy="241092"/>
          </a:xfrm>
          <a:prstGeom prst="rect">
            <a:avLst/>
          </a:prstGeom>
          <a:noFill/>
        </p:spPr>
        <p:txBody>
          <a:bodyPr wrap="square" lIns="0" tIns="0" rIns="0" bIns="0">
            <a:spAutoFit/>
          </a:bodyPr>
          <a:lstStyle/>
          <a:p>
            <a:pPr algn="ctr" defTabSz="432238">
              <a:spcAft>
                <a:spcPts val="200"/>
              </a:spcAft>
              <a:defRPr/>
            </a:pPr>
            <a:r>
              <a:rPr lang="en-US" sz="700" dirty="0"/>
              <a:t>DLP policies</a:t>
            </a:r>
          </a:p>
          <a:p>
            <a:pPr algn="ctr" defTabSz="432238">
              <a:spcAft>
                <a:spcPts val="200"/>
              </a:spcAft>
              <a:defRPr/>
            </a:pPr>
            <a:r>
              <a:rPr lang="en-US" sz="700" dirty="0"/>
              <a:t>Cross-platform protection</a:t>
            </a:r>
          </a:p>
        </p:txBody>
      </p:sp>
      <p:sp>
        <p:nvSpPr>
          <p:cNvPr id="152" name="TextBox 151">
            <a:extLst>
              <a:ext uri="{FF2B5EF4-FFF2-40B4-BE49-F238E27FC236}">
                <a16:creationId xmlns:a16="http://schemas.microsoft.com/office/drawing/2014/main" id="{6C83A9D0-E4C7-4A8D-8EE2-53DE2F4CCD08}"/>
              </a:ext>
            </a:extLst>
          </p:cNvPr>
          <p:cNvSpPr txBox="1"/>
          <p:nvPr/>
        </p:nvSpPr>
        <p:spPr>
          <a:xfrm>
            <a:off x="534863" y="8299625"/>
            <a:ext cx="1008000" cy="241092"/>
          </a:xfrm>
          <a:prstGeom prst="rect">
            <a:avLst/>
          </a:prstGeom>
          <a:noFill/>
        </p:spPr>
        <p:txBody>
          <a:bodyPr wrap="square" lIns="0" tIns="0" rIns="0" bIns="0">
            <a:spAutoFit/>
          </a:bodyPr>
          <a:lstStyle/>
          <a:p>
            <a:pPr algn="ctr" defTabSz="432238">
              <a:spcAft>
                <a:spcPts val="200"/>
              </a:spcAft>
              <a:defRPr/>
            </a:pPr>
            <a:r>
              <a:rPr lang="it-IT" sz="700" dirty="0"/>
              <a:t>Data Classification</a:t>
            </a:r>
          </a:p>
          <a:p>
            <a:pPr algn="ctr" defTabSz="432238">
              <a:spcAft>
                <a:spcPts val="200"/>
              </a:spcAft>
              <a:defRPr/>
            </a:pPr>
            <a:r>
              <a:rPr lang="it-IT" sz="700" dirty="0"/>
              <a:t>Sensitive Data Insights</a:t>
            </a:r>
            <a:endParaRPr lang="en-US" sz="700" dirty="0"/>
          </a:p>
        </p:txBody>
      </p:sp>
      <p:grpSp>
        <p:nvGrpSpPr>
          <p:cNvPr id="33" name="Graphic 30">
            <a:extLst>
              <a:ext uri="{FF2B5EF4-FFF2-40B4-BE49-F238E27FC236}">
                <a16:creationId xmlns:a16="http://schemas.microsoft.com/office/drawing/2014/main" id="{11E2183E-3C06-4B80-BEA2-90F16C238B7A}"/>
              </a:ext>
            </a:extLst>
          </p:cNvPr>
          <p:cNvGrpSpPr>
            <a:grpSpLocks noChangeAspect="1"/>
          </p:cNvGrpSpPr>
          <p:nvPr/>
        </p:nvGrpSpPr>
        <p:grpSpPr>
          <a:xfrm>
            <a:off x="933409" y="7591439"/>
            <a:ext cx="210905" cy="288000"/>
            <a:chOff x="2887106" y="5691083"/>
            <a:chExt cx="274034" cy="374205"/>
          </a:xfrm>
          <a:noFill/>
        </p:grpSpPr>
        <p:grpSp>
          <p:nvGrpSpPr>
            <p:cNvPr id="34" name="Graphic 30">
              <a:extLst>
                <a:ext uri="{FF2B5EF4-FFF2-40B4-BE49-F238E27FC236}">
                  <a16:creationId xmlns:a16="http://schemas.microsoft.com/office/drawing/2014/main" id="{5941D72C-92CD-4D50-828A-75F6965E98B1}"/>
                </a:ext>
              </a:extLst>
            </p:cNvPr>
            <p:cNvGrpSpPr/>
            <p:nvPr/>
          </p:nvGrpSpPr>
          <p:grpSpPr>
            <a:xfrm>
              <a:off x="2887106" y="5691083"/>
              <a:ext cx="274034" cy="374205"/>
              <a:chOff x="2887106" y="5691083"/>
              <a:chExt cx="274034" cy="374205"/>
            </a:xfrm>
            <a:noFill/>
          </p:grpSpPr>
          <p:sp>
            <p:nvSpPr>
              <p:cNvPr id="35" name="Freeform: Shape 34">
                <a:extLst>
                  <a:ext uri="{FF2B5EF4-FFF2-40B4-BE49-F238E27FC236}">
                    <a16:creationId xmlns:a16="http://schemas.microsoft.com/office/drawing/2014/main" id="{58680B99-DDBA-479F-B417-A42F562AF538}"/>
                  </a:ext>
                </a:extLst>
              </p:cNvPr>
              <p:cNvSpPr/>
              <p:nvPr/>
            </p:nvSpPr>
            <p:spPr>
              <a:xfrm>
                <a:off x="2887297" y="5691083"/>
                <a:ext cx="273843" cy="149510"/>
              </a:xfrm>
              <a:custGeom>
                <a:avLst/>
                <a:gdLst>
                  <a:gd name="connsiteX0" fmla="*/ 273844 w 273843"/>
                  <a:gd name="connsiteY0" fmla="*/ 74803 h 149510"/>
                  <a:gd name="connsiteX1" fmla="*/ 255460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1 w 273843"/>
                  <a:gd name="connsiteY16" fmla="*/ 16796 h 149510"/>
                  <a:gd name="connsiteX17" fmla="*/ 60769 w 273843"/>
                  <a:gd name="connsiteY17" fmla="*/ 12510 h 149510"/>
                  <a:gd name="connsiteX18" fmla="*/ 96679 w 273843"/>
                  <a:gd name="connsiteY18" fmla="*/ 2985 h 149510"/>
                  <a:gd name="connsiteX19" fmla="*/ 109918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0"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7" y="147384"/>
                      <a:pt x="92869" y="145955"/>
                      <a:pt x="84392" y="143859"/>
                    </a:cubicBezTo>
                    <a:cubicBezTo>
                      <a:pt x="76295" y="142145"/>
                      <a:pt x="68389" y="139859"/>
                      <a:pt x="60674" y="136906"/>
                    </a:cubicBezTo>
                    <a:cubicBezTo>
                      <a:pt x="56959" y="135573"/>
                      <a:pt x="53340" y="134049"/>
                      <a:pt x="50006" y="132525"/>
                    </a:cubicBezTo>
                    <a:cubicBezTo>
                      <a:pt x="38291" y="127667"/>
                      <a:pt x="27527" y="120714"/>
                      <a:pt x="18288" y="112141"/>
                    </a:cubicBezTo>
                    <a:lnTo>
                      <a:pt x="18288" y="112141"/>
                    </a:lnTo>
                    <a:cubicBezTo>
                      <a:pt x="7239" y="102807"/>
                      <a:pt x="571" y="89186"/>
                      <a:pt x="0" y="74708"/>
                    </a:cubicBezTo>
                    <a:cubicBezTo>
                      <a:pt x="0" y="51181"/>
                      <a:pt x="19621" y="30512"/>
                      <a:pt x="50101" y="16796"/>
                    </a:cubicBezTo>
                    <a:cubicBezTo>
                      <a:pt x="53530" y="15272"/>
                      <a:pt x="57055" y="13938"/>
                      <a:pt x="60769" y="12510"/>
                    </a:cubicBezTo>
                    <a:cubicBezTo>
                      <a:pt x="72390" y="8223"/>
                      <a:pt x="84392" y="4985"/>
                      <a:pt x="96679" y="2985"/>
                    </a:cubicBezTo>
                    <a:lnTo>
                      <a:pt x="109918"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7"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36" name="Freeform: Shape 35">
                <a:extLst>
                  <a:ext uri="{FF2B5EF4-FFF2-40B4-BE49-F238E27FC236}">
                    <a16:creationId xmlns:a16="http://schemas.microsoft.com/office/drawing/2014/main" id="{E4C8B541-FFBD-4A43-AC25-CE627DC5D40D}"/>
                  </a:ext>
                </a:extLst>
              </p:cNvPr>
              <p:cNvSpPr/>
              <p:nvPr/>
            </p:nvSpPr>
            <p:spPr>
              <a:xfrm>
                <a:off x="2887297" y="5840848"/>
                <a:ext cx="273843" cy="65055"/>
              </a:xfrm>
              <a:custGeom>
                <a:avLst/>
                <a:gdLst>
                  <a:gd name="connsiteX0" fmla="*/ 240697 w 273843"/>
                  <a:gd name="connsiteY0" fmla="*/ 48958 h 65055"/>
                  <a:gd name="connsiteX1" fmla="*/ 255460 w 273843"/>
                  <a:gd name="connsiteY1" fmla="*/ 37433 h 65055"/>
                  <a:gd name="connsiteX2" fmla="*/ 273844 w 273843"/>
                  <a:gd name="connsiteY2" fmla="*/ 0 h 65055"/>
                  <a:gd name="connsiteX3" fmla="*/ 0 w 273843"/>
                  <a:gd name="connsiteY3" fmla="*/ 0 h 65055"/>
                  <a:gd name="connsiteX4" fmla="*/ 18193 w 273843"/>
                  <a:gd name="connsiteY4" fmla="*/ 37433 h 65055"/>
                  <a:gd name="connsiteX5" fmla="*/ 49816 w 273843"/>
                  <a:gd name="connsiteY5" fmla="*/ 57817 h 65055"/>
                  <a:gd name="connsiteX6" fmla="*/ 60674 w 273843"/>
                  <a:gd name="connsiteY6" fmla="*/ 62293 h 65055"/>
                  <a:gd name="connsiteX7" fmla="*/ 68866 w 273843"/>
                  <a:gd name="connsiteY7" fmla="*/ 65056 h 6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843" h="65055">
                    <a:moveTo>
                      <a:pt x="240697" y="48958"/>
                    </a:moveTo>
                    <a:cubicBezTo>
                      <a:pt x="245935" y="45529"/>
                      <a:pt x="250888" y="41624"/>
                      <a:pt x="255460" y="37433"/>
                    </a:cubicBezTo>
                    <a:cubicBezTo>
                      <a:pt x="266605" y="28099"/>
                      <a:pt x="273272" y="14478"/>
                      <a:pt x="273844" y="0"/>
                    </a:cubicBezTo>
                    <a:moveTo>
                      <a:pt x="0" y="0"/>
                    </a:moveTo>
                    <a:cubicBezTo>
                      <a:pt x="667" y="14478"/>
                      <a:pt x="7239" y="28004"/>
                      <a:pt x="18193" y="37433"/>
                    </a:cubicBezTo>
                    <a:cubicBezTo>
                      <a:pt x="27527" y="46006"/>
                      <a:pt x="38195" y="52864"/>
                      <a:pt x="49816" y="57817"/>
                    </a:cubicBezTo>
                    <a:cubicBezTo>
                      <a:pt x="53340" y="59341"/>
                      <a:pt x="56959" y="60865"/>
                      <a:pt x="60674" y="62293"/>
                    </a:cubicBezTo>
                    <a:cubicBezTo>
                      <a:pt x="63341" y="63341"/>
                      <a:pt x="66104" y="64198"/>
                      <a:pt x="68866" y="65056"/>
                    </a:cubicBezTo>
                  </a:path>
                </a:pathLst>
              </a:custGeom>
              <a:noFill/>
              <a:ln w="6350" cap="rnd">
                <a:solidFill>
                  <a:srgbClr val="000000"/>
                </a:solidFill>
                <a:prstDash val="solid"/>
                <a:round/>
              </a:ln>
            </p:spPr>
            <p:txBody>
              <a:bodyPr rtlCol="0" anchor="ctr"/>
              <a:lstStyle/>
              <a:p>
                <a:endParaRPr lang="en-US"/>
              </a:p>
            </p:txBody>
          </p:sp>
          <p:sp>
            <p:nvSpPr>
              <p:cNvPr id="37" name="Freeform: Shape 36">
                <a:extLst>
                  <a:ext uri="{FF2B5EF4-FFF2-40B4-BE49-F238E27FC236}">
                    <a16:creationId xmlns:a16="http://schemas.microsoft.com/office/drawing/2014/main" id="{8D139506-195B-4082-978B-BFC509B18839}"/>
                  </a:ext>
                </a:extLst>
              </p:cNvPr>
              <p:cNvSpPr/>
              <p:nvPr/>
            </p:nvSpPr>
            <p:spPr>
              <a:xfrm>
                <a:off x="2887297" y="5915714"/>
                <a:ext cx="61817" cy="62674"/>
              </a:xfrm>
              <a:custGeom>
                <a:avLst/>
                <a:gdLst>
                  <a:gd name="connsiteX0" fmla="*/ 0 w 61817"/>
                  <a:gd name="connsiteY0" fmla="*/ 0 h 62674"/>
                  <a:gd name="connsiteX1" fmla="*/ 18193 w 61817"/>
                  <a:gd name="connsiteY1" fmla="*/ 37433 h 62674"/>
                  <a:gd name="connsiteX2" fmla="*/ 49816 w 61817"/>
                  <a:gd name="connsiteY2" fmla="*/ 57912 h 62674"/>
                  <a:gd name="connsiteX3" fmla="*/ 60674 w 61817"/>
                  <a:gd name="connsiteY3" fmla="*/ 62294 h 62674"/>
                  <a:gd name="connsiteX4" fmla="*/ 61817 w 61817"/>
                  <a:gd name="connsiteY4" fmla="*/ 62675 h 62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17" h="62674">
                    <a:moveTo>
                      <a:pt x="0" y="0"/>
                    </a:moveTo>
                    <a:cubicBezTo>
                      <a:pt x="667" y="14478"/>
                      <a:pt x="7239" y="28004"/>
                      <a:pt x="18193" y="37433"/>
                    </a:cubicBezTo>
                    <a:cubicBezTo>
                      <a:pt x="27527" y="46006"/>
                      <a:pt x="38195" y="52959"/>
                      <a:pt x="49816" y="57912"/>
                    </a:cubicBezTo>
                    <a:lnTo>
                      <a:pt x="60674" y="62294"/>
                    </a:lnTo>
                    <a:cubicBezTo>
                      <a:pt x="60674" y="62294"/>
                      <a:pt x="61436" y="62579"/>
                      <a:pt x="61817" y="62675"/>
                    </a:cubicBezTo>
                  </a:path>
                </a:pathLst>
              </a:custGeom>
              <a:noFill/>
              <a:ln w="6350" cap="rnd">
                <a:solidFill>
                  <a:srgbClr val="000000"/>
                </a:solidFill>
                <a:prstDash val="solid"/>
                <a:round/>
              </a:ln>
            </p:spPr>
            <p:txBody>
              <a:bodyPr rtlCol="0" anchor="ctr"/>
              <a:lstStyle/>
              <a:p>
                <a:endParaRPr lang="en-US"/>
              </a:p>
            </p:txBody>
          </p:sp>
          <p:sp>
            <p:nvSpPr>
              <p:cNvPr id="38" name="Freeform: Shape 37">
                <a:extLst>
                  <a:ext uri="{FF2B5EF4-FFF2-40B4-BE49-F238E27FC236}">
                    <a16:creationId xmlns:a16="http://schemas.microsoft.com/office/drawing/2014/main" id="{B3C50B16-1C7B-4FA5-BDFD-93EA7EAB0B2E}"/>
                  </a:ext>
                </a:extLst>
              </p:cNvPr>
              <p:cNvSpPr/>
              <p:nvPr/>
            </p:nvSpPr>
            <p:spPr>
              <a:xfrm>
                <a:off x="3148663" y="5915714"/>
                <a:ext cx="12477" cy="31527"/>
              </a:xfrm>
              <a:custGeom>
                <a:avLst/>
                <a:gdLst>
                  <a:gd name="connsiteX0" fmla="*/ 12478 w 12477"/>
                  <a:gd name="connsiteY0" fmla="*/ 0 h 31527"/>
                  <a:gd name="connsiteX1" fmla="*/ 0 w 12477"/>
                  <a:gd name="connsiteY1" fmla="*/ 31528 h 31527"/>
                </a:gdLst>
                <a:ahLst/>
                <a:cxnLst>
                  <a:cxn ang="0">
                    <a:pos x="connsiteX0" y="connsiteY0"/>
                  </a:cxn>
                  <a:cxn ang="0">
                    <a:pos x="connsiteX1" y="connsiteY1"/>
                  </a:cxn>
                </a:cxnLst>
                <a:rect l="l" t="t" r="r" b="b"/>
                <a:pathLst>
                  <a:path w="12477" h="31527">
                    <a:moveTo>
                      <a:pt x="12478" y="0"/>
                    </a:moveTo>
                    <a:cubicBezTo>
                      <a:pt x="12001" y="11716"/>
                      <a:pt x="7620" y="22765"/>
                      <a:pt x="0" y="31528"/>
                    </a:cubicBezTo>
                  </a:path>
                </a:pathLst>
              </a:custGeom>
              <a:noFill/>
              <a:ln w="6350" cap="rnd">
                <a:solidFill>
                  <a:srgbClr val="000000"/>
                </a:solidFill>
                <a:prstDash val="solid"/>
                <a:round/>
              </a:ln>
            </p:spPr>
            <p:txBody>
              <a:bodyPr rtlCol="0" anchor="ctr"/>
              <a:lstStyle/>
              <a:p>
                <a:endParaRPr lang="en-US"/>
              </a:p>
            </p:txBody>
          </p:sp>
          <p:sp>
            <p:nvSpPr>
              <p:cNvPr id="39" name="Freeform: Shape 38">
                <a:extLst>
                  <a:ext uri="{FF2B5EF4-FFF2-40B4-BE49-F238E27FC236}">
                    <a16:creationId xmlns:a16="http://schemas.microsoft.com/office/drawing/2014/main" id="{2E5E6AE2-898C-41EF-AD2A-01A86BCCC10F}"/>
                  </a:ext>
                </a:extLst>
              </p:cNvPr>
              <p:cNvSpPr/>
              <p:nvPr/>
            </p:nvSpPr>
            <p:spPr>
              <a:xfrm>
                <a:off x="3152853" y="5990581"/>
                <a:ext cx="8286" cy="26003"/>
              </a:xfrm>
              <a:custGeom>
                <a:avLst/>
                <a:gdLst>
                  <a:gd name="connsiteX0" fmla="*/ 8287 w 8286"/>
                  <a:gd name="connsiteY0" fmla="*/ 0 h 26003"/>
                  <a:gd name="connsiteX1" fmla="*/ 0 w 8286"/>
                  <a:gd name="connsiteY1" fmla="*/ 26003 h 26003"/>
                </a:gdLst>
                <a:ahLst/>
                <a:cxnLst>
                  <a:cxn ang="0">
                    <a:pos x="connsiteX0" y="connsiteY0"/>
                  </a:cxn>
                  <a:cxn ang="0">
                    <a:pos x="connsiteX1" y="connsiteY1"/>
                  </a:cxn>
                </a:cxnLst>
                <a:rect l="l" t="t" r="r" b="b"/>
                <a:pathLst>
                  <a:path w="8286" h="26003">
                    <a:moveTo>
                      <a:pt x="8287" y="0"/>
                    </a:moveTo>
                    <a:cubicBezTo>
                      <a:pt x="7906" y="9334"/>
                      <a:pt x="5048" y="18288"/>
                      <a:pt x="0" y="26003"/>
                    </a:cubicBezTo>
                  </a:path>
                </a:pathLst>
              </a:custGeom>
              <a:noFill/>
              <a:ln w="6350" cap="rnd">
                <a:solidFill>
                  <a:srgbClr val="000000"/>
                </a:solidFill>
                <a:prstDash val="solid"/>
                <a:round/>
              </a:ln>
            </p:spPr>
            <p:txBody>
              <a:bodyPr rtlCol="0" anchor="ctr"/>
              <a:lstStyle/>
              <a:p>
                <a:endParaRPr lang="en-US"/>
              </a:p>
            </p:txBody>
          </p:sp>
          <p:sp>
            <p:nvSpPr>
              <p:cNvPr id="40" name="Freeform: Shape 39">
                <a:extLst>
                  <a:ext uri="{FF2B5EF4-FFF2-40B4-BE49-F238E27FC236}">
                    <a16:creationId xmlns:a16="http://schemas.microsoft.com/office/drawing/2014/main" id="{3145A8F2-12D5-4382-8140-D5864C179190}"/>
                  </a:ext>
                </a:extLst>
              </p:cNvPr>
              <p:cNvSpPr/>
              <p:nvPr/>
            </p:nvSpPr>
            <p:spPr>
              <a:xfrm>
                <a:off x="2887106" y="5990581"/>
                <a:ext cx="218884" cy="74707"/>
              </a:xfrm>
              <a:custGeom>
                <a:avLst/>
                <a:gdLst>
                  <a:gd name="connsiteX0" fmla="*/ 0 w 218884"/>
                  <a:gd name="connsiteY0" fmla="*/ 0 h 74707"/>
                  <a:gd name="connsiteX1" fmla="*/ 18193 w 218884"/>
                  <a:gd name="connsiteY1" fmla="*/ 37433 h 74707"/>
                  <a:gd name="connsiteX2" fmla="*/ 49816 w 218884"/>
                  <a:gd name="connsiteY2" fmla="*/ 57912 h 74707"/>
                  <a:gd name="connsiteX3" fmla="*/ 60770 w 218884"/>
                  <a:gd name="connsiteY3" fmla="*/ 62294 h 74707"/>
                  <a:gd name="connsiteX4" fmla="*/ 84106 w 218884"/>
                  <a:gd name="connsiteY4" fmla="*/ 69152 h 74707"/>
                  <a:gd name="connsiteX5" fmla="*/ 109919 w 218884"/>
                  <a:gd name="connsiteY5" fmla="*/ 73533 h 74707"/>
                  <a:gd name="connsiteX6" fmla="*/ 123539 w 218884"/>
                  <a:gd name="connsiteY6" fmla="*/ 74581 h 74707"/>
                  <a:gd name="connsiteX7" fmla="*/ 136493 w 218884"/>
                  <a:gd name="connsiteY7" fmla="*/ 74581 h 74707"/>
                  <a:gd name="connsiteX8" fmla="*/ 150400 w 218884"/>
                  <a:gd name="connsiteY8" fmla="*/ 74581 h 74707"/>
                  <a:gd name="connsiteX9" fmla="*/ 164211 w 218884"/>
                  <a:gd name="connsiteY9" fmla="*/ 73533 h 74707"/>
                  <a:gd name="connsiteX10" fmla="*/ 189929 w 218884"/>
                  <a:gd name="connsiteY10" fmla="*/ 69152 h 74707"/>
                  <a:gd name="connsiteX11" fmla="*/ 213360 w 218884"/>
                  <a:gd name="connsiteY11" fmla="*/ 62294 h 74707"/>
                  <a:gd name="connsiteX12" fmla="*/ 218884 w 218884"/>
                  <a:gd name="connsiteY12" fmla="*/ 60007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884" h="74707">
                    <a:moveTo>
                      <a:pt x="0" y="0"/>
                    </a:moveTo>
                    <a:cubicBezTo>
                      <a:pt x="667" y="14478"/>
                      <a:pt x="7239" y="28003"/>
                      <a:pt x="18193" y="37433"/>
                    </a:cubicBezTo>
                    <a:cubicBezTo>
                      <a:pt x="27527" y="46006"/>
                      <a:pt x="38195" y="52959"/>
                      <a:pt x="49816" y="57912"/>
                    </a:cubicBezTo>
                    <a:lnTo>
                      <a:pt x="60770" y="62294"/>
                    </a:lnTo>
                    <a:cubicBezTo>
                      <a:pt x="68390" y="65151"/>
                      <a:pt x="76200" y="67437"/>
                      <a:pt x="84106" y="69152"/>
                    </a:cubicBezTo>
                    <a:cubicBezTo>
                      <a:pt x="92583" y="71152"/>
                      <a:pt x="101251" y="72580"/>
                      <a:pt x="109919" y="73533"/>
                    </a:cubicBezTo>
                    <a:cubicBezTo>
                      <a:pt x="114395" y="74104"/>
                      <a:pt x="118967" y="74295"/>
                      <a:pt x="123539" y="74581"/>
                    </a:cubicBezTo>
                    <a:cubicBezTo>
                      <a:pt x="128111" y="74867"/>
                      <a:pt x="132112" y="74581"/>
                      <a:pt x="136493" y="74581"/>
                    </a:cubicBezTo>
                    <a:lnTo>
                      <a:pt x="150400" y="74581"/>
                    </a:lnTo>
                    <a:cubicBezTo>
                      <a:pt x="155067" y="74486"/>
                      <a:pt x="159639" y="74200"/>
                      <a:pt x="164211" y="73533"/>
                    </a:cubicBezTo>
                    <a:cubicBezTo>
                      <a:pt x="172879" y="72580"/>
                      <a:pt x="181451" y="71152"/>
                      <a:pt x="189929" y="69152"/>
                    </a:cubicBezTo>
                    <a:cubicBezTo>
                      <a:pt x="197834" y="67247"/>
                      <a:pt x="205645" y="64960"/>
                      <a:pt x="213360" y="62294"/>
                    </a:cubicBezTo>
                    <a:lnTo>
                      <a:pt x="218884" y="60007"/>
                    </a:lnTo>
                  </a:path>
                </a:pathLst>
              </a:custGeom>
              <a:noFill/>
              <a:ln w="6350" cap="rnd">
                <a:solidFill>
                  <a:srgbClr val="000000"/>
                </a:solidFill>
                <a:prstDash val="solid"/>
                <a:round/>
              </a:ln>
            </p:spPr>
            <p:txBody>
              <a:bodyPr rtlCol="0" anchor="ctr"/>
              <a:lstStyle/>
              <a:p>
                <a:endParaRPr lang="en-US"/>
              </a:p>
            </p:txBody>
          </p:sp>
          <p:sp>
            <p:nvSpPr>
              <p:cNvPr id="41" name="Freeform: Shape 40">
                <a:extLst>
                  <a:ext uri="{FF2B5EF4-FFF2-40B4-BE49-F238E27FC236}">
                    <a16:creationId xmlns:a16="http://schemas.microsoft.com/office/drawing/2014/main" id="{E04B2106-977D-40BC-BFA9-609C1662A4EA}"/>
                  </a:ext>
                </a:extLst>
              </p:cNvPr>
              <p:cNvSpPr/>
              <p:nvPr/>
            </p:nvSpPr>
            <p:spPr>
              <a:xfrm>
                <a:off x="2887297"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42" name="Freeform: Shape 41">
                <a:extLst>
                  <a:ext uri="{FF2B5EF4-FFF2-40B4-BE49-F238E27FC236}">
                    <a16:creationId xmlns:a16="http://schemas.microsoft.com/office/drawing/2014/main" id="{EF8396FC-0FD6-4FC9-87A2-90F2345FE7EE}"/>
                  </a:ext>
                </a:extLst>
              </p:cNvPr>
              <p:cNvSpPr/>
              <p:nvPr/>
            </p:nvSpPr>
            <p:spPr>
              <a:xfrm>
                <a:off x="3161140"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grpSp>
        <p:grpSp>
          <p:nvGrpSpPr>
            <p:cNvPr id="43" name="Graphic 30">
              <a:extLst>
                <a:ext uri="{FF2B5EF4-FFF2-40B4-BE49-F238E27FC236}">
                  <a16:creationId xmlns:a16="http://schemas.microsoft.com/office/drawing/2014/main" id="{A5BD4F5D-EBF0-4C9C-80F8-5B7E7F7B8376}"/>
                </a:ext>
              </a:extLst>
            </p:cNvPr>
            <p:cNvGrpSpPr/>
            <p:nvPr/>
          </p:nvGrpSpPr>
          <p:grpSpPr>
            <a:xfrm>
              <a:off x="2973974" y="5878186"/>
              <a:ext cx="187166" cy="187070"/>
              <a:chOff x="2973974" y="5878186"/>
              <a:chExt cx="187166" cy="187070"/>
            </a:xfrm>
            <a:noFill/>
          </p:grpSpPr>
          <p:sp>
            <p:nvSpPr>
              <p:cNvPr id="44" name="Freeform: Shape 43">
                <a:extLst>
                  <a:ext uri="{FF2B5EF4-FFF2-40B4-BE49-F238E27FC236}">
                    <a16:creationId xmlns:a16="http://schemas.microsoft.com/office/drawing/2014/main" id="{D7566EC0-A454-40A1-AFAA-791E442721BE}"/>
                  </a:ext>
                </a:extLst>
              </p:cNvPr>
              <p:cNvSpPr/>
              <p:nvPr/>
            </p:nvSpPr>
            <p:spPr>
              <a:xfrm>
                <a:off x="2973974" y="5878186"/>
                <a:ext cx="146113" cy="146113"/>
              </a:xfrm>
              <a:custGeom>
                <a:avLst/>
                <a:gdLst>
                  <a:gd name="connsiteX0" fmla="*/ 146114 w 146113"/>
                  <a:gd name="connsiteY0" fmla="*/ 73057 h 146113"/>
                  <a:gd name="connsiteX1" fmla="*/ 73057 w 146113"/>
                  <a:gd name="connsiteY1" fmla="*/ 146114 h 146113"/>
                  <a:gd name="connsiteX2" fmla="*/ 0 w 146113"/>
                  <a:gd name="connsiteY2" fmla="*/ 73057 h 146113"/>
                  <a:gd name="connsiteX3" fmla="*/ 73057 w 146113"/>
                  <a:gd name="connsiteY3" fmla="*/ 0 h 146113"/>
                  <a:gd name="connsiteX4" fmla="*/ 146114 w 146113"/>
                  <a:gd name="connsiteY4" fmla="*/ 73057 h 146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13" h="146113">
                    <a:moveTo>
                      <a:pt x="146114" y="73057"/>
                    </a:moveTo>
                    <a:cubicBezTo>
                      <a:pt x="146114" y="113405"/>
                      <a:pt x="113405" y="146114"/>
                      <a:pt x="73057" y="146114"/>
                    </a:cubicBezTo>
                    <a:cubicBezTo>
                      <a:pt x="32709" y="146114"/>
                      <a:pt x="0" y="113405"/>
                      <a:pt x="0" y="73057"/>
                    </a:cubicBezTo>
                    <a:cubicBezTo>
                      <a:pt x="0" y="32709"/>
                      <a:pt x="32709" y="0"/>
                      <a:pt x="73057" y="0"/>
                    </a:cubicBezTo>
                    <a:cubicBezTo>
                      <a:pt x="113405" y="0"/>
                      <a:pt x="146114" y="32709"/>
                      <a:pt x="146114" y="73057"/>
                    </a:cubicBezTo>
                    <a:close/>
                  </a:path>
                </a:pathLst>
              </a:custGeom>
              <a:noFill/>
              <a:ln w="6350" cap="rnd">
                <a:solidFill>
                  <a:srgbClr val="000000"/>
                </a:solidFill>
                <a:prstDash val="solid"/>
                <a:round/>
              </a:ln>
            </p:spPr>
            <p:txBody>
              <a:bodyPr rtlCol="0" anchor="ctr"/>
              <a:lstStyle/>
              <a:p>
                <a:endParaRPr lang="en-US"/>
              </a:p>
            </p:txBody>
          </p:sp>
          <p:sp>
            <p:nvSpPr>
              <p:cNvPr id="45" name="Freeform: Shape 44">
                <a:extLst>
                  <a:ext uri="{FF2B5EF4-FFF2-40B4-BE49-F238E27FC236}">
                    <a16:creationId xmlns:a16="http://schemas.microsoft.com/office/drawing/2014/main" id="{25006CA6-150C-4212-934A-4B55FCBF9C96}"/>
                  </a:ext>
                </a:extLst>
              </p:cNvPr>
              <p:cNvSpPr/>
              <p:nvPr/>
            </p:nvSpPr>
            <p:spPr>
              <a:xfrm>
                <a:off x="3098656" y="6002773"/>
                <a:ext cx="62484" cy="62483"/>
              </a:xfrm>
              <a:custGeom>
                <a:avLst/>
                <a:gdLst>
                  <a:gd name="connsiteX0" fmla="*/ 62484 w 62484"/>
                  <a:gd name="connsiteY0" fmla="*/ 62484 h 62483"/>
                  <a:gd name="connsiteX1" fmla="*/ 0 w 62484"/>
                  <a:gd name="connsiteY1" fmla="*/ 0 h 62483"/>
                </a:gdLst>
                <a:ahLst/>
                <a:cxnLst>
                  <a:cxn ang="0">
                    <a:pos x="connsiteX0" y="connsiteY0"/>
                  </a:cxn>
                  <a:cxn ang="0">
                    <a:pos x="connsiteX1" y="connsiteY1"/>
                  </a:cxn>
                </a:cxnLst>
                <a:rect l="l" t="t" r="r" b="b"/>
                <a:pathLst>
                  <a:path w="62484" h="62483">
                    <a:moveTo>
                      <a:pt x="62484" y="62484"/>
                    </a:moveTo>
                    <a:lnTo>
                      <a:pt x="0" y="0"/>
                    </a:lnTo>
                  </a:path>
                </a:pathLst>
              </a:custGeom>
              <a:ln w="6350" cap="rnd">
                <a:solidFill>
                  <a:srgbClr val="000000"/>
                </a:solidFill>
                <a:prstDash val="solid"/>
                <a:round/>
              </a:ln>
            </p:spPr>
            <p:txBody>
              <a:bodyPr rtlCol="0" anchor="ctr"/>
              <a:lstStyle/>
              <a:p>
                <a:endParaRPr lang="en-US"/>
              </a:p>
            </p:txBody>
          </p:sp>
        </p:grpSp>
      </p:grpSp>
      <p:grpSp>
        <p:nvGrpSpPr>
          <p:cNvPr id="46" name="Graphic 30">
            <a:extLst>
              <a:ext uri="{FF2B5EF4-FFF2-40B4-BE49-F238E27FC236}">
                <a16:creationId xmlns:a16="http://schemas.microsoft.com/office/drawing/2014/main" id="{1B562DB2-3DA4-43D1-B243-22A87CDC47DD}"/>
              </a:ext>
            </a:extLst>
          </p:cNvPr>
          <p:cNvGrpSpPr>
            <a:grpSpLocks noChangeAspect="1"/>
          </p:cNvGrpSpPr>
          <p:nvPr/>
        </p:nvGrpSpPr>
        <p:grpSpPr>
          <a:xfrm>
            <a:off x="2116414" y="7591439"/>
            <a:ext cx="210759" cy="287909"/>
            <a:chOff x="2405713" y="5691083"/>
            <a:chExt cx="273844" cy="374087"/>
          </a:xfrm>
          <a:noFill/>
        </p:grpSpPr>
        <p:grpSp>
          <p:nvGrpSpPr>
            <p:cNvPr id="47" name="Graphic 30">
              <a:extLst>
                <a:ext uri="{FF2B5EF4-FFF2-40B4-BE49-F238E27FC236}">
                  <a16:creationId xmlns:a16="http://schemas.microsoft.com/office/drawing/2014/main" id="{ACA2B946-C99B-404B-8F65-90F56944CE3B}"/>
                </a:ext>
              </a:extLst>
            </p:cNvPr>
            <p:cNvGrpSpPr/>
            <p:nvPr/>
          </p:nvGrpSpPr>
          <p:grpSpPr>
            <a:xfrm>
              <a:off x="2405713" y="5691083"/>
              <a:ext cx="273843" cy="373030"/>
              <a:chOff x="2405713" y="5691083"/>
              <a:chExt cx="273843" cy="373030"/>
            </a:xfrm>
            <a:noFill/>
          </p:grpSpPr>
          <p:sp>
            <p:nvSpPr>
              <p:cNvPr id="48" name="Freeform: Shape 47">
                <a:extLst>
                  <a:ext uri="{FF2B5EF4-FFF2-40B4-BE49-F238E27FC236}">
                    <a16:creationId xmlns:a16="http://schemas.microsoft.com/office/drawing/2014/main" id="{9098F2E2-145D-4819-AFF0-5394095E0DB3}"/>
                  </a:ext>
                </a:extLst>
              </p:cNvPr>
              <p:cNvSpPr/>
              <p:nvPr/>
            </p:nvSpPr>
            <p:spPr>
              <a:xfrm>
                <a:off x="2405713" y="5691083"/>
                <a:ext cx="273843" cy="149510"/>
              </a:xfrm>
              <a:custGeom>
                <a:avLst/>
                <a:gdLst>
                  <a:gd name="connsiteX0" fmla="*/ 273844 w 273843"/>
                  <a:gd name="connsiteY0" fmla="*/ 74803 h 149510"/>
                  <a:gd name="connsiteX1" fmla="*/ 255460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1 w 273843"/>
                  <a:gd name="connsiteY16" fmla="*/ 16796 h 149510"/>
                  <a:gd name="connsiteX17" fmla="*/ 60769 w 273843"/>
                  <a:gd name="connsiteY17" fmla="*/ 12510 h 149510"/>
                  <a:gd name="connsiteX18" fmla="*/ 96679 w 273843"/>
                  <a:gd name="connsiteY18" fmla="*/ 2985 h 149510"/>
                  <a:gd name="connsiteX19" fmla="*/ 109918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0"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89"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1" y="16796"/>
                    </a:cubicBezTo>
                    <a:cubicBezTo>
                      <a:pt x="53530" y="15272"/>
                      <a:pt x="57055" y="13938"/>
                      <a:pt x="60769" y="12510"/>
                    </a:cubicBezTo>
                    <a:cubicBezTo>
                      <a:pt x="72390" y="8223"/>
                      <a:pt x="84392" y="4985"/>
                      <a:pt x="96679" y="2985"/>
                    </a:cubicBezTo>
                    <a:lnTo>
                      <a:pt x="109918"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7"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49" name="Freeform: Shape 48">
                <a:extLst>
                  <a:ext uri="{FF2B5EF4-FFF2-40B4-BE49-F238E27FC236}">
                    <a16:creationId xmlns:a16="http://schemas.microsoft.com/office/drawing/2014/main" id="{C905007E-7FAB-40DC-8AB1-B69BDBEA91A7}"/>
                  </a:ext>
                </a:extLst>
              </p:cNvPr>
              <p:cNvSpPr/>
              <p:nvPr/>
            </p:nvSpPr>
            <p:spPr>
              <a:xfrm>
                <a:off x="2405713" y="5840848"/>
                <a:ext cx="129254" cy="74580"/>
              </a:xfrm>
              <a:custGeom>
                <a:avLst/>
                <a:gdLst>
                  <a:gd name="connsiteX0" fmla="*/ 0 w 129254"/>
                  <a:gd name="connsiteY0" fmla="*/ 0 h 74580"/>
                  <a:gd name="connsiteX1" fmla="*/ 18193 w 129254"/>
                  <a:gd name="connsiteY1" fmla="*/ 37433 h 74580"/>
                  <a:gd name="connsiteX2" fmla="*/ 49816 w 129254"/>
                  <a:gd name="connsiteY2" fmla="*/ 57817 h 74580"/>
                  <a:gd name="connsiteX3" fmla="*/ 60674 w 129254"/>
                  <a:gd name="connsiteY3" fmla="*/ 62293 h 74580"/>
                  <a:gd name="connsiteX4" fmla="*/ 84296 w 129254"/>
                  <a:gd name="connsiteY4" fmla="*/ 69056 h 74580"/>
                  <a:gd name="connsiteX5" fmla="*/ 110109 w 129254"/>
                  <a:gd name="connsiteY5" fmla="*/ 73533 h 74580"/>
                  <a:gd name="connsiteX6" fmla="*/ 123825 w 129254"/>
                  <a:gd name="connsiteY6" fmla="*/ 74581 h 74580"/>
                  <a:gd name="connsiteX7" fmla="*/ 129254 w 129254"/>
                  <a:gd name="connsiteY7" fmla="*/ 74581 h 7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254" h="74580">
                    <a:moveTo>
                      <a:pt x="0" y="0"/>
                    </a:moveTo>
                    <a:cubicBezTo>
                      <a:pt x="667" y="14478"/>
                      <a:pt x="7239" y="28004"/>
                      <a:pt x="18193" y="37433"/>
                    </a:cubicBezTo>
                    <a:cubicBezTo>
                      <a:pt x="27432" y="46006"/>
                      <a:pt x="38195" y="52864"/>
                      <a:pt x="49816" y="57817"/>
                    </a:cubicBezTo>
                    <a:cubicBezTo>
                      <a:pt x="53340" y="59341"/>
                      <a:pt x="56959" y="60865"/>
                      <a:pt x="60674" y="62293"/>
                    </a:cubicBezTo>
                    <a:cubicBezTo>
                      <a:pt x="68389" y="65151"/>
                      <a:pt x="76295" y="67342"/>
                      <a:pt x="84296" y="69056"/>
                    </a:cubicBezTo>
                    <a:cubicBezTo>
                      <a:pt x="92773" y="71056"/>
                      <a:pt x="101441" y="72580"/>
                      <a:pt x="110109" y="73533"/>
                    </a:cubicBezTo>
                    <a:cubicBezTo>
                      <a:pt x="114681" y="74104"/>
                      <a:pt x="119253" y="74486"/>
                      <a:pt x="123825" y="74581"/>
                    </a:cubicBezTo>
                    <a:lnTo>
                      <a:pt x="129254" y="74581"/>
                    </a:lnTo>
                  </a:path>
                </a:pathLst>
              </a:custGeom>
              <a:noFill/>
              <a:ln w="6350" cap="rnd">
                <a:solidFill>
                  <a:srgbClr val="000000"/>
                </a:solidFill>
                <a:prstDash val="solid"/>
                <a:round/>
              </a:ln>
            </p:spPr>
            <p:txBody>
              <a:bodyPr rtlCol="0" anchor="ctr"/>
              <a:lstStyle/>
              <a:p>
                <a:endParaRPr lang="en-US"/>
              </a:p>
            </p:txBody>
          </p:sp>
          <p:sp>
            <p:nvSpPr>
              <p:cNvPr id="50" name="Freeform: Shape 49">
                <a:extLst>
                  <a:ext uri="{FF2B5EF4-FFF2-40B4-BE49-F238E27FC236}">
                    <a16:creationId xmlns:a16="http://schemas.microsoft.com/office/drawing/2014/main" id="{C7E6BAC2-6135-4B0C-BE3C-9E00D4D1DD88}"/>
                  </a:ext>
                </a:extLst>
              </p:cNvPr>
              <p:cNvSpPr/>
              <p:nvPr/>
            </p:nvSpPr>
            <p:spPr>
              <a:xfrm>
                <a:off x="2405713" y="5915714"/>
                <a:ext cx="109823" cy="73152"/>
              </a:xfrm>
              <a:custGeom>
                <a:avLst/>
                <a:gdLst>
                  <a:gd name="connsiteX0" fmla="*/ 0 w 109823"/>
                  <a:gd name="connsiteY0" fmla="*/ 0 h 73152"/>
                  <a:gd name="connsiteX1" fmla="*/ 18193 w 109823"/>
                  <a:gd name="connsiteY1" fmla="*/ 37433 h 73152"/>
                  <a:gd name="connsiteX2" fmla="*/ 49816 w 109823"/>
                  <a:gd name="connsiteY2" fmla="*/ 57912 h 73152"/>
                  <a:gd name="connsiteX3" fmla="*/ 60674 w 109823"/>
                  <a:gd name="connsiteY3" fmla="*/ 62294 h 73152"/>
                  <a:gd name="connsiteX4" fmla="*/ 84392 w 109823"/>
                  <a:gd name="connsiteY4" fmla="*/ 68771 h 73152"/>
                  <a:gd name="connsiteX5" fmla="*/ 109823 w 109823"/>
                  <a:gd name="connsiteY5" fmla="*/ 73152 h 7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823" h="73152">
                    <a:moveTo>
                      <a:pt x="0" y="0"/>
                    </a:moveTo>
                    <a:cubicBezTo>
                      <a:pt x="667" y="14478"/>
                      <a:pt x="7239" y="28004"/>
                      <a:pt x="18193" y="37433"/>
                    </a:cubicBezTo>
                    <a:cubicBezTo>
                      <a:pt x="27432" y="46006"/>
                      <a:pt x="38195" y="52959"/>
                      <a:pt x="49816" y="57912"/>
                    </a:cubicBezTo>
                    <a:lnTo>
                      <a:pt x="60674" y="62294"/>
                    </a:lnTo>
                    <a:cubicBezTo>
                      <a:pt x="68389" y="65056"/>
                      <a:pt x="76295" y="67151"/>
                      <a:pt x="84392" y="68771"/>
                    </a:cubicBezTo>
                    <a:cubicBezTo>
                      <a:pt x="92773" y="70771"/>
                      <a:pt x="101251" y="72200"/>
                      <a:pt x="109823" y="73152"/>
                    </a:cubicBezTo>
                  </a:path>
                </a:pathLst>
              </a:custGeom>
              <a:noFill/>
              <a:ln w="6350" cap="rnd">
                <a:solidFill>
                  <a:srgbClr val="000000"/>
                </a:solidFill>
                <a:prstDash val="solid"/>
                <a:round/>
              </a:ln>
            </p:spPr>
            <p:txBody>
              <a:bodyPr rtlCol="0" anchor="ctr"/>
              <a:lstStyle/>
              <a:p>
                <a:endParaRPr lang="en-US"/>
              </a:p>
            </p:txBody>
          </p:sp>
          <p:sp>
            <p:nvSpPr>
              <p:cNvPr id="51" name="Freeform: Shape 50">
                <a:extLst>
                  <a:ext uri="{FF2B5EF4-FFF2-40B4-BE49-F238E27FC236}">
                    <a16:creationId xmlns:a16="http://schemas.microsoft.com/office/drawing/2014/main" id="{EFC4FAD1-B485-4CAA-BEF2-B94AA2D7D8CE}"/>
                  </a:ext>
                </a:extLst>
              </p:cNvPr>
              <p:cNvSpPr/>
              <p:nvPr/>
            </p:nvSpPr>
            <p:spPr>
              <a:xfrm>
                <a:off x="2405713" y="5990581"/>
                <a:ext cx="109918" cy="73533"/>
              </a:xfrm>
              <a:custGeom>
                <a:avLst/>
                <a:gdLst>
                  <a:gd name="connsiteX0" fmla="*/ 0 w 109918"/>
                  <a:gd name="connsiteY0" fmla="*/ 0 h 73533"/>
                  <a:gd name="connsiteX1" fmla="*/ 18193 w 109918"/>
                  <a:gd name="connsiteY1" fmla="*/ 37433 h 73533"/>
                  <a:gd name="connsiteX2" fmla="*/ 49816 w 109918"/>
                  <a:gd name="connsiteY2" fmla="*/ 57912 h 73533"/>
                  <a:gd name="connsiteX3" fmla="*/ 60769 w 109918"/>
                  <a:gd name="connsiteY3" fmla="*/ 62294 h 73533"/>
                  <a:gd name="connsiteX4" fmla="*/ 84106 w 109918"/>
                  <a:gd name="connsiteY4" fmla="*/ 69152 h 73533"/>
                  <a:gd name="connsiteX5" fmla="*/ 109918 w 109918"/>
                  <a:gd name="connsiteY5" fmla="*/ 73533 h 7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18" h="73533">
                    <a:moveTo>
                      <a:pt x="0" y="0"/>
                    </a:moveTo>
                    <a:cubicBezTo>
                      <a:pt x="667" y="14478"/>
                      <a:pt x="7239" y="28003"/>
                      <a:pt x="18193" y="37433"/>
                    </a:cubicBezTo>
                    <a:cubicBezTo>
                      <a:pt x="27432" y="46006"/>
                      <a:pt x="38195" y="52959"/>
                      <a:pt x="49816" y="57912"/>
                    </a:cubicBezTo>
                    <a:lnTo>
                      <a:pt x="60769" y="62294"/>
                    </a:lnTo>
                    <a:cubicBezTo>
                      <a:pt x="68389" y="65151"/>
                      <a:pt x="76200" y="67437"/>
                      <a:pt x="84106" y="69152"/>
                    </a:cubicBezTo>
                    <a:cubicBezTo>
                      <a:pt x="92583" y="71152"/>
                      <a:pt x="101251" y="72580"/>
                      <a:pt x="109918" y="73533"/>
                    </a:cubicBezTo>
                  </a:path>
                </a:pathLst>
              </a:custGeom>
              <a:noFill/>
              <a:ln w="6350" cap="rnd">
                <a:solidFill>
                  <a:srgbClr val="000000"/>
                </a:solidFill>
                <a:prstDash val="solid"/>
                <a:round/>
              </a:ln>
            </p:spPr>
            <p:txBody>
              <a:bodyPr rtlCol="0" anchor="ctr"/>
              <a:lstStyle/>
              <a:p>
                <a:endParaRPr lang="en-US"/>
              </a:p>
            </p:txBody>
          </p:sp>
          <p:sp>
            <p:nvSpPr>
              <p:cNvPr id="52" name="Freeform: Shape 51">
                <a:extLst>
                  <a:ext uri="{FF2B5EF4-FFF2-40B4-BE49-F238E27FC236}">
                    <a16:creationId xmlns:a16="http://schemas.microsoft.com/office/drawing/2014/main" id="{CF8F6339-D14F-40B8-AEBD-1627312C66E4}"/>
                  </a:ext>
                </a:extLst>
              </p:cNvPr>
              <p:cNvSpPr/>
              <p:nvPr/>
            </p:nvSpPr>
            <p:spPr>
              <a:xfrm>
                <a:off x="2405713"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53" name="Freeform: Shape 52">
                <a:extLst>
                  <a:ext uri="{FF2B5EF4-FFF2-40B4-BE49-F238E27FC236}">
                    <a16:creationId xmlns:a16="http://schemas.microsoft.com/office/drawing/2014/main" id="{E659AFFE-B186-4777-988B-1705113DF333}"/>
                  </a:ext>
                </a:extLst>
              </p:cNvPr>
              <p:cNvSpPr/>
              <p:nvPr/>
            </p:nvSpPr>
            <p:spPr>
              <a:xfrm>
                <a:off x="2679556" y="5765886"/>
                <a:ext cx="9525" cy="123253"/>
              </a:xfrm>
              <a:custGeom>
                <a:avLst/>
                <a:gdLst>
                  <a:gd name="connsiteX0" fmla="*/ 0 w 9525"/>
                  <a:gd name="connsiteY0" fmla="*/ 123254 h 123253"/>
                  <a:gd name="connsiteX1" fmla="*/ 0 w 9525"/>
                  <a:gd name="connsiteY1" fmla="*/ 74962 h 123253"/>
                  <a:gd name="connsiteX2" fmla="*/ 0 w 9525"/>
                  <a:gd name="connsiteY2" fmla="*/ 0 h 123253"/>
                </a:gdLst>
                <a:ahLst/>
                <a:cxnLst>
                  <a:cxn ang="0">
                    <a:pos x="connsiteX0" y="connsiteY0"/>
                  </a:cxn>
                  <a:cxn ang="0">
                    <a:pos x="connsiteX1" y="connsiteY1"/>
                  </a:cxn>
                  <a:cxn ang="0">
                    <a:pos x="connsiteX2" y="connsiteY2"/>
                  </a:cxn>
                </a:cxnLst>
                <a:rect l="l" t="t" r="r" b="b"/>
                <a:pathLst>
                  <a:path w="9525" h="123253">
                    <a:moveTo>
                      <a:pt x="0" y="123254"/>
                    </a:moveTo>
                    <a:lnTo>
                      <a:pt x="0" y="74962"/>
                    </a:lnTo>
                    <a:lnTo>
                      <a:pt x="0" y="0"/>
                    </a:lnTo>
                  </a:path>
                </a:pathLst>
              </a:custGeom>
              <a:noFill/>
              <a:ln w="6350" cap="rnd">
                <a:solidFill>
                  <a:srgbClr val="000000"/>
                </a:solidFill>
                <a:prstDash val="solid"/>
                <a:round/>
              </a:ln>
            </p:spPr>
            <p:txBody>
              <a:bodyPr rtlCol="0" anchor="ctr"/>
              <a:lstStyle/>
              <a:p>
                <a:endParaRPr lang="en-US"/>
              </a:p>
            </p:txBody>
          </p:sp>
        </p:grpSp>
        <p:grpSp>
          <p:nvGrpSpPr>
            <p:cNvPr id="54" name="Graphic 30">
              <a:extLst>
                <a:ext uri="{FF2B5EF4-FFF2-40B4-BE49-F238E27FC236}">
                  <a16:creationId xmlns:a16="http://schemas.microsoft.com/office/drawing/2014/main" id="{9DC3612E-707A-490A-816C-4100C8FCE782}"/>
                </a:ext>
              </a:extLst>
            </p:cNvPr>
            <p:cNvGrpSpPr/>
            <p:nvPr/>
          </p:nvGrpSpPr>
          <p:grpSpPr>
            <a:xfrm>
              <a:off x="2544206" y="5878030"/>
              <a:ext cx="135351" cy="187140"/>
              <a:chOff x="2544206" y="5878030"/>
              <a:chExt cx="135351" cy="187140"/>
            </a:xfrm>
            <a:noFill/>
          </p:grpSpPr>
          <p:sp>
            <p:nvSpPr>
              <p:cNvPr id="55" name="Freeform: Shape 54">
                <a:extLst>
                  <a:ext uri="{FF2B5EF4-FFF2-40B4-BE49-F238E27FC236}">
                    <a16:creationId xmlns:a16="http://schemas.microsoft.com/office/drawing/2014/main" id="{12CFEB48-B72C-422A-B867-EA06A451036E}"/>
                  </a:ext>
                </a:extLst>
              </p:cNvPr>
              <p:cNvSpPr/>
              <p:nvPr/>
            </p:nvSpPr>
            <p:spPr>
              <a:xfrm>
                <a:off x="2544206" y="5963720"/>
                <a:ext cx="135351" cy="101450"/>
              </a:xfrm>
              <a:custGeom>
                <a:avLst/>
                <a:gdLst>
                  <a:gd name="connsiteX0" fmla="*/ 118300 w 135351"/>
                  <a:gd name="connsiteY0" fmla="*/ 0 h 101450"/>
                  <a:gd name="connsiteX1" fmla="*/ 16954 w 135351"/>
                  <a:gd name="connsiteY1" fmla="*/ 0 h 101450"/>
                  <a:gd name="connsiteX2" fmla="*/ 0 w 135351"/>
                  <a:gd name="connsiteY2" fmla="*/ 13430 h 101450"/>
                  <a:gd name="connsiteX3" fmla="*/ 0 w 135351"/>
                  <a:gd name="connsiteY3" fmla="*/ 100013 h 101450"/>
                  <a:gd name="connsiteX4" fmla="*/ 1810 w 135351"/>
                  <a:gd name="connsiteY4" fmla="*/ 101441 h 101450"/>
                  <a:gd name="connsiteX5" fmla="*/ 133541 w 135351"/>
                  <a:gd name="connsiteY5" fmla="*/ 101441 h 101450"/>
                  <a:gd name="connsiteX6" fmla="*/ 135350 w 135351"/>
                  <a:gd name="connsiteY6" fmla="*/ 100013 h 101450"/>
                  <a:gd name="connsiteX7" fmla="*/ 135350 w 135351"/>
                  <a:gd name="connsiteY7" fmla="*/ 13621 h 101450"/>
                  <a:gd name="connsiteX8" fmla="*/ 118300 w 135351"/>
                  <a:gd name="connsiteY8" fmla="*/ 0 h 10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351" h="101450">
                    <a:moveTo>
                      <a:pt x="118300" y="0"/>
                    </a:moveTo>
                    <a:lnTo>
                      <a:pt x="16954" y="0"/>
                    </a:lnTo>
                    <a:cubicBezTo>
                      <a:pt x="7620" y="0"/>
                      <a:pt x="0" y="6096"/>
                      <a:pt x="0" y="13430"/>
                    </a:cubicBezTo>
                    <a:lnTo>
                      <a:pt x="0" y="100013"/>
                    </a:lnTo>
                    <a:cubicBezTo>
                      <a:pt x="95" y="100870"/>
                      <a:pt x="953" y="101537"/>
                      <a:pt x="1810" y="101441"/>
                    </a:cubicBezTo>
                    <a:lnTo>
                      <a:pt x="133541" y="101441"/>
                    </a:lnTo>
                    <a:cubicBezTo>
                      <a:pt x="134493" y="101441"/>
                      <a:pt x="135255" y="100870"/>
                      <a:pt x="135350" y="100013"/>
                    </a:cubicBezTo>
                    <a:lnTo>
                      <a:pt x="135350" y="13621"/>
                    </a:lnTo>
                    <a:cubicBezTo>
                      <a:pt x="135446" y="6096"/>
                      <a:pt x="127825" y="0"/>
                      <a:pt x="118300" y="0"/>
                    </a:cubicBezTo>
                    <a:close/>
                  </a:path>
                </a:pathLst>
              </a:custGeom>
              <a:noFill/>
              <a:ln w="6350" cap="rnd">
                <a:solidFill>
                  <a:srgbClr val="000000"/>
                </a:solidFill>
                <a:prstDash val="solid"/>
                <a:round/>
              </a:ln>
            </p:spPr>
            <p:txBody>
              <a:bodyPr rtlCol="0" anchor="ctr"/>
              <a:lstStyle/>
              <a:p>
                <a:endParaRPr lang="en-US"/>
              </a:p>
            </p:txBody>
          </p:sp>
          <p:sp>
            <p:nvSpPr>
              <p:cNvPr id="56" name="Freeform: Shape 55">
                <a:extLst>
                  <a:ext uri="{FF2B5EF4-FFF2-40B4-BE49-F238E27FC236}">
                    <a16:creationId xmlns:a16="http://schemas.microsoft.com/office/drawing/2014/main" id="{2AC931DF-2928-4184-B83E-5C8490DE27C8}"/>
                  </a:ext>
                </a:extLst>
              </p:cNvPr>
              <p:cNvSpPr/>
              <p:nvPr/>
            </p:nvSpPr>
            <p:spPr>
              <a:xfrm>
                <a:off x="2562780" y="5878030"/>
                <a:ext cx="98298" cy="85690"/>
              </a:xfrm>
              <a:custGeom>
                <a:avLst/>
                <a:gdLst>
                  <a:gd name="connsiteX0" fmla="*/ 0 w 98298"/>
                  <a:gd name="connsiteY0" fmla="*/ 85691 h 85690"/>
                  <a:gd name="connsiteX1" fmla="*/ 0 w 98298"/>
                  <a:gd name="connsiteY1" fmla="*/ 46638 h 85690"/>
                  <a:gd name="connsiteX2" fmla="*/ 51721 w 98298"/>
                  <a:gd name="connsiteY2" fmla="*/ 61 h 85690"/>
                  <a:gd name="connsiteX3" fmla="*/ 98298 w 98298"/>
                  <a:gd name="connsiteY3" fmla="*/ 46638 h 85690"/>
                  <a:gd name="connsiteX4" fmla="*/ 98298 w 98298"/>
                  <a:gd name="connsiteY4" fmla="*/ 85691 h 85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 h="85690">
                    <a:moveTo>
                      <a:pt x="0" y="85691"/>
                    </a:moveTo>
                    <a:lnTo>
                      <a:pt x="0" y="46638"/>
                    </a:lnTo>
                    <a:cubicBezTo>
                      <a:pt x="1429" y="19492"/>
                      <a:pt x="24575" y="-1273"/>
                      <a:pt x="51721" y="61"/>
                    </a:cubicBezTo>
                    <a:cubicBezTo>
                      <a:pt x="76867" y="1394"/>
                      <a:pt x="96965" y="21492"/>
                      <a:pt x="98298" y="46638"/>
                    </a:cubicBezTo>
                    <a:lnTo>
                      <a:pt x="98298" y="85691"/>
                    </a:lnTo>
                  </a:path>
                </a:pathLst>
              </a:custGeom>
              <a:noFill/>
              <a:ln w="6350" cap="rnd">
                <a:solidFill>
                  <a:srgbClr val="000000"/>
                </a:solidFill>
                <a:prstDash val="solid"/>
                <a:round/>
              </a:ln>
            </p:spPr>
            <p:txBody>
              <a:bodyPr rtlCol="0" anchor="ctr"/>
              <a:lstStyle/>
              <a:p>
                <a:endParaRPr lang="en-US"/>
              </a:p>
            </p:txBody>
          </p:sp>
        </p:grpSp>
      </p:grpSp>
      <p:grpSp>
        <p:nvGrpSpPr>
          <p:cNvPr id="57" name="Graphic 30">
            <a:extLst>
              <a:ext uri="{FF2B5EF4-FFF2-40B4-BE49-F238E27FC236}">
                <a16:creationId xmlns:a16="http://schemas.microsoft.com/office/drawing/2014/main" id="{EB11CC3F-77FD-4CE6-B499-99C631CCC47A}"/>
              </a:ext>
            </a:extLst>
          </p:cNvPr>
          <p:cNvGrpSpPr>
            <a:grpSpLocks noChangeAspect="1"/>
          </p:cNvGrpSpPr>
          <p:nvPr/>
        </p:nvGrpSpPr>
        <p:grpSpPr>
          <a:xfrm>
            <a:off x="3296582" y="7591439"/>
            <a:ext cx="210832" cy="288000"/>
            <a:chOff x="1947560" y="5691083"/>
            <a:chExt cx="273939" cy="374205"/>
          </a:xfrm>
          <a:noFill/>
        </p:grpSpPr>
        <p:grpSp>
          <p:nvGrpSpPr>
            <p:cNvPr id="58" name="Graphic 30">
              <a:extLst>
                <a:ext uri="{FF2B5EF4-FFF2-40B4-BE49-F238E27FC236}">
                  <a16:creationId xmlns:a16="http://schemas.microsoft.com/office/drawing/2014/main" id="{BE8DE878-C0B3-439A-B14F-6A1BB91013A9}"/>
                </a:ext>
              </a:extLst>
            </p:cNvPr>
            <p:cNvGrpSpPr/>
            <p:nvPr/>
          </p:nvGrpSpPr>
          <p:grpSpPr>
            <a:xfrm>
              <a:off x="1947560" y="5691083"/>
              <a:ext cx="273939" cy="374205"/>
              <a:chOff x="1947560" y="5691083"/>
              <a:chExt cx="273939" cy="374205"/>
            </a:xfrm>
            <a:noFill/>
          </p:grpSpPr>
          <p:sp>
            <p:nvSpPr>
              <p:cNvPr id="59" name="Freeform: Shape 58">
                <a:extLst>
                  <a:ext uri="{FF2B5EF4-FFF2-40B4-BE49-F238E27FC236}">
                    <a16:creationId xmlns:a16="http://schemas.microsoft.com/office/drawing/2014/main" id="{6EB5E255-4DB0-4269-BFF8-FD44B19CA9ED}"/>
                  </a:ext>
                </a:extLst>
              </p:cNvPr>
              <p:cNvSpPr/>
              <p:nvPr/>
            </p:nvSpPr>
            <p:spPr>
              <a:xfrm>
                <a:off x="1947655"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69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69 w 273843"/>
                  <a:gd name="connsiteY17" fmla="*/ 12510 h 149510"/>
                  <a:gd name="connsiteX18" fmla="*/ 96679 w 273843"/>
                  <a:gd name="connsiteY18" fmla="*/ 2985 h 149510"/>
                  <a:gd name="connsiteX19" fmla="*/ 109919 w 273843"/>
                  <a:gd name="connsiteY19" fmla="*/ 1175 h 149510"/>
                  <a:gd name="connsiteX20" fmla="*/ 123634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69"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6" y="147384"/>
                      <a:pt x="92869" y="145955"/>
                      <a:pt x="84392" y="143859"/>
                    </a:cubicBezTo>
                    <a:cubicBezTo>
                      <a:pt x="76295" y="142145"/>
                      <a:pt x="68390" y="139859"/>
                      <a:pt x="60674" y="136906"/>
                    </a:cubicBezTo>
                    <a:cubicBezTo>
                      <a:pt x="56959" y="135573"/>
                      <a:pt x="53340" y="134049"/>
                      <a:pt x="50006" y="132525"/>
                    </a:cubicBezTo>
                    <a:cubicBezTo>
                      <a:pt x="38290" y="127667"/>
                      <a:pt x="27527" y="120714"/>
                      <a:pt x="18288" y="112141"/>
                    </a:cubicBezTo>
                    <a:lnTo>
                      <a:pt x="18288" y="112141"/>
                    </a:lnTo>
                    <a:cubicBezTo>
                      <a:pt x="7239" y="102807"/>
                      <a:pt x="571" y="89186"/>
                      <a:pt x="0" y="74708"/>
                    </a:cubicBezTo>
                    <a:cubicBezTo>
                      <a:pt x="0" y="51181"/>
                      <a:pt x="19621" y="30512"/>
                      <a:pt x="50102" y="16796"/>
                    </a:cubicBezTo>
                    <a:cubicBezTo>
                      <a:pt x="53530" y="15272"/>
                      <a:pt x="57055" y="13938"/>
                      <a:pt x="60769" y="12510"/>
                    </a:cubicBezTo>
                    <a:cubicBezTo>
                      <a:pt x="72390" y="8223"/>
                      <a:pt x="84392" y="4985"/>
                      <a:pt x="96679" y="2985"/>
                    </a:cubicBezTo>
                    <a:lnTo>
                      <a:pt x="109919" y="1175"/>
                    </a:lnTo>
                    <a:cubicBezTo>
                      <a:pt x="114395" y="1175"/>
                      <a:pt x="118872" y="413"/>
                      <a:pt x="123634"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60" name="Freeform: Shape 59">
                <a:extLst>
                  <a:ext uri="{FF2B5EF4-FFF2-40B4-BE49-F238E27FC236}">
                    <a16:creationId xmlns:a16="http://schemas.microsoft.com/office/drawing/2014/main" id="{A58A5620-2E2E-46F3-B601-5B2FE1B892C2}"/>
                  </a:ext>
                </a:extLst>
              </p:cNvPr>
              <p:cNvSpPr/>
              <p:nvPr/>
            </p:nvSpPr>
            <p:spPr>
              <a:xfrm>
                <a:off x="1947655" y="5840848"/>
                <a:ext cx="71723" cy="65913"/>
              </a:xfrm>
              <a:custGeom>
                <a:avLst/>
                <a:gdLst>
                  <a:gd name="connsiteX0" fmla="*/ 0 w 71723"/>
                  <a:gd name="connsiteY0" fmla="*/ 0 h 65913"/>
                  <a:gd name="connsiteX1" fmla="*/ 18193 w 71723"/>
                  <a:gd name="connsiteY1" fmla="*/ 37433 h 65913"/>
                  <a:gd name="connsiteX2" fmla="*/ 49816 w 71723"/>
                  <a:gd name="connsiteY2" fmla="*/ 57817 h 65913"/>
                  <a:gd name="connsiteX3" fmla="*/ 60674 w 71723"/>
                  <a:gd name="connsiteY3" fmla="*/ 62293 h 65913"/>
                  <a:gd name="connsiteX4" fmla="*/ 71723 w 71723"/>
                  <a:gd name="connsiteY4" fmla="*/ 65913 h 6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23" h="65913">
                    <a:moveTo>
                      <a:pt x="0" y="0"/>
                    </a:moveTo>
                    <a:cubicBezTo>
                      <a:pt x="667" y="14478"/>
                      <a:pt x="7239" y="28004"/>
                      <a:pt x="18193" y="37433"/>
                    </a:cubicBezTo>
                    <a:cubicBezTo>
                      <a:pt x="27527" y="46006"/>
                      <a:pt x="38195" y="52864"/>
                      <a:pt x="49816" y="57817"/>
                    </a:cubicBezTo>
                    <a:cubicBezTo>
                      <a:pt x="53340" y="59341"/>
                      <a:pt x="56959" y="60865"/>
                      <a:pt x="60674" y="62293"/>
                    </a:cubicBezTo>
                    <a:cubicBezTo>
                      <a:pt x="64294" y="63627"/>
                      <a:pt x="68008" y="64865"/>
                      <a:pt x="71723" y="65913"/>
                    </a:cubicBezTo>
                  </a:path>
                </a:pathLst>
              </a:custGeom>
              <a:noFill/>
              <a:ln w="6350" cap="rnd">
                <a:solidFill>
                  <a:srgbClr val="000000"/>
                </a:solidFill>
                <a:prstDash val="solid"/>
                <a:round/>
              </a:ln>
            </p:spPr>
            <p:txBody>
              <a:bodyPr rtlCol="0" anchor="ctr"/>
              <a:lstStyle/>
              <a:p>
                <a:endParaRPr lang="en-US"/>
              </a:p>
            </p:txBody>
          </p:sp>
          <p:sp>
            <p:nvSpPr>
              <p:cNvPr id="61" name="Freeform: Shape 60">
                <a:extLst>
                  <a:ext uri="{FF2B5EF4-FFF2-40B4-BE49-F238E27FC236}">
                    <a16:creationId xmlns:a16="http://schemas.microsoft.com/office/drawing/2014/main" id="{7B7D0126-E6CD-4702-8C20-DAA20C4F0D6B}"/>
                  </a:ext>
                </a:extLst>
              </p:cNvPr>
              <p:cNvSpPr/>
              <p:nvPr/>
            </p:nvSpPr>
            <p:spPr>
              <a:xfrm>
                <a:off x="1947655" y="5915714"/>
                <a:ext cx="77152" cy="67151"/>
              </a:xfrm>
              <a:custGeom>
                <a:avLst/>
                <a:gdLst>
                  <a:gd name="connsiteX0" fmla="*/ 0 w 77152"/>
                  <a:gd name="connsiteY0" fmla="*/ 0 h 67151"/>
                  <a:gd name="connsiteX1" fmla="*/ 18193 w 77152"/>
                  <a:gd name="connsiteY1" fmla="*/ 37433 h 67151"/>
                  <a:gd name="connsiteX2" fmla="*/ 49816 w 77152"/>
                  <a:gd name="connsiteY2" fmla="*/ 57912 h 67151"/>
                  <a:gd name="connsiteX3" fmla="*/ 60674 w 77152"/>
                  <a:gd name="connsiteY3" fmla="*/ 62294 h 67151"/>
                  <a:gd name="connsiteX4" fmla="*/ 77152 w 77152"/>
                  <a:gd name="connsiteY4" fmla="*/ 67151 h 67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52" h="67151">
                    <a:moveTo>
                      <a:pt x="0" y="0"/>
                    </a:moveTo>
                    <a:cubicBezTo>
                      <a:pt x="667" y="14478"/>
                      <a:pt x="7239" y="28004"/>
                      <a:pt x="18193" y="37433"/>
                    </a:cubicBezTo>
                    <a:cubicBezTo>
                      <a:pt x="27527" y="46006"/>
                      <a:pt x="38195" y="52959"/>
                      <a:pt x="49816" y="57912"/>
                    </a:cubicBezTo>
                    <a:lnTo>
                      <a:pt x="60674" y="62294"/>
                    </a:lnTo>
                    <a:cubicBezTo>
                      <a:pt x="66103" y="64199"/>
                      <a:pt x="71628" y="65818"/>
                      <a:pt x="77152" y="67151"/>
                    </a:cubicBezTo>
                  </a:path>
                </a:pathLst>
              </a:custGeom>
              <a:noFill/>
              <a:ln w="6350" cap="rnd">
                <a:solidFill>
                  <a:srgbClr val="000000"/>
                </a:solidFill>
                <a:prstDash val="solid"/>
                <a:round/>
              </a:ln>
            </p:spPr>
            <p:txBody>
              <a:bodyPr rtlCol="0" anchor="ctr"/>
              <a:lstStyle/>
              <a:p>
                <a:endParaRPr lang="en-US"/>
              </a:p>
            </p:txBody>
          </p:sp>
          <p:sp>
            <p:nvSpPr>
              <p:cNvPr id="62" name="Freeform: Shape 61">
                <a:extLst>
                  <a:ext uri="{FF2B5EF4-FFF2-40B4-BE49-F238E27FC236}">
                    <a16:creationId xmlns:a16="http://schemas.microsoft.com/office/drawing/2014/main" id="{ED3C99F2-2EE1-444D-96CD-48B7537E9348}"/>
                  </a:ext>
                </a:extLst>
              </p:cNvPr>
              <p:cNvSpPr/>
              <p:nvPr/>
            </p:nvSpPr>
            <p:spPr>
              <a:xfrm>
                <a:off x="1947560" y="5990581"/>
                <a:ext cx="136112" cy="74707"/>
              </a:xfrm>
              <a:custGeom>
                <a:avLst/>
                <a:gdLst>
                  <a:gd name="connsiteX0" fmla="*/ 0 w 136112"/>
                  <a:gd name="connsiteY0" fmla="*/ 0 h 74707"/>
                  <a:gd name="connsiteX1" fmla="*/ 18193 w 136112"/>
                  <a:gd name="connsiteY1" fmla="*/ 37433 h 74707"/>
                  <a:gd name="connsiteX2" fmla="*/ 49816 w 136112"/>
                  <a:gd name="connsiteY2" fmla="*/ 57912 h 74707"/>
                  <a:gd name="connsiteX3" fmla="*/ 60769 w 136112"/>
                  <a:gd name="connsiteY3" fmla="*/ 62294 h 74707"/>
                  <a:gd name="connsiteX4" fmla="*/ 84106 w 136112"/>
                  <a:gd name="connsiteY4" fmla="*/ 69152 h 74707"/>
                  <a:gd name="connsiteX5" fmla="*/ 109919 w 136112"/>
                  <a:gd name="connsiteY5" fmla="*/ 73533 h 74707"/>
                  <a:gd name="connsiteX6" fmla="*/ 123539 w 136112"/>
                  <a:gd name="connsiteY6" fmla="*/ 74581 h 74707"/>
                  <a:gd name="connsiteX7" fmla="*/ 136112 w 13611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12" h="74707">
                    <a:moveTo>
                      <a:pt x="0" y="0"/>
                    </a:moveTo>
                    <a:cubicBezTo>
                      <a:pt x="667" y="14478"/>
                      <a:pt x="7239" y="28003"/>
                      <a:pt x="18193" y="37433"/>
                    </a:cubicBezTo>
                    <a:cubicBezTo>
                      <a:pt x="27527" y="46006"/>
                      <a:pt x="38195" y="52959"/>
                      <a:pt x="49816" y="57912"/>
                    </a:cubicBezTo>
                    <a:lnTo>
                      <a:pt x="60769" y="62294"/>
                    </a:lnTo>
                    <a:cubicBezTo>
                      <a:pt x="68390" y="65151"/>
                      <a:pt x="76200" y="67437"/>
                      <a:pt x="84106" y="69152"/>
                    </a:cubicBezTo>
                    <a:cubicBezTo>
                      <a:pt x="92678" y="71152"/>
                      <a:pt x="101251" y="72580"/>
                      <a:pt x="109919" y="73533"/>
                    </a:cubicBezTo>
                    <a:cubicBezTo>
                      <a:pt x="114395" y="74104"/>
                      <a:pt x="118967" y="74295"/>
                      <a:pt x="123539" y="74581"/>
                    </a:cubicBezTo>
                    <a:cubicBezTo>
                      <a:pt x="128016" y="74867"/>
                      <a:pt x="131921" y="74581"/>
                      <a:pt x="136112" y="74581"/>
                    </a:cubicBezTo>
                  </a:path>
                </a:pathLst>
              </a:custGeom>
              <a:noFill/>
              <a:ln w="6350"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157E210F-1CD4-4B92-B537-F62A788BC1BD}"/>
                  </a:ext>
                </a:extLst>
              </p:cNvPr>
              <p:cNvSpPr/>
              <p:nvPr/>
            </p:nvSpPr>
            <p:spPr>
              <a:xfrm>
                <a:off x="1947655"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64" name="Freeform: Shape 63">
                <a:extLst>
                  <a:ext uri="{FF2B5EF4-FFF2-40B4-BE49-F238E27FC236}">
                    <a16:creationId xmlns:a16="http://schemas.microsoft.com/office/drawing/2014/main" id="{3B73093D-EB8A-4F0A-AE07-3D842220E6CA}"/>
                  </a:ext>
                </a:extLst>
              </p:cNvPr>
              <p:cNvSpPr/>
              <p:nvPr/>
            </p:nvSpPr>
            <p:spPr>
              <a:xfrm>
                <a:off x="2221499" y="5765886"/>
                <a:ext cx="9525" cy="108680"/>
              </a:xfrm>
              <a:custGeom>
                <a:avLst/>
                <a:gdLst>
                  <a:gd name="connsiteX0" fmla="*/ 0 w 9525"/>
                  <a:gd name="connsiteY0" fmla="*/ 108680 h 108680"/>
                  <a:gd name="connsiteX1" fmla="*/ 0 w 9525"/>
                  <a:gd name="connsiteY1" fmla="*/ 74962 h 108680"/>
                  <a:gd name="connsiteX2" fmla="*/ 0 w 9525"/>
                  <a:gd name="connsiteY2" fmla="*/ 0 h 108680"/>
                </a:gdLst>
                <a:ahLst/>
                <a:cxnLst>
                  <a:cxn ang="0">
                    <a:pos x="connsiteX0" y="connsiteY0"/>
                  </a:cxn>
                  <a:cxn ang="0">
                    <a:pos x="connsiteX1" y="connsiteY1"/>
                  </a:cxn>
                  <a:cxn ang="0">
                    <a:pos x="connsiteX2" y="connsiteY2"/>
                  </a:cxn>
                </a:cxnLst>
                <a:rect l="l" t="t" r="r" b="b"/>
                <a:pathLst>
                  <a:path w="9525" h="108680">
                    <a:moveTo>
                      <a:pt x="0" y="108680"/>
                    </a:moveTo>
                    <a:lnTo>
                      <a:pt x="0" y="74962"/>
                    </a:lnTo>
                    <a:lnTo>
                      <a:pt x="0" y="0"/>
                    </a:lnTo>
                  </a:path>
                </a:pathLst>
              </a:custGeom>
              <a:noFill/>
              <a:ln w="6350" cap="rnd">
                <a:solidFill>
                  <a:srgbClr val="000000"/>
                </a:solidFill>
                <a:prstDash val="solid"/>
                <a:round/>
              </a:ln>
            </p:spPr>
            <p:txBody>
              <a:bodyPr rtlCol="0" anchor="ctr"/>
              <a:lstStyle/>
              <a:p>
                <a:endParaRPr lang="en-US"/>
              </a:p>
            </p:txBody>
          </p:sp>
        </p:grpSp>
        <p:sp>
          <p:nvSpPr>
            <p:cNvPr id="65" name="Freeform: Shape 64">
              <a:extLst>
                <a:ext uri="{FF2B5EF4-FFF2-40B4-BE49-F238E27FC236}">
                  <a16:creationId xmlns:a16="http://schemas.microsoft.com/office/drawing/2014/main" id="{6054B1F5-23CF-43E3-A6B5-34DA9D2E1036}"/>
                </a:ext>
              </a:extLst>
            </p:cNvPr>
            <p:cNvSpPr/>
            <p:nvPr/>
          </p:nvSpPr>
          <p:spPr>
            <a:xfrm>
              <a:off x="2047954" y="5878141"/>
              <a:ext cx="173545" cy="187020"/>
            </a:xfrm>
            <a:custGeom>
              <a:avLst/>
              <a:gdLst>
                <a:gd name="connsiteX0" fmla="*/ 117538 w 173545"/>
                <a:gd name="connsiteY0" fmla="*/ 9474 h 187020"/>
                <a:gd name="connsiteX1" fmla="*/ 86773 w 173545"/>
                <a:gd name="connsiteY1" fmla="*/ 44 h 187020"/>
                <a:gd name="connsiteX2" fmla="*/ 56007 w 173545"/>
                <a:gd name="connsiteY2" fmla="*/ 10046 h 187020"/>
                <a:gd name="connsiteX3" fmla="*/ 0 w 173545"/>
                <a:gd name="connsiteY3" fmla="*/ 25571 h 187020"/>
                <a:gd name="connsiteX4" fmla="*/ 0 w 173545"/>
                <a:gd name="connsiteY4" fmla="*/ 69386 h 187020"/>
                <a:gd name="connsiteX5" fmla="*/ 3334 w 173545"/>
                <a:gd name="connsiteY5" fmla="*/ 93770 h 187020"/>
                <a:gd name="connsiteX6" fmla="*/ 3334 w 173545"/>
                <a:gd name="connsiteY6" fmla="*/ 93770 h 187020"/>
                <a:gd name="connsiteX7" fmla="*/ 86773 w 173545"/>
                <a:gd name="connsiteY7" fmla="*/ 187020 h 187020"/>
                <a:gd name="connsiteX8" fmla="*/ 170212 w 173545"/>
                <a:gd name="connsiteY8" fmla="*/ 93770 h 187020"/>
                <a:gd name="connsiteX9" fmla="*/ 170212 w 173545"/>
                <a:gd name="connsiteY9" fmla="*/ 93199 h 187020"/>
                <a:gd name="connsiteX10" fmla="*/ 170212 w 173545"/>
                <a:gd name="connsiteY10" fmla="*/ 93199 h 187020"/>
                <a:gd name="connsiteX11" fmla="*/ 173546 w 173545"/>
                <a:gd name="connsiteY11" fmla="*/ 68815 h 187020"/>
                <a:gd name="connsiteX12" fmla="*/ 173546 w 173545"/>
                <a:gd name="connsiteY12" fmla="*/ 25000 h 187020"/>
                <a:gd name="connsiteX13" fmla="*/ 117538 w 173545"/>
                <a:gd name="connsiteY13" fmla="*/ 9474 h 187020"/>
                <a:gd name="connsiteX14" fmla="*/ 117538 w 173545"/>
                <a:gd name="connsiteY14" fmla="*/ 9474 h 187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3545" h="187020">
                  <a:moveTo>
                    <a:pt x="117538" y="9474"/>
                  </a:moveTo>
                  <a:cubicBezTo>
                    <a:pt x="109823" y="3378"/>
                    <a:pt x="98869" y="44"/>
                    <a:pt x="86773" y="44"/>
                  </a:cubicBezTo>
                  <a:cubicBezTo>
                    <a:pt x="75248" y="-527"/>
                    <a:pt x="68104" y="4521"/>
                    <a:pt x="56007" y="10046"/>
                  </a:cubicBezTo>
                  <a:cubicBezTo>
                    <a:pt x="38386" y="16713"/>
                    <a:pt x="22003" y="25571"/>
                    <a:pt x="0" y="25571"/>
                  </a:cubicBezTo>
                  <a:lnTo>
                    <a:pt x="0" y="69386"/>
                  </a:lnTo>
                  <a:cubicBezTo>
                    <a:pt x="0" y="77673"/>
                    <a:pt x="1143" y="86055"/>
                    <a:pt x="3334" y="93770"/>
                  </a:cubicBezTo>
                  <a:lnTo>
                    <a:pt x="3334" y="93770"/>
                  </a:lnTo>
                  <a:cubicBezTo>
                    <a:pt x="13240" y="129870"/>
                    <a:pt x="42863" y="162065"/>
                    <a:pt x="86773" y="187020"/>
                  </a:cubicBezTo>
                  <a:cubicBezTo>
                    <a:pt x="131254" y="162065"/>
                    <a:pt x="160877" y="129870"/>
                    <a:pt x="170212" y="93770"/>
                  </a:cubicBezTo>
                  <a:lnTo>
                    <a:pt x="170212" y="93199"/>
                  </a:lnTo>
                  <a:lnTo>
                    <a:pt x="170212" y="93199"/>
                  </a:lnTo>
                  <a:cubicBezTo>
                    <a:pt x="172402" y="85388"/>
                    <a:pt x="173546" y="76530"/>
                    <a:pt x="173546" y="68815"/>
                  </a:cubicBezTo>
                  <a:lnTo>
                    <a:pt x="173546" y="25000"/>
                  </a:lnTo>
                  <a:cubicBezTo>
                    <a:pt x="151067" y="25000"/>
                    <a:pt x="131826" y="19475"/>
                    <a:pt x="117538" y="9474"/>
                  </a:cubicBezTo>
                  <a:lnTo>
                    <a:pt x="117538" y="9474"/>
                  </a:lnTo>
                  <a:close/>
                </a:path>
              </a:pathLst>
            </a:custGeom>
            <a:noFill/>
            <a:ln w="6350" cap="rnd">
              <a:solidFill>
                <a:srgbClr val="000000"/>
              </a:solidFill>
              <a:prstDash val="solid"/>
              <a:round/>
            </a:ln>
          </p:spPr>
          <p:txBody>
            <a:bodyPr rtlCol="0" anchor="ctr"/>
            <a:lstStyle/>
            <a:p>
              <a:endParaRPr lang="en-US"/>
            </a:p>
          </p:txBody>
        </p:sp>
      </p:grpSp>
      <p:grpSp>
        <p:nvGrpSpPr>
          <p:cNvPr id="66" name="Graphic 30">
            <a:extLst>
              <a:ext uri="{FF2B5EF4-FFF2-40B4-BE49-F238E27FC236}">
                <a16:creationId xmlns:a16="http://schemas.microsoft.com/office/drawing/2014/main" id="{88EBC23D-7538-4544-8B3E-459377719FA0}"/>
              </a:ext>
            </a:extLst>
          </p:cNvPr>
          <p:cNvGrpSpPr>
            <a:grpSpLocks noChangeAspect="1"/>
          </p:cNvGrpSpPr>
          <p:nvPr/>
        </p:nvGrpSpPr>
        <p:grpSpPr>
          <a:xfrm>
            <a:off x="5713539" y="7591439"/>
            <a:ext cx="210905" cy="288000"/>
            <a:chOff x="1467500" y="5691083"/>
            <a:chExt cx="274034" cy="374205"/>
          </a:xfrm>
          <a:noFill/>
        </p:grpSpPr>
        <p:grpSp>
          <p:nvGrpSpPr>
            <p:cNvPr id="67" name="Graphic 30">
              <a:extLst>
                <a:ext uri="{FF2B5EF4-FFF2-40B4-BE49-F238E27FC236}">
                  <a16:creationId xmlns:a16="http://schemas.microsoft.com/office/drawing/2014/main" id="{B3D1FBDB-A43F-4ACE-886A-D5BEC98C8B74}"/>
                </a:ext>
              </a:extLst>
            </p:cNvPr>
            <p:cNvGrpSpPr/>
            <p:nvPr/>
          </p:nvGrpSpPr>
          <p:grpSpPr>
            <a:xfrm>
              <a:off x="1467500" y="5691083"/>
              <a:ext cx="274034" cy="374205"/>
              <a:chOff x="1467500" y="5691083"/>
              <a:chExt cx="274034" cy="374205"/>
            </a:xfrm>
            <a:noFill/>
          </p:grpSpPr>
          <p:sp>
            <p:nvSpPr>
              <p:cNvPr id="68" name="Freeform: Shape 67">
                <a:extLst>
                  <a:ext uri="{FF2B5EF4-FFF2-40B4-BE49-F238E27FC236}">
                    <a16:creationId xmlns:a16="http://schemas.microsoft.com/office/drawing/2014/main" id="{1A295978-52A8-4BB5-B6E2-564BD8B9418D}"/>
                  </a:ext>
                </a:extLst>
              </p:cNvPr>
              <p:cNvSpPr/>
              <p:nvPr/>
            </p:nvSpPr>
            <p:spPr>
              <a:xfrm>
                <a:off x="1467690" y="5691083"/>
                <a:ext cx="273843" cy="149510"/>
              </a:xfrm>
              <a:custGeom>
                <a:avLst/>
                <a:gdLst>
                  <a:gd name="connsiteX0" fmla="*/ 273844 w 273843"/>
                  <a:gd name="connsiteY0" fmla="*/ 74803 h 149510"/>
                  <a:gd name="connsiteX1" fmla="*/ 255461 w 273843"/>
                  <a:gd name="connsiteY1" fmla="*/ 112236 h 149510"/>
                  <a:gd name="connsiteX2" fmla="*/ 223838 w 273843"/>
                  <a:gd name="connsiteY2" fmla="*/ 132620 h 149510"/>
                  <a:gd name="connsiteX3" fmla="*/ 213170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70 w 273843"/>
                  <a:gd name="connsiteY17" fmla="*/ 12510 h 149510"/>
                  <a:gd name="connsiteX18" fmla="*/ 96679 w 273843"/>
                  <a:gd name="connsiteY18" fmla="*/ 2985 h 149510"/>
                  <a:gd name="connsiteX19" fmla="*/ 109919 w 273843"/>
                  <a:gd name="connsiteY19" fmla="*/ 1175 h 149510"/>
                  <a:gd name="connsiteX20" fmla="*/ 123635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5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1" y="112236"/>
                    </a:cubicBezTo>
                    <a:cubicBezTo>
                      <a:pt x="246221" y="120809"/>
                      <a:pt x="235458" y="127762"/>
                      <a:pt x="223838" y="132620"/>
                    </a:cubicBezTo>
                    <a:cubicBezTo>
                      <a:pt x="220409" y="134144"/>
                      <a:pt x="216789" y="135668"/>
                      <a:pt x="213170" y="137001"/>
                    </a:cubicBezTo>
                    <a:cubicBezTo>
                      <a:pt x="205549"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7" y="147384"/>
                      <a:pt x="92869" y="145955"/>
                      <a:pt x="84392" y="143859"/>
                    </a:cubicBezTo>
                    <a:cubicBezTo>
                      <a:pt x="76295" y="142145"/>
                      <a:pt x="68390" y="139859"/>
                      <a:pt x="60674" y="136906"/>
                    </a:cubicBezTo>
                    <a:cubicBezTo>
                      <a:pt x="56960" y="135573"/>
                      <a:pt x="53340" y="134049"/>
                      <a:pt x="50006" y="132525"/>
                    </a:cubicBezTo>
                    <a:cubicBezTo>
                      <a:pt x="38291" y="127667"/>
                      <a:pt x="27527" y="120714"/>
                      <a:pt x="18288" y="112141"/>
                    </a:cubicBezTo>
                    <a:lnTo>
                      <a:pt x="18288" y="112141"/>
                    </a:lnTo>
                    <a:cubicBezTo>
                      <a:pt x="7239" y="102807"/>
                      <a:pt x="572" y="89186"/>
                      <a:pt x="0" y="74708"/>
                    </a:cubicBezTo>
                    <a:cubicBezTo>
                      <a:pt x="0" y="51181"/>
                      <a:pt x="19622" y="30512"/>
                      <a:pt x="50102" y="16796"/>
                    </a:cubicBezTo>
                    <a:cubicBezTo>
                      <a:pt x="53531" y="15272"/>
                      <a:pt x="57055" y="13938"/>
                      <a:pt x="60770" y="12510"/>
                    </a:cubicBezTo>
                    <a:cubicBezTo>
                      <a:pt x="72390" y="8223"/>
                      <a:pt x="84392" y="4985"/>
                      <a:pt x="96679" y="2985"/>
                    </a:cubicBezTo>
                    <a:lnTo>
                      <a:pt x="109919" y="1175"/>
                    </a:lnTo>
                    <a:cubicBezTo>
                      <a:pt x="114395" y="1175"/>
                      <a:pt x="118872" y="413"/>
                      <a:pt x="123635" y="127"/>
                    </a:cubicBezTo>
                    <a:cubicBezTo>
                      <a:pt x="128397" y="-159"/>
                      <a:pt x="132112" y="127"/>
                      <a:pt x="136493" y="127"/>
                    </a:cubicBezTo>
                    <a:lnTo>
                      <a:pt x="150495" y="127"/>
                    </a:lnTo>
                    <a:cubicBezTo>
                      <a:pt x="155067" y="222"/>
                      <a:pt x="159639" y="603"/>
                      <a:pt x="164211" y="1175"/>
                    </a:cubicBezTo>
                    <a:lnTo>
                      <a:pt x="177355"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69" name="Freeform: Shape 68">
                <a:extLst>
                  <a:ext uri="{FF2B5EF4-FFF2-40B4-BE49-F238E27FC236}">
                    <a16:creationId xmlns:a16="http://schemas.microsoft.com/office/drawing/2014/main" id="{A653837C-7E51-44A5-BBA5-E2EFE1D5791A}"/>
                  </a:ext>
                </a:extLst>
              </p:cNvPr>
              <p:cNvSpPr/>
              <p:nvPr/>
            </p:nvSpPr>
            <p:spPr>
              <a:xfrm>
                <a:off x="1467690" y="5840848"/>
                <a:ext cx="127254" cy="74580"/>
              </a:xfrm>
              <a:custGeom>
                <a:avLst/>
                <a:gdLst>
                  <a:gd name="connsiteX0" fmla="*/ 0 w 127254"/>
                  <a:gd name="connsiteY0" fmla="*/ 0 h 74580"/>
                  <a:gd name="connsiteX1" fmla="*/ 18193 w 127254"/>
                  <a:gd name="connsiteY1" fmla="*/ 37433 h 74580"/>
                  <a:gd name="connsiteX2" fmla="*/ 49816 w 127254"/>
                  <a:gd name="connsiteY2" fmla="*/ 57817 h 74580"/>
                  <a:gd name="connsiteX3" fmla="*/ 60674 w 127254"/>
                  <a:gd name="connsiteY3" fmla="*/ 62293 h 74580"/>
                  <a:gd name="connsiteX4" fmla="*/ 84296 w 127254"/>
                  <a:gd name="connsiteY4" fmla="*/ 69056 h 74580"/>
                  <a:gd name="connsiteX5" fmla="*/ 110109 w 127254"/>
                  <a:gd name="connsiteY5" fmla="*/ 73533 h 74580"/>
                  <a:gd name="connsiteX6" fmla="*/ 123825 w 127254"/>
                  <a:gd name="connsiteY6" fmla="*/ 74581 h 74580"/>
                  <a:gd name="connsiteX7" fmla="*/ 127254 w 127254"/>
                  <a:gd name="connsiteY7" fmla="*/ 74581 h 7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54" h="74580">
                    <a:moveTo>
                      <a:pt x="0" y="0"/>
                    </a:moveTo>
                    <a:cubicBezTo>
                      <a:pt x="667" y="14478"/>
                      <a:pt x="7239" y="28004"/>
                      <a:pt x="18193" y="37433"/>
                    </a:cubicBezTo>
                    <a:cubicBezTo>
                      <a:pt x="27527" y="46006"/>
                      <a:pt x="38195" y="52864"/>
                      <a:pt x="49816" y="57817"/>
                    </a:cubicBezTo>
                    <a:cubicBezTo>
                      <a:pt x="53340" y="59341"/>
                      <a:pt x="56960" y="60865"/>
                      <a:pt x="60674" y="62293"/>
                    </a:cubicBezTo>
                    <a:cubicBezTo>
                      <a:pt x="68390" y="65151"/>
                      <a:pt x="76295" y="67342"/>
                      <a:pt x="84296" y="69056"/>
                    </a:cubicBezTo>
                    <a:cubicBezTo>
                      <a:pt x="92869" y="71056"/>
                      <a:pt x="101441" y="72580"/>
                      <a:pt x="110109" y="73533"/>
                    </a:cubicBezTo>
                    <a:cubicBezTo>
                      <a:pt x="114681" y="74104"/>
                      <a:pt x="119253" y="74486"/>
                      <a:pt x="123825" y="74581"/>
                    </a:cubicBezTo>
                    <a:lnTo>
                      <a:pt x="127254" y="74581"/>
                    </a:lnTo>
                  </a:path>
                </a:pathLst>
              </a:custGeom>
              <a:noFill/>
              <a:ln w="6350" cap="rnd">
                <a:solidFill>
                  <a:srgbClr val="000000"/>
                </a:solidFill>
                <a:prstDash val="solid"/>
                <a:round/>
              </a:ln>
            </p:spPr>
            <p:txBody>
              <a:bodyPr rtlCol="0" anchor="ctr"/>
              <a:lstStyle/>
              <a:p>
                <a:endParaRPr lang="en-US"/>
              </a:p>
            </p:txBody>
          </p:sp>
          <p:sp>
            <p:nvSpPr>
              <p:cNvPr id="70" name="Freeform: Shape 69">
                <a:extLst>
                  <a:ext uri="{FF2B5EF4-FFF2-40B4-BE49-F238E27FC236}">
                    <a16:creationId xmlns:a16="http://schemas.microsoft.com/office/drawing/2014/main" id="{2E5E514E-C0ED-4C6F-B766-2B4C5AE72908}"/>
                  </a:ext>
                </a:extLst>
              </p:cNvPr>
              <p:cNvSpPr/>
              <p:nvPr/>
            </p:nvSpPr>
            <p:spPr>
              <a:xfrm>
                <a:off x="1467690" y="5915714"/>
                <a:ext cx="123158" cy="74104"/>
              </a:xfrm>
              <a:custGeom>
                <a:avLst/>
                <a:gdLst>
                  <a:gd name="connsiteX0" fmla="*/ 0 w 123158"/>
                  <a:gd name="connsiteY0" fmla="*/ 0 h 74104"/>
                  <a:gd name="connsiteX1" fmla="*/ 18193 w 123158"/>
                  <a:gd name="connsiteY1" fmla="*/ 37433 h 74104"/>
                  <a:gd name="connsiteX2" fmla="*/ 49816 w 123158"/>
                  <a:gd name="connsiteY2" fmla="*/ 57912 h 74104"/>
                  <a:gd name="connsiteX3" fmla="*/ 60674 w 123158"/>
                  <a:gd name="connsiteY3" fmla="*/ 62294 h 74104"/>
                  <a:gd name="connsiteX4" fmla="*/ 84392 w 123158"/>
                  <a:gd name="connsiteY4" fmla="*/ 68771 h 74104"/>
                  <a:gd name="connsiteX5" fmla="*/ 110204 w 123158"/>
                  <a:gd name="connsiteY5" fmla="*/ 73152 h 74104"/>
                  <a:gd name="connsiteX6" fmla="*/ 123158 w 123158"/>
                  <a:gd name="connsiteY6" fmla="*/ 74105 h 7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58" h="74104">
                    <a:moveTo>
                      <a:pt x="0" y="0"/>
                    </a:moveTo>
                    <a:cubicBezTo>
                      <a:pt x="667" y="14478"/>
                      <a:pt x="7239" y="28004"/>
                      <a:pt x="18193" y="37433"/>
                    </a:cubicBezTo>
                    <a:cubicBezTo>
                      <a:pt x="27527" y="46006"/>
                      <a:pt x="38195" y="52959"/>
                      <a:pt x="49816" y="57912"/>
                    </a:cubicBezTo>
                    <a:lnTo>
                      <a:pt x="60674" y="62294"/>
                    </a:lnTo>
                    <a:cubicBezTo>
                      <a:pt x="68485" y="65056"/>
                      <a:pt x="76391" y="67151"/>
                      <a:pt x="84392" y="68771"/>
                    </a:cubicBezTo>
                    <a:cubicBezTo>
                      <a:pt x="92964" y="70771"/>
                      <a:pt x="101537" y="72200"/>
                      <a:pt x="110204" y="73152"/>
                    </a:cubicBezTo>
                    <a:cubicBezTo>
                      <a:pt x="114110" y="73628"/>
                      <a:pt x="119063" y="73724"/>
                      <a:pt x="123158" y="74105"/>
                    </a:cubicBezTo>
                  </a:path>
                </a:pathLst>
              </a:custGeom>
              <a:noFill/>
              <a:ln w="6350" cap="rnd">
                <a:solidFill>
                  <a:srgbClr val="000000"/>
                </a:solidFill>
                <a:prstDash val="solid"/>
                <a:round/>
              </a:ln>
            </p:spPr>
            <p:txBody>
              <a:bodyPr rtlCol="0" anchor="ctr"/>
              <a:lstStyle/>
              <a:p>
                <a:endParaRPr lang="en-US"/>
              </a:p>
            </p:txBody>
          </p:sp>
          <p:sp>
            <p:nvSpPr>
              <p:cNvPr id="71" name="Freeform: Shape 70">
                <a:extLst>
                  <a:ext uri="{FF2B5EF4-FFF2-40B4-BE49-F238E27FC236}">
                    <a16:creationId xmlns:a16="http://schemas.microsoft.com/office/drawing/2014/main" id="{E19AF997-0A4B-4787-BD19-7B2A14828A6F}"/>
                  </a:ext>
                </a:extLst>
              </p:cNvPr>
              <p:cNvSpPr/>
              <p:nvPr/>
            </p:nvSpPr>
            <p:spPr>
              <a:xfrm>
                <a:off x="1467500" y="5990581"/>
                <a:ext cx="136302" cy="74707"/>
              </a:xfrm>
              <a:custGeom>
                <a:avLst/>
                <a:gdLst>
                  <a:gd name="connsiteX0" fmla="*/ 0 w 136302"/>
                  <a:gd name="connsiteY0" fmla="*/ 0 h 74707"/>
                  <a:gd name="connsiteX1" fmla="*/ 18193 w 136302"/>
                  <a:gd name="connsiteY1" fmla="*/ 37433 h 74707"/>
                  <a:gd name="connsiteX2" fmla="*/ 49816 w 136302"/>
                  <a:gd name="connsiteY2" fmla="*/ 57912 h 74707"/>
                  <a:gd name="connsiteX3" fmla="*/ 60769 w 136302"/>
                  <a:gd name="connsiteY3" fmla="*/ 62294 h 74707"/>
                  <a:gd name="connsiteX4" fmla="*/ 84106 w 136302"/>
                  <a:gd name="connsiteY4" fmla="*/ 69152 h 74707"/>
                  <a:gd name="connsiteX5" fmla="*/ 109918 w 136302"/>
                  <a:gd name="connsiteY5" fmla="*/ 73533 h 74707"/>
                  <a:gd name="connsiteX6" fmla="*/ 123539 w 136302"/>
                  <a:gd name="connsiteY6" fmla="*/ 74581 h 74707"/>
                  <a:gd name="connsiteX7" fmla="*/ 136303 w 136302"/>
                  <a:gd name="connsiteY7" fmla="*/ 74581 h 7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302" h="74707">
                    <a:moveTo>
                      <a:pt x="0" y="0"/>
                    </a:moveTo>
                    <a:cubicBezTo>
                      <a:pt x="667" y="14478"/>
                      <a:pt x="7239" y="28003"/>
                      <a:pt x="18193" y="37433"/>
                    </a:cubicBezTo>
                    <a:cubicBezTo>
                      <a:pt x="27527" y="46006"/>
                      <a:pt x="38195" y="52959"/>
                      <a:pt x="49816" y="57912"/>
                    </a:cubicBezTo>
                    <a:lnTo>
                      <a:pt x="60769" y="62294"/>
                    </a:lnTo>
                    <a:cubicBezTo>
                      <a:pt x="68389" y="65151"/>
                      <a:pt x="76200" y="67437"/>
                      <a:pt x="84106" y="69152"/>
                    </a:cubicBezTo>
                    <a:cubicBezTo>
                      <a:pt x="92678" y="71152"/>
                      <a:pt x="101251" y="72580"/>
                      <a:pt x="109918" y="73533"/>
                    </a:cubicBezTo>
                    <a:cubicBezTo>
                      <a:pt x="114395" y="74104"/>
                      <a:pt x="118967" y="74295"/>
                      <a:pt x="123539" y="74581"/>
                    </a:cubicBezTo>
                    <a:cubicBezTo>
                      <a:pt x="128016" y="74867"/>
                      <a:pt x="132016" y="74581"/>
                      <a:pt x="136303" y="74581"/>
                    </a:cubicBezTo>
                  </a:path>
                </a:pathLst>
              </a:custGeom>
              <a:noFill/>
              <a:ln w="6350" cap="rnd">
                <a:solidFill>
                  <a:srgbClr val="000000"/>
                </a:solidFill>
                <a:prstDash val="solid"/>
                <a:round/>
              </a:ln>
            </p:spPr>
            <p:txBody>
              <a:bodyPr rtlCol="0" anchor="ctr"/>
              <a:lstStyle/>
              <a:p>
                <a:endParaRPr lang="en-US"/>
              </a:p>
            </p:txBody>
          </p:sp>
          <p:sp>
            <p:nvSpPr>
              <p:cNvPr id="72" name="Freeform: Shape 71">
                <a:extLst>
                  <a:ext uri="{FF2B5EF4-FFF2-40B4-BE49-F238E27FC236}">
                    <a16:creationId xmlns:a16="http://schemas.microsoft.com/office/drawing/2014/main" id="{2B36E321-7B5B-4999-86D2-F64504F46F01}"/>
                  </a:ext>
                </a:extLst>
              </p:cNvPr>
              <p:cNvSpPr/>
              <p:nvPr/>
            </p:nvSpPr>
            <p:spPr>
              <a:xfrm>
                <a:off x="1467691" y="5765886"/>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73" name="Freeform: Shape 72">
                <a:extLst>
                  <a:ext uri="{FF2B5EF4-FFF2-40B4-BE49-F238E27FC236}">
                    <a16:creationId xmlns:a16="http://schemas.microsoft.com/office/drawing/2014/main" id="{C26289CE-13F0-4185-BDFD-43C651820DAA}"/>
                  </a:ext>
                </a:extLst>
              </p:cNvPr>
              <p:cNvSpPr/>
              <p:nvPr/>
            </p:nvSpPr>
            <p:spPr>
              <a:xfrm>
                <a:off x="1741534" y="5765886"/>
                <a:ext cx="9525" cy="88487"/>
              </a:xfrm>
              <a:custGeom>
                <a:avLst/>
                <a:gdLst>
                  <a:gd name="connsiteX0" fmla="*/ 0 w 9525"/>
                  <a:gd name="connsiteY0" fmla="*/ 88487 h 88487"/>
                  <a:gd name="connsiteX1" fmla="*/ 0 w 9525"/>
                  <a:gd name="connsiteY1" fmla="*/ 74962 h 88487"/>
                  <a:gd name="connsiteX2" fmla="*/ 0 w 9525"/>
                  <a:gd name="connsiteY2" fmla="*/ 0 h 88487"/>
                </a:gdLst>
                <a:ahLst/>
                <a:cxnLst>
                  <a:cxn ang="0">
                    <a:pos x="connsiteX0" y="connsiteY0"/>
                  </a:cxn>
                  <a:cxn ang="0">
                    <a:pos x="connsiteX1" y="connsiteY1"/>
                  </a:cxn>
                  <a:cxn ang="0">
                    <a:pos x="connsiteX2" y="connsiteY2"/>
                  </a:cxn>
                </a:cxnLst>
                <a:rect l="l" t="t" r="r" b="b"/>
                <a:pathLst>
                  <a:path w="9525" h="88487">
                    <a:moveTo>
                      <a:pt x="0" y="88487"/>
                    </a:moveTo>
                    <a:lnTo>
                      <a:pt x="0" y="74962"/>
                    </a:lnTo>
                    <a:lnTo>
                      <a:pt x="0" y="0"/>
                    </a:lnTo>
                  </a:path>
                </a:pathLst>
              </a:custGeom>
              <a:noFill/>
              <a:ln w="6350" cap="rnd">
                <a:solidFill>
                  <a:srgbClr val="000000"/>
                </a:solidFill>
                <a:prstDash val="solid"/>
                <a:round/>
              </a:ln>
            </p:spPr>
            <p:txBody>
              <a:bodyPr rtlCol="0" anchor="ctr"/>
              <a:lstStyle/>
              <a:p>
                <a:endParaRPr lang="en-US"/>
              </a:p>
            </p:txBody>
          </p:sp>
        </p:grpSp>
        <p:grpSp>
          <p:nvGrpSpPr>
            <p:cNvPr id="74" name="Graphic 30">
              <a:extLst>
                <a:ext uri="{FF2B5EF4-FFF2-40B4-BE49-F238E27FC236}">
                  <a16:creationId xmlns:a16="http://schemas.microsoft.com/office/drawing/2014/main" id="{B6C74355-6E9E-49B3-8393-8580D32C4710}"/>
                </a:ext>
              </a:extLst>
            </p:cNvPr>
            <p:cNvGrpSpPr/>
            <p:nvPr/>
          </p:nvGrpSpPr>
          <p:grpSpPr>
            <a:xfrm>
              <a:off x="1619329" y="5878186"/>
              <a:ext cx="122205" cy="187070"/>
              <a:chOff x="1619329" y="5878186"/>
              <a:chExt cx="122205" cy="187070"/>
            </a:xfrm>
            <a:noFill/>
          </p:grpSpPr>
          <p:sp>
            <p:nvSpPr>
              <p:cNvPr id="75" name="Freeform: Shape 74">
                <a:extLst>
                  <a:ext uri="{FF2B5EF4-FFF2-40B4-BE49-F238E27FC236}">
                    <a16:creationId xmlns:a16="http://schemas.microsoft.com/office/drawing/2014/main" id="{72792920-E4BB-41F6-8E1F-B1F4F0B0CC44}"/>
                  </a:ext>
                </a:extLst>
              </p:cNvPr>
              <p:cNvSpPr/>
              <p:nvPr/>
            </p:nvSpPr>
            <p:spPr>
              <a:xfrm>
                <a:off x="1623805" y="5878186"/>
                <a:ext cx="113918" cy="97345"/>
              </a:xfrm>
              <a:custGeom>
                <a:avLst/>
                <a:gdLst>
                  <a:gd name="connsiteX0" fmla="*/ 110871 w 113918"/>
                  <a:gd name="connsiteY0" fmla="*/ 97345 h 97345"/>
                  <a:gd name="connsiteX1" fmla="*/ 104013 w 113918"/>
                  <a:gd name="connsiteY1" fmla="*/ 97345 h 97345"/>
                  <a:gd name="connsiteX2" fmla="*/ 101441 w 113918"/>
                  <a:gd name="connsiteY2" fmla="*/ 95345 h 97345"/>
                  <a:gd name="connsiteX3" fmla="*/ 100965 w 113918"/>
                  <a:gd name="connsiteY3" fmla="*/ 94964 h 97345"/>
                  <a:gd name="connsiteX4" fmla="*/ 89154 w 113918"/>
                  <a:gd name="connsiteY4" fmla="*/ 94964 h 97345"/>
                  <a:gd name="connsiteX5" fmla="*/ 88678 w 113918"/>
                  <a:gd name="connsiteY5" fmla="*/ 95345 h 97345"/>
                  <a:gd name="connsiteX6" fmla="*/ 86106 w 113918"/>
                  <a:gd name="connsiteY6" fmla="*/ 97345 h 97345"/>
                  <a:gd name="connsiteX7" fmla="*/ 66865 w 113918"/>
                  <a:gd name="connsiteY7" fmla="*/ 97345 h 97345"/>
                  <a:gd name="connsiteX8" fmla="*/ 64198 w 113918"/>
                  <a:gd name="connsiteY8" fmla="*/ 94678 h 97345"/>
                  <a:gd name="connsiteX9" fmla="*/ 64198 w 113918"/>
                  <a:gd name="connsiteY9" fmla="*/ 94202 h 97345"/>
                  <a:gd name="connsiteX10" fmla="*/ 63722 w 113918"/>
                  <a:gd name="connsiteY10" fmla="*/ 93726 h 97345"/>
                  <a:gd name="connsiteX11" fmla="*/ 51911 w 113918"/>
                  <a:gd name="connsiteY11" fmla="*/ 93726 h 97345"/>
                  <a:gd name="connsiteX12" fmla="*/ 51435 w 113918"/>
                  <a:gd name="connsiteY12" fmla="*/ 94202 h 97345"/>
                  <a:gd name="connsiteX13" fmla="*/ 51435 w 113918"/>
                  <a:gd name="connsiteY13" fmla="*/ 94678 h 97345"/>
                  <a:gd name="connsiteX14" fmla="*/ 48768 w 113918"/>
                  <a:gd name="connsiteY14" fmla="*/ 97345 h 97345"/>
                  <a:gd name="connsiteX15" fmla="*/ 20765 w 113918"/>
                  <a:gd name="connsiteY15" fmla="*/ 97345 h 97345"/>
                  <a:gd name="connsiteX16" fmla="*/ 18098 w 113918"/>
                  <a:gd name="connsiteY16" fmla="*/ 94678 h 97345"/>
                  <a:gd name="connsiteX17" fmla="*/ 18098 w 113918"/>
                  <a:gd name="connsiteY17" fmla="*/ 84487 h 97345"/>
                  <a:gd name="connsiteX18" fmla="*/ 17621 w 113918"/>
                  <a:gd name="connsiteY18" fmla="*/ 84011 h 97345"/>
                  <a:gd name="connsiteX19" fmla="*/ 5810 w 113918"/>
                  <a:gd name="connsiteY19" fmla="*/ 84011 h 97345"/>
                  <a:gd name="connsiteX20" fmla="*/ 5334 w 113918"/>
                  <a:gd name="connsiteY20" fmla="*/ 84487 h 97345"/>
                  <a:gd name="connsiteX21" fmla="*/ 2667 w 113918"/>
                  <a:gd name="connsiteY21" fmla="*/ 87154 h 97345"/>
                  <a:gd name="connsiteX22" fmla="*/ 0 w 113918"/>
                  <a:gd name="connsiteY22" fmla="*/ 84487 h 97345"/>
                  <a:gd name="connsiteX23" fmla="*/ 0 w 113918"/>
                  <a:gd name="connsiteY23" fmla="*/ 15716 h 97345"/>
                  <a:gd name="connsiteX24" fmla="*/ 15716 w 113918"/>
                  <a:gd name="connsiteY24" fmla="*/ 0 h 97345"/>
                  <a:gd name="connsiteX25" fmla="*/ 98203 w 113918"/>
                  <a:gd name="connsiteY25" fmla="*/ 0 h 97345"/>
                  <a:gd name="connsiteX26" fmla="*/ 113919 w 113918"/>
                  <a:gd name="connsiteY26" fmla="*/ 15716 h 97345"/>
                  <a:gd name="connsiteX27" fmla="*/ 113919 w 113918"/>
                  <a:gd name="connsiteY27" fmla="*/ 94678 h 97345"/>
                  <a:gd name="connsiteX28" fmla="*/ 111252 w 113918"/>
                  <a:gd name="connsiteY28" fmla="*/ 97345 h 97345"/>
                  <a:gd name="connsiteX29" fmla="*/ 111252 w 113918"/>
                  <a:gd name="connsiteY29" fmla="*/ 97345 h 97345"/>
                  <a:gd name="connsiteX30" fmla="*/ 21241 w 113918"/>
                  <a:gd name="connsiteY30" fmla="*/ 22669 h 97345"/>
                  <a:gd name="connsiteX31" fmla="*/ 92011 w 113918"/>
                  <a:gd name="connsiteY31" fmla="*/ 22669 h 97345"/>
                  <a:gd name="connsiteX32" fmla="*/ 21241 w 113918"/>
                  <a:gd name="connsiteY32" fmla="*/ 46387 h 97345"/>
                  <a:gd name="connsiteX33" fmla="*/ 92011 w 113918"/>
                  <a:gd name="connsiteY33" fmla="*/ 46387 h 97345"/>
                  <a:gd name="connsiteX34" fmla="*/ 21241 w 113918"/>
                  <a:gd name="connsiteY34" fmla="*/ 70104 h 97345"/>
                  <a:gd name="connsiteX35" fmla="*/ 92011 w 113918"/>
                  <a:gd name="connsiteY35" fmla="*/ 70104 h 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3918" h="97345">
                    <a:moveTo>
                      <a:pt x="110871" y="97345"/>
                    </a:moveTo>
                    <a:lnTo>
                      <a:pt x="104013" y="97345"/>
                    </a:lnTo>
                    <a:cubicBezTo>
                      <a:pt x="102775" y="97345"/>
                      <a:pt x="101727" y="96488"/>
                      <a:pt x="101441" y="95345"/>
                    </a:cubicBezTo>
                    <a:cubicBezTo>
                      <a:pt x="101441" y="95155"/>
                      <a:pt x="101155" y="94964"/>
                      <a:pt x="100965" y="94964"/>
                    </a:cubicBezTo>
                    <a:lnTo>
                      <a:pt x="89154" y="94964"/>
                    </a:lnTo>
                    <a:cubicBezTo>
                      <a:pt x="89154" y="94964"/>
                      <a:pt x="88678" y="95155"/>
                      <a:pt x="88678" y="95345"/>
                    </a:cubicBezTo>
                    <a:cubicBezTo>
                      <a:pt x="88392" y="96488"/>
                      <a:pt x="87344" y="97345"/>
                      <a:pt x="86106" y="97345"/>
                    </a:cubicBezTo>
                    <a:lnTo>
                      <a:pt x="66865" y="97345"/>
                    </a:lnTo>
                    <a:cubicBezTo>
                      <a:pt x="65342" y="97345"/>
                      <a:pt x="64198" y="96107"/>
                      <a:pt x="64198" y="94678"/>
                    </a:cubicBezTo>
                    <a:lnTo>
                      <a:pt x="64198" y="94202"/>
                    </a:lnTo>
                    <a:cubicBezTo>
                      <a:pt x="64198" y="94202"/>
                      <a:pt x="64008" y="93726"/>
                      <a:pt x="63722" y="93726"/>
                    </a:cubicBezTo>
                    <a:lnTo>
                      <a:pt x="51911" y="93726"/>
                    </a:lnTo>
                    <a:cubicBezTo>
                      <a:pt x="51911" y="93726"/>
                      <a:pt x="51435" y="93916"/>
                      <a:pt x="51435" y="94202"/>
                    </a:cubicBezTo>
                    <a:lnTo>
                      <a:pt x="51435" y="94678"/>
                    </a:lnTo>
                    <a:cubicBezTo>
                      <a:pt x="51435" y="96203"/>
                      <a:pt x="50197" y="97345"/>
                      <a:pt x="48768" y="97345"/>
                    </a:cubicBezTo>
                    <a:lnTo>
                      <a:pt x="20765" y="97345"/>
                    </a:lnTo>
                    <a:cubicBezTo>
                      <a:pt x="19240" y="97345"/>
                      <a:pt x="18098" y="96107"/>
                      <a:pt x="18098" y="94678"/>
                    </a:cubicBezTo>
                    <a:lnTo>
                      <a:pt x="18098" y="84487"/>
                    </a:lnTo>
                    <a:cubicBezTo>
                      <a:pt x="18098" y="84487"/>
                      <a:pt x="17907" y="84011"/>
                      <a:pt x="17621" y="84011"/>
                    </a:cubicBezTo>
                    <a:lnTo>
                      <a:pt x="5810" y="84011"/>
                    </a:lnTo>
                    <a:cubicBezTo>
                      <a:pt x="5810" y="84011"/>
                      <a:pt x="5334" y="84201"/>
                      <a:pt x="5334" y="84487"/>
                    </a:cubicBezTo>
                    <a:cubicBezTo>
                      <a:pt x="5334" y="86011"/>
                      <a:pt x="4096" y="87154"/>
                      <a:pt x="2667" y="87154"/>
                    </a:cubicBezTo>
                    <a:cubicBezTo>
                      <a:pt x="1238" y="87154"/>
                      <a:pt x="0" y="85916"/>
                      <a:pt x="0" y="84487"/>
                    </a:cubicBezTo>
                    <a:lnTo>
                      <a:pt x="0" y="15716"/>
                    </a:lnTo>
                    <a:cubicBezTo>
                      <a:pt x="0" y="7048"/>
                      <a:pt x="7048" y="0"/>
                      <a:pt x="15716" y="0"/>
                    </a:cubicBezTo>
                    <a:lnTo>
                      <a:pt x="98203" y="0"/>
                    </a:lnTo>
                    <a:cubicBezTo>
                      <a:pt x="106871" y="0"/>
                      <a:pt x="113919" y="7048"/>
                      <a:pt x="113919" y="15716"/>
                    </a:cubicBezTo>
                    <a:lnTo>
                      <a:pt x="113919" y="94678"/>
                    </a:lnTo>
                    <a:cubicBezTo>
                      <a:pt x="113919" y="96107"/>
                      <a:pt x="112776" y="97345"/>
                      <a:pt x="111252" y="97345"/>
                    </a:cubicBezTo>
                    <a:lnTo>
                      <a:pt x="111252" y="97345"/>
                    </a:lnTo>
                    <a:close/>
                    <a:moveTo>
                      <a:pt x="21241" y="22669"/>
                    </a:moveTo>
                    <a:lnTo>
                      <a:pt x="92011" y="22669"/>
                    </a:lnTo>
                    <a:moveTo>
                      <a:pt x="21241" y="46387"/>
                    </a:moveTo>
                    <a:lnTo>
                      <a:pt x="92011" y="46387"/>
                    </a:lnTo>
                    <a:moveTo>
                      <a:pt x="21241" y="70104"/>
                    </a:moveTo>
                    <a:lnTo>
                      <a:pt x="92011" y="70104"/>
                    </a:lnTo>
                  </a:path>
                </a:pathLst>
              </a:custGeom>
              <a:noFill/>
              <a:ln w="6350" cap="rnd">
                <a:solidFill>
                  <a:srgbClr val="000000"/>
                </a:solidFill>
                <a:prstDash val="solid"/>
                <a:round/>
              </a:ln>
            </p:spPr>
            <p:txBody>
              <a:bodyPr rtlCol="0" anchor="ctr"/>
              <a:lstStyle/>
              <a:p>
                <a:endParaRPr lang="en-US"/>
              </a:p>
            </p:txBody>
          </p:sp>
          <p:sp>
            <p:nvSpPr>
              <p:cNvPr id="76" name="Freeform: Shape 75">
                <a:extLst>
                  <a:ext uri="{FF2B5EF4-FFF2-40B4-BE49-F238E27FC236}">
                    <a16:creationId xmlns:a16="http://schemas.microsoft.com/office/drawing/2014/main" id="{E3C0C9E6-EFE5-4218-AD8D-D6CAB831DFF3}"/>
                  </a:ext>
                </a:extLst>
              </p:cNvPr>
              <p:cNvSpPr/>
              <p:nvPr/>
            </p:nvSpPr>
            <p:spPr>
              <a:xfrm>
                <a:off x="1707054" y="5980008"/>
                <a:ext cx="23622" cy="23621"/>
              </a:xfrm>
              <a:custGeom>
                <a:avLst/>
                <a:gdLst>
                  <a:gd name="connsiteX0" fmla="*/ 17717 w 23622"/>
                  <a:gd name="connsiteY0" fmla="*/ 23622 h 23621"/>
                  <a:gd name="connsiteX1" fmla="*/ 5906 w 23622"/>
                  <a:gd name="connsiteY1" fmla="*/ 23622 h 23621"/>
                  <a:gd name="connsiteX2" fmla="*/ 0 w 23622"/>
                  <a:gd name="connsiteY2" fmla="*/ 17717 h 23621"/>
                  <a:gd name="connsiteX3" fmla="*/ 0 w 23622"/>
                  <a:gd name="connsiteY3" fmla="*/ 5906 h 23621"/>
                  <a:gd name="connsiteX4" fmla="*/ 5906 w 23622"/>
                  <a:gd name="connsiteY4" fmla="*/ 0 h 23621"/>
                  <a:gd name="connsiteX5" fmla="*/ 17717 w 23622"/>
                  <a:gd name="connsiteY5" fmla="*/ 0 h 23621"/>
                  <a:gd name="connsiteX6" fmla="*/ 23622 w 23622"/>
                  <a:gd name="connsiteY6" fmla="*/ 5906 h 23621"/>
                  <a:gd name="connsiteX7" fmla="*/ 23622 w 23622"/>
                  <a:gd name="connsiteY7" fmla="*/ 17717 h 23621"/>
                  <a:gd name="connsiteX8" fmla="*/ 17717 w 23622"/>
                  <a:gd name="connsiteY8"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 h="23621">
                    <a:moveTo>
                      <a:pt x="17717" y="23622"/>
                    </a:moveTo>
                    <a:lnTo>
                      <a:pt x="5906" y="23622"/>
                    </a:lnTo>
                    <a:cubicBezTo>
                      <a:pt x="2667" y="23622"/>
                      <a:pt x="0" y="20955"/>
                      <a:pt x="0" y="17717"/>
                    </a:cubicBezTo>
                    <a:lnTo>
                      <a:pt x="0" y="5906"/>
                    </a:lnTo>
                    <a:cubicBezTo>
                      <a:pt x="0" y="2667"/>
                      <a:pt x="2667" y="0"/>
                      <a:pt x="5906" y="0"/>
                    </a:cubicBezTo>
                    <a:lnTo>
                      <a:pt x="17717" y="0"/>
                    </a:lnTo>
                    <a:cubicBezTo>
                      <a:pt x="20955" y="0"/>
                      <a:pt x="23622" y="2667"/>
                      <a:pt x="23622" y="5906"/>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77" name="Freeform: Shape 76">
                <a:extLst>
                  <a:ext uri="{FF2B5EF4-FFF2-40B4-BE49-F238E27FC236}">
                    <a16:creationId xmlns:a16="http://schemas.microsoft.com/office/drawing/2014/main" id="{4CDA968B-44E5-4214-9790-5E339752F61D}"/>
                  </a:ext>
                </a:extLst>
              </p:cNvPr>
              <p:cNvSpPr/>
              <p:nvPr/>
            </p:nvSpPr>
            <p:spPr>
              <a:xfrm>
                <a:off x="1717912" y="6012964"/>
                <a:ext cx="23622" cy="23622"/>
              </a:xfrm>
              <a:custGeom>
                <a:avLst/>
                <a:gdLst>
                  <a:gd name="connsiteX0" fmla="*/ 17717 w 23622"/>
                  <a:gd name="connsiteY0" fmla="*/ 23622 h 23622"/>
                  <a:gd name="connsiteX1" fmla="*/ 5906 w 23622"/>
                  <a:gd name="connsiteY1" fmla="*/ 23622 h 23622"/>
                  <a:gd name="connsiteX2" fmla="*/ 0 w 23622"/>
                  <a:gd name="connsiteY2" fmla="*/ 17717 h 23622"/>
                  <a:gd name="connsiteX3" fmla="*/ 0 w 23622"/>
                  <a:gd name="connsiteY3" fmla="*/ 5906 h 23622"/>
                  <a:gd name="connsiteX4" fmla="*/ 5906 w 23622"/>
                  <a:gd name="connsiteY4" fmla="*/ 0 h 23622"/>
                  <a:gd name="connsiteX5" fmla="*/ 17717 w 23622"/>
                  <a:gd name="connsiteY5" fmla="*/ 0 h 23622"/>
                  <a:gd name="connsiteX6" fmla="*/ 23622 w 23622"/>
                  <a:gd name="connsiteY6" fmla="*/ 5906 h 23622"/>
                  <a:gd name="connsiteX7" fmla="*/ 23622 w 23622"/>
                  <a:gd name="connsiteY7" fmla="*/ 17717 h 23622"/>
                  <a:gd name="connsiteX8" fmla="*/ 17717 w 23622"/>
                  <a:gd name="connsiteY8" fmla="*/ 23622 h 2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 h="23622">
                    <a:moveTo>
                      <a:pt x="17717" y="23622"/>
                    </a:moveTo>
                    <a:lnTo>
                      <a:pt x="5906" y="23622"/>
                    </a:lnTo>
                    <a:cubicBezTo>
                      <a:pt x="2667" y="23622"/>
                      <a:pt x="0" y="20955"/>
                      <a:pt x="0" y="17717"/>
                    </a:cubicBezTo>
                    <a:lnTo>
                      <a:pt x="0" y="5906"/>
                    </a:lnTo>
                    <a:cubicBezTo>
                      <a:pt x="0" y="2667"/>
                      <a:pt x="2667" y="0"/>
                      <a:pt x="5906" y="0"/>
                    </a:cubicBezTo>
                    <a:lnTo>
                      <a:pt x="17717" y="0"/>
                    </a:lnTo>
                    <a:cubicBezTo>
                      <a:pt x="20955" y="0"/>
                      <a:pt x="23622" y="2667"/>
                      <a:pt x="23622" y="5906"/>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78" name="Freeform: Shape 77">
                <a:extLst>
                  <a:ext uri="{FF2B5EF4-FFF2-40B4-BE49-F238E27FC236}">
                    <a16:creationId xmlns:a16="http://schemas.microsoft.com/office/drawing/2014/main" id="{B8ACA346-3E05-4FB7-BFEC-BA4EAAD06F6E}"/>
                  </a:ext>
                </a:extLst>
              </p:cNvPr>
              <p:cNvSpPr/>
              <p:nvPr/>
            </p:nvSpPr>
            <p:spPr>
              <a:xfrm>
                <a:off x="1685527" y="6035348"/>
                <a:ext cx="23622" cy="23621"/>
              </a:xfrm>
              <a:custGeom>
                <a:avLst/>
                <a:gdLst>
                  <a:gd name="connsiteX0" fmla="*/ 17717 w 23622"/>
                  <a:gd name="connsiteY0" fmla="*/ 23622 h 23621"/>
                  <a:gd name="connsiteX1" fmla="*/ 5906 w 23622"/>
                  <a:gd name="connsiteY1" fmla="*/ 23622 h 23621"/>
                  <a:gd name="connsiteX2" fmla="*/ 0 w 23622"/>
                  <a:gd name="connsiteY2" fmla="*/ 17717 h 23621"/>
                  <a:gd name="connsiteX3" fmla="*/ 0 w 23622"/>
                  <a:gd name="connsiteY3" fmla="*/ 5905 h 23621"/>
                  <a:gd name="connsiteX4" fmla="*/ 5906 w 23622"/>
                  <a:gd name="connsiteY4" fmla="*/ 0 h 23621"/>
                  <a:gd name="connsiteX5" fmla="*/ 17717 w 23622"/>
                  <a:gd name="connsiteY5" fmla="*/ 0 h 23621"/>
                  <a:gd name="connsiteX6" fmla="*/ 23622 w 23622"/>
                  <a:gd name="connsiteY6" fmla="*/ 5905 h 23621"/>
                  <a:gd name="connsiteX7" fmla="*/ 23622 w 23622"/>
                  <a:gd name="connsiteY7" fmla="*/ 17717 h 23621"/>
                  <a:gd name="connsiteX8" fmla="*/ 17717 w 23622"/>
                  <a:gd name="connsiteY8"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 h="23621">
                    <a:moveTo>
                      <a:pt x="17717" y="23622"/>
                    </a:moveTo>
                    <a:lnTo>
                      <a:pt x="5906" y="23622"/>
                    </a:lnTo>
                    <a:cubicBezTo>
                      <a:pt x="2667" y="23622"/>
                      <a:pt x="0" y="20955"/>
                      <a:pt x="0" y="17717"/>
                    </a:cubicBezTo>
                    <a:lnTo>
                      <a:pt x="0" y="5905"/>
                    </a:lnTo>
                    <a:cubicBezTo>
                      <a:pt x="0" y="2667"/>
                      <a:pt x="2667" y="0"/>
                      <a:pt x="5906" y="0"/>
                    </a:cubicBezTo>
                    <a:lnTo>
                      <a:pt x="17717" y="0"/>
                    </a:lnTo>
                    <a:cubicBezTo>
                      <a:pt x="20955" y="0"/>
                      <a:pt x="23622" y="2667"/>
                      <a:pt x="23622" y="5905"/>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79" name="Freeform: Shape 78">
                <a:extLst>
                  <a:ext uri="{FF2B5EF4-FFF2-40B4-BE49-F238E27FC236}">
                    <a16:creationId xmlns:a16="http://schemas.microsoft.com/office/drawing/2014/main" id="{75C2A6F3-C3CC-43AA-AB7A-C10229252D47}"/>
                  </a:ext>
                </a:extLst>
              </p:cNvPr>
              <p:cNvSpPr/>
              <p:nvPr/>
            </p:nvSpPr>
            <p:spPr>
              <a:xfrm>
                <a:off x="1652380" y="6009345"/>
                <a:ext cx="23621" cy="23621"/>
              </a:xfrm>
              <a:custGeom>
                <a:avLst/>
                <a:gdLst>
                  <a:gd name="connsiteX0" fmla="*/ 17717 w 23621"/>
                  <a:gd name="connsiteY0" fmla="*/ 23622 h 23621"/>
                  <a:gd name="connsiteX1" fmla="*/ 5905 w 23621"/>
                  <a:gd name="connsiteY1" fmla="*/ 23622 h 23621"/>
                  <a:gd name="connsiteX2" fmla="*/ 0 w 23621"/>
                  <a:gd name="connsiteY2" fmla="*/ 17717 h 23621"/>
                  <a:gd name="connsiteX3" fmla="*/ 0 w 23621"/>
                  <a:gd name="connsiteY3" fmla="*/ 5905 h 23621"/>
                  <a:gd name="connsiteX4" fmla="*/ 5905 w 23621"/>
                  <a:gd name="connsiteY4" fmla="*/ 0 h 23621"/>
                  <a:gd name="connsiteX5" fmla="*/ 17717 w 23621"/>
                  <a:gd name="connsiteY5" fmla="*/ 0 h 23621"/>
                  <a:gd name="connsiteX6" fmla="*/ 23622 w 23621"/>
                  <a:gd name="connsiteY6" fmla="*/ 5905 h 23621"/>
                  <a:gd name="connsiteX7" fmla="*/ 23622 w 23621"/>
                  <a:gd name="connsiteY7" fmla="*/ 17717 h 23621"/>
                  <a:gd name="connsiteX8" fmla="*/ 17717 w 23621"/>
                  <a:gd name="connsiteY8" fmla="*/ 23622 h 23621"/>
                  <a:gd name="connsiteX9" fmla="*/ 17717 w 23621"/>
                  <a:gd name="connsiteY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1" h="23621">
                    <a:moveTo>
                      <a:pt x="17717" y="23622"/>
                    </a:moveTo>
                    <a:lnTo>
                      <a:pt x="5905" y="23622"/>
                    </a:lnTo>
                    <a:cubicBezTo>
                      <a:pt x="2667" y="23622"/>
                      <a:pt x="0" y="20955"/>
                      <a:pt x="0" y="17717"/>
                    </a:cubicBezTo>
                    <a:lnTo>
                      <a:pt x="0" y="5905"/>
                    </a:lnTo>
                    <a:cubicBezTo>
                      <a:pt x="0" y="2667"/>
                      <a:pt x="2667" y="0"/>
                      <a:pt x="5905" y="0"/>
                    </a:cubicBezTo>
                    <a:lnTo>
                      <a:pt x="17717" y="0"/>
                    </a:lnTo>
                    <a:cubicBezTo>
                      <a:pt x="20955" y="0"/>
                      <a:pt x="23622" y="2667"/>
                      <a:pt x="23622" y="5905"/>
                    </a:cubicBezTo>
                    <a:lnTo>
                      <a:pt x="23622" y="17717"/>
                    </a:lnTo>
                    <a:cubicBezTo>
                      <a:pt x="23622" y="20955"/>
                      <a:pt x="20955" y="23622"/>
                      <a:pt x="17717" y="23622"/>
                    </a:cubicBezTo>
                    <a:lnTo>
                      <a:pt x="17717" y="23622"/>
                    </a:lnTo>
                    <a:close/>
                  </a:path>
                </a:pathLst>
              </a:custGeom>
              <a:noFill/>
              <a:ln w="6350" cap="rnd">
                <a:solidFill>
                  <a:srgbClr val="000000"/>
                </a:solidFill>
                <a:prstDash val="solid"/>
                <a:round/>
              </a:ln>
            </p:spPr>
            <p:txBody>
              <a:bodyPr rtlCol="0" anchor="ctr"/>
              <a:lstStyle/>
              <a:p>
                <a:endParaRPr lang="en-US"/>
              </a:p>
            </p:txBody>
          </p:sp>
          <p:sp>
            <p:nvSpPr>
              <p:cNvPr id="80" name="Freeform: Shape 79">
                <a:extLst>
                  <a:ext uri="{FF2B5EF4-FFF2-40B4-BE49-F238E27FC236}">
                    <a16:creationId xmlns:a16="http://schemas.microsoft.com/office/drawing/2014/main" id="{E9418DA1-D152-4138-96BE-DDA009C28495}"/>
                  </a:ext>
                </a:extLst>
              </p:cNvPr>
              <p:cNvSpPr/>
              <p:nvPr/>
            </p:nvSpPr>
            <p:spPr>
              <a:xfrm>
                <a:off x="1631997" y="6041635"/>
                <a:ext cx="23621" cy="23621"/>
              </a:xfrm>
              <a:custGeom>
                <a:avLst/>
                <a:gdLst>
                  <a:gd name="connsiteX0" fmla="*/ 17717 w 23621"/>
                  <a:gd name="connsiteY0" fmla="*/ 23622 h 23621"/>
                  <a:gd name="connsiteX1" fmla="*/ 5905 w 23621"/>
                  <a:gd name="connsiteY1" fmla="*/ 23622 h 23621"/>
                  <a:gd name="connsiteX2" fmla="*/ 0 w 23621"/>
                  <a:gd name="connsiteY2" fmla="*/ 17717 h 23621"/>
                  <a:gd name="connsiteX3" fmla="*/ 0 w 23621"/>
                  <a:gd name="connsiteY3" fmla="*/ 5905 h 23621"/>
                  <a:gd name="connsiteX4" fmla="*/ 5905 w 23621"/>
                  <a:gd name="connsiteY4" fmla="*/ 0 h 23621"/>
                  <a:gd name="connsiteX5" fmla="*/ 17717 w 23621"/>
                  <a:gd name="connsiteY5" fmla="*/ 0 h 23621"/>
                  <a:gd name="connsiteX6" fmla="*/ 23622 w 23621"/>
                  <a:gd name="connsiteY6" fmla="*/ 5905 h 23621"/>
                  <a:gd name="connsiteX7" fmla="*/ 23622 w 23621"/>
                  <a:gd name="connsiteY7" fmla="*/ 17717 h 23621"/>
                  <a:gd name="connsiteX8" fmla="*/ 17717 w 23621"/>
                  <a:gd name="connsiteY8"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1" h="23621">
                    <a:moveTo>
                      <a:pt x="17717" y="23622"/>
                    </a:moveTo>
                    <a:lnTo>
                      <a:pt x="5905" y="23622"/>
                    </a:lnTo>
                    <a:cubicBezTo>
                      <a:pt x="2667" y="23622"/>
                      <a:pt x="0" y="20955"/>
                      <a:pt x="0" y="17717"/>
                    </a:cubicBezTo>
                    <a:lnTo>
                      <a:pt x="0" y="5905"/>
                    </a:lnTo>
                    <a:cubicBezTo>
                      <a:pt x="0" y="2667"/>
                      <a:pt x="2667" y="0"/>
                      <a:pt x="5905" y="0"/>
                    </a:cubicBezTo>
                    <a:lnTo>
                      <a:pt x="17717" y="0"/>
                    </a:lnTo>
                    <a:cubicBezTo>
                      <a:pt x="20955" y="0"/>
                      <a:pt x="23622" y="2667"/>
                      <a:pt x="23622" y="5905"/>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81" name="Freeform: Shape 80">
                <a:extLst>
                  <a:ext uri="{FF2B5EF4-FFF2-40B4-BE49-F238E27FC236}">
                    <a16:creationId xmlns:a16="http://schemas.microsoft.com/office/drawing/2014/main" id="{3AA3A860-0AAD-4F8C-B008-82EE7A60D385}"/>
                  </a:ext>
                </a:extLst>
              </p:cNvPr>
              <p:cNvSpPr/>
              <p:nvPr/>
            </p:nvSpPr>
            <p:spPr>
              <a:xfrm>
                <a:off x="1621995" y="6007821"/>
                <a:ext cx="23622" cy="23621"/>
              </a:xfrm>
              <a:custGeom>
                <a:avLst/>
                <a:gdLst>
                  <a:gd name="connsiteX0" fmla="*/ 17717 w 23622"/>
                  <a:gd name="connsiteY0" fmla="*/ 23622 h 23621"/>
                  <a:gd name="connsiteX1" fmla="*/ 5906 w 23622"/>
                  <a:gd name="connsiteY1" fmla="*/ 23622 h 23621"/>
                  <a:gd name="connsiteX2" fmla="*/ 0 w 23622"/>
                  <a:gd name="connsiteY2" fmla="*/ 17717 h 23621"/>
                  <a:gd name="connsiteX3" fmla="*/ 0 w 23622"/>
                  <a:gd name="connsiteY3" fmla="*/ 5905 h 23621"/>
                  <a:gd name="connsiteX4" fmla="*/ 5906 w 23622"/>
                  <a:gd name="connsiteY4" fmla="*/ 0 h 23621"/>
                  <a:gd name="connsiteX5" fmla="*/ 17717 w 23622"/>
                  <a:gd name="connsiteY5" fmla="*/ 0 h 23621"/>
                  <a:gd name="connsiteX6" fmla="*/ 23622 w 23622"/>
                  <a:gd name="connsiteY6" fmla="*/ 5905 h 23621"/>
                  <a:gd name="connsiteX7" fmla="*/ 23622 w 23622"/>
                  <a:gd name="connsiteY7" fmla="*/ 17717 h 23621"/>
                  <a:gd name="connsiteX8" fmla="*/ 17717 w 23622"/>
                  <a:gd name="connsiteY8"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 h="23621">
                    <a:moveTo>
                      <a:pt x="17717" y="23622"/>
                    </a:moveTo>
                    <a:lnTo>
                      <a:pt x="5906" y="23622"/>
                    </a:lnTo>
                    <a:cubicBezTo>
                      <a:pt x="2667" y="23622"/>
                      <a:pt x="0" y="20955"/>
                      <a:pt x="0" y="17717"/>
                    </a:cubicBezTo>
                    <a:lnTo>
                      <a:pt x="0" y="5905"/>
                    </a:lnTo>
                    <a:cubicBezTo>
                      <a:pt x="0" y="2667"/>
                      <a:pt x="2667" y="0"/>
                      <a:pt x="5906" y="0"/>
                    </a:cubicBezTo>
                    <a:lnTo>
                      <a:pt x="17717" y="0"/>
                    </a:lnTo>
                    <a:cubicBezTo>
                      <a:pt x="20955" y="0"/>
                      <a:pt x="23622" y="2667"/>
                      <a:pt x="23622" y="5905"/>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82" name="Freeform: Shape 81">
                <a:extLst>
                  <a:ext uri="{FF2B5EF4-FFF2-40B4-BE49-F238E27FC236}">
                    <a16:creationId xmlns:a16="http://schemas.microsoft.com/office/drawing/2014/main" id="{5EA94A70-AF62-4AB7-B2E4-35523754DC50}"/>
                  </a:ext>
                </a:extLst>
              </p:cNvPr>
              <p:cNvSpPr/>
              <p:nvPr/>
            </p:nvSpPr>
            <p:spPr>
              <a:xfrm>
                <a:off x="1670192" y="5983246"/>
                <a:ext cx="23622" cy="23621"/>
              </a:xfrm>
              <a:custGeom>
                <a:avLst/>
                <a:gdLst>
                  <a:gd name="connsiteX0" fmla="*/ 17717 w 23622"/>
                  <a:gd name="connsiteY0" fmla="*/ 23622 h 23621"/>
                  <a:gd name="connsiteX1" fmla="*/ 5906 w 23622"/>
                  <a:gd name="connsiteY1" fmla="*/ 23622 h 23621"/>
                  <a:gd name="connsiteX2" fmla="*/ 0 w 23622"/>
                  <a:gd name="connsiteY2" fmla="*/ 17717 h 23621"/>
                  <a:gd name="connsiteX3" fmla="*/ 0 w 23622"/>
                  <a:gd name="connsiteY3" fmla="*/ 5906 h 23621"/>
                  <a:gd name="connsiteX4" fmla="*/ 5906 w 23622"/>
                  <a:gd name="connsiteY4" fmla="*/ 0 h 23621"/>
                  <a:gd name="connsiteX5" fmla="*/ 17717 w 23622"/>
                  <a:gd name="connsiteY5" fmla="*/ 0 h 23621"/>
                  <a:gd name="connsiteX6" fmla="*/ 23622 w 23622"/>
                  <a:gd name="connsiteY6" fmla="*/ 5906 h 23621"/>
                  <a:gd name="connsiteX7" fmla="*/ 23622 w 23622"/>
                  <a:gd name="connsiteY7" fmla="*/ 17717 h 23621"/>
                  <a:gd name="connsiteX8" fmla="*/ 17717 w 23622"/>
                  <a:gd name="connsiteY8"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 h="23621">
                    <a:moveTo>
                      <a:pt x="17717" y="23622"/>
                    </a:moveTo>
                    <a:lnTo>
                      <a:pt x="5906" y="23622"/>
                    </a:lnTo>
                    <a:cubicBezTo>
                      <a:pt x="2667" y="23622"/>
                      <a:pt x="0" y="20955"/>
                      <a:pt x="0" y="17717"/>
                    </a:cubicBezTo>
                    <a:lnTo>
                      <a:pt x="0" y="5906"/>
                    </a:lnTo>
                    <a:cubicBezTo>
                      <a:pt x="0" y="2667"/>
                      <a:pt x="2667" y="0"/>
                      <a:pt x="5906" y="0"/>
                    </a:cubicBezTo>
                    <a:lnTo>
                      <a:pt x="17717" y="0"/>
                    </a:lnTo>
                    <a:cubicBezTo>
                      <a:pt x="20955" y="0"/>
                      <a:pt x="23622" y="2667"/>
                      <a:pt x="23622" y="5906"/>
                    </a:cubicBezTo>
                    <a:lnTo>
                      <a:pt x="23622" y="17717"/>
                    </a:lnTo>
                    <a:cubicBezTo>
                      <a:pt x="23622" y="20955"/>
                      <a:pt x="20955" y="23622"/>
                      <a:pt x="17717" y="23622"/>
                    </a:cubicBezTo>
                    <a:close/>
                  </a:path>
                </a:pathLst>
              </a:custGeom>
              <a:noFill/>
              <a:ln w="6350" cap="rnd">
                <a:solidFill>
                  <a:srgbClr val="000000"/>
                </a:solidFill>
                <a:prstDash val="solid"/>
                <a:round/>
              </a:ln>
            </p:spPr>
            <p:txBody>
              <a:bodyPr rtlCol="0" anchor="ctr"/>
              <a:lstStyle/>
              <a:p>
                <a:endParaRPr lang="en-US"/>
              </a:p>
            </p:txBody>
          </p:sp>
          <p:sp>
            <p:nvSpPr>
              <p:cNvPr id="83" name="Freeform: Shape 82">
                <a:extLst>
                  <a:ext uri="{FF2B5EF4-FFF2-40B4-BE49-F238E27FC236}">
                    <a16:creationId xmlns:a16="http://schemas.microsoft.com/office/drawing/2014/main" id="{13B30429-D439-4576-A414-CD61BBD59DD3}"/>
                  </a:ext>
                </a:extLst>
              </p:cNvPr>
              <p:cNvSpPr/>
              <p:nvPr/>
            </p:nvSpPr>
            <p:spPr>
              <a:xfrm>
                <a:off x="1619329" y="5978484"/>
                <a:ext cx="23622" cy="23621"/>
              </a:xfrm>
              <a:custGeom>
                <a:avLst/>
                <a:gdLst>
                  <a:gd name="connsiteX0" fmla="*/ 17717 w 23622"/>
                  <a:gd name="connsiteY0" fmla="*/ 23622 h 23621"/>
                  <a:gd name="connsiteX1" fmla="*/ 5906 w 23622"/>
                  <a:gd name="connsiteY1" fmla="*/ 23622 h 23621"/>
                  <a:gd name="connsiteX2" fmla="*/ 0 w 23622"/>
                  <a:gd name="connsiteY2" fmla="*/ 17717 h 23621"/>
                  <a:gd name="connsiteX3" fmla="*/ 0 w 23622"/>
                  <a:gd name="connsiteY3" fmla="*/ 5906 h 23621"/>
                  <a:gd name="connsiteX4" fmla="*/ 5906 w 23622"/>
                  <a:gd name="connsiteY4" fmla="*/ 0 h 23621"/>
                  <a:gd name="connsiteX5" fmla="*/ 17717 w 23622"/>
                  <a:gd name="connsiteY5" fmla="*/ 0 h 23621"/>
                  <a:gd name="connsiteX6" fmla="*/ 23622 w 23622"/>
                  <a:gd name="connsiteY6" fmla="*/ 5906 h 23621"/>
                  <a:gd name="connsiteX7" fmla="*/ 23622 w 23622"/>
                  <a:gd name="connsiteY7" fmla="*/ 17717 h 23621"/>
                  <a:gd name="connsiteX8" fmla="*/ 17717 w 23622"/>
                  <a:gd name="connsiteY8" fmla="*/ 23622 h 23621"/>
                  <a:gd name="connsiteX9" fmla="*/ 17717 w 23622"/>
                  <a:gd name="connsiteY9" fmla="*/ 23622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622" h="23621">
                    <a:moveTo>
                      <a:pt x="17717" y="23622"/>
                    </a:moveTo>
                    <a:lnTo>
                      <a:pt x="5906" y="23622"/>
                    </a:lnTo>
                    <a:cubicBezTo>
                      <a:pt x="2667" y="23622"/>
                      <a:pt x="0" y="20955"/>
                      <a:pt x="0" y="17717"/>
                    </a:cubicBezTo>
                    <a:lnTo>
                      <a:pt x="0" y="5906"/>
                    </a:lnTo>
                    <a:cubicBezTo>
                      <a:pt x="0" y="2667"/>
                      <a:pt x="2667" y="0"/>
                      <a:pt x="5906" y="0"/>
                    </a:cubicBezTo>
                    <a:lnTo>
                      <a:pt x="17717" y="0"/>
                    </a:lnTo>
                    <a:cubicBezTo>
                      <a:pt x="20955" y="0"/>
                      <a:pt x="23622" y="2667"/>
                      <a:pt x="23622" y="5906"/>
                    </a:cubicBezTo>
                    <a:lnTo>
                      <a:pt x="23622" y="17717"/>
                    </a:lnTo>
                    <a:cubicBezTo>
                      <a:pt x="23622" y="20955"/>
                      <a:pt x="20955" y="23622"/>
                      <a:pt x="17717" y="23622"/>
                    </a:cubicBezTo>
                    <a:lnTo>
                      <a:pt x="17717" y="23622"/>
                    </a:lnTo>
                    <a:close/>
                  </a:path>
                </a:pathLst>
              </a:custGeom>
              <a:noFill/>
              <a:ln w="6350" cap="rnd">
                <a:solidFill>
                  <a:srgbClr val="000000"/>
                </a:solidFill>
                <a:prstDash val="solid"/>
                <a:round/>
              </a:ln>
            </p:spPr>
            <p:txBody>
              <a:bodyPr rtlCol="0" anchor="ctr"/>
              <a:lstStyle/>
              <a:p>
                <a:endParaRPr lang="en-US"/>
              </a:p>
            </p:txBody>
          </p:sp>
        </p:grpSp>
      </p:grpSp>
      <p:grpSp>
        <p:nvGrpSpPr>
          <p:cNvPr id="165" name="Group 164">
            <a:extLst>
              <a:ext uri="{FF2B5EF4-FFF2-40B4-BE49-F238E27FC236}">
                <a16:creationId xmlns:a16="http://schemas.microsoft.com/office/drawing/2014/main" id="{5696D120-1B50-4109-9064-998DE961D7BF}"/>
              </a:ext>
            </a:extLst>
          </p:cNvPr>
          <p:cNvGrpSpPr>
            <a:grpSpLocks noChangeAspect="1"/>
          </p:cNvGrpSpPr>
          <p:nvPr/>
        </p:nvGrpSpPr>
        <p:grpSpPr>
          <a:xfrm>
            <a:off x="4474448" y="7591439"/>
            <a:ext cx="218237" cy="287975"/>
            <a:chOff x="1055150" y="5708696"/>
            <a:chExt cx="283560" cy="374173"/>
          </a:xfrm>
        </p:grpSpPr>
        <p:sp>
          <p:nvSpPr>
            <p:cNvPr id="101" name="Freeform: Shape 100">
              <a:extLst>
                <a:ext uri="{FF2B5EF4-FFF2-40B4-BE49-F238E27FC236}">
                  <a16:creationId xmlns:a16="http://schemas.microsoft.com/office/drawing/2014/main" id="{68CF8D91-53BD-49BC-BE82-F446035F74D4}"/>
                </a:ext>
              </a:extLst>
            </p:cNvPr>
            <p:cNvSpPr/>
            <p:nvPr/>
          </p:nvSpPr>
          <p:spPr>
            <a:xfrm>
              <a:off x="1055341" y="5708696"/>
              <a:ext cx="273843" cy="149510"/>
            </a:xfrm>
            <a:custGeom>
              <a:avLst/>
              <a:gdLst>
                <a:gd name="connsiteX0" fmla="*/ 273844 w 273843"/>
                <a:gd name="connsiteY0" fmla="*/ 74803 h 149510"/>
                <a:gd name="connsiteX1" fmla="*/ 255460 w 273843"/>
                <a:gd name="connsiteY1" fmla="*/ 112236 h 149510"/>
                <a:gd name="connsiteX2" fmla="*/ 223838 w 273843"/>
                <a:gd name="connsiteY2" fmla="*/ 132620 h 149510"/>
                <a:gd name="connsiteX3" fmla="*/ 213170 w 273843"/>
                <a:gd name="connsiteY3" fmla="*/ 137001 h 149510"/>
                <a:gd name="connsiteX4" fmla="*/ 189833 w 273843"/>
                <a:gd name="connsiteY4" fmla="*/ 143859 h 149510"/>
                <a:gd name="connsiteX5" fmla="*/ 164116 w 273843"/>
                <a:gd name="connsiteY5" fmla="*/ 148241 h 149510"/>
                <a:gd name="connsiteX6" fmla="*/ 150400 w 273843"/>
                <a:gd name="connsiteY6" fmla="*/ 149384 h 149510"/>
                <a:gd name="connsiteX7" fmla="*/ 137446 w 273843"/>
                <a:gd name="connsiteY7" fmla="*/ 149384 h 149510"/>
                <a:gd name="connsiteX8" fmla="*/ 123920 w 273843"/>
                <a:gd name="connsiteY8" fmla="*/ 149384 h 149510"/>
                <a:gd name="connsiteX9" fmla="*/ 110204 w 273843"/>
                <a:gd name="connsiteY9" fmla="*/ 148241 h 149510"/>
                <a:gd name="connsiteX10" fmla="*/ 84392 w 273843"/>
                <a:gd name="connsiteY10" fmla="*/ 143859 h 149510"/>
                <a:gd name="connsiteX11" fmla="*/ 60674 w 273843"/>
                <a:gd name="connsiteY11" fmla="*/ 136906 h 149510"/>
                <a:gd name="connsiteX12" fmla="*/ 50006 w 273843"/>
                <a:gd name="connsiteY12" fmla="*/ 132525 h 149510"/>
                <a:gd name="connsiteX13" fmla="*/ 18288 w 273843"/>
                <a:gd name="connsiteY13" fmla="*/ 112141 h 149510"/>
                <a:gd name="connsiteX14" fmla="*/ 18288 w 273843"/>
                <a:gd name="connsiteY14" fmla="*/ 112141 h 149510"/>
                <a:gd name="connsiteX15" fmla="*/ 0 w 273843"/>
                <a:gd name="connsiteY15" fmla="*/ 74708 h 149510"/>
                <a:gd name="connsiteX16" fmla="*/ 50102 w 273843"/>
                <a:gd name="connsiteY16" fmla="*/ 16796 h 149510"/>
                <a:gd name="connsiteX17" fmla="*/ 60770 w 273843"/>
                <a:gd name="connsiteY17" fmla="*/ 12510 h 149510"/>
                <a:gd name="connsiteX18" fmla="*/ 96679 w 273843"/>
                <a:gd name="connsiteY18" fmla="*/ 2985 h 149510"/>
                <a:gd name="connsiteX19" fmla="*/ 109919 w 273843"/>
                <a:gd name="connsiteY19" fmla="*/ 1175 h 149510"/>
                <a:gd name="connsiteX20" fmla="*/ 123635 w 273843"/>
                <a:gd name="connsiteY20" fmla="*/ 127 h 149510"/>
                <a:gd name="connsiteX21" fmla="*/ 136493 w 273843"/>
                <a:gd name="connsiteY21" fmla="*/ 127 h 149510"/>
                <a:gd name="connsiteX22" fmla="*/ 150495 w 273843"/>
                <a:gd name="connsiteY22" fmla="*/ 127 h 149510"/>
                <a:gd name="connsiteX23" fmla="*/ 164211 w 273843"/>
                <a:gd name="connsiteY23" fmla="*/ 1175 h 149510"/>
                <a:gd name="connsiteX24" fmla="*/ 177356 w 273843"/>
                <a:gd name="connsiteY24" fmla="*/ 2985 h 149510"/>
                <a:gd name="connsiteX25" fmla="*/ 213074 w 273843"/>
                <a:gd name="connsiteY25" fmla="*/ 13081 h 149510"/>
                <a:gd name="connsiteX26" fmla="*/ 223742 w 273843"/>
                <a:gd name="connsiteY26" fmla="*/ 17367 h 149510"/>
                <a:gd name="connsiteX27" fmla="*/ 273844 w 273843"/>
                <a:gd name="connsiteY27" fmla="*/ 74803 h 14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3843" h="149510">
                  <a:moveTo>
                    <a:pt x="273844" y="74803"/>
                  </a:moveTo>
                  <a:cubicBezTo>
                    <a:pt x="273272" y="89281"/>
                    <a:pt x="266605" y="102902"/>
                    <a:pt x="255460" y="112236"/>
                  </a:cubicBezTo>
                  <a:cubicBezTo>
                    <a:pt x="246221" y="120809"/>
                    <a:pt x="235458" y="127762"/>
                    <a:pt x="223838" y="132620"/>
                  </a:cubicBezTo>
                  <a:cubicBezTo>
                    <a:pt x="220409" y="134144"/>
                    <a:pt x="216789" y="135668"/>
                    <a:pt x="213170" y="137001"/>
                  </a:cubicBezTo>
                  <a:cubicBezTo>
                    <a:pt x="205550" y="139764"/>
                    <a:pt x="197739" y="142050"/>
                    <a:pt x="189833" y="143859"/>
                  </a:cubicBezTo>
                  <a:cubicBezTo>
                    <a:pt x="181356" y="145860"/>
                    <a:pt x="172784" y="147288"/>
                    <a:pt x="164116" y="148241"/>
                  </a:cubicBezTo>
                  <a:cubicBezTo>
                    <a:pt x="159544" y="148812"/>
                    <a:pt x="154591" y="149098"/>
                    <a:pt x="150400" y="149384"/>
                  </a:cubicBezTo>
                  <a:cubicBezTo>
                    <a:pt x="146209" y="149670"/>
                    <a:pt x="141827" y="149384"/>
                    <a:pt x="137446" y="149384"/>
                  </a:cubicBezTo>
                  <a:lnTo>
                    <a:pt x="123920" y="149384"/>
                  </a:lnTo>
                  <a:cubicBezTo>
                    <a:pt x="119348" y="149289"/>
                    <a:pt x="114776" y="148908"/>
                    <a:pt x="110204" y="148241"/>
                  </a:cubicBezTo>
                  <a:cubicBezTo>
                    <a:pt x="101537" y="147384"/>
                    <a:pt x="92869" y="145955"/>
                    <a:pt x="84392" y="143859"/>
                  </a:cubicBezTo>
                  <a:cubicBezTo>
                    <a:pt x="76295" y="142145"/>
                    <a:pt x="68390" y="139859"/>
                    <a:pt x="60674" y="136906"/>
                  </a:cubicBezTo>
                  <a:cubicBezTo>
                    <a:pt x="56960" y="135573"/>
                    <a:pt x="53340" y="134049"/>
                    <a:pt x="50006" y="132525"/>
                  </a:cubicBezTo>
                  <a:cubicBezTo>
                    <a:pt x="38291" y="127667"/>
                    <a:pt x="27527" y="120714"/>
                    <a:pt x="18288" y="112141"/>
                  </a:cubicBezTo>
                  <a:lnTo>
                    <a:pt x="18288" y="112141"/>
                  </a:lnTo>
                  <a:cubicBezTo>
                    <a:pt x="7239" y="102807"/>
                    <a:pt x="572" y="89186"/>
                    <a:pt x="0" y="74708"/>
                  </a:cubicBezTo>
                  <a:cubicBezTo>
                    <a:pt x="0" y="51181"/>
                    <a:pt x="19622" y="30512"/>
                    <a:pt x="50102" y="16796"/>
                  </a:cubicBezTo>
                  <a:cubicBezTo>
                    <a:pt x="53531" y="15272"/>
                    <a:pt x="57055" y="13938"/>
                    <a:pt x="60770" y="12510"/>
                  </a:cubicBezTo>
                  <a:cubicBezTo>
                    <a:pt x="72390" y="8223"/>
                    <a:pt x="84392" y="4985"/>
                    <a:pt x="96679" y="2985"/>
                  </a:cubicBezTo>
                  <a:lnTo>
                    <a:pt x="109919" y="1175"/>
                  </a:lnTo>
                  <a:cubicBezTo>
                    <a:pt x="114395" y="1175"/>
                    <a:pt x="118872" y="413"/>
                    <a:pt x="123635" y="127"/>
                  </a:cubicBezTo>
                  <a:cubicBezTo>
                    <a:pt x="128397" y="-159"/>
                    <a:pt x="132112" y="127"/>
                    <a:pt x="136493" y="127"/>
                  </a:cubicBezTo>
                  <a:lnTo>
                    <a:pt x="150495" y="127"/>
                  </a:lnTo>
                  <a:cubicBezTo>
                    <a:pt x="155067" y="222"/>
                    <a:pt x="159639" y="603"/>
                    <a:pt x="164211" y="1175"/>
                  </a:cubicBezTo>
                  <a:lnTo>
                    <a:pt x="177356" y="2985"/>
                  </a:lnTo>
                  <a:cubicBezTo>
                    <a:pt x="189548" y="5271"/>
                    <a:pt x="201454" y="8700"/>
                    <a:pt x="213074" y="13081"/>
                  </a:cubicBezTo>
                  <a:cubicBezTo>
                    <a:pt x="216694" y="14510"/>
                    <a:pt x="220409" y="15843"/>
                    <a:pt x="223742" y="17367"/>
                  </a:cubicBezTo>
                  <a:cubicBezTo>
                    <a:pt x="254508" y="30607"/>
                    <a:pt x="273844" y="51181"/>
                    <a:pt x="273844" y="74803"/>
                  </a:cubicBezTo>
                  <a:close/>
                </a:path>
              </a:pathLst>
            </a:custGeom>
            <a:noFill/>
            <a:ln w="6350" cap="rnd">
              <a:solidFill>
                <a:srgbClr val="000000"/>
              </a:solidFill>
              <a:prstDash val="solid"/>
              <a:round/>
            </a:ln>
          </p:spPr>
          <p:txBody>
            <a:bodyPr rtlCol="0" anchor="ctr"/>
            <a:lstStyle/>
            <a:p>
              <a:endParaRPr lang="en-US"/>
            </a:p>
          </p:txBody>
        </p:sp>
        <p:sp>
          <p:nvSpPr>
            <p:cNvPr id="102" name="Freeform: Shape 101">
              <a:extLst>
                <a:ext uri="{FF2B5EF4-FFF2-40B4-BE49-F238E27FC236}">
                  <a16:creationId xmlns:a16="http://schemas.microsoft.com/office/drawing/2014/main" id="{713096EE-261F-4F63-A856-E3D4455EFF6F}"/>
                </a:ext>
              </a:extLst>
            </p:cNvPr>
            <p:cNvSpPr/>
            <p:nvPr/>
          </p:nvSpPr>
          <p:spPr>
            <a:xfrm>
              <a:off x="1055341" y="5858461"/>
              <a:ext cx="76962" cy="67341"/>
            </a:xfrm>
            <a:custGeom>
              <a:avLst/>
              <a:gdLst>
                <a:gd name="connsiteX0" fmla="*/ 0 w 76962"/>
                <a:gd name="connsiteY0" fmla="*/ 0 h 67341"/>
                <a:gd name="connsiteX1" fmla="*/ 18193 w 76962"/>
                <a:gd name="connsiteY1" fmla="*/ 37433 h 67341"/>
                <a:gd name="connsiteX2" fmla="*/ 49816 w 76962"/>
                <a:gd name="connsiteY2" fmla="*/ 57817 h 67341"/>
                <a:gd name="connsiteX3" fmla="*/ 60674 w 76962"/>
                <a:gd name="connsiteY3" fmla="*/ 62293 h 67341"/>
                <a:gd name="connsiteX4" fmla="*/ 76962 w 76962"/>
                <a:gd name="connsiteY4" fmla="*/ 67342 h 67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62" h="67341">
                  <a:moveTo>
                    <a:pt x="0" y="0"/>
                  </a:moveTo>
                  <a:cubicBezTo>
                    <a:pt x="667" y="14478"/>
                    <a:pt x="7239" y="28004"/>
                    <a:pt x="18193" y="37433"/>
                  </a:cubicBezTo>
                  <a:cubicBezTo>
                    <a:pt x="27432" y="46006"/>
                    <a:pt x="38195" y="52864"/>
                    <a:pt x="49816" y="57817"/>
                  </a:cubicBezTo>
                  <a:cubicBezTo>
                    <a:pt x="53340" y="59341"/>
                    <a:pt x="56960" y="60865"/>
                    <a:pt x="60674" y="62293"/>
                  </a:cubicBezTo>
                  <a:cubicBezTo>
                    <a:pt x="66008" y="64294"/>
                    <a:pt x="71438" y="65913"/>
                    <a:pt x="76962" y="67342"/>
                  </a:cubicBezTo>
                </a:path>
              </a:pathLst>
            </a:custGeom>
            <a:noFill/>
            <a:ln w="6350" cap="rnd">
              <a:solidFill>
                <a:srgbClr val="000000"/>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E0CA5AF2-B2FD-460B-BC5D-66946FEDC1DF}"/>
                </a:ext>
              </a:extLst>
            </p:cNvPr>
            <p:cNvSpPr/>
            <p:nvPr/>
          </p:nvSpPr>
          <p:spPr>
            <a:xfrm>
              <a:off x="1055341" y="5933327"/>
              <a:ext cx="59245" cy="61722"/>
            </a:xfrm>
            <a:custGeom>
              <a:avLst/>
              <a:gdLst>
                <a:gd name="connsiteX0" fmla="*/ 0 w 59245"/>
                <a:gd name="connsiteY0" fmla="*/ 0 h 61722"/>
                <a:gd name="connsiteX1" fmla="*/ 18193 w 59245"/>
                <a:gd name="connsiteY1" fmla="*/ 37433 h 61722"/>
                <a:gd name="connsiteX2" fmla="*/ 49816 w 59245"/>
                <a:gd name="connsiteY2" fmla="*/ 57912 h 61722"/>
                <a:gd name="connsiteX3" fmla="*/ 59246 w 59245"/>
                <a:gd name="connsiteY3" fmla="*/ 61722 h 61722"/>
              </a:gdLst>
              <a:ahLst/>
              <a:cxnLst>
                <a:cxn ang="0">
                  <a:pos x="connsiteX0" y="connsiteY0"/>
                </a:cxn>
                <a:cxn ang="0">
                  <a:pos x="connsiteX1" y="connsiteY1"/>
                </a:cxn>
                <a:cxn ang="0">
                  <a:pos x="connsiteX2" y="connsiteY2"/>
                </a:cxn>
                <a:cxn ang="0">
                  <a:pos x="connsiteX3" y="connsiteY3"/>
                </a:cxn>
              </a:cxnLst>
              <a:rect l="l" t="t" r="r" b="b"/>
              <a:pathLst>
                <a:path w="59245" h="61722">
                  <a:moveTo>
                    <a:pt x="0" y="0"/>
                  </a:moveTo>
                  <a:cubicBezTo>
                    <a:pt x="667" y="14478"/>
                    <a:pt x="7239" y="28004"/>
                    <a:pt x="18193" y="37433"/>
                  </a:cubicBezTo>
                  <a:cubicBezTo>
                    <a:pt x="27432" y="46006"/>
                    <a:pt x="38195" y="52959"/>
                    <a:pt x="49816" y="57912"/>
                  </a:cubicBezTo>
                  <a:lnTo>
                    <a:pt x="59246" y="61722"/>
                  </a:lnTo>
                </a:path>
              </a:pathLst>
            </a:custGeom>
            <a:noFill/>
            <a:ln w="6350" cap="rnd">
              <a:solidFill>
                <a:srgbClr val="000000"/>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5C9C321E-D820-41F0-85A8-A9C530EB6961}"/>
                </a:ext>
              </a:extLst>
            </p:cNvPr>
            <p:cNvSpPr/>
            <p:nvPr/>
          </p:nvSpPr>
          <p:spPr>
            <a:xfrm>
              <a:off x="1055150" y="6008194"/>
              <a:ext cx="100107" cy="72199"/>
            </a:xfrm>
            <a:custGeom>
              <a:avLst/>
              <a:gdLst>
                <a:gd name="connsiteX0" fmla="*/ 0 w 100107"/>
                <a:gd name="connsiteY0" fmla="*/ 0 h 72199"/>
                <a:gd name="connsiteX1" fmla="*/ 18193 w 100107"/>
                <a:gd name="connsiteY1" fmla="*/ 37433 h 72199"/>
                <a:gd name="connsiteX2" fmla="*/ 49816 w 100107"/>
                <a:gd name="connsiteY2" fmla="*/ 57912 h 72199"/>
                <a:gd name="connsiteX3" fmla="*/ 60770 w 100107"/>
                <a:gd name="connsiteY3" fmla="*/ 62294 h 72199"/>
                <a:gd name="connsiteX4" fmla="*/ 84106 w 100107"/>
                <a:gd name="connsiteY4" fmla="*/ 69152 h 72199"/>
                <a:gd name="connsiteX5" fmla="*/ 100108 w 100107"/>
                <a:gd name="connsiteY5" fmla="*/ 72200 h 72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7" h="72199">
                  <a:moveTo>
                    <a:pt x="0" y="0"/>
                  </a:moveTo>
                  <a:cubicBezTo>
                    <a:pt x="667" y="14478"/>
                    <a:pt x="7239" y="28003"/>
                    <a:pt x="18193" y="37433"/>
                  </a:cubicBezTo>
                  <a:cubicBezTo>
                    <a:pt x="27432" y="46006"/>
                    <a:pt x="38195" y="52959"/>
                    <a:pt x="49816" y="57912"/>
                  </a:cubicBezTo>
                  <a:lnTo>
                    <a:pt x="60770" y="62294"/>
                  </a:lnTo>
                  <a:cubicBezTo>
                    <a:pt x="68390" y="65151"/>
                    <a:pt x="76200" y="67437"/>
                    <a:pt x="84106" y="69152"/>
                  </a:cubicBezTo>
                  <a:cubicBezTo>
                    <a:pt x="89345" y="70390"/>
                    <a:pt x="94679" y="71438"/>
                    <a:pt x="100108" y="72200"/>
                  </a:cubicBezTo>
                </a:path>
              </a:pathLst>
            </a:custGeom>
            <a:noFill/>
            <a:ln w="6350" cap="rnd">
              <a:solidFill>
                <a:srgbClr val="000000"/>
              </a:solidFill>
              <a:prstDash val="solid"/>
              <a:round/>
            </a:ln>
          </p:spPr>
          <p:txBody>
            <a:bodyPr rtlCol="0" anchor="ctr"/>
            <a:lstStyle/>
            <a:p>
              <a:endParaRPr lang="en-US"/>
            </a:p>
          </p:txBody>
        </p:sp>
        <p:sp>
          <p:nvSpPr>
            <p:cNvPr id="155" name="Freeform: Shape 154">
              <a:extLst>
                <a:ext uri="{FF2B5EF4-FFF2-40B4-BE49-F238E27FC236}">
                  <a16:creationId xmlns:a16="http://schemas.microsoft.com/office/drawing/2014/main" id="{D6A5A884-87DD-4E34-90A9-543A4BFBAF0B}"/>
                </a:ext>
              </a:extLst>
            </p:cNvPr>
            <p:cNvSpPr/>
            <p:nvPr/>
          </p:nvSpPr>
          <p:spPr>
            <a:xfrm>
              <a:off x="1055341" y="5783499"/>
              <a:ext cx="9525" cy="224694"/>
            </a:xfrm>
            <a:custGeom>
              <a:avLst/>
              <a:gdLst>
                <a:gd name="connsiteX0" fmla="*/ 0 w 9525"/>
                <a:gd name="connsiteY0" fmla="*/ 0 h 224694"/>
                <a:gd name="connsiteX1" fmla="*/ 0 w 9525"/>
                <a:gd name="connsiteY1" fmla="*/ 224695 h 224694"/>
              </a:gdLst>
              <a:ahLst/>
              <a:cxnLst>
                <a:cxn ang="0">
                  <a:pos x="connsiteX0" y="connsiteY0"/>
                </a:cxn>
                <a:cxn ang="0">
                  <a:pos x="connsiteX1" y="connsiteY1"/>
                </a:cxn>
              </a:cxnLst>
              <a:rect l="l" t="t" r="r" b="b"/>
              <a:pathLst>
                <a:path w="9525" h="224694">
                  <a:moveTo>
                    <a:pt x="0" y="0"/>
                  </a:moveTo>
                  <a:lnTo>
                    <a:pt x="0" y="224695"/>
                  </a:lnTo>
                </a:path>
              </a:pathLst>
            </a:custGeom>
            <a:ln w="6350" cap="rnd">
              <a:solidFill>
                <a:srgbClr val="000000"/>
              </a:solidFill>
              <a:prstDash val="solid"/>
              <a:round/>
            </a:ln>
          </p:spPr>
          <p:txBody>
            <a:bodyPr rtlCol="0" anchor="ctr"/>
            <a:lstStyle/>
            <a:p>
              <a:endParaRPr lang="en-US"/>
            </a:p>
          </p:txBody>
        </p:sp>
        <p:sp>
          <p:nvSpPr>
            <p:cNvPr id="156" name="Freeform: Shape 155">
              <a:extLst>
                <a:ext uri="{FF2B5EF4-FFF2-40B4-BE49-F238E27FC236}">
                  <a16:creationId xmlns:a16="http://schemas.microsoft.com/office/drawing/2014/main" id="{60FE1977-0DCA-492A-B435-9A983959451D}"/>
                </a:ext>
              </a:extLst>
            </p:cNvPr>
            <p:cNvSpPr/>
            <p:nvPr/>
          </p:nvSpPr>
          <p:spPr>
            <a:xfrm>
              <a:off x="1329185" y="5783499"/>
              <a:ext cx="9525" cy="126492"/>
            </a:xfrm>
            <a:custGeom>
              <a:avLst/>
              <a:gdLst>
                <a:gd name="connsiteX0" fmla="*/ 0 w 9525"/>
                <a:gd name="connsiteY0" fmla="*/ 126492 h 126492"/>
                <a:gd name="connsiteX1" fmla="*/ 0 w 9525"/>
                <a:gd name="connsiteY1" fmla="*/ 74962 h 126492"/>
                <a:gd name="connsiteX2" fmla="*/ 0 w 9525"/>
                <a:gd name="connsiteY2" fmla="*/ 0 h 126492"/>
              </a:gdLst>
              <a:ahLst/>
              <a:cxnLst>
                <a:cxn ang="0">
                  <a:pos x="connsiteX0" y="connsiteY0"/>
                </a:cxn>
                <a:cxn ang="0">
                  <a:pos x="connsiteX1" y="connsiteY1"/>
                </a:cxn>
                <a:cxn ang="0">
                  <a:pos x="connsiteX2" y="connsiteY2"/>
                </a:cxn>
              </a:cxnLst>
              <a:rect l="l" t="t" r="r" b="b"/>
              <a:pathLst>
                <a:path w="9525" h="126492">
                  <a:moveTo>
                    <a:pt x="0" y="126492"/>
                  </a:moveTo>
                  <a:lnTo>
                    <a:pt x="0" y="74962"/>
                  </a:lnTo>
                  <a:lnTo>
                    <a:pt x="0" y="0"/>
                  </a:lnTo>
                </a:path>
              </a:pathLst>
            </a:custGeom>
            <a:noFill/>
            <a:ln w="6350" cap="rnd">
              <a:solidFill>
                <a:srgbClr val="000000"/>
              </a:solid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C639256C-BB0E-444E-8844-6773ABB10EF5}"/>
                </a:ext>
              </a:extLst>
            </p:cNvPr>
            <p:cNvSpPr/>
            <p:nvPr/>
          </p:nvSpPr>
          <p:spPr>
            <a:xfrm>
              <a:off x="1144686" y="6011718"/>
              <a:ext cx="142684" cy="71151"/>
            </a:xfrm>
            <a:custGeom>
              <a:avLst/>
              <a:gdLst>
                <a:gd name="connsiteX0" fmla="*/ 0 w 142684"/>
                <a:gd name="connsiteY0" fmla="*/ 0 h 71151"/>
                <a:gd name="connsiteX1" fmla="*/ 12954 w 142684"/>
                <a:gd name="connsiteY1" fmla="*/ 29337 h 71151"/>
                <a:gd name="connsiteX2" fmla="*/ 39148 w 142684"/>
                <a:gd name="connsiteY2" fmla="*/ 55626 h 71151"/>
                <a:gd name="connsiteX3" fmla="*/ 90868 w 142684"/>
                <a:gd name="connsiteY3" fmla="*/ 71152 h 71151"/>
                <a:gd name="connsiteX4" fmla="*/ 142685 w 142684"/>
                <a:gd name="connsiteY4" fmla="*/ 55626 h 71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684" h="71151">
                  <a:moveTo>
                    <a:pt x="0" y="0"/>
                  </a:moveTo>
                  <a:cubicBezTo>
                    <a:pt x="2667" y="10573"/>
                    <a:pt x="7048" y="20479"/>
                    <a:pt x="12954" y="29337"/>
                  </a:cubicBezTo>
                  <a:cubicBezTo>
                    <a:pt x="19812" y="39719"/>
                    <a:pt x="28765" y="48673"/>
                    <a:pt x="39148" y="55626"/>
                  </a:cubicBezTo>
                  <a:cubicBezTo>
                    <a:pt x="54007" y="65437"/>
                    <a:pt x="71723" y="71152"/>
                    <a:pt x="90868" y="71152"/>
                  </a:cubicBezTo>
                  <a:cubicBezTo>
                    <a:pt x="110014" y="71152"/>
                    <a:pt x="127826" y="65437"/>
                    <a:pt x="142685" y="55626"/>
                  </a:cubicBezTo>
                </a:path>
              </a:pathLst>
            </a:custGeom>
            <a:noFill/>
            <a:ln w="6350" cap="rnd">
              <a:solidFill>
                <a:srgbClr val="000000"/>
              </a:solidFill>
              <a:prstDash val="solid"/>
              <a:round/>
            </a:ln>
          </p:spPr>
          <p:txBody>
            <a:bodyPr rtlCol="0" anchor="ctr"/>
            <a:lstStyle/>
            <a:p>
              <a:endParaRPr lang="en-US"/>
            </a:p>
          </p:txBody>
        </p:sp>
        <p:sp>
          <p:nvSpPr>
            <p:cNvPr id="160" name="Freeform: Shape 159">
              <a:extLst>
                <a:ext uri="{FF2B5EF4-FFF2-40B4-BE49-F238E27FC236}">
                  <a16:creationId xmlns:a16="http://schemas.microsoft.com/office/drawing/2014/main" id="{B3C65D32-0FC1-46A1-97AA-1D4618E5378D}"/>
                </a:ext>
              </a:extLst>
            </p:cNvPr>
            <p:cNvSpPr/>
            <p:nvPr/>
          </p:nvSpPr>
          <p:spPr>
            <a:xfrm>
              <a:off x="1134970" y="6011718"/>
              <a:ext cx="28098" cy="19145"/>
            </a:xfrm>
            <a:custGeom>
              <a:avLst/>
              <a:gdLst>
                <a:gd name="connsiteX0" fmla="*/ 28099 w 28098"/>
                <a:gd name="connsiteY0" fmla="*/ 11049 h 19145"/>
                <a:gd name="connsiteX1" fmla="*/ 9716 w 28098"/>
                <a:gd name="connsiteY1" fmla="*/ 0 h 19145"/>
                <a:gd name="connsiteX2" fmla="*/ 0 w 28098"/>
                <a:gd name="connsiteY2" fmla="*/ 19145 h 19145"/>
              </a:gdLst>
              <a:ahLst/>
              <a:cxnLst>
                <a:cxn ang="0">
                  <a:pos x="connsiteX0" y="connsiteY0"/>
                </a:cxn>
                <a:cxn ang="0">
                  <a:pos x="connsiteX1" y="connsiteY1"/>
                </a:cxn>
                <a:cxn ang="0">
                  <a:pos x="connsiteX2" y="connsiteY2"/>
                </a:cxn>
              </a:cxnLst>
              <a:rect l="l" t="t" r="r" b="b"/>
              <a:pathLst>
                <a:path w="28098" h="19145">
                  <a:moveTo>
                    <a:pt x="28099" y="11049"/>
                  </a:moveTo>
                  <a:lnTo>
                    <a:pt x="9716" y="0"/>
                  </a:lnTo>
                  <a:lnTo>
                    <a:pt x="0" y="19145"/>
                  </a:lnTo>
                </a:path>
              </a:pathLst>
            </a:custGeom>
            <a:noFill/>
            <a:ln w="6350" cap="rnd">
              <a:solidFill>
                <a:srgbClr val="000000"/>
              </a:solidFill>
              <a:prstDash val="solid"/>
              <a:round/>
            </a:ln>
          </p:spPr>
          <p:txBody>
            <a:bodyPr rtlCol="0" anchor="ctr"/>
            <a:lstStyle/>
            <a:p>
              <a:endParaRPr lang="en-US"/>
            </a:p>
          </p:txBody>
        </p:sp>
        <p:sp>
          <p:nvSpPr>
            <p:cNvPr id="161" name="Freeform: Shape 160">
              <a:extLst>
                <a:ext uri="{FF2B5EF4-FFF2-40B4-BE49-F238E27FC236}">
                  <a16:creationId xmlns:a16="http://schemas.microsoft.com/office/drawing/2014/main" id="{844D2AFA-EA2D-468F-8000-60BF0FDDCF9B}"/>
                </a:ext>
              </a:extLst>
            </p:cNvPr>
            <p:cNvSpPr/>
            <p:nvPr/>
          </p:nvSpPr>
          <p:spPr>
            <a:xfrm>
              <a:off x="1313564" y="5937613"/>
              <a:ext cx="15620" cy="100203"/>
            </a:xfrm>
            <a:custGeom>
              <a:avLst/>
              <a:gdLst>
                <a:gd name="connsiteX0" fmla="*/ 0 w 15620"/>
                <a:gd name="connsiteY0" fmla="*/ 0 h 100203"/>
                <a:gd name="connsiteX1" fmla="*/ 15621 w 15620"/>
                <a:gd name="connsiteY1" fmla="*/ 51721 h 100203"/>
                <a:gd name="connsiteX2" fmla="*/ 2095 w 15620"/>
                <a:gd name="connsiteY2" fmla="*/ 100203 h 100203"/>
              </a:gdLst>
              <a:ahLst/>
              <a:cxnLst>
                <a:cxn ang="0">
                  <a:pos x="connsiteX0" y="connsiteY0"/>
                </a:cxn>
                <a:cxn ang="0">
                  <a:pos x="connsiteX1" y="connsiteY1"/>
                </a:cxn>
                <a:cxn ang="0">
                  <a:pos x="connsiteX2" y="connsiteY2"/>
                </a:cxn>
              </a:cxnLst>
              <a:rect l="l" t="t" r="r" b="b"/>
              <a:pathLst>
                <a:path w="15620" h="100203">
                  <a:moveTo>
                    <a:pt x="0" y="0"/>
                  </a:moveTo>
                  <a:cubicBezTo>
                    <a:pt x="9906" y="14764"/>
                    <a:pt x="15621" y="32576"/>
                    <a:pt x="15621" y="51721"/>
                  </a:cubicBezTo>
                  <a:cubicBezTo>
                    <a:pt x="15621" y="69437"/>
                    <a:pt x="10668" y="86106"/>
                    <a:pt x="2095" y="100203"/>
                  </a:cubicBezTo>
                </a:path>
              </a:pathLst>
            </a:custGeom>
            <a:noFill/>
            <a:ln w="6350" cap="rnd">
              <a:solidFill>
                <a:srgbClr val="000000"/>
              </a:solidFill>
              <a:prstDash val="solid"/>
              <a:round/>
            </a:ln>
          </p:spPr>
          <p:txBody>
            <a:bodyPr rtlCol="0" anchor="ctr"/>
            <a:lstStyle/>
            <a:p>
              <a:endParaRPr lang="en-US"/>
            </a:p>
          </p:txBody>
        </p:sp>
        <p:sp>
          <p:nvSpPr>
            <p:cNvPr id="162" name="Freeform: Shape 161">
              <a:extLst>
                <a:ext uri="{FF2B5EF4-FFF2-40B4-BE49-F238E27FC236}">
                  <a16:creationId xmlns:a16="http://schemas.microsoft.com/office/drawing/2014/main" id="{6BCA0B51-BAE1-4DD3-BC95-4569FEE8F755}"/>
                </a:ext>
              </a:extLst>
            </p:cNvPr>
            <p:cNvSpPr/>
            <p:nvPr/>
          </p:nvSpPr>
          <p:spPr>
            <a:xfrm>
              <a:off x="1310706" y="6016957"/>
              <a:ext cx="25336" cy="20859"/>
            </a:xfrm>
            <a:custGeom>
              <a:avLst/>
              <a:gdLst>
                <a:gd name="connsiteX0" fmla="*/ 25336 w 25336"/>
                <a:gd name="connsiteY0" fmla="*/ 14478 h 20859"/>
                <a:gd name="connsiteX1" fmla="*/ 4858 w 25336"/>
                <a:gd name="connsiteY1" fmla="*/ 20860 h 20859"/>
                <a:gd name="connsiteX2" fmla="*/ 0 w 25336"/>
                <a:gd name="connsiteY2" fmla="*/ 0 h 20859"/>
              </a:gdLst>
              <a:ahLst/>
              <a:cxnLst>
                <a:cxn ang="0">
                  <a:pos x="connsiteX0" y="connsiteY0"/>
                </a:cxn>
                <a:cxn ang="0">
                  <a:pos x="connsiteX1" y="connsiteY1"/>
                </a:cxn>
                <a:cxn ang="0">
                  <a:pos x="connsiteX2" y="connsiteY2"/>
                </a:cxn>
              </a:cxnLst>
              <a:rect l="l" t="t" r="r" b="b"/>
              <a:pathLst>
                <a:path w="25336" h="20859">
                  <a:moveTo>
                    <a:pt x="25336" y="14478"/>
                  </a:moveTo>
                  <a:lnTo>
                    <a:pt x="4858" y="20860"/>
                  </a:lnTo>
                  <a:lnTo>
                    <a:pt x="0" y="0"/>
                  </a:lnTo>
                </a:path>
              </a:pathLst>
            </a:custGeom>
            <a:noFill/>
            <a:ln w="6350" cap="rnd">
              <a:solidFill>
                <a:srgbClr val="000000"/>
              </a:solidFill>
              <a:prstDash val="solid"/>
              <a:round/>
            </a:ln>
          </p:spPr>
          <p:txBody>
            <a:bodyPr rtlCol="0" anchor="ctr"/>
            <a:lstStyle/>
            <a:p>
              <a:endParaRPr lang="en-US"/>
            </a:p>
          </p:txBody>
        </p:sp>
        <p:sp>
          <p:nvSpPr>
            <p:cNvPr id="163" name="Freeform: Shape 162">
              <a:extLst>
                <a:ext uri="{FF2B5EF4-FFF2-40B4-BE49-F238E27FC236}">
                  <a16:creationId xmlns:a16="http://schemas.microsoft.com/office/drawing/2014/main" id="{4D0B2AA4-4261-4CE4-8ACB-A2B769F43902}"/>
                </a:ext>
              </a:extLst>
            </p:cNvPr>
            <p:cNvSpPr/>
            <p:nvPr/>
          </p:nvSpPr>
          <p:spPr>
            <a:xfrm>
              <a:off x="1143828" y="5895799"/>
              <a:ext cx="140303" cy="74961"/>
            </a:xfrm>
            <a:custGeom>
              <a:avLst/>
              <a:gdLst>
                <a:gd name="connsiteX0" fmla="*/ 0 w 140303"/>
                <a:gd name="connsiteY0" fmla="*/ 74962 h 74961"/>
                <a:gd name="connsiteX1" fmla="*/ 13811 w 140303"/>
                <a:gd name="connsiteY1" fmla="*/ 41815 h 74961"/>
                <a:gd name="connsiteX2" fmla="*/ 40005 w 140303"/>
                <a:gd name="connsiteY2" fmla="*/ 15526 h 74961"/>
                <a:gd name="connsiteX3" fmla="*/ 91726 w 140303"/>
                <a:gd name="connsiteY3" fmla="*/ 0 h 74961"/>
                <a:gd name="connsiteX4" fmla="*/ 140303 w 140303"/>
                <a:gd name="connsiteY4" fmla="*/ 13430 h 74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3" h="74961">
                  <a:moveTo>
                    <a:pt x="0" y="74962"/>
                  </a:moveTo>
                  <a:cubicBezTo>
                    <a:pt x="2476" y="62960"/>
                    <a:pt x="7239" y="51721"/>
                    <a:pt x="13811" y="41815"/>
                  </a:cubicBezTo>
                  <a:cubicBezTo>
                    <a:pt x="20669" y="31432"/>
                    <a:pt x="29623" y="22479"/>
                    <a:pt x="40005" y="15526"/>
                  </a:cubicBezTo>
                  <a:cubicBezTo>
                    <a:pt x="54864" y="5715"/>
                    <a:pt x="72580" y="0"/>
                    <a:pt x="91726" y="0"/>
                  </a:cubicBezTo>
                  <a:cubicBezTo>
                    <a:pt x="109442" y="0"/>
                    <a:pt x="126111" y="4953"/>
                    <a:pt x="140303" y="13430"/>
                  </a:cubicBezTo>
                </a:path>
              </a:pathLst>
            </a:custGeom>
            <a:noFill/>
            <a:ln w="6350" cap="rnd">
              <a:solidFill>
                <a:srgbClr val="000000"/>
              </a:solidFill>
              <a:prstDash val="solid"/>
              <a:round/>
            </a:ln>
          </p:spPr>
          <p:txBody>
            <a:bodyPr rtlCol="0" anchor="ctr"/>
            <a:lstStyle/>
            <a:p>
              <a:endParaRPr lang="en-US"/>
            </a:p>
          </p:txBody>
        </p:sp>
        <p:sp>
          <p:nvSpPr>
            <p:cNvPr id="164" name="Freeform: Shape 163">
              <a:extLst>
                <a:ext uri="{FF2B5EF4-FFF2-40B4-BE49-F238E27FC236}">
                  <a16:creationId xmlns:a16="http://schemas.microsoft.com/office/drawing/2014/main" id="{738C7B13-5005-400A-9FC7-644BFCCE92BD}"/>
                </a:ext>
              </a:extLst>
            </p:cNvPr>
            <p:cNvSpPr/>
            <p:nvPr/>
          </p:nvSpPr>
          <p:spPr>
            <a:xfrm>
              <a:off x="1263176" y="5888846"/>
              <a:ext cx="20859" cy="25431"/>
            </a:xfrm>
            <a:custGeom>
              <a:avLst/>
              <a:gdLst>
                <a:gd name="connsiteX0" fmla="*/ 14383 w 20859"/>
                <a:gd name="connsiteY0" fmla="*/ 0 h 25431"/>
                <a:gd name="connsiteX1" fmla="*/ 20860 w 20859"/>
                <a:gd name="connsiteY1" fmla="*/ 20383 h 25431"/>
                <a:gd name="connsiteX2" fmla="*/ 0 w 20859"/>
                <a:gd name="connsiteY2" fmla="*/ 25432 h 25431"/>
              </a:gdLst>
              <a:ahLst/>
              <a:cxnLst>
                <a:cxn ang="0">
                  <a:pos x="connsiteX0" y="connsiteY0"/>
                </a:cxn>
                <a:cxn ang="0">
                  <a:pos x="connsiteX1" y="connsiteY1"/>
                </a:cxn>
                <a:cxn ang="0">
                  <a:pos x="connsiteX2" y="connsiteY2"/>
                </a:cxn>
              </a:cxnLst>
              <a:rect l="l" t="t" r="r" b="b"/>
              <a:pathLst>
                <a:path w="20859" h="25431">
                  <a:moveTo>
                    <a:pt x="14383" y="0"/>
                  </a:moveTo>
                  <a:lnTo>
                    <a:pt x="20860" y="20383"/>
                  </a:lnTo>
                  <a:lnTo>
                    <a:pt x="0" y="25432"/>
                  </a:lnTo>
                </a:path>
              </a:pathLst>
            </a:custGeom>
            <a:noFill/>
            <a:ln w="6350" cap="rnd">
              <a:solidFill>
                <a:srgbClr val="000000"/>
              </a:solidFill>
              <a:prstDash val="solid"/>
              <a:round/>
            </a:ln>
          </p:spPr>
          <p:txBody>
            <a:bodyPr rtlCol="0" anchor="ctr"/>
            <a:lstStyle/>
            <a:p>
              <a:endParaRPr lang="en-US"/>
            </a:p>
          </p:txBody>
        </p:sp>
      </p:grpSp>
      <p:sp>
        <p:nvSpPr>
          <p:cNvPr id="11" name="Title 1">
            <a:extLst>
              <a:ext uri="{FF2B5EF4-FFF2-40B4-BE49-F238E27FC236}">
                <a16:creationId xmlns:a16="http://schemas.microsoft.com/office/drawing/2014/main" id="{F049CE60-74BC-D9D1-CFAA-C8D5D7F6F4D1}"/>
              </a:ext>
            </a:extLst>
          </p:cNvPr>
          <p:cNvSpPr txBox="1">
            <a:spLocks/>
          </p:cNvSpPr>
          <p:nvPr/>
        </p:nvSpPr>
        <p:spPr>
          <a:xfrm>
            <a:off x="328614" y="871407"/>
            <a:ext cx="3280388" cy="738664"/>
          </a:xfrm>
          <a:prstGeom prst="rect">
            <a:avLst/>
          </a:prstGeom>
        </p:spPr>
        <p:txBody>
          <a:bodyPr vert="horz" wrap="square" lIns="0" tIns="0" rIns="0" bIns="0" rtlCol="0" anchor="b">
            <a:spAutoFit/>
          </a:bodyPr>
          <a:lstStyle>
            <a:lvl1pPr algn="l" defTabSz="493831" rtl="0" eaLnBrk="1" latinLnBrk="0" hangingPunct="1">
              <a:lnSpc>
                <a:spcPct val="100000"/>
              </a:lnSpc>
              <a:spcBef>
                <a:spcPct val="0"/>
              </a:spcBef>
              <a:buNone/>
              <a:defRPr lang="en-US" sz="1800" b="0" kern="1200" cap="none" spc="-26" baseline="0">
                <a:ln w="3175">
                  <a:noFill/>
                </a:ln>
                <a:solidFill>
                  <a:schemeClr val="bg1"/>
                </a:solidFill>
                <a:effectLst/>
                <a:latin typeface="+mn-lt"/>
                <a:ea typeface="+mn-ea"/>
                <a:cs typeface="Segoe Sans Display Semilight" pitchFamily="2" charset="0"/>
              </a:defRPr>
            </a:lvl1pPr>
          </a:lstStyle>
          <a:p>
            <a:r>
              <a:rPr lang="en-AU" sz="1600" dirty="0">
                <a:solidFill>
                  <a:srgbClr val="4FA7F2"/>
                </a:solidFill>
                <a:latin typeface="+mj-lt"/>
                <a:cs typeface="Segoe Sans Display Semilight"/>
              </a:rPr>
              <a:t>Information Protection</a:t>
            </a:r>
            <a:br>
              <a:rPr lang="en-AU" sz="1600" dirty="0">
                <a:latin typeface="+mj-lt"/>
              </a:rPr>
            </a:br>
            <a:r>
              <a:rPr lang="en-AU" sz="1600" dirty="0">
                <a:latin typeface="+mj-lt"/>
                <a:cs typeface="Segoe Sans Display Semilight"/>
              </a:rPr>
              <a:t>M365 Business Premium +</a:t>
            </a:r>
            <a:br>
              <a:rPr lang="en-AU" sz="1600" dirty="0">
                <a:latin typeface="+mj-lt"/>
                <a:cs typeface="Segoe Sans Display Semilight"/>
              </a:rPr>
            </a:br>
            <a:r>
              <a:rPr lang="en-AU" sz="1600" dirty="0">
                <a:latin typeface="+mj-lt"/>
                <a:cs typeface="Segoe Sans Display Semilight"/>
              </a:rPr>
              <a:t>Microsoft E5 Information Protection </a:t>
            </a:r>
          </a:p>
        </p:txBody>
      </p:sp>
      <p:sp>
        <p:nvSpPr>
          <p:cNvPr id="12" name="Text Placeholder 2">
            <a:extLst>
              <a:ext uri="{FF2B5EF4-FFF2-40B4-BE49-F238E27FC236}">
                <a16:creationId xmlns:a16="http://schemas.microsoft.com/office/drawing/2014/main" id="{07E26ED7-FDCF-9C74-E106-9FDB702AEAD4}"/>
              </a:ext>
            </a:extLst>
          </p:cNvPr>
          <p:cNvSpPr txBox="1">
            <a:spLocks/>
          </p:cNvSpPr>
          <p:nvPr/>
        </p:nvSpPr>
        <p:spPr>
          <a:xfrm>
            <a:off x="328611" y="1707106"/>
            <a:ext cx="3330349" cy="61555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bg1"/>
                </a:solidFill>
                <a:latin typeface="+mn-lt"/>
                <a:ea typeface="+mn-ea"/>
                <a:cs typeface="Segoe Sans Display Semilight" pitchFamily="2" charset="0"/>
              </a:defRPr>
            </a:lvl1pPr>
            <a:lvl2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r>
              <a:rPr lang="en-US" sz="1000" dirty="0">
                <a:cs typeface="Segoe Sans Display Semilight"/>
              </a:rPr>
              <a:t>Add Microsoft E5 Information Protection to M365 Business Premium to fortify your data security and safeguard sensitive information with data classification, encryption and monitoring, ensuring AI-ready data foundations. </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75EA0F3C-EEE4-418D-A25F-59D028E0E7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20758" y="1392894"/>
            <a:ext cx="1980952" cy="1915466"/>
          </a:xfrm>
          <a:prstGeom prst="rect">
            <a:avLst/>
          </a:prstGeom>
        </p:spPr>
      </p:pic>
      <p:pic>
        <p:nvPicPr>
          <p:cNvPr id="63" name="Picture 62">
            <a:extLst>
              <a:ext uri="{FF2B5EF4-FFF2-40B4-BE49-F238E27FC236}">
                <a16:creationId xmlns:a16="http://schemas.microsoft.com/office/drawing/2014/main" id="{824AA3CC-4E7E-44D8-BE41-B5E484C8495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192" y="1392894"/>
            <a:ext cx="1980952" cy="1904225"/>
          </a:xfrm>
          <a:prstGeom prst="rect">
            <a:avLst/>
          </a:prstGeom>
        </p:spPr>
      </p:pic>
      <p:pic>
        <p:nvPicPr>
          <p:cNvPr id="11" name="Picture 10">
            <a:extLst>
              <a:ext uri="{FF2B5EF4-FFF2-40B4-BE49-F238E27FC236}">
                <a16:creationId xmlns:a16="http://schemas.microsoft.com/office/drawing/2014/main" id="{6D79E714-E826-42A0-AEBB-CD76BC80E1D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0372" y="1392894"/>
            <a:ext cx="1980952" cy="1915466"/>
          </a:xfrm>
          <a:prstGeom prst="rect">
            <a:avLst/>
          </a:prstGeom>
        </p:spPr>
      </p:pic>
      <p:sp>
        <p:nvSpPr>
          <p:cNvPr id="61" name="Rectangle 60">
            <a:extLst>
              <a:ext uri="{FF2B5EF4-FFF2-40B4-BE49-F238E27FC236}">
                <a16:creationId xmlns:a16="http://schemas.microsoft.com/office/drawing/2014/main" id="{2C6275C2-AF94-42D6-9516-CAC2DC7BCD52}"/>
              </a:ext>
            </a:extLst>
          </p:cNvPr>
          <p:cNvSpPr/>
          <p:nvPr/>
        </p:nvSpPr>
        <p:spPr bwMode="auto">
          <a:xfrm>
            <a:off x="2420758" y="1392893"/>
            <a:ext cx="1980000" cy="188545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Data </a:t>
            </a:r>
            <a:br>
              <a:rPr lang="en-US" sz="1200" dirty="0">
                <a:solidFill>
                  <a:schemeClr val="tx1"/>
                </a:solidFill>
                <a:ea typeface="Segoe UI" pitchFamily="34" charset="0"/>
                <a:cs typeface="Segoe Sans Display Semilight" pitchFamily="2" charset="0"/>
              </a:rPr>
            </a:br>
            <a:r>
              <a:rPr lang="en-US" sz="1200" dirty="0">
                <a:solidFill>
                  <a:schemeClr val="tx1"/>
                </a:solidFill>
                <a:ea typeface="Segoe UI" pitchFamily="34" charset="0"/>
                <a:cs typeface="Segoe Sans Display Semilight" pitchFamily="2" charset="0"/>
              </a:rPr>
              <a:t>Loss Prevention</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pitchFamily="2" charset="0"/>
              </a:rPr>
              <a:t>Prevent accidental or intentional data leakage by setting policies that identify, monitor and protect sensitive information. DLP tools help mitigate risks associated with unauthorised sharing, reducing the chances of costly data breaches.</a:t>
            </a:r>
          </a:p>
        </p:txBody>
      </p:sp>
      <p:sp>
        <p:nvSpPr>
          <p:cNvPr id="67" name="Rectangle 66">
            <a:extLst>
              <a:ext uri="{FF2B5EF4-FFF2-40B4-BE49-F238E27FC236}">
                <a16:creationId xmlns:a16="http://schemas.microsoft.com/office/drawing/2014/main" id="{F7C4AACA-3537-4290-B660-8DA719552E8F}"/>
              </a:ext>
            </a:extLst>
          </p:cNvPr>
          <p:cNvSpPr/>
          <p:nvPr/>
        </p:nvSpPr>
        <p:spPr bwMode="auto">
          <a:xfrm>
            <a:off x="4530192" y="1392892"/>
            <a:ext cx="1980000" cy="188545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Compliance </a:t>
            </a:r>
            <a:br>
              <a:rPr lang="en-US" sz="1200" dirty="0">
                <a:solidFill>
                  <a:schemeClr val="tx1"/>
                </a:solidFill>
                <a:ea typeface="Segoe UI" pitchFamily="34" charset="0"/>
                <a:cs typeface="Segoe Sans Display Semilight" pitchFamily="2" charset="0"/>
              </a:rPr>
            </a:br>
            <a:r>
              <a:rPr lang="en-US" sz="1200" dirty="0">
                <a:solidFill>
                  <a:schemeClr val="tx1"/>
                </a:solidFill>
                <a:ea typeface="Segoe UI" pitchFamily="34" charset="0"/>
                <a:cs typeface="Segoe Sans Display Semilight" pitchFamily="2" charset="0"/>
              </a:rPr>
              <a:t>and Data Governance</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pitchFamily="2" charset="0"/>
              </a:rPr>
              <a:t>Achieve regulatory compliance with built-in features that enable data retention, automated auditing and reporting. These tools ensure that your business meets industry standards and keeps sensitive data secure in a rapidly changing regulatory landscape.</a:t>
            </a:r>
          </a:p>
        </p:txBody>
      </p:sp>
      <p:sp>
        <p:nvSpPr>
          <p:cNvPr id="7" name="Rectangle 6">
            <a:extLst>
              <a:ext uri="{FF2B5EF4-FFF2-40B4-BE49-F238E27FC236}">
                <a16:creationId xmlns:a16="http://schemas.microsoft.com/office/drawing/2014/main" id="{12D71FC3-292A-43CA-8200-0C470FC88A4C}"/>
              </a:ext>
            </a:extLst>
          </p:cNvPr>
          <p:cNvSpPr/>
          <p:nvPr/>
        </p:nvSpPr>
        <p:spPr bwMode="auto">
          <a:xfrm>
            <a:off x="310372" y="1392893"/>
            <a:ext cx="1980000" cy="188545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pitchFamily="2" charset="0"/>
              </a:rPr>
              <a:t>Data </a:t>
            </a:r>
            <a:br>
              <a:rPr lang="en-US" sz="1200" dirty="0">
                <a:solidFill>
                  <a:schemeClr val="tx1"/>
                </a:solidFill>
                <a:ea typeface="Segoe UI" pitchFamily="34" charset="0"/>
                <a:cs typeface="Segoe Sans Display Semilight" pitchFamily="2" charset="0"/>
              </a:rPr>
            </a:br>
            <a:r>
              <a:rPr lang="en-US" sz="1200" dirty="0">
                <a:solidFill>
                  <a:schemeClr val="tx1"/>
                </a:solidFill>
                <a:ea typeface="Segoe UI" pitchFamily="34" charset="0"/>
                <a:cs typeface="Segoe Sans Display Semilight" pitchFamily="2" charset="0"/>
              </a:rPr>
              <a:t>Classification &amp; Labelling</a:t>
            </a:r>
          </a:p>
          <a:p>
            <a:pPr algn="l" defTabSz="932472" fontAlgn="base">
              <a:spcBef>
                <a:spcPct val="0"/>
              </a:spcBef>
              <a:spcAft>
                <a:spcPct val="0"/>
              </a:spcAft>
            </a:pPr>
            <a:endParaRPr lang="en-US" sz="1000" dirty="0">
              <a:solidFill>
                <a:schemeClr val="tx1"/>
              </a:solidFill>
              <a:ea typeface="Segoe UI" pitchFamily="34" charset="0"/>
              <a:cs typeface="Segoe UI" pitchFamily="34" charset="0"/>
            </a:endParaRPr>
          </a:p>
          <a:p>
            <a:pPr algn="l" defTabSz="932472" fontAlgn="base">
              <a:spcBef>
                <a:spcPct val="0"/>
              </a:spcBef>
              <a:spcAft>
                <a:spcPct val="0"/>
              </a:spcAft>
            </a:pPr>
            <a:r>
              <a:rPr lang="en-US" sz="900" dirty="0">
                <a:solidFill>
                  <a:schemeClr val="tx1"/>
                </a:solidFill>
                <a:ea typeface="Segoe UI" pitchFamily="34" charset="0"/>
                <a:cs typeface="Segoe Sans Display Semilight" pitchFamily="2" charset="0"/>
              </a:rPr>
              <a:t>Automatically classify and label sensitive data to apply protective measures, such as encryption or restricted access, based on its sensitivity level. This ensures that data is handled appropriately across all stages of its lifecycle.</a:t>
            </a:r>
          </a:p>
        </p:txBody>
      </p:sp>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414509"/>
            <a:ext cx="6181580" cy="800219"/>
          </a:xfrm>
        </p:spPr>
        <p:txBody>
          <a:bodyPr vert="horz" wrap="square" lIns="0" tIns="0" rIns="0" bIns="0" rtlCol="0" anchor="b">
            <a:spAutoFit/>
          </a:bodyPr>
          <a:lstStyle/>
          <a:p>
            <a:r>
              <a:rPr lang="en-GB" sz="1300" dirty="0">
                <a:cs typeface="Segoe UI"/>
              </a:rPr>
              <a:t>Microsoft E5 Information Protection delivers a powerful, comprehensive solution to secure your sensitive data, ensuring compliance and protection from cyber threats. It integrates seamlessly with your existing systems, offering robust tools to safeguard information, whether it's in use, in transit or at rest.</a:t>
            </a:r>
            <a:endParaRPr lang="en-US" sz="1300" dirty="0">
              <a:latin typeface="+mj-lt"/>
            </a:endParaRPr>
          </a:p>
        </p:txBody>
      </p:sp>
      <p:sp>
        <p:nvSpPr>
          <p:cNvPr id="31" name="Text Placeholder 30">
            <a:extLst>
              <a:ext uri="{FF2B5EF4-FFF2-40B4-BE49-F238E27FC236}">
                <a16:creationId xmlns:a16="http://schemas.microsoft.com/office/drawing/2014/main" id="{A1E641AA-46E7-47CD-A9E8-ECCC7B2EA7A3}"/>
              </a:ext>
            </a:extLst>
          </p:cNvPr>
          <p:cNvSpPr>
            <a:spLocks noGrp="1"/>
          </p:cNvSpPr>
          <p:nvPr>
            <p:ph type="body" sz="quarter" idx="11"/>
          </p:nvPr>
        </p:nvSpPr>
        <p:spPr/>
        <p:txBody>
          <a:bodyPr/>
          <a:lstStyle/>
          <a:p>
            <a:endParaRPr lang="en-US"/>
          </a:p>
        </p:txBody>
      </p:sp>
      <p:sp>
        <p:nvSpPr>
          <p:cNvPr id="32" name="Text Placeholder 31">
            <a:extLst>
              <a:ext uri="{FF2B5EF4-FFF2-40B4-BE49-F238E27FC236}">
                <a16:creationId xmlns:a16="http://schemas.microsoft.com/office/drawing/2014/main" id="{4B484C3A-1243-4C27-B4DC-13BB53A010DD}"/>
              </a:ext>
            </a:extLst>
          </p:cNvPr>
          <p:cNvSpPr>
            <a:spLocks noGrp="1"/>
          </p:cNvSpPr>
          <p:nvPr>
            <p:ph type="body" sz="quarter" idx="12"/>
          </p:nvPr>
        </p:nvSpPr>
        <p:spPr/>
        <p:txBody>
          <a:bodyPr/>
          <a:lstStyle/>
          <a:p>
            <a:endParaRPr lang="en-US"/>
          </a:p>
        </p:txBody>
      </p:sp>
      <p:sp>
        <p:nvSpPr>
          <p:cNvPr id="33" name="Text Placeholder 32">
            <a:extLst>
              <a:ext uri="{FF2B5EF4-FFF2-40B4-BE49-F238E27FC236}">
                <a16:creationId xmlns:a16="http://schemas.microsoft.com/office/drawing/2014/main" id="{E73C8C59-D435-4FB9-910A-48FC9F3696BE}"/>
              </a:ext>
            </a:extLst>
          </p:cNvPr>
          <p:cNvSpPr>
            <a:spLocks noGrp="1"/>
          </p:cNvSpPr>
          <p:nvPr>
            <p:ph type="body" sz="quarter" idx="13"/>
          </p:nvPr>
        </p:nvSpPr>
        <p:spPr/>
        <p:txBody>
          <a:bodyPr/>
          <a:lstStyle/>
          <a:p>
            <a:endParaRPr lang="en-US"/>
          </a:p>
        </p:txBody>
      </p:sp>
      <p:sp>
        <p:nvSpPr>
          <p:cNvPr id="34" name="Picture Placeholder 33">
            <a:extLst>
              <a:ext uri="{FF2B5EF4-FFF2-40B4-BE49-F238E27FC236}">
                <a16:creationId xmlns:a16="http://schemas.microsoft.com/office/drawing/2014/main" id="{38A40726-C2AC-4DC1-8D62-7F14830D3216}"/>
              </a:ext>
            </a:extLst>
          </p:cNvPr>
          <p:cNvSpPr>
            <a:spLocks noGrp="1"/>
          </p:cNvSpPr>
          <p:nvPr>
            <p:ph type="pic" sz="quarter" idx="14"/>
          </p:nvPr>
        </p:nvSpPr>
        <p:spPr/>
        <p:txBody>
          <a:bodyPr/>
          <a:lstStyle/>
          <a:p>
            <a:endParaRPr lang="en-US"/>
          </a:p>
        </p:txBody>
      </p:sp>
      <p:sp>
        <p:nvSpPr>
          <p:cNvPr id="35" name="Picture Placeholder 34">
            <a:extLst>
              <a:ext uri="{FF2B5EF4-FFF2-40B4-BE49-F238E27FC236}">
                <a16:creationId xmlns:a16="http://schemas.microsoft.com/office/drawing/2014/main" id="{D58B89CF-AF96-4B6D-8735-CA731E55EA56}"/>
              </a:ext>
            </a:extLst>
          </p:cNvPr>
          <p:cNvSpPr>
            <a:spLocks noGrp="1"/>
          </p:cNvSpPr>
          <p:nvPr>
            <p:ph type="pic" sz="quarter" idx="15"/>
          </p:nvPr>
        </p:nvSpPr>
        <p:spPr/>
        <p:txBody>
          <a:bodyPr/>
          <a:lstStyle/>
          <a:p>
            <a:endParaRPr lang="en-US"/>
          </a:p>
        </p:txBody>
      </p:sp>
      <p:sp>
        <p:nvSpPr>
          <p:cNvPr id="36" name="Text Placeholder 35">
            <a:extLst>
              <a:ext uri="{FF2B5EF4-FFF2-40B4-BE49-F238E27FC236}">
                <a16:creationId xmlns:a16="http://schemas.microsoft.com/office/drawing/2014/main" id="{F551D78A-D30B-43DC-8A84-43AB89920DF6}"/>
              </a:ext>
            </a:extLst>
          </p:cNvPr>
          <p:cNvSpPr>
            <a:spLocks noGrp="1"/>
          </p:cNvSpPr>
          <p:nvPr>
            <p:ph type="body" sz="quarter" idx="16"/>
          </p:nvPr>
        </p:nvSpPr>
        <p:spPr/>
        <p:txBody>
          <a:bodyPr/>
          <a:lstStyle/>
          <a:p>
            <a:endParaRPr lang="en-US"/>
          </a:p>
        </p:txBody>
      </p:sp>
      <p:sp>
        <p:nvSpPr>
          <p:cNvPr id="168" name="Text Placeholder 167">
            <a:extLst>
              <a:ext uri="{FF2B5EF4-FFF2-40B4-BE49-F238E27FC236}">
                <a16:creationId xmlns:a16="http://schemas.microsoft.com/office/drawing/2014/main" id="{1D121A0E-D7ED-4EE5-9FBB-BB51DC1692E4}"/>
              </a:ext>
            </a:extLst>
          </p:cNvPr>
          <p:cNvSpPr>
            <a:spLocks noGrp="1"/>
          </p:cNvSpPr>
          <p:nvPr>
            <p:ph type="body" sz="quarter" idx="17"/>
          </p:nvPr>
        </p:nvSpPr>
        <p:spPr/>
        <p:txBody>
          <a:bodyPr/>
          <a:lstStyle/>
          <a:p>
            <a:r>
              <a:rPr lang="en-US" sz="700" dirty="0"/>
              <a:t>Don't become a target—reach out today to fortify your information protection and shield your business from costly data loss and security threats.</a:t>
            </a:r>
          </a:p>
          <a:p>
            <a:r>
              <a:rPr lang="en-US" sz="700" dirty="0"/>
              <a:t>Learn how Microsoft 365 can help you empower your team to work securely from anywhere, streamline costs and enhance data protection.</a:t>
            </a:r>
          </a:p>
        </p:txBody>
      </p:sp>
      <p:sp>
        <p:nvSpPr>
          <p:cNvPr id="27" name="Text Placeholder 26">
            <a:extLst>
              <a:ext uri="{FF2B5EF4-FFF2-40B4-BE49-F238E27FC236}">
                <a16:creationId xmlns:a16="http://schemas.microsoft.com/office/drawing/2014/main" id="{9B3DA331-50B2-4986-B5D6-B003C5688383}"/>
              </a:ext>
            </a:extLst>
          </p:cNvPr>
          <p:cNvSpPr>
            <a:spLocks noGrp="1"/>
          </p:cNvSpPr>
          <p:nvPr>
            <p:ph type="body" sz="quarter" idx="20"/>
          </p:nvPr>
        </p:nvSpPr>
        <p:spPr>
          <a:xfrm>
            <a:off x="328612" y="3546992"/>
            <a:ext cx="6300787" cy="169277"/>
          </a:xfrm>
        </p:spPr>
        <p:txBody>
          <a:bodyPr wrap="square">
            <a:spAutoFit/>
          </a:bodyPr>
          <a:lstStyle/>
          <a:p>
            <a:r>
              <a:rPr lang="en-US" sz="1100" dirty="0"/>
              <a:t>90% of data created in 2025 should be protected, however only 45% of it will actually be protected.</a:t>
            </a:r>
          </a:p>
        </p:txBody>
      </p:sp>
      <p:sp>
        <p:nvSpPr>
          <p:cNvPr id="28" name="Text Placeholder 27">
            <a:extLst>
              <a:ext uri="{FF2B5EF4-FFF2-40B4-BE49-F238E27FC236}">
                <a16:creationId xmlns:a16="http://schemas.microsoft.com/office/drawing/2014/main" id="{9C5FE84B-6B48-49EB-AF1E-B8A05287EA10}"/>
              </a:ext>
            </a:extLst>
          </p:cNvPr>
          <p:cNvSpPr>
            <a:spLocks noGrp="1"/>
          </p:cNvSpPr>
          <p:nvPr>
            <p:ph type="body" sz="quarter" idx="21"/>
          </p:nvPr>
        </p:nvSpPr>
        <p:spPr>
          <a:xfrm>
            <a:off x="328613" y="3776759"/>
            <a:ext cx="4343400" cy="123111"/>
          </a:xfrm>
        </p:spPr>
        <p:txBody>
          <a:bodyPr/>
          <a:lstStyle/>
          <a:p>
            <a:r>
              <a:rPr lang="en-US" dirty="0">
                <a:hlinkClick r:id="rId5">
                  <a:extLst>
                    <a:ext uri="{A12FA001-AC4F-418D-AE19-62706E023703}">
                      <ahyp:hlinkClr xmlns:ahyp="http://schemas.microsoft.com/office/drawing/2018/hyperlinkcolor" val="tx"/>
                    </a:ext>
                  </a:extLst>
                </a:hlinkClick>
              </a:rPr>
              <a:t>Seagate-WP-DataAge2022</a:t>
            </a:r>
            <a:endParaRPr lang="en-US" dirty="0"/>
          </a:p>
        </p:txBody>
      </p:sp>
      <p:sp>
        <p:nvSpPr>
          <p:cNvPr id="2" name="TextBox 1">
            <a:extLst>
              <a:ext uri="{FF2B5EF4-FFF2-40B4-BE49-F238E27FC236}">
                <a16:creationId xmlns:a16="http://schemas.microsoft.com/office/drawing/2014/main" id="{E306CE0C-57D3-21DB-5E73-C6F35E658241}"/>
              </a:ext>
            </a:extLst>
          </p:cNvPr>
          <p:cNvSpPr txBox="1"/>
          <p:nvPr/>
        </p:nvSpPr>
        <p:spPr>
          <a:xfrm>
            <a:off x="93785" y="7784123"/>
            <a:ext cx="65" cy="307777"/>
          </a:xfrm>
          <a:prstGeom prst="rect">
            <a:avLst/>
          </a:prstGeom>
          <a:noFill/>
        </p:spPr>
        <p:txBody>
          <a:bodyPr wrap="none" lIns="0" tIns="0" rIns="0" bIns="0" rtlCol="0">
            <a:spAutoFit/>
          </a:bodyPr>
          <a:lstStyle/>
          <a:p>
            <a:pPr algn="l"/>
            <a:endParaRPr lang="en-US" sz="2000" dirty="0" err="1"/>
          </a:p>
        </p:txBody>
      </p:sp>
      <p:pic>
        <p:nvPicPr>
          <p:cNvPr id="90" name="Picture 89">
            <a:extLst>
              <a:ext uri="{FF2B5EF4-FFF2-40B4-BE49-F238E27FC236}">
                <a16:creationId xmlns:a16="http://schemas.microsoft.com/office/drawing/2014/main" id="{4E4FB601-AC4F-4052-9976-EAD6A222B4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372" y="4662568"/>
            <a:ext cx="6219015" cy="2743999"/>
          </a:xfrm>
          <a:prstGeom prst="rect">
            <a:avLst/>
          </a:prstGeom>
        </p:spPr>
      </p:pic>
      <p:cxnSp>
        <p:nvCxnSpPr>
          <p:cNvPr id="91" name="Straight Connector 90">
            <a:extLst>
              <a:ext uri="{FF2B5EF4-FFF2-40B4-BE49-F238E27FC236}">
                <a16:creationId xmlns:a16="http://schemas.microsoft.com/office/drawing/2014/main" id="{61D50F7B-24EE-40BE-8C76-278B44093A23}"/>
              </a:ext>
            </a:extLst>
          </p:cNvPr>
          <p:cNvCxnSpPr>
            <a:cxnSpLocks/>
          </p:cNvCxnSpPr>
          <p:nvPr/>
        </p:nvCxnSpPr>
        <p:spPr>
          <a:xfrm>
            <a:off x="1865125" y="4772098"/>
            <a:ext cx="0" cy="252493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D38E1DB-8FE4-432A-8297-FB46CB822073}"/>
              </a:ext>
            </a:extLst>
          </p:cNvPr>
          <p:cNvCxnSpPr>
            <a:cxnSpLocks/>
          </p:cNvCxnSpPr>
          <p:nvPr/>
        </p:nvCxnSpPr>
        <p:spPr>
          <a:xfrm>
            <a:off x="3419878" y="4772098"/>
            <a:ext cx="0" cy="252493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858E61D-0B51-41F9-A542-6CF4EDDEE30C}"/>
              </a:ext>
            </a:extLst>
          </p:cNvPr>
          <p:cNvCxnSpPr>
            <a:cxnSpLocks/>
          </p:cNvCxnSpPr>
          <p:nvPr/>
        </p:nvCxnSpPr>
        <p:spPr>
          <a:xfrm>
            <a:off x="4983805" y="4772098"/>
            <a:ext cx="0" cy="2524939"/>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9BD3DEC4-6836-46B4-8F9A-0F7B754D8EF0}"/>
              </a:ext>
            </a:extLst>
          </p:cNvPr>
          <p:cNvSpPr txBox="1"/>
          <p:nvPr/>
        </p:nvSpPr>
        <p:spPr>
          <a:xfrm>
            <a:off x="328613" y="4105665"/>
            <a:ext cx="6183983" cy="430887"/>
          </a:xfrm>
          <a:prstGeom prst="rect">
            <a:avLst/>
          </a:prstGeom>
          <a:noFill/>
        </p:spPr>
        <p:txBody>
          <a:bodyPr wrap="square" lIns="0" tIns="0" rIns="0" bIns="0" anchor="t">
            <a:spAutoFit/>
          </a:bodyPr>
          <a:lstStyle/>
          <a:p>
            <a:pPr>
              <a:spcAft>
                <a:spcPts val="800"/>
              </a:spcAft>
              <a:defRPr/>
            </a:pPr>
            <a:r>
              <a:rPr lang="en-US" sz="1400" dirty="0">
                <a:latin typeface="+mj-lt"/>
                <a:cs typeface="Segoe Sans Display Semilight"/>
              </a:rPr>
              <a:t>M365 Business Premium Plus </a:t>
            </a:r>
            <a:br>
              <a:rPr lang="en-US" sz="1400" dirty="0">
                <a:latin typeface="+mj-lt"/>
                <a:cs typeface="Segoe Sans Display Semilight"/>
              </a:rPr>
            </a:br>
            <a:r>
              <a:rPr lang="en-US" sz="1400" dirty="0">
                <a:latin typeface="+mj-lt"/>
                <a:cs typeface="Segoe Sans Display Semilight"/>
              </a:rPr>
              <a:t>Microsoft E5 Information Protection</a:t>
            </a:r>
          </a:p>
        </p:txBody>
      </p:sp>
      <p:sp>
        <p:nvSpPr>
          <p:cNvPr id="95" name="Rectangle 94">
            <a:extLst>
              <a:ext uri="{FF2B5EF4-FFF2-40B4-BE49-F238E27FC236}">
                <a16:creationId xmlns:a16="http://schemas.microsoft.com/office/drawing/2014/main" id="{0A1DC781-0E6F-4317-BF71-A8FDA6CB85DE}"/>
              </a:ext>
            </a:extLst>
          </p:cNvPr>
          <p:cNvSpPr>
            <a:spLocks/>
          </p:cNvSpPr>
          <p:nvPr/>
        </p:nvSpPr>
        <p:spPr bwMode="auto">
          <a:xfrm>
            <a:off x="1865125" y="4662569"/>
            <a:ext cx="1554753" cy="208997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Business Drivers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&amp; Project Objectives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Stricter data protection laws and enforcement</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Secure access across locations and devices</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Demonstrating robust data security to customers/partners</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Avoiding fines, lawsuits and reputational damage</a:t>
            </a:r>
          </a:p>
          <a:p>
            <a:pPr marL="122238" indent="-122238" algn="l" defTabSz="932472" fontAlgn="base">
              <a:spcBef>
                <a:spcPct val="0"/>
              </a:spcBef>
              <a:spcAft>
                <a:spcPts val="300"/>
              </a:spcAft>
              <a:buFont typeface="+mj-lt"/>
              <a:buAutoNum type="arabicPeriod"/>
            </a:pPr>
            <a:r>
              <a:rPr lang="en-US" sz="800" dirty="0">
                <a:solidFill>
                  <a:schemeClr val="tx1"/>
                </a:solidFill>
                <a:ea typeface="Segoe UI" pitchFamily="34" charset="0"/>
                <a:cs typeface="Segoe Sans Display Semilight" pitchFamily="2" charset="0"/>
              </a:rPr>
              <a:t>Automating data protection to stay ahead of threats</a:t>
            </a:r>
          </a:p>
        </p:txBody>
      </p:sp>
      <p:sp>
        <p:nvSpPr>
          <p:cNvPr id="96" name="Rectangle 95">
            <a:extLst>
              <a:ext uri="{FF2B5EF4-FFF2-40B4-BE49-F238E27FC236}">
                <a16:creationId xmlns:a16="http://schemas.microsoft.com/office/drawing/2014/main" id="{5D918348-8E3B-44AB-B162-14E4BF078356}"/>
              </a:ext>
            </a:extLst>
          </p:cNvPr>
          <p:cNvSpPr>
            <a:spLocks/>
          </p:cNvSpPr>
          <p:nvPr/>
        </p:nvSpPr>
        <p:spPr bwMode="auto">
          <a:xfrm>
            <a:off x="310372" y="4662569"/>
            <a:ext cx="1554753" cy="19668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Current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Challenges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No visibility into critical business data</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Risk of accidental or malicious data leaks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Growing compliance challenges for SMBs</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Manual security enforcement slows response</a:t>
            </a:r>
          </a:p>
          <a:p>
            <a:pPr marL="114300" indent="-114300" algn="l" defTabSz="932472" fontAlgn="base">
              <a:spcBef>
                <a:spcPct val="0"/>
              </a:spcBef>
              <a:spcAft>
                <a:spcPts val="300"/>
              </a:spcAft>
              <a:buFont typeface="Arial" panose="020B0604020202020204" pitchFamily="34" charset="0"/>
              <a:buChar char="•"/>
            </a:pPr>
            <a:r>
              <a:rPr lang="en-US" sz="800" dirty="0">
                <a:solidFill>
                  <a:schemeClr val="tx1"/>
                </a:solidFill>
                <a:ea typeface="Segoe UI" pitchFamily="34" charset="0"/>
                <a:cs typeface="Segoe Sans Display Semilight" pitchFamily="2" charset="0"/>
              </a:rPr>
              <a:t>Limited tracking of sensitive file access and sharing</a:t>
            </a:r>
          </a:p>
        </p:txBody>
      </p:sp>
      <p:sp>
        <p:nvSpPr>
          <p:cNvPr id="97" name="Rectangle 96">
            <a:extLst>
              <a:ext uri="{FF2B5EF4-FFF2-40B4-BE49-F238E27FC236}">
                <a16:creationId xmlns:a16="http://schemas.microsoft.com/office/drawing/2014/main" id="{CF51205D-C966-489E-AA6B-C012264130A4}"/>
              </a:ext>
            </a:extLst>
          </p:cNvPr>
          <p:cNvSpPr>
            <a:spLocks/>
          </p:cNvSpPr>
          <p:nvPr/>
        </p:nvSpPr>
        <p:spPr bwMode="auto">
          <a:xfrm>
            <a:off x="3419880" y="4662569"/>
            <a:ext cx="1515066" cy="217461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New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Capabilities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Information Protection – </a:t>
            </a:r>
            <a:r>
              <a:rPr lang="en-US" sz="800" dirty="0">
                <a:solidFill>
                  <a:schemeClr val="tx1"/>
                </a:solidFill>
                <a:ea typeface="Segoe UI" pitchFamily="34" charset="0"/>
                <a:cs typeface="Segoe Sans Display Semilight" pitchFamily="2" charset="0"/>
              </a:rPr>
              <a:t>Classify, label &amp; encrypt sensitive data</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Data Loss Prevention (DLP) – </a:t>
            </a:r>
            <a:r>
              <a:rPr lang="en-US" sz="800" dirty="0">
                <a:solidFill>
                  <a:schemeClr val="tx1"/>
                </a:solidFill>
                <a:ea typeface="Segoe UI" pitchFamily="34" charset="0"/>
                <a:cs typeface="Segoe Sans Display Semilight" pitchFamily="2" charset="0"/>
              </a:rPr>
              <a:t>prevent unauthorised sharing</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Auto-labeling –</a:t>
            </a:r>
            <a:r>
              <a:rPr lang="en-US" sz="800" dirty="0">
                <a:solidFill>
                  <a:schemeClr val="tx1"/>
                </a:solidFill>
                <a:ea typeface="Segoe UI" pitchFamily="34" charset="0"/>
                <a:cs typeface="Segoe Sans Display Semilight" pitchFamily="2" charset="0"/>
              </a:rPr>
              <a:t>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Apply security labels automatically</a:t>
            </a:r>
          </a:p>
          <a:p>
            <a:pPr algn="l" defTabSz="932472" fontAlgn="base">
              <a:spcBef>
                <a:spcPct val="0"/>
              </a:spcBef>
              <a:spcAft>
                <a:spcPts val="300"/>
              </a:spcAft>
            </a:pPr>
            <a:r>
              <a:rPr lang="en-US" sz="800" dirty="0">
                <a:solidFill>
                  <a:schemeClr val="tx1"/>
                </a:solidFill>
                <a:latin typeface="+mj-lt"/>
                <a:ea typeface="Segoe UI" pitchFamily="34" charset="0"/>
                <a:cs typeface="Segoe Sans Display Semilight" pitchFamily="2" charset="0"/>
              </a:rPr>
              <a:t>Retention and </a:t>
            </a:r>
            <a:br>
              <a:rPr lang="en-US" sz="800" dirty="0">
                <a:solidFill>
                  <a:schemeClr val="tx1"/>
                </a:solidFill>
                <a:latin typeface="+mj-lt"/>
                <a:ea typeface="Segoe UI" pitchFamily="34" charset="0"/>
                <a:cs typeface="Segoe Sans Display Semilight" pitchFamily="2" charset="0"/>
              </a:rPr>
            </a:br>
            <a:r>
              <a:rPr lang="en-US" sz="800" dirty="0">
                <a:solidFill>
                  <a:schemeClr val="tx1"/>
                </a:solidFill>
                <a:latin typeface="+mj-lt"/>
                <a:ea typeface="Segoe UI" pitchFamily="34" charset="0"/>
                <a:cs typeface="Segoe Sans Display Semilight" pitchFamily="2" charset="0"/>
              </a:rPr>
              <a:t>archiving policies –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Manage data lifecycle for compliance</a:t>
            </a:r>
          </a:p>
        </p:txBody>
      </p:sp>
      <p:sp>
        <p:nvSpPr>
          <p:cNvPr id="98" name="Rectangle 97">
            <a:extLst>
              <a:ext uri="{FF2B5EF4-FFF2-40B4-BE49-F238E27FC236}">
                <a16:creationId xmlns:a16="http://schemas.microsoft.com/office/drawing/2014/main" id="{29B28DBF-782E-490C-921E-ADF77BBCFA0E}"/>
              </a:ext>
            </a:extLst>
          </p:cNvPr>
          <p:cNvSpPr>
            <a:spLocks/>
          </p:cNvSpPr>
          <p:nvPr/>
        </p:nvSpPr>
        <p:spPr bwMode="auto">
          <a:xfrm>
            <a:off x="5048701" y="4662569"/>
            <a:ext cx="1257030" cy="276708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spAutoFit/>
          </a:bodyPr>
          <a:lstStyle/>
          <a:p>
            <a:pPr algn="l" defTabSz="932472" fontAlgn="base">
              <a:spcBef>
                <a:spcPct val="0"/>
              </a:spcBef>
            </a:pPr>
            <a:r>
              <a:rPr lang="en-US" sz="900" dirty="0">
                <a:solidFill>
                  <a:schemeClr val="tx1"/>
                </a:solidFill>
                <a:latin typeface="+mj-lt"/>
                <a:ea typeface="Segoe UI" pitchFamily="34" charset="0"/>
                <a:cs typeface="Segoe Sans Display Semilight" pitchFamily="2" charset="0"/>
              </a:rPr>
              <a:t>Business </a:t>
            </a:r>
            <a:br>
              <a:rPr lang="en-US" sz="900" dirty="0">
                <a:solidFill>
                  <a:schemeClr val="tx1"/>
                </a:solidFill>
                <a:latin typeface="+mj-lt"/>
                <a:ea typeface="Segoe UI" pitchFamily="34" charset="0"/>
                <a:cs typeface="Segoe Sans Display Semilight" pitchFamily="2" charset="0"/>
              </a:rPr>
            </a:br>
            <a:r>
              <a:rPr lang="en-US" sz="900" dirty="0">
                <a:solidFill>
                  <a:schemeClr val="tx1"/>
                </a:solidFill>
                <a:latin typeface="+mj-lt"/>
                <a:ea typeface="Segoe UI" pitchFamily="34" charset="0"/>
                <a:cs typeface="Segoe Sans Display Semilight" pitchFamily="2" charset="0"/>
              </a:rPr>
              <a:t>Outcomes</a:t>
            </a:r>
          </a:p>
          <a:p>
            <a:pPr algn="l" defTabSz="932472" fontAlgn="base">
              <a:spcBef>
                <a:spcPct val="0"/>
              </a:spcBef>
            </a:pPr>
            <a:endParaRPr lang="en-US" sz="800" dirty="0">
              <a:solidFill>
                <a:schemeClr val="tx1"/>
              </a:solidFill>
              <a:ea typeface="Segoe UI" pitchFamily="34" charset="0"/>
              <a:cs typeface="Segoe Sans Display Semilight" pitchFamily="2" charset="0"/>
            </a:endParaRPr>
          </a:p>
          <a:p>
            <a:pPr algn="l" defTabSz="932472">
              <a:spcBef>
                <a:spcPct val="0"/>
              </a:spcBef>
              <a:spcAft>
                <a:spcPts val="600"/>
              </a:spcAft>
            </a:pPr>
            <a:r>
              <a:rPr lang="en-US" sz="800" dirty="0">
                <a:solidFill>
                  <a:schemeClr val="tx1"/>
                </a:solidFill>
                <a:ea typeface="Segoe UI" pitchFamily="34" charset="0"/>
                <a:cs typeface="Segoe Sans Display Semilight"/>
              </a:rPr>
              <a:t>Data</a:t>
            </a:r>
            <a:br>
              <a:rPr lang="en-US" sz="800" dirty="0">
                <a:ea typeface="Segoe UI" pitchFamily="34" charset="0"/>
                <a:cs typeface="Segoe Sans Display Semilight" pitchFamily="2" charset="0"/>
              </a:rPr>
            </a:br>
            <a:r>
              <a:rPr lang="en-US" sz="800" dirty="0">
                <a:solidFill>
                  <a:schemeClr val="tx1"/>
                </a:solidFill>
                <a:ea typeface="Segoe UI" pitchFamily="34" charset="0"/>
                <a:cs typeface="Segoe Sans Display Semilight"/>
              </a:rPr>
              <a:t>Protection</a:t>
            </a:r>
            <a:endParaRPr lang="en-US" dirty="0">
              <a:solidFill>
                <a:schemeClr val="tx1"/>
              </a:solidFill>
              <a:cs typeface="Segoe Sans Display Semilight"/>
            </a:endParaRPr>
          </a:p>
          <a:p>
            <a:pPr algn="l" defTabSz="932472" fontAlgn="base">
              <a:spcBef>
                <a:spcPct val="0"/>
              </a:spcBef>
              <a:spcAft>
                <a:spcPts val="600"/>
              </a:spcAft>
            </a:pPr>
            <a:r>
              <a:rPr lang="en-US" sz="800" dirty="0">
                <a:solidFill>
                  <a:schemeClr val="tx1"/>
                </a:solidFill>
                <a:ea typeface="Segoe UI" pitchFamily="34" charset="0"/>
                <a:cs typeface="Segoe Sans Display Semilight" pitchFamily="2" charset="0"/>
              </a:rPr>
              <a:t>Regulatory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compliance</a:t>
            </a:r>
          </a:p>
          <a:p>
            <a:pPr algn="l" defTabSz="932472" fontAlgn="base">
              <a:spcBef>
                <a:spcPct val="0"/>
              </a:spcBef>
              <a:spcAft>
                <a:spcPts val="600"/>
              </a:spcAft>
            </a:pPr>
            <a:r>
              <a:rPr lang="en-US" sz="800" dirty="0">
                <a:solidFill>
                  <a:schemeClr val="tx1"/>
                </a:solidFill>
                <a:ea typeface="Segoe UI" pitchFamily="34" charset="0"/>
                <a:cs typeface="Segoe Sans Display Semilight" pitchFamily="2" charset="0"/>
              </a:rPr>
              <a:t>User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Experience</a:t>
            </a:r>
          </a:p>
          <a:p>
            <a:pPr algn="l" defTabSz="932472" fontAlgn="base">
              <a:spcBef>
                <a:spcPct val="0"/>
              </a:spcBef>
              <a:spcAft>
                <a:spcPts val="600"/>
              </a:spcAft>
            </a:pPr>
            <a:r>
              <a:rPr lang="en-US" sz="800" dirty="0">
                <a:solidFill>
                  <a:schemeClr val="tx1"/>
                </a:solidFill>
                <a:ea typeface="Segoe UI" pitchFamily="34" charset="0"/>
                <a:cs typeface="Segoe Sans Display Semilight" pitchFamily="2" charset="0"/>
              </a:rPr>
              <a:t>Customer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trust</a:t>
            </a:r>
          </a:p>
          <a:p>
            <a:pPr algn="l" defTabSz="932472" fontAlgn="base">
              <a:spcBef>
                <a:spcPct val="0"/>
              </a:spcBef>
              <a:spcAft>
                <a:spcPts val="600"/>
              </a:spcAft>
            </a:pPr>
            <a:r>
              <a:rPr lang="en-US" sz="800" dirty="0">
                <a:solidFill>
                  <a:schemeClr val="tx1"/>
                </a:solidFill>
                <a:ea typeface="Segoe UI" pitchFamily="34" charset="0"/>
                <a:cs typeface="Segoe Sans Display Semilight" pitchFamily="2" charset="0"/>
              </a:rPr>
              <a:t>Attack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surface</a:t>
            </a:r>
          </a:p>
          <a:p>
            <a:pPr algn="l" defTabSz="932472" fontAlgn="base">
              <a:spcBef>
                <a:spcPct val="0"/>
              </a:spcBef>
              <a:spcAft>
                <a:spcPts val="600"/>
              </a:spcAft>
            </a:pPr>
            <a:r>
              <a:rPr lang="en-US" sz="800" dirty="0">
                <a:solidFill>
                  <a:schemeClr val="tx1"/>
                </a:solidFill>
                <a:ea typeface="Segoe UI" pitchFamily="34" charset="0"/>
                <a:cs typeface="Segoe Sans Display Semilight" pitchFamily="2" charset="0"/>
              </a:rPr>
              <a:t>Security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management </a:t>
            </a:r>
            <a:br>
              <a:rPr lang="en-US" sz="800" dirty="0">
                <a:solidFill>
                  <a:schemeClr val="tx1"/>
                </a:solidFill>
                <a:ea typeface="Segoe UI" pitchFamily="34" charset="0"/>
                <a:cs typeface="Segoe Sans Display Semilight" pitchFamily="2" charset="0"/>
              </a:rPr>
            </a:br>
            <a:r>
              <a:rPr lang="en-US" sz="800" dirty="0">
                <a:solidFill>
                  <a:schemeClr val="tx1"/>
                </a:solidFill>
                <a:ea typeface="Segoe UI" pitchFamily="34" charset="0"/>
                <a:cs typeface="Segoe Sans Display Semilight" pitchFamily="2" charset="0"/>
              </a:rPr>
              <a:t>overhead</a:t>
            </a:r>
          </a:p>
          <a:p>
            <a:pPr algn="l" defTabSz="932472" fontAlgn="base">
              <a:spcBef>
                <a:spcPct val="0"/>
              </a:spcBef>
              <a:spcAft>
                <a:spcPts val="600"/>
              </a:spcAft>
            </a:pPr>
            <a:endParaRPr lang="en-US" sz="800" dirty="0">
              <a:solidFill>
                <a:schemeClr val="tx1"/>
              </a:solidFill>
              <a:ea typeface="Segoe UI" pitchFamily="34" charset="0"/>
              <a:cs typeface="Segoe Sans Display Semilight" pitchFamily="2" charset="0"/>
            </a:endParaRPr>
          </a:p>
        </p:txBody>
      </p:sp>
      <p:grpSp>
        <p:nvGrpSpPr>
          <p:cNvPr id="99" name="Group 98">
            <a:extLst>
              <a:ext uri="{FF2B5EF4-FFF2-40B4-BE49-F238E27FC236}">
                <a16:creationId xmlns:a16="http://schemas.microsoft.com/office/drawing/2014/main" id="{004C7C37-15B0-4A54-B16B-341123EBF156}"/>
              </a:ext>
            </a:extLst>
          </p:cNvPr>
          <p:cNvGrpSpPr/>
          <p:nvPr/>
        </p:nvGrpSpPr>
        <p:grpSpPr>
          <a:xfrm>
            <a:off x="6266455" y="6116965"/>
            <a:ext cx="146498" cy="146497"/>
            <a:chOff x="6239467" y="5727875"/>
            <a:chExt cx="179997" cy="179997"/>
          </a:xfrm>
        </p:grpSpPr>
        <p:sp>
          <p:nvSpPr>
            <p:cNvPr id="100" name="Freeform: Shape 99">
              <a:extLst>
                <a:ext uri="{FF2B5EF4-FFF2-40B4-BE49-F238E27FC236}">
                  <a16:creationId xmlns:a16="http://schemas.microsoft.com/office/drawing/2014/main" id="{2603D80A-1052-46FB-8334-B91BB1DF1EE1}"/>
                </a:ext>
              </a:extLst>
            </p:cNvPr>
            <p:cNvSpPr/>
            <p:nvPr/>
          </p:nvSpPr>
          <p:spPr>
            <a:xfrm>
              <a:off x="6239467" y="5727875"/>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39C9260F-A5ED-401A-B313-88BB9CECA9F8}"/>
                </a:ext>
              </a:extLst>
            </p:cNvPr>
            <p:cNvSpPr/>
            <p:nvPr/>
          </p:nvSpPr>
          <p:spPr>
            <a:xfrm>
              <a:off x="6329466" y="5783775"/>
              <a:ext cx="567" cy="74854"/>
            </a:xfrm>
            <a:custGeom>
              <a:avLst/>
              <a:gdLst>
                <a:gd name="connsiteX0" fmla="*/ 0 w 397"/>
                <a:gd name="connsiteY0" fmla="*/ 0 h 52399"/>
                <a:gd name="connsiteX1" fmla="*/ 0 w 397"/>
                <a:gd name="connsiteY1" fmla="*/ 52399 h 52399"/>
              </a:gdLst>
              <a:ahLst/>
              <a:cxnLst>
                <a:cxn ang="0">
                  <a:pos x="connsiteX0" y="connsiteY0"/>
                </a:cxn>
                <a:cxn ang="0">
                  <a:pos x="connsiteX1" y="connsiteY1"/>
                </a:cxn>
              </a:cxnLst>
              <a:rect l="l" t="t" r="r" b="b"/>
              <a:pathLst>
                <a:path w="397" h="52399">
                  <a:moveTo>
                    <a:pt x="0" y="0"/>
                  </a:moveTo>
                  <a:lnTo>
                    <a:pt x="0" y="52399"/>
                  </a:lnTo>
                </a:path>
              </a:pathLst>
            </a:custGeom>
            <a:ln w="3810" cap="rnd">
              <a:solidFill>
                <a:srgbClr val="000000"/>
              </a:solidFill>
              <a:prstDash val="solid"/>
              <a:round/>
            </a:ln>
          </p:spPr>
          <p:txBody>
            <a:bodyPr rtlCol="0" anchor="ctr"/>
            <a:lstStyle/>
            <a:p>
              <a:endParaRPr lang="en-US"/>
            </a:p>
          </p:txBody>
        </p:sp>
        <p:sp>
          <p:nvSpPr>
            <p:cNvPr id="102" name="Freeform: Shape 101">
              <a:extLst>
                <a:ext uri="{FF2B5EF4-FFF2-40B4-BE49-F238E27FC236}">
                  <a16:creationId xmlns:a16="http://schemas.microsoft.com/office/drawing/2014/main" id="{36F5A96E-F91D-487D-9AB1-50D0357952C4}"/>
                </a:ext>
              </a:extLst>
            </p:cNvPr>
            <p:cNvSpPr/>
            <p:nvPr/>
          </p:nvSpPr>
          <p:spPr>
            <a:xfrm>
              <a:off x="6292035" y="5821201"/>
              <a:ext cx="74860" cy="567"/>
            </a:xfrm>
            <a:custGeom>
              <a:avLst/>
              <a:gdLst>
                <a:gd name="connsiteX0" fmla="*/ 0 w 52403"/>
                <a:gd name="connsiteY0" fmla="*/ 0 h 397"/>
                <a:gd name="connsiteX1" fmla="*/ 52403 w 52403"/>
                <a:gd name="connsiteY1" fmla="*/ 0 h 397"/>
              </a:gdLst>
              <a:ahLst/>
              <a:cxnLst>
                <a:cxn ang="0">
                  <a:pos x="connsiteX0" y="connsiteY0"/>
                </a:cxn>
                <a:cxn ang="0">
                  <a:pos x="connsiteX1" y="connsiteY1"/>
                </a:cxn>
              </a:cxnLst>
              <a:rect l="l" t="t" r="r" b="b"/>
              <a:pathLst>
                <a:path w="52403" h="397">
                  <a:moveTo>
                    <a:pt x="0" y="0"/>
                  </a:moveTo>
                  <a:lnTo>
                    <a:pt x="52403" y="0"/>
                  </a:lnTo>
                </a:path>
              </a:pathLst>
            </a:custGeom>
            <a:ln w="3810" cap="rnd">
              <a:solidFill>
                <a:srgbClr val="000000"/>
              </a:solidFill>
              <a:prstDash val="solid"/>
              <a:round/>
            </a:ln>
          </p:spPr>
          <p:txBody>
            <a:bodyPr rtlCol="0" anchor="ctr"/>
            <a:lstStyle/>
            <a:p>
              <a:endParaRPr lang="en-US"/>
            </a:p>
          </p:txBody>
        </p:sp>
      </p:grpSp>
      <p:grpSp>
        <p:nvGrpSpPr>
          <p:cNvPr id="103" name="Group 102">
            <a:extLst>
              <a:ext uri="{FF2B5EF4-FFF2-40B4-BE49-F238E27FC236}">
                <a16:creationId xmlns:a16="http://schemas.microsoft.com/office/drawing/2014/main" id="{47E03EDA-8A82-4EDB-B0D4-1028AFC01C78}"/>
              </a:ext>
            </a:extLst>
          </p:cNvPr>
          <p:cNvGrpSpPr/>
          <p:nvPr/>
        </p:nvGrpSpPr>
        <p:grpSpPr>
          <a:xfrm>
            <a:off x="6266455" y="6436059"/>
            <a:ext cx="146498" cy="146497"/>
            <a:chOff x="6239464" y="5986511"/>
            <a:chExt cx="179997" cy="179997"/>
          </a:xfrm>
        </p:grpSpPr>
        <p:sp>
          <p:nvSpPr>
            <p:cNvPr id="104" name="Freeform: Shape 103">
              <a:extLst>
                <a:ext uri="{FF2B5EF4-FFF2-40B4-BE49-F238E27FC236}">
                  <a16:creationId xmlns:a16="http://schemas.microsoft.com/office/drawing/2014/main" id="{7B811375-D0A4-41B7-BE25-193F4F333A0C}"/>
                </a:ext>
              </a:extLst>
            </p:cNvPr>
            <p:cNvSpPr/>
            <p:nvPr/>
          </p:nvSpPr>
          <p:spPr>
            <a:xfrm>
              <a:off x="6239464" y="5986511"/>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05" name="Graphic 30">
              <a:extLst>
                <a:ext uri="{FF2B5EF4-FFF2-40B4-BE49-F238E27FC236}">
                  <a16:creationId xmlns:a16="http://schemas.microsoft.com/office/drawing/2014/main" id="{F2257C27-2D42-4ABB-A0AE-859E61359C55}"/>
                </a:ext>
              </a:extLst>
            </p:cNvPr>
            <p:cNvGrpSpPr/>
            <p:nvPr/>
          </p:nvGrpSpPr>
          <p:grpSpPr>
            <a:xfrm>
              <a:off x="6289453" y="6039192"/>
              <a:ext cx="80016" cy="74633"/>
              <a:chOff x="3190705" y="4817436"/>
              <a:chExt cx="56012" cy="52244"/>
            </a:xfrm>
          </p:grpSpPr>
          <p:sp>
            <p:nvSpPr>
              <p:cNvPr id="106" name="Freeform: Shape 105">
                <a:extLst>
                  <a:ext uri="{FF2B5EF4-FFF2-40B4-BE49-F238E27FC236}">
                    <a16:creationId xmlns:a16="http://schemas.microsoft.com/office/drawing/2014/main" id="{727BE787-BB43-4D3F-814C-1810B063B3F9}"/>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07" name="Freeform: Shape 106">
                <a:extLst>
                  <a:ext uri="{FF2B5EF4-FFF2-40B4-BE49-F238E27FC236}">
                    <a16:creationId xmlns:a16="http://schemas.microsoft.com/office/drawing/2014/main" id="{927D2084-FE81-4B8A-B906-B47DE12BD452}"/>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08" name="Freeform: Shape 107">
                <a:extLst>
                  <a:ext uri="{FF2B5EF4-FFF2-40B4-BE49-F238E27FC236}">
                    <a16:creationId xmlns:a16="http://schemas.microsoft.com/office/drawing/2014/main" id="{1C2BAB11-9478-4EAA-94AB-5BB88FCE68C2}"/>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109" name="Group 108">
            <a:extLst>
              <a:ext uri="{FF2B5EF4-FFF2-40B4-BE49-F238E27FC236}">
                <a16:creationId xmlns:a16="http://schemas.microsoft.com/office/drawing/2014/main" id="{A62504AE-D148-42C6-8613-E218B94AC109}"/>
              </a:ext>
            </a:extLst>
          </p:cNvPr>
          <p:cNvGrpSpPr/>
          <p:nvPr/>
        </p:nvGrpSpPr>
        <p:grpSpPr>
          <a:xfrm>
            <a:off x="6266455" y="5478777"/>
            <a:ext cx="146498" cy="146497"/>
            <a:chOff x="6239465" y="5210603"/>
            <a:chExt cx="179997" cy="179997"/>
          </a:xfrm>
        </p:grpSpPr>
        <p:sp>
          <p:nvSpPr>
            <p:cNvPr id="110" name="Freeform: Shape 109">
              <a:extLst>
                <a:ext uri="{FF2B5EF4-FFF2-40B4-BE49-F238E27FC236}">
                  <a16:creationId xmlns:a16="http://schemas.microsoft.com/office/drawing/2014/main" id="{FB65FDFF-64D3-4A37-81A1-535098C25396}"/>
                </a:ext>
              </a:extLst>
            </p:cNvPr>
            <p:cNvSpPr/>
            <p:nvPr/>
          </p:nvSpPr>
          <p:spPr>
            <a:xfrm>
              <a:off x="6239465" y="5210603"/>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11" name="Graphic 32">
              <a:extLst>
                <a:ext uri="{FF2B5EF4-FFF2-40B4-BE49-F238E27FC236}">
                  <a16:creationId xmlns:a16="http://schemas.microsoft.com/office/drawing/2014/main" id="{07A3F016-75E0-494C-B770-3D33B80134C4}"/>
                </a:ext>
              </a:extLst>
            </p:cNvPr>
            <p:cNvGrpSpPr/>
            <p:nvPr/>
          </p:nvGrpSpPr>
          <p:grpSpPr>
            <a:xfrm>
              <a:off x="6289454" y="5263284"/>
              <a:ext cx="80016" cy="74633"/>
              <a:chOff x="2996146" y="4819536"/>
              <a:chExt cx="56012" cy="52244"/>
            </a:xfrm>
          </p:grpSpPr>
          <p:sp>
            <p:nvSpPr>
              <p:cNvPr id="112" name="Freeform: Shape 111">
                <a:extLst>
                  <a:ext uri="{FF2B5EF4-FFF2-40B4-BE49-F238E27FC236}">
                    <a16:creationId xmlns:a16="http://schemas.microsoft.com/office/drawing/2014/main" id="{36C8BB52-FCB5-4182-982D-86D859C3127B}"/>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13" name="Freeform: Shape 112">
                <a:extLst>
                  <a:ext uri="{FF2B5EF4-FFF2-40B4-BE49-F238E27FC236}">
                    <a16:creationId xmlns:a16="http://schemas.microsoft.com/office/drawing/2014/main" id="{3A071A8A-25B9-4FBD-B7E1-5D7CFF0448F8}"/>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14" name="Freeform: Shape 113">
                <a:extLst>
                  <a:ext uri="{FF2B5EF4-FFF2-40B4-BE49-F238E27FC236}">
                    <a16:creationId xmlns:a16="http://schemas.microsoft.com/office/drawing/2014/main" id="{430EAE98-0F73-4CA5-B5A9-015DE3DC5544}"/>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115" name="Group 114">
            <a:extLst>
              <a:ext uri="{FF2B5EF4-FFF2-40B4-BE49-F238E27FC236}">
                <a16:creationId xmlns:a16="http://schemas.microsoft.com/office/drawing/2014/main" id="{81057778-00DC-4225-85C7-4C873A918785}"/>
              </a:ext>
            </a:extLst>
          </p:cNvPr>
          <p:cNvGrpSpPr/>
          <p:nvPr/>
        </p:nvGrpSpPr>
        <p:grpSpPr>
          <a:xfrm>
            <a:off x="6266455" y="6755153"/>
            <a:ext cx="146498" cy="146497"/>
            <a:chOff x="6239464" y="6245147"/>
            <a:chExt cx="179997" cy="179997"/>
          </a:xfrm>
        </p:grpSpPr>
        <p:sp>
          <p:nvSpPr>
            <p:cNvPr id="116" name="Freeform: Shape 115">
              <a:extLst>
                <a:ext uri="{FF2B5EF4-FFF2-40B4-BE49-F238E27FC236}">
                  <a16:creationId xmlns:a16="http://schemas.microsoft.com/office/drawing/2014/main" id="{75218D7D-FBF9-429C-8E7D-045DADAFEFC3}"/>
                </a:ext>
              </a:extLst>
            </p:cNvPr>
            <p:cNvSpPr/>
            <p:nvPr/>
          </p:nvSpPr>
          <p:spPr>
            <a:xfrm>
              <a:off x="6239464" y="6245147"/>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17" name="Graphic 30">
              <a:extLst>
                <a:ext uri="{FF2B5EF4-FFF2-40B4-BE49-F238E27FC236}">
                  <a16:creationId xmlns:a16="http://schemas.microsoft.com/office/drawing/2014/main" id="{53F66E45-8374-48E2-AD21-B266743A7114}"/>
                </a:ext>
              </a:extLst>
            </p:cNvPr>
            <p:cNvGrpSpPr/>
            <p:nvPr/>
          </p:nvGrpSpPr>
          <p:grpSpPr>
            <a:xfrm>
              <a:off x="6289453" y="6297828"/>
              <a:ext cx="80016" cy="74633"/>
              <a:chOff x="3190705" y="4817436"/>
              <a:chExt cx="56012" cy="52244"/>
            </a:xfrm>
          </p:grpSpPr>
          <p:sp>
            <p:nvSpPr>
              <p:cNvPr id="118" name="Freeform: Shape 117">
                <a:extLst>
                  <a:ext uri="{FF2B5EF4-FFF2-40B4-BE49-F238E27FC236}">
                    <a16:creationId xmlns:a16="http://schemas.microsoft.com/office/drawing/2014/main" id="{08C38A2B-B50E-4003-AEDA-21DBC59C9430}"/>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19" name="Freeform: Shape 118">
                <a:extLst>
                  <a:ext uri="{FF2B5EF4-FFF2-40B4-BE49-F238E27FC236}">
                    <a16:creationId xmlns:a16="http://schemas.microsoft.com/office/drawing/2014/main" id="{901E28F3-9FFD-4CC1-91BC-F46B447E4087}"/>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20" name="Freeform: Shape 119">
                <a:extLst>
                  <a:ext uri="{FF2B5EF4-FFF2-40B4-BE49-F238E27FC236}">
                    <a16:creationId xmlns:a16="http://schemas.microsoft.com/office/drawing/2014/main" id="{B15DDA9C-E316-45AE-9DC1-1E04F0A8F384}"/>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127" name="Group 126">
            <a:extLst>
              <a:ext uri="{FF2B5EF4-FFF2-40B4-BE49-F238E27FC236}">
                <a16:creationId xmlns:a16="http://schemas.microsoft.com/office/drawing/2014/main" id="{2A4707B3-A185-4DB7-A3AA-4C31B3A45B23}"/>
              </a:ext>
            </a:extLst>
          </p:cNvPr>
          <p:cNvGrpSpPr/>
          <p:nvPr/>
        </p:nvGrpSpPr>
        <p:grpSpPr>
          <a:xfrm>
            <a:off x="6266455" y="5797871"/>
            <a:ext cx="146498" cy="146497"/>
            <a:chOff x="6239465" y="5469239"/>
            <a:chExt cx="179997" cy="179997"/>
          </a:xfrm>
        </p:grpSpPr>
        <p:sp>
          <p:nvSpPr>
            <p:cNvPr id="128" name="Freeform: Shape 127">
              <a:extLst>
                <a:ext uri="{FF2B5EF4-FFF2-40B4-BE49-F238E27FC236}">
                  <a16:creationId xmlns:a16="http://schemas.microsoft.com/office/drawing/2014/main" id="{43F235F0-E00C-453B-85FE-701FA0C74741}"/>
                </a:ext>
              </a:extLst>
            </p:cNvPr>
            <p:cNvSpPr/>
            <p:nvPr/>
          </p:nvSpPr>
          <p:spPr>
            <a:xfrm>
              <a:off x="6239465" y="5469239"/>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29" name="Graphic 32">
              <a:extLst>
                <a:ext uri="{FF2B5EF4-FFF2-40B4-BE49-F238E27FC236}">
                  <a16:creationId xmlns:a16="http://schemas.microsoft.com/office/drawing/2014/main" id="{6A5ABD37-3573-4733-973D-EB48D67831E7}"/>
                </a:ext>
              </a:extLst>
            </p:cNvPr>
            <p:cNvGrpSpPr/>
            <p:nvPr/>
          </p:nvGrpSpPr>
          <p:grpSpPr>
            <a:xfrm>
              <a:off x="6289454" y="5521920"/>
              <a:ext cx="80016" cy="74633"/>
              <a:chOff x="2996146" y="4819536"/>
              <a:chExt cx="56012" cy="52244"/>
            </a:xfrm>
          </p:grpSpPr>
          <p:sp>
            <p:nvSpPr>
              <p:cNvPr id="130" name="Freeform: Shape 129">
                <a:extLst>
                  <a:ext uri="{FF2B5EF4-FFF2-40B4-BE49-F238E27FC236}">
                    <a16:creationId xmlns:a16="http://schemas.microsoft.com/office/drawing/2014/main" id="{BD043B64-84A0-445C-9FB3-9C0A4151984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39" name="Freeform: Shape 138">
                <a:extLst>
                  <a:ext uri="{FF2B5EF4-FFF2-40B4-BE49-F238E27FC236}">
                    <a16:creationId xmlns:a16="http://schemas.microsoft.com/office/drawing/2014/main" id="{49D6B8AF-F2FA-4EEE-9073-D5B59E191E62}"/>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45" name="Freeform: Shape 144">
                <a:extLst>
                  <a:ext uri="{FF2B5EF4-FFF2-40B4-BE49-F238E27FC236}">
                    <a16:creationId xmlns:a16="http://schemas.microsoft.com/office/drawing/2014/main" id="{AD0BD128-E1DB-45CA-92B3-379DF2280604}"/>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149" name="Group 148">
            <a:extLst>
              <a:ext uri="{FF2B5EF4-FFF2-40B4-BE49-F238E27FC236}">
                <a16:creationId xmlns:a16="http://schemas.microsoft.com/office/drawing/2014/main" id="{4EE46354-4239-4AFF-A0F4-1C2B5F69E20E}"/>
              </a:ext>
            </a:extLst>
          </p:cNvPr>
          <p:cNvGrpSpPr/>
          <p:nvPr/>
        </p:nvGrpSpPr>
        <p:grpSpPr>
          <a:xfrm rot="5400000">
            <a:off x="4858747" y="5909510"/>
            <a:ext cx="250115" cy="250115"/>
            <a:chOff x="6239465" y="4951967"/>
            <a:chExt cx="179997" cy="179997"/>
          </a:xfrm>
        </p:grpSpPr>
        <p:sp>
          <p:nvSpPr>
            <p:cNvPr id="155" name="Freeform: Shape 154">
              <a:extLst>
                <a:ext uri="{FF2B5EF4-FFF2-40B4-BE49-F238E27FC236}">
                  <a16:creationId xmlns:a16="http://schemas.microsoft.com/office/drawing/2014/main" id="{EF096A8E-663A-4DF1-9186-754CBE74176C}"/>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chemeClr val="bg1"/>
            </a:solidFill>
            <a:ln w="391" cap="flat">
              <a:noFill/>
              <a:prstDash val="solid"/>
              <a:miter/>
            </a:ln>
          </p:spPr>
          <p:txBody>
            <a:bodyPr rtlCol="0" anchor="ctr"/>
            <a:lstStyle/>
            <a:p>
              <a:endParaRPr lang="en-US"/>
            </a:p>
          </p:txBody>
        </p:sp>
        <p:grpSp>
          <p:nvGrpSpPr>
            <p:cNvPr id="161" name="Graphic 32">
              <a:extLst>
                <a:ext uri="{FF2B5EF4-FFF2-40B4-BE49-F238E27FC236}">
                  <a16:creationId xmlns:a16="http://schemas.microsoft.com/office/drawing/2014/main" id="{3DA316FB-7E6B-4A06-B91C-217E710AFA82}"/>
                </a:ext>
              </a:extLst>
            </p:cNvPr>
            <p:cNvGrpSpPr/>
            <p:nvPr/>
          </p:nvGrpSpPr>
          <p:grpSpPr>
            <a:xfrm>
              <a:off x="6289454" y="5004648"/>
              <a:ext cx="80016" cy="74633"/>
              <a:chOff x="2996146" y="4819536"/>
              <a:chExt cx="56012" cy="52244"/>
            </a:xfrm>
          </p:grpSpPr>
          <p:sp>
            <p:nvSpPr>
              <p:cNvPr id="167" name="Freeform: Shape 166">
                <a:extLst>
                  <a:ext uri="{FF2B5EF4-FFF2-40B4-BE49-F238E27FC236}">
                    <a16:creationId xmlns:a16="http://schemas.microsoft.com/office/drawing/2014/main" id="{546B51FC-4E39-4782-996B-79320C813E6C}"/>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id="{B1DA4F42-5E66-43E3-A9AE-78B807BC0751}"/>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80" name="Freeform: Shape 179">
                <a:extLst>
                  <a:ext uri="{FF2B5EF4-FFF2-40B4-BE49-F238E27FC236}">
                    <a16:creationId xmlns:a16="http://schemas.microsoft.com/office/drawing/2014/main" id="{3FAE539A-64D0-4F41-9BF5-A54023E905F4}"/>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192" name="Group 191">
            <a:extLst>
              <a:ext uri="{FF2B5EF4-FFF2-40B4-BE49-F238E27FC236}">
                <a16:creationId xmlns:a16="http://schemas.microsoft.com/office/drawing/2014/main" id="{27B3F861-5D59-4586-9FAE-01628728FB87}"/>
              </a:ext>
            </a:extLst>
          </p:cNvPr>
          <p:cNvGrpSpPr/>
          <p:nvPr/>
        </p:nvGrpSpPr>
        <p:grpSpPr>
          <a:xfrm>
            <a:off x="6266455" y="5159683"/>
            <a:ext cx="146498" cy="146497"/>
            <a:chOff x="6239465" y="4951967"/>
            <a:chExt cx="179997" cy="179997"/>
          </a:xfrm>
        </p:grpSpPr>
        <p:sp>
          <p:nvSpPr>
            <p:cNvPr id="193" name="Freeform: Shape 192">
              <a:extLst>
                <a:ext uri="{FF2B5EF4-FFF2-40B4-BE49-F238E27FC236}">
                  <a16:creationId xmlns:a16="http://schemas.microsoft.com/office/drawing/2014/main" id="{2F28D0D3-4CA6-4B71-9696-EA9BBF4B15BD}"/>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94" name="Graphic 32">
              <a:extLst>
                <a:ext uri="{FF2B5EF4-FFF2-40B4-BE49-F238E27FC236}">
                  <a16:creationId xmlns:a16="http://schemas.microsoft.com/office/drawing/2014/main" id="{A7FACDB6-40E7-482D-87E2-762183849847}"/>
                </a:ext>
              </a:extLst>
            </p:cNvPr>
            <p:cNvGrpSpPr/>
            <p:nvPr/>
          </p:nvGrpSpPr>
          <p:grpSpPr>
            <a:xfrm>
              <a:off x="6289454" y="5004648"/>
              <a:ext cx="80016" cy="74633"/>
              <a:chOff x="2996146" y="4819536"/>
              <a:chExt cx="56012" cy="52244"/>
            </a:xfrm>
          </p:grpSpPr>
          <p:sp>
            <p:nvSpPr>
              <p:cNvPr id="195" name="Freeform: Shape 194">
                <a:extLst>
                  <a:ext uri="{FF2B5EF4-FFF2-40B4-BE49-F238E27FC236}">
                    <a16:creationId xmlns:a16="http://schemas.microsoft.com/office/drawing/2014/main" id="{38D7B85F-B772-44F6-9859-DFA22BFFFD09}"/>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96" name="Freeform: Shape 195">
                <a:extLst>
                  <a:ext uri="{FF2B5EF4-FFF2-40B4-BE49-F238E27FC236}">
                    <a16:creationId xmlns:a16="http://schemas.microsoft.com/office/drawing/2014/main" id="{149AB673-6F85-415F-85FA-109FA85ABDB0}"/>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97" name="Freeform: Shape 196">
                <a:extLst>
                  <a:ext uri="{FF2B5EF4-FFF2-40B4-BE49-F238E27FC236}">
                    <a16:creationId xmlns:a16="http://schemas.microsoft.com/office/drawing/2014/main" id="{BFBFA2B3-987A-4620-85CC-AD8EB3F21EFF}"/>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
        <p:nvSpPr>
          <p:cNvPr id="198" name="TextBox 197">
            <a:extLst>
              <a:ext uri="{FF2B5EF4-FFF2-40B4-BE49-F238E27FC236}">
                <a16:creationId xmlns:a16="http://schemas.microsoft.com/office/drawing/2014/main" id="{887A1658-245F-435D-AE6D-D9D1A0541348}"/>
              </a:ext>
            </a:extLst>
          </p:cNvPr>
          <p:cNvSpPr txBox="1"/>
          <p:nvPr/>
        </p:nvSpPr>
        <p:spPr>
          <a:xfrm>
            <a:off x="328613" y="7624629"/>
            <a:ext cx="6183983" cy="215444"/>
          </a:xfrm>
          <a:prstGeom prst="rect">
            <a:avLst/>
          </a:prstGeom>
          <a:noFill/>
        </p:spPr>
        <p:txBody>
          <a:bodyPr wrap="square" lIns="0" tIns="0" rIns="0" bIns="0">
            <a:spAutoFit/>
          </a:bodyPr>
          <a:lstStyle/>
          <a:p>
            <a:pPr defTabSz="457200">
              <a:spcAft>
                <a:spcPts val="800"/>
              </a:spcAft>
              <a:defRPr/>
            </a:pPr>
            <a:r>
              <a:rPr lang="en-US" sz="1400" dirty="0">
                <a:latin typeface="+mj-lt"/>
                <a:cs typeface="Segoe Sans Display Semilight" pitchFamily="2" charset="0"/>
              </a:rPr>
              <a:t>Together, let’s supercharge your security</a:t>
            </a:r>
          </a:p>
        </p:txBody>
      </p:sp>
    </p:spTree>
    <p:extLst>
      <p:ext uri="{BB962C8B-B14F-4D97-AF65-F5344CB8AC3E}">
        <p14:creationId xmlns:p14="http://schemas.microsoft.com/office/powerpoint/2010/main" val="7888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SharedWithUsers xmlns="c8e5ee5f-cdc9-400e-abeb-489c00a90ce7">
      <UserInfo>
        <DisplayName/>
        <AccountId xsi:nil="true"/>
        <AccountType/>
      </UserInfo>
    </SharedWithUsers>
  </documentManagement>
</p:properties>
</file>

<file path=customXml/itemProps1.xml><?xml version="1.0" encoding="utf-8"?>
<ds:datastoreItem xmlns:ds="http://schemas.openxmlformats.org/officeDocument/2006/customXml" ds:itemID="{470C3CA7-9FAF-42D9-8EE1-3A16BF72BAB8}"/>
</file>

<file path=customXml/itemProps2.xml><?xml version="1.0" encoding="utf-8"?>
<ds:datastoreItem xmlns:ds="http://schemas.openxmlformats.org/officeDocument/2006/customXml" ds:itemID="{3702BDF6-79E2-411B-8E9A-1D77D35BBAF2}">
  <ds:schemaRefs>
    <ds:schemaRef ds:uri="http://schemas.microsoft.com/sharepoint/v3/contenttype/forms"/>
  </ds:schemaRefs>
</ds:datastoreItem>
</file>

<file path=customXml/itemProps3.xml><?xml version="1.0" encoding="utf-8"?>
<ds:datastoreItem xmlns:ds="http://schemas.openxmlformats.org/officeDocument/2006/customXml" ds:itemID="{DE83CB5F-CEF0-435F-B9FE-9E4510FBF462}">
  <ds:schemaRefs>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6df301cc-813f-4ddb-94b8-ab5dfbf2201d"/>
    <ds:schemaRef ds:uri="4dd31aea-d8a2-4be3-9f39-1c1295f40056"/>
    <ds:schemaRef ds:uri="http://schemas.microsoft.com/office/2006/metadata/properties"/>
    <ds:schemaRef ds:uri="http://purl.org/dc/dcmitype/"/>
    <ds:schemaRef ds:uri="fdddb3d6-5bd7-4379-986a-b69d31005687"/>
    <ds:schemaRef ds:uri="912a965b-18ab-48f9-afa9-986d97207d9f"/>
  </ds:schemaRefs>
</ds:datastoreItem>
</file>

<file path=docProps/app.xml><?xml version="1.0" encoding="utf-8"?>
<Properties xmlns="http://schemas.openxmlformats.org/officeDocument/2006/extended-properties" xmlns:vt="http://schemas.openxmlformats.org/officeDocument/2006/docPropsVTypes">
  <Template>Office Theme</Template>
  <TotalTime>2346</TotalTime>
  <Words>728</Words>
  <Application>Microsoft Office PowerPoint</Application>
  <PresentationFormat>A4 Paper (210x297 mm)</PresentationFormat>
  <Paragraphs>86</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Segoe Sans Display (Body)</vt:lpstr>
      <vt:lpstr>Aptos</vt:lpstr>
      <vt:lpstr>Arial</vt:lpstr>
      <vt:lpstr>Calibri</vt:lpstr>
      <vt:lpstr>Segoe Sans Display</vt:lpstr>
      <vt:lpstr>Segoe Sans Display Semilight</vt:lpstr>
      <vt:lpstr>Segoe UI</vt:lpstr>
      <vt:lpstr>Wingdings</vt:lpstr>
      <vt:lpstr>White Template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George</dc:creator>
  <cp:keywords/>
  <dc:description/>
  <cp:lastModifiedBy>Lee-ann Dias</cp:lastModifiedBy>
  <cp:revision>446</cp:revision>
  <dcterms:created xsi:type="dcterms:W3CDTF">2025-01-16T21:55:48Z</dcterms:created>
  <dcterms:modified xsi:type="dcterms:W3CDTF">2025-03-31T12:23:02Z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y fmtid="{D5CDD505-2E9C-101B-9397-08002B2CF9AE}" pid="4" name="Order">
    <vt:r8>356000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