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47" r:id="rId4"/>
  </p:sldMasterIdLst>
  <p:notesMasterIdLst>
    <p:notesMasterId r:id="rId18"/>
  </p:notesMasterIdLst>
  <p:handoutMasterIdLst>
    <p:handoutMasterId r:id="rId19"/>
  </p:handoutMasterIdLst>
  <p:sldIdLst>
    <p:sldId id="2147479663" r:id="rId5"/>
    <p:sldId id="2147479664" r:id="rId6"/>
    <p:sldId id="2147479665" r:id="rId7"/>
    <p:sldId id="2147479666" r:id="rId8"/>
    <p:sldId id="2147479668" r:id="rId9"/>
    <p:sldId id="2147479669" r:id="rId10"/>
    <p:sldId id="2147482180" r:id="rId11"/>
    <p:sldId id="2147479671" r:id="rId12"/>
    <p:sldId id="2147479672" r:id="rId13"/>
    <p:sldId id="2147479673" r:id="rId14"/>
    <p:sldId id="2147479674" r:id="rId15"/>
    <p:sldId id="2147482179" r:id="rId16"/>
    <p:sldId id="2147479676" r:id="rId17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4F3FA-6DBA-4AC1-8BF7-E54B4ADAF583}">
          <p14:sldIdLst>
            <p14:sldId id="2147479663"/>
            <p14:sldId id="2147479664"/>
            <p14:sldId id="2147479665"/>
            <p14:sldId id="2147479666"/>
            <p14:sldId id="2147479668"/>
            <p14:sldId id="2147479669"/>
            <p14:sldId id="2147482180"/>
            <p14:sldId id="2147479671"/>
            <p14:sldId id="2147479672"/>
            <p14:sldId id="2147479673"/>
            <p14:sldId id="2147479674"/>
            <p14:sldId id="2147482179"/>
            <p14:sldId id="21474796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11A418-C264-2BA5-E1E9-CD9F1ED7D694}" name="Guest User" initials="GU" userId="S::urn:spo:anon#499d14404e521be4f302c5533b228bb2830588ddde1f828577b175b84c8543a4::" providerId="AD"/>
  <p188:author id="{A10D854A-17A0-F11B-E910-E35E4619BD8C}" name="Tiffany Lau" initials="TL" userId="S::tiffany@rocketscience.com.au::7ce2420a-bcb4-4b1a-b80a-35fdcf6def48" providerId="AD"/>
  <p188:author id="{F0E91866-61C1-2DFE-6E96-C185B418BC44}" name="Zoe Nelson" initials="ZN" userId="S::zoe.nelson@zumcom.com::26906bc3-ec75-49a6-b535-4e5e2d6e563a" providerId="AD"/>
  <p188:author id="{6F7DBD67-2647-6085-BB84-D66BC8C2366A}" name="Guest User" initials="GU" userId="S::urn:spo:anon#375bea433e82f14d58dd936aafae9bdb17ef038ced6abd72cde89fbc2f4a1204::" providerId="AD"/>
  <p188:author id="{B6143898-5EF8-C5B8-ACDA-67DEB01B4374}" name="Guest User" initials="GU" userId="S::urn:spo:anon#208c8869f3dda41653c8be081d7bb22c5f7ab8eb1835c73d1b3c6c7a7090b9b1::" providerId="AD"/>
  <p188:author id="{6768C999-94CC-8BD5-ECA2-C1A2B645C61F}" name="Matthew George" initials="MG" userId="4b93059ffac5902b" providerId="Windows Live"/>
  <p188:author id="{A5924ECA-9D88-7163-DB9E-80CF0AECF57C}" name="Zoe Ha" initials="ZH" userId="Zoe Ha" providerId="None"/>
  <p188:author id="{6AFA61D8-796F-555E-A395-B33F90AAF99E}" name="Monica Lueder" initials="ML" userId="S::monical@microsoft.com::75969e72-ba9c-4e32-a4ac-c8f3aeff9ba2" providerId="AD"/>
  <p188:author id="{FB2220EC-6E9D-66CF-528C-A1FDAC2F85AA}" name="Ben Hermel" initials="" userId="S::bhermel@microsoft.com::bf02db1c-aaaa-44a0-870c-3c953b9e4a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B4"/>
    <a:srgbClr val="091F2C"/>
    <a:srgbClr val="77EAB3"/>
    <a:srgbClr val="CBE0DA"/>
    <a:srgbClr val="C9DBEA"/>
    <a:srgbClr val="D0E7DC"/>
    <a:srgbClr val="56AEF9"/>
    <a:srgbClr val="FDA700"/>
    <a:srgbClr val="FADAFD"/>
    <a:srgbClr val="E8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C2415-D01A-1645-74E5-748158EAF2A6}" v="5" dt="2025-03-31T22:25:12.032"/>
    <p1510:client id="{72815BA6-6A65-CD2F-292D-CD75ADF868FE}" v="10" dt="2025-03-31T11:49:48.2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>
      <p:cViewPr varScale="1">
        <p:scale>
          <a:sx n="88" d="100"/>
          <a:sy n="88" d="100"/>
        </p:scale>
        <p:origin x="4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ann.dias@sasbri.com" userId="S::urn:spo:guest#leeann.dias@sasbri.com::" providerId="AD" clId="Web-{669C2415-D01A-1645-74E5-748158EAF2A6}"/>
    <pc:docChg chg="modSld">
      <pc:chgData name="leeann.dias@sasbri.com" userId="S::urn:spo:guest#leeann.dias@sasbri.com::" providerId="AD" clId="Web-{669C2415-D01A-1645-74E5-748158EAF2A6}" dt="2025-03-31T22:25:10.079" v="2" actId="20577"/>
      <pc:docMkLst>
        <pc:docMk/>
      </pc:docMkLst>
      <pc:sldChg chg="modSp">
        <pc:chgData name="leeann.dias@sasbri.com" userId="S::urn:spo:guest#leeann.dias@sasbri.com::" providerId="AD" clId="Web-{669C2415-D01A-1645-74E5-748158EAF2A6}" dt="2025-03-31T22:25:10.079" v="2" actId="20577"/>
        <pc:sldMkLst>
          <pc:docMk/>
          <pc:sldMk cId="2379720330" sldId="2147479674"/>
        </pc:sldMkLst>
        <pc:spChg chg="mod">
          <ac:chgData name="leeann.dias@sasbri.com" userId="S::urn:spo:guest#leeann.dias@sasbri.com::" providerId="AD" clId="Web-{669C2415-D01A-1645-74E5-748158EAF2A6}" dt="2025-03-31T22:25:10.079" v="2" actId="20577"/>
          <ac:spMkLst>
            <pc:docMk/>
            <pc:sldMk cId="2379720330" sldId="2147479674"/>
            <ac:spMk id="67" creationId="{5F76C3FB-81D3-4237-84CA-9867278C6A2E}"/>
          </ac:spMkLst>
        </pc:spChg>
        <pc:spChg chg="mod">
          <ac:chgData name="leeann.dias@sasbri.com" userId="S::urn:spo:guest#leeann.dias@sasbri.com::" providerId="AD" clId="Web-{669C2415-D01A-1645-74E5-748158EAF2A6}" dt="2025-03-31T22:25:04.329" v="0" actId="20577"/>
          <ac:spMkLst>
            <pc:docMk/>
            <pc:sldMk cId="2379720330" sldId="2147479674"/>
            <ac:spMk id="70" creationId="{E895E37B-A6B0-4B18-AA45-957D3F165070}"/>
          </ac:spMkLst>
        </pc:spChg>
      </pc:sldChg>
    </pc:docChg>
  </pc:docChgLst>
  <pc:docChgLst>
    <pc:chgData name="leeann.dias@sasbri.com" userId="S::urn:spo:guest#leeann.dias@sasbri.com::" providerId="AD" clId="Web-{72815BA6-6A65-CD2F-292D-CD75ADF868FE}"/>
    <pc:docChg chg="modSld">
      <pc:chgData name="leeann.dias@sasbri.com" userId="S::urn:spo:guest#leeann.dias@sasbri.com::" providerId="AD" clId="Web-{72815BA6-6A65-CD2F-292D-CD75ADF868FE}" dt="2025-03-31T11:49:48.252" v="5" actId="20577"/>
      <pc:docMkLst>
        <pc:docMk/>
      </pc:docMkLst>
      <pc:sldChg chg="modSp">
        <pc:chgData name="leeann.dias@sasbri.com" userId="S::urn:spo:guest#leeann.dias@sasbri.com::" providerId="AD" clId="Web-{72815BA6-6A65-CD2F-292D-CD75ADF868FE}" dt="2025-03-31T11:49:48.252" v="5" actId="20577"/>
        <pc:sldMkLst>
          <pc:docMk/>
          <pc:sldMk cId="1244466634" sldId="2147479664"/>
        </pc:sldMkLst>
        <pc:spChg chg="mod">
          <ac:chgData name="leeann.dias@sasbri.com" userId="S::urn:spo:guest#leeann.dias@sasbri.com::" providerId="AD" clId="Web-{72815BA6-6A65-CD2F-292D-CD75ADF868FE}" dt="2025-03-31T11:49:48.252" v="5" actId="20577"/>
          <ac:spMkLst>
            <pc:docMk/>
            <pc:sldMk cId="1244466634" sldId="2147479664"/>
            <ac:spMk id="12" creationId="{7CD847CA-B8F5-43A8-9CD1-FF6E992292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Sans Display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Sans Display" pitchFamily="2" charset="0"/>
              </a:rPr>
              <a:t>3/31/2025 3:25 PM</a:t>
            </a:fld>
            <a:endParaRPr lang="en-US">
              <a:latin typeface="Segoe Sans Display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Sans Display" pitchFamily="2" charset="0"/>
                <a:ea typeface="Segoe UI" pitchFamily="34" charset="0"/>
                <a:cs typeface="Segoe Sans Display" pitchFamily="2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Sans Display" pitchFamily="2" charset="0"/>
              </a:rPr>
              <a:t>‹#›</a:t>
            </a:fld>
            <a:endParaRPr lang="en-US">
              <a:latin typeface="Segoe Sans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Sans Display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>
                <a:latin typeface="Segoe Sans Display" pitchFamily="2" charset="0"/>
                <a:cs typeface="Segoe Sans Display" pitchFamily="2" charset="0"/>
              </a:defRPr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a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Sans Display" pitchFamily="2" charset="0"/>
              </a:defRPr>
            </a:lvl1pPr>
          </a:lstStyle>
          <a:p>
            <a:fld id="{386CE63F-9E7F-4C04-9D0D-FCA25A8E9E86}" type="datetime8">
              <a:rPr lang="en-US" smtClean="0"/>
              <a:pPr/>
              <a:t>3/31/2025 3:20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Sans Display" pitchFamily="2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5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946579-D753-EB82-9EBE-711F5D663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5"/>
            <a:ext cx="12192000" cy="68622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FD4B58-CDF6-72D9-EA78-42606F61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E399"/>
              </a:gs>
              <a:gs pos="100000">
                <a:srgbClr val="FFE399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Graphic 6" descr="Microsoft Security">
            <a:extLst>
              <a:ext uri="{FF2B5EF4-FFF2-40B4-BE49-F238E27FC236}">
                <a16:creationId xmlns:a16="http://schemas.microsoft.com/office/drawing/2014/main" id="{97DF7797-AB60-E151-D2B8-6D0976D7E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000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89B8347-537A-9576-6AAD-31AC0822D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680A9-E1CB-5B53-219D-F848CCF7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448" y="0"/>
            <a:ext cx="608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A33859C1-D178-8DAF-88A5-45B3F42E6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A5EAB-92AF-CBDC-3913-B7A5E08A6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448" y="0"/>
            <a:ext cx="608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BE3000C1-801E-43EF-158B-C6778F6B6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EF103-1FB7-7E05-B436-1B39BEED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6094923" y="0"/>
            <a:ext cx="6097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AC8B23DF-C49A-493B-74A8-359F40BD3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80BAE-D63C-356D-256B-A4DA18F44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3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54A1308D-EAAB-930A-D016-3C236169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6BEBD-F376-AC3C-6FAF-856A71D22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376" y="0"/>
            <a:ext cx="609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51B21C3F-0ACB-1D54-3978-4C15EB6DE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7A637-33BF-289F-AA74-069C187A1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73" y="0"/>
            <a:ext cx="609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CD178E6C-344F-91D9-35BD-CD8D9458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8923B-7A7F-A404-F664-261AEFD56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47" y="0"/>
            <a:ext cx="6095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A38B7E-C277-EC82-55D7-6481C181A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2" y="1"/>
            <a:ext cx="12191998" cy="6857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8D12B-EC7B-EA1B-4057-AF9DA412C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5867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AACD-E573-9F14-634A-1D5A1A0EA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AEC04C3-05AF-D886-BA04-C2B92AE1C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D107A7B-CDA6-22BC-0F0F-6907FBBCC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000" userDrawn="1">
          <p15:clr>
            <a:srgbClr val="5ACBF0"/>
          </p15:clr>
        </p15:guide>
        <p15:guide id="6" pos="3360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19B9D8-B411-3BC6-C1C8-1D6D45719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0BD01-3D97-785B-8320-C14AF7E1E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FFEAA53-3411-D917-E9C0-67CC05806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1BE3155B-A4DB-435E-6E23-55C31BDA9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F47B18-3C9F-3945-4382-2ECB20DE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777E1-4699-B986-EC57-1B6944F1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2FB5-E859-F6AA-DD14-D4083B87E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D837864-D70E-678B-2209-B7AE9D3C5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6BA899B3-8491-96A9-FF00-284B3D4EC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hot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29336-D518-B358-7303-8178BC20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382"/>
            <a:ext cx="12192000" cy="68552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7097AE-CB80-8F48-F10A-6DD048C0C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59724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0" name="Picture 9" descr="Microsoft Security">
            <a:extLst>
              <a:ext uri="{FF2B5EF4-FFF2-40B4-BE49-F238E27FC236}">
                <a16:creationId xmlns:a16="http://schemas.microsoft.com/office/drawing/2014/main" id="{D6A0ADE4-A89A-522A-4B0C-2B211CA4B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2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48BB96-7264-9530-CDE0-CFBAECE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C7AC9-1320-B560-2729-19A72498C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7AC5C-D3D1-7CD0-058A-BF0F18A5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48213E6-EE22-FC5F-7A29-7005DFDA67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2EC0010-45A7-C133-D28C-19A2C2307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04DD2-8161-CEFE-E805-16FD5E2B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58876-CBC5-2CC7-B64B-7A0BE5426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93527-788F-A6FD-FF51-C35F691FC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DE02AD-BF56-503B-C72F-C737C69FD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CD92627-BCCD-EC35-AFDC-9C9A6010D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2" name="Graphic 1" descr="Microsoft Security">
            <a:extLst>
              <a:ext uri="{FF2B5EF4-FFF2-40B4-BE49-F238E27FC236}">
                <a16:creationId xmlns:a16="http://schemas.microsoft.com/office/drawing/2014/main" id="{C4A877E6-C868-9317-1559-B76DE5CD8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4" name="Picture 3" descr="Microsoft Security">
            <a:extLst>
              <a:ext uri="{FF2B5EF4-FFF2-40B4-BE49-F238E27FC236}">
                <a16:creationId xmlns:a16="http://schemas.microsoft.com/office/drawing/2014/main" id="{97141C24-5E27-2F3B-12B4-814CC0DA5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Full Ble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72F4F47-D990-0696-0A43-94AD105A5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7C34D-6499-E383-F680-0F34EF3CB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4" name="Picture 3" descr="Microsoft Security">
            <a:extLst>
              <a:ext uri="{FF2B5EF4-FFF2-40B4-BE49-F238E27FC236}">
                <a16:creationId xmlns:a16="http://schemas.microsoft.com/office/drawing/2014/main" id="{97141C24-5E27-2F3B-12B4-814CC0DA5D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32" userDrawn="1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148963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8273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B635B1-6F51-4062-A3E0-951D54F3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69" b="3076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61988" indent="0">
              <a:buNone/>
              <a:defRPr>
                <a:solidFill>
                  <a:schemeClr val="tx1"/>
                </a:solidFill>
              </a:defRPr>
            </a:lvl4pPr>
            <a:lvl5pPr marL="85566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80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Column 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26E180-7F29-4901-A8A3-93F5F0FD9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258" r="37060" b="56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61988" indent="0">
              <a:buNone/>
              <a:defRPr>
                <a:solidFill>
                  <a:schemeClr val="tx1"/>
                </a:solidFill>
              </a:defRPr>
            </a:lvl4pPr>
            <a:lvl5pPr marL="85566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10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Column Bulleted Tex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61988" indent="0">
              <a:buNone/>
              <a:defRPr>
                <a:solidFill>
                  <a:schemeClr val="tx1"/>
                </a:solidFill>
              </a:defRPr>
            </a:lvl4pPr>
            <a:lvl5pPr marL="85566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96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489639"/>
          </a:xfrm>
        </p:spPr>
        <p:txBody>
          <a:bodyPr wrap="square">
            <a:sp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5798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hoto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8B7FA5-5F12-7CD7-6D40-01EB073E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566"/>
            <a:ext cx="12192000" cy="6854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659676-01B7-3FED-8149-6F194C46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5867400" cy="6858000"/>
          </a:xfrm>
          <a:prstGeom prst="rect">
            <a:avLst/>
          </a:prstGeom>
          <a:gradFill flip="none" rotWithShape="1">
            <a:gsLst>
              <a:gs pos="0">
                <a:srgbClr val="5C4738">
                  <a:alpha val="80000"/>
                </a:srgbClr>
              </a:gs>
              <a:gs pos="100000">
                <a:srgbClr val="BF9474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Microsoft Security">
            <a:extLst>
              <a:ext uri="{FF2B5EF4-FFF2-40B4-BE49-F238E27FC236}">
                <a16:creationId xmlns:a16="http://schemas.microsoft.com/office/drawing/2014/main" id="{12A012A5-4EF7-CE94-0AFD-ACB048744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2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08" userDrawn="1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148963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148963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9146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4896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Segoe Sans Display" pitchFamily="2" charset="0"/>
                <a:cs typeface="Segoe Sans Display" pitchFamily="2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4896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Segoe Sans Display" pitchFamily="2" charset="0"/>
                <a:cs typeface="Segoe Sans Display" pitchFamily="2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2421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489639"/>
          </a:xfrm>
        </p:spPr>
        <p:txBody>
          <a:bodyPr>
            <a:spAutoFit/>
          </a:bodyPr>
          <a:lstStyle>
            <a:lvl1pPr marL="171450" indent="-171450">
              <a:defRPr lang="en-US" sz="20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489639"/>
          </a:xfrm>
        </p:spPr>
        <p:txBody>
          <a:bodyPr>
            <a:spAutoFit/>
          </a:bodyPr>
          <a:lstStyle>
            <a:lvl1pPr marL="171450" indent="-171450">
              <a:defRPr lang="en-US" sz="20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31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1489639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1489639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897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113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2656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324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172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 Text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1581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 Text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5771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Half Photo 1">
    <p:bg>
      <p:bgPr>
        <a:solidFill>
          <a:srgbClr val="09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D850CE1-AF74-4560-8EA6-F464700D0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custGeom>
            <a:avLst/>
            <a:gdLst>
              <a:gd name="connsiteX0" fmla="*/ 0 w 5334000"/>
              <a:gd name="connsiteY0" fmla="*/ 0 h 6858000"/>
              <a:gd name="connsiteX1" fmla="*/ 5334000 w 5334000"/>
              <a:gd name="connsiteY1" fmla="*/ 0 h 6858000"/>
              <a:gd name="connsiteX2" fmla="*/ 5334000 w 5334000"/>
              <a:gd name="connsiteY2" fmla="*/ 6858000 h 6858000"/>
              <a:gd name="connsiteX3" fmla="*/ 0 w 533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6858000">
                <a:moveTo>
                  <a:pt x="0" y="0"/>
                </a:moveTo>
                <a:lnTo>
                  <a:pt x="5334000" y="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5507735" cy="1107996"/>
          </a:xfrm>
        </p:spPr>
        <p:txBody>
          <a:bodyPr wrap="square" anchor="t" anchorCtr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503369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CE4F6F6-E51C-4495-9F4E-563052817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8783" y="583123"/>
            <a:ext cx="2272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Text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FCF1DE-AA81-4726-A7E0-9DA2269E6C4A}"/>
              </a:ext>
            </a:extLst>
          </p:cNvPr>
          <p:cNvSpPr/>
          <p:nvPr userDrawn="1"/>
        </p:nvSpPr>
        <p:spPr bwMode="auto">
          <a:xfrm>
            <a:off x="0" y="4127500"/>
            <a:ext cx="12192000" cy="27305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23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ext Only - left side 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4127692" cy="1107996"/>
          </a:xfrm>
        </p:spPr>
        <p:txBody>
          <a:bodyPr wrap="square" anchor="t">
            <a:spAutoFit/>
          </a:bodyPr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626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333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 Tex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93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A7ED4F-056F-C53F-E2BF-EA4A8412D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3385" y="0"/>
            <a:ext cx="1218523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3F9C-7592-411B-E1FE-6872AE77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75" y="585788"/>
            <a:ext cx="7262813" cy="5683250"/>
          </a:xfrm>
          <a:prstGeom prst="roundRect">
            <a:avLst>
              <a:gd name="adj" fmla="val 140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63" y="1871327"/>
            <a:ext cx="5948362" cy="553998"/>
          </a:xfrm>
        </p:spPr>
        <p:txBody>
          <a:bodyPr wrap="square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4D167-A877-DD4F-71B6-1B226D482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236663" y="1053765"/>
            <a:ext cx="524538" cy="4572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4" name="Graphic 9">
              <a:extLst>
                <a:ext uri="{FF2B5EF4-FFF2-40B4-BE49-F238E27FC236}">
                  <a16:creationId xmlns:a16="http://schemas.microsoft.com/office/drawing/2014/main" id="{7E30BC2E-C9E5-9640-484B-8757872AA340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" name="Graphic 9">
              <a:extLst>
                <a:ext uri="{FF2B5EF4-FFF2-40B4-BE49-F238E27FC236}">
                  <a16:creationId xmlns:a16="http://schemas.microsoft.com/office/drawing/2014/main" id="{E3CA75AC-6E69-6F07-C66F-627EE593FCC1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1058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DC386-0D96-E22F-E2BE-804A581F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1551"/>
            <a:ext cx="12192000" cy="6854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3F9C-7592-411B-E1FE-6872AE77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75" y="585788"/>
            <a:ext cx="7262813" cy="5683250"/>
          </a:xfrm>
          <a:prstGeom prst="roundRect">
            <a:avLst>
              <a:gd name="adj" fmla="val 140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63" y="1871327"/>
            <a:ext cx="5948362" cy="553998"/>
          </a:xfrm>
        </p:spPr>
        <p:txBody>
          <a:bodyPr wrap="square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4D167-A877-DD4F-71B6-1B226D482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236663" y="1053765"/>
            <a:ext cx="524538" cy="4572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4" name="Graphic 9">
              <a:extLst>
                <a:ext uri="{FF2B5EF4-FFF2-40B4-BE49-F238E27FC236}">
                  <a16:creationId xmlns:a16="http://schemas.microsoft.com/office/drawing/2014/main" id="{7E30BC2E-C9E5-9640-484B-8757872AA340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" name="Graphic 9">
              <a:extLst>
                <a:ext uri="{FF2B5EF4-FFF2-40B4-BE49-F238E27FC236}">
                  <a16:creationId xmlns:a16="http://schemas.microsoft.com/office/drawing/2014/main" id="{E3CA75AC-6E69-6F07-C66F-627EE593FCC1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491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  <p15:guide id="35" orient="horz" pos="2160" userDrawn="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362200"/>
            <a:ext cx="7249224" cy="553998"/>
          </a:xfrm>
        </p:spPr>
        <p:txBody>
          <a:bodyPr wrap="square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F2B542-236C-FF9E-34DA-F674AC8C2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5" name="Graphic 9">
              <a:extLst>
                <a:ext uri="{FF2B5EF4-FFF2-40B4-BE49-F238E27FC236}">
                  <a16:creationId xmlns:a16="http://schemas.microsoft.com/office/drawing/2014/main" id="{8616100D-B493-F639-609A-59DC6A2B2945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" name="Graphic 9">
              <a:extLst>
                <a:ext uri="{FF2B5EF4-FFF2-40B4-BE49-F238E27FC236}">
                  <a16:creationId xmlns:a16="http://schemas.microsoft.com/office/drawing/2014/main" id="{254D7E75-4226-8293-E429-5E73E9130D6B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8499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90" y="2362200"/>
            <a:ext cx="7255097" cy="553998"/>
          </a:xfrm>
        </p:spPr>
        <p:txBody>
          <a:bodyPr wrap="square" anchor="t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AA9347-2B91-81A1-D35B-C367CA321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7" name="Graphic 9">
              <a:extLst>
                <a:ext uri="{FF2B5EF4-FFF2-40B4-BE49-F238E27FC236}">
                  <a16:creationId xmlns:a16="http://schemas.microsoft.com/office/drawing/2014/main" id="{1955151A-4300-7EE0-BD6F-1D9D68052193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CE786B1F-884A-07DB-5A7A-8634C2585C33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317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44" userDrawn="1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13A1B1-3A31-817C-8E25-E88AD8A3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362200"/>
            <a:ext cx="5363274" cy="1107996"/>
          </a:xfrm>
        </p:spPr>
        <p:txBody>
          <a:bodyPr wrap="square" anchor="t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970E2-4100-E5B0-8BBF-0C578DCB4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9" name="Graphic 9">
              <a:extLst>
                <a:ext uri="{FF2B5EF4-FFF2-40B4-BE49-F238E27FC236}">
                  <a16:creationId xmlns:a16="http://schemas.microsoft.com/office/drawing/2014/main" id="{5A418B6C-90EA-A6F6-53A8-E205BD8DE8CB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514C0156-92FD-636D-EE62-515C7E197032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709A26E-BED0-3294-69A4-0DDAAE9C2C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85025" y="1211263"/>
            <a:ext cx="4435475" cy="44354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/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594956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68" userDrawn="1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44" userDrawn="1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36" userDrawn="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0" userDrawn="1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  <p15:guide id="33" pos="333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6D6EE357-5FBE-EF45-EDC4-EB022C75B1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85025" y="1211262"/>
            <a:ext cx="4435475" cy="44354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/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16CA86-851F-5A66-72F8-611E57EE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362200"/>
            <a:ext cx="5363274" cy="1107996"/>
          </a:xfrm>
        </p:spPr>
        <p:txBody>
          <a:bodyPr wrap="square" anchor="t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A80FC4-BF13-32EC-AC2C-CCF799F9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ACB80D2C-8BBC-86B2-4F0A-E84BC66B3773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730E620F-1CE6-FC30-06F9-60DE40676085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15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44" userDrawn="1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36" userDrawn="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  <p15:guide id="33" pos="3336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307777"/>
          </a:xfrm>
        </p:spPr>
        <p:txBody>
          <a:bodyPr/>
          <a:lstStyle>
            <a:lvl1pPr marL="0" indent="0">
              <a:buNone/>
              <a:defRPr sz="20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3334" y="3481020"/>
            <a:ext cx="4648200" cy="1077218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334" y="5472380"/>
            <a:ext cx="46482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334" y="307984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3334" y="506760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security specialists</a:t>
            </a:r>
          </a:p>
        </p:txBody>
      </p:sp>
    </p:spTree>
    <p:extLst>
      <p:ext uri="{BB962C8B-B14F-4D97-AF65-F5344CB8AC3E}">
        <p14:creationId xmlns:p14="http://schemas.microsoft.com/office/powerpoint/2010/main" val="26140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Squar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8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27447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9259681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Squar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63888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17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60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48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Low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654328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Upp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122900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8568238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13571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CC657-13EF-495C-AE10-E510F5BBD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258" r="37060" b="56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1107996"/>
          </a:xfrm>
        </p:spPr>
        <p:txBody>
          <a:bodyPr/>
          <a:lstStyle>
            <a:lvl1pPr marL="0" indent="0">
              <a:buNone/>
              <a:defRPr sz="24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8578" y="3481020"/>
            <a:ext cx="4648200" cy="1077218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8" y="5472380"/>
            <a:ext cx="46482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578" y="307984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578" y="506760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security specialists</a:t>
            </a:r>
          </a:p>
        </p:txBody>
      </p:sp>
    </p:spTree>
    <p:extLst>
      <p:ext uri="{BB962C8B-B14F-4D97-AF65-F5344CB8AC3E}">
        <p14:creationId xmlns:p14="http://schemas.microsoft.com/office/powerpoint/2010/main" val="34563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9918695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1661383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36824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8010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8367421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36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893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2822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nd Text Side by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173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5"/>
            <a:ext cx="6667500" cy="5683254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22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1107996"/>
          </a:xfrm>
        </p:spPr>
        <p:txBody>
          <a:bodyPr/>
          <a:lstStyle>
            <a:lvl1pPr marL="0" indent="0">
              <a:buNone/>
              <a:defRPr sz="24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163" y="3782840"/>
            <a:ext cx="2520000" cy="1938992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3332" y="3786440"/>
            <a:ext cx="2520000" cy="1292662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163" y="3103115"/>
            <a:ext cx="2520000" cy="492443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</a:t>
            </a:r>
            <a:br>
              <a:rPr lang="en-US"/>
            </a:br>
            <a:r>
              <a:rPr lang="en-US"/>
              <a:t>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332" y="3103115"/>
            <a:ext cx="2520000" cy="492443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</a:t>
            </a:r>
            <a:br>
              <a:rPr lang="en-US"/>
            </a:br>
            <a:r>
              <a:rPr lang="en-US"/>
              <a:t>security specialists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B8246-3BD8-4D6A-BBA8-290EA45D28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58000" y="1"/>
            <a:ext cx="5334000" cy="6857999"/>
          </a:xfrm>
          <a:blipFill>
            <a:blip r:embed="rId4"/>
            <a:srcRect/>
            <a:stretch>
              <a:fillRect l="-105477" r="-64284" b="-18021"/>
            </a:stretch>
          </a:blipFill>
        </p:spPr>
        <p:txBody>
          <a:bodyPr tIns="864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486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6576392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928592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8578402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864169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127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5603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F55AF-07A0-E53A-0789-86E0BA8D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730"/>
            <a:ext cx="12192000" cy="6854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5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91C97-0F4B-CB0B-3806-07BEEA5F7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19"/>
            <a:ext cx="12192000" cy="6857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805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80E26-77D9-EDA1-6B0D-E498A450A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65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Half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615553"/>
          </a:xfrm>
        </p:spPr>
        <p:txBody>
          <a:bodyPr/>
          <a:lstStyle>
            <a:lvl1pPr marL="0" indent="0">
              <a:buNone/>
              <a:defRPr sz="20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163" y="2917175"/>
            <a:ext cx="2520000" cy="1477328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3332" y="2920775"/>
            <a:ext cx="2520000" cy="92333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163" y="2364450"/>
            <a:ext cx="2520000" cy="43088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</a:t>
            </a:r>
            <a:br>
              <a:rPr lang="en-US"/>
            </a:br>
            <a:r>
              <a:rPr lang="en-US"/>
              <a:t>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332" y="2364450"/>
            <a:ext cx="2520000" cy="43088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</a:t>
            </a:r>
            <a:br>
              <a:rPr lang="en-US"/>
            </a:br>
            <a:r>
              <a:rPr lang="en-US"/>
              <a:t>security specialists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B8246-3BD8-4D6A-BBA8-290EA45D28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58000" y="1"/>
            <a:ext cx="5334000" cy="6857999"/>
          </a:xfrm>
          <a:blipFill>
            <a:blip r:embed="rId4"/>
            <a:srcRect/>
            <a:stretch>
              <a:fillRect l="-64285" r="-64285"/>
            </a:stretch>
          </a:blipFill>
        </p:spPr>
        <p:txBody>
          <a:bodyPr tIns="864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0B085-DDE7-88C6-CC2C-8FA66A131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76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7A2C0C-5A6D-7740-29B0-946ED0BE2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864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79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F2C24F-5B26-E853-33E8-371952F8F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235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4D503-F46F-BFA0-6453-FB10F5385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-15917" y="1691"/>
            <a:ext cx="12192000" cy="685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31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89FDC-525A-CF23-3070-940BC162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773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70C3B-D4ED-F3F0-36A3-8D6A980C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146" y="0"/>
            <a:ext cx="121897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88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9DD60-6582-EC28-94B1-2DB255180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12182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061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46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7697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048A-4F0D-B875-375B-E7827CA8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-824268"/>
            <a:ext cx="11018520" cy="553998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8535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3502A24C-F0AE-45EF-84FC-2E368A2F4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69" b="3076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5347BE-FB11-4C59-9106-180A4081F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51857" y="5105194"/>
            <a:ext cx="0" cy="143640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4">
            <a:extLst>
              <a:ext uri="{FF2B5EF4-FFF2-40B4-BE49-F238E27FC236}">
                <a16:creationId xmlns:a16="http://schemas.microsoft.com/office/drawing/2014/main" id="{89F6B590-ADC5-4ADE-9C5B-FA4F4AB790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6926" y="5105194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  <a:p>
            <a:r>
              <a:rPr lang="en-US"/>
              <a:t>PLACEHOLDER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19B61A-3F94-4275-96C5-36D7BDD3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5045" y="5105194"/>
            <a:ext cx="0" cy="143640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ECE69-87DD-4F6B-AA52-57856FA5D8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163" y="5103866"/>
            <a:ext cx="2924625" cy="590931"/>
          </a:xfrm>
        </p:spPr>
        <p:txBody>
          <a:bodyPr rIns="72000"/>
          <a:lstStyle>
            <a:lvl1pPr marL="0" indent="0">
              <a:buNone/>
              <a:defRPr sz="1200" baseline="0">
                <a:latin typeface="+mj-lt"/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lvl="0"/>
            <a:r>
              <a:rPr lang="en-US"/>
              <a:t>About [Partner]</a:t>
            </a:r>
          </a:p>
          <a:p>
            <a:pPr lvl="0"/>
            <a:r>
              <a:rPr lang="en-US"/>
              <a:t>[Flexible partner content space – templated but open ended]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AB1F5C50-B197-40A3-80CC-9635B8094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163" y="5766334"/>
            <a:ext cx="2924625" cy="369332"/>
          </a:xfrm>
        </p:spPr>
        <p:txBody>
          <a:bodyPr rIns="72000"/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6D03009-1BAF-4F93-A0AC-72099CF8A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0114" y="5103866"/>
            <a:ext cx="2924625" cy="849463"/>
          </a:xfrm>
        </p:spPr>
        <p:txBody>
          <a:bodyPr rIns="72000"/>
          <a:lstStyle>
            <a:lvl1pPr marL="0" indent="0">
              <a:buNone/>
              <a:defRPr sz="1200" baseline="0">
                <a:latin typeface="+mj-lt"/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[Presenter Name]</a:t>
            </a:r>
            <a:endParaRPr lang="en-US" sz="1200">
              <a:solidFill>
                <a:prstClr val="black"/>
              </a:solidFill>
            </a:endParaRPr>
          </a:p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[Presenter Title]</a:t>
            </a:r>
          </a:p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[Phone]</a:t>
            </a:r>
          </a:p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[Email]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027E431-165A-4D19-990A-46967C09E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0116" y="6022537"/>
            <a:ext cx="2924625" cy="553998"/>
          </a:xfrm>
        </p:spPr>
        <p:txBody>
          <a:bodyPr rIns="72000"/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lvl="0"/>
            <a:r>
              <a:rPr lang="en-US"/>
              <a:t>[Potentially room for two speakers? Flexible partner content space – templated but open ended]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345AB716-5106-4C4B-9596-B00095A58A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852" y="5103866"/>
            <a:ext cx="2461446" cy="184666"/>
          </a:xfrm>
        </p:spPr>
        <p:txBody>
          <a:bodyPr wrap="square">
            <a:sp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[Partner CTA]</a:t>
            </a:r>
          </a:p>
        </p:txBody>
      </p:sp>
      <p:sp>
        <p:nvSpPr>
          <p:cNvPr id="42" name="Text Placeholder 47">
            <a:extLst>
              <a:ext uri="{FF2B5EF4-FFF2-40B4-BE49-F238E27FC236}">
                <a16:creationId xmlns:a16="http://schemas.microsoft.com/office/drawing/2014/main" id="{3460170F-EAD0-4AF2-BDD1-E75A4AE22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607" y="5436264"/>
            <a:ext cx="2462171" cy="81253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Learn more about our services &gt;</a:t>
            </a:r>
          </a:p>
          <a:p>
            <a:pPr lvl="0"/>
            <a:r>
              <a:rPr lang="en-US"/>
              <a:t>[Link to partner website]</a:t>
            </a:r>
          </a:p>
          <a:p>
            <a:pPr lvl="0"/>
            <a:r>
              <a:rPr lang="en-US"/>
              <a:t>[Contact details]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9C6FB1-F633-4671-8D9A-BD253BB9BBD7}"/>
              </a:ext>
            </a:extLst>
          </p:cNvPr>
          <p:cNvGrpSpPr/>
          <p:nvPr userDrawn="1"/>
        </p:nvGrpSpPr>
        <p:grpSpPr>
          <a:xfrm>
            <a:off x="8844880" y="5070199"/>
            <a:ext cx="252000" cy="252000"/>
            <a:chOff x="2708275" y="8281369"/>
            <a:chExt cx="252000" cy="252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D7292C7-5839-4827-8FF0-1CEE40FA9915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FEA38B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aphic 32">
              <a:extLst>
                <a:ext uri="{FF2B5EF4-FFF2-40B4-BE49-F238E27FC236}">
                  <a16:creationId xmlns:a16="http://schemas.microsoft.com/office/drawing/2014/main" id="{9193E6C5-2701-4F09-B1FD-2C857E192D51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FC6914-5CBC-4D36-9571-71AF98D8A352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7E1573-CB46-4E37-AFA9-052D541D69D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77420A-B0EB-4D88-969F-1FB81BDED28A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A8097A-3DBB-4F2A-9600-5F637D9C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99808" y="5105194"/>
            <a:ext cx="0" cy="143640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B6E60B6C-E1E9-4695-872B-F226C5144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4898137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ECD0111B-10E5-4932-BCC9-4AA626B09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4431432"/>
            <a:ext cx="5941307" cy="36933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spc="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Together, let’s supercharge your security</a:t>
            </a:r>
          </a:p>
        </p:txBody>
      </p:sp>
    </p:spTree>
    <p:extLst>
      <p:ext uri="{BB962C8B-B14F-4D97-AF65-F5344CB8AC3E}">
        <p14:creationId xmlns:p14="http://schemas.microsoft.com/office/powerpoint/2010/main" val="29547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675-1EDC-10A9-79BB-CA60778FC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-824268"/>
            <a:ext cx="11018520" cy="553998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26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s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  <a:ea typeface="Segoe Sans Display" pitchFamily="2" charset="0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Sans Display" pitchFamily="2" charset="0"/>
                <a:ea typeface="Segoe Sans Display" pitchFamily="2" charset="0"/>
                <a:cs typeface="Segoe Sans Display" pitchFamily="2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6547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Sans Display" pitchFamily="2" charset="0"/>
              </a:rPr>
              <a:t>© Copyright Microsoft Corporation. All rights reserved. </a:t>
            </a:r>
          </a:p>
        </p:txBody>
      </p:sp>
      <p:pic>
        <p:nvPicPr>
          <p:cNvPr id="4" name="Picture 3" descr="Microsoft Security">
            <a:extLst>
              <a:ext uri="{FF2B5EF4-FFF2-40B4-BE49-F238E27FC236}">
                <a16:creationId xmlns:a16="http://schemas.microsoft.com/office/drawing/2014/main" id="{4AF1DC5D-9E4C-61B6-29E6-3134DF76E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FF0FC9-6B16-7B48-F8A5-349518F8D9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-824268"/>
            <a:ext cx="11018520" cy="553998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59451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952C-FC35-35EA-ED81-A8FF0EBE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39C9-AE24-540A-FFC5-44620BC1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EE2D4-281C-636C-BCBD-2B6933BB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34AD-ED9D-4265-9FF9-720D488C3B53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3FAF-89C0-16BB-64A8-44E68A5C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4713D-C77A-BAAA-4C66-D1BC2785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5521-6879-4B9C-8A07-0F2C43E1F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850FD37-180C-4461-A7B4-B490D2BDD4A8}"/>
              </a:ext>
            </a:extLst>
          </p:cNvPr>
          <p:cNvSpPr/>
          <p:nvPr userDrawn="1"/>
        </p:nvSpPr>
        <p:spPr bwMode="auto">
          <a:xfrm>
            <a:off x="13792200" y="1983758"/>
            <a:ext cx="1041400" cy="906724"/>
          </a:xfrm>
          <a:prstGeom prst="rect">
            <a:avLst/>
          </a:prstGeom>
          <a:solidFill>
            <a:srgbClr val="8DC8E8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E5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Blue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D26677-2D65-422D-8A57-684D3BF65584}"/>
              </a:ext>
            </a:extLst>
          </p:cNvPr>
          <p:cNvSpPr/>
          <p:nvPr userDrawn="1"/>
        </p:nvSpPr>
        <p:spPr bwMode="auto">
          <a:xfrm>
            <a:off x="13792200" y="991879"/>
            <a:ext cx="1041400" cy="906724"/>
          </a:xfrm>
          <a:prstGeom prst="rect">
            <a:avLst/>
          </a:prstGeom>
          <a:solidFill>
            <a:srgbClr val="FFB3BB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E3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Red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14B3C1-19DD-4B82-B0A7-6CAD03AC5256}"/>
              </a:ext>
            </a:extLst>
          </p:cNvPr>
          <p:cNvSpPr/>
          <p:nvPr userDrawn="1"/>
        </p:nvSpPr>
        <p:spPr bwMode="auto">
          <a:xfrm>
            <a:off x="13792200" y="2975637"/>
            <a:ext cx="1041400" cy="906724"/>
          </a:xfrm>
          <a:prstGeom prst="rect">
            <a:avLst/>
          </a:prstGeom>
          <a:solidFill>
            <a:srgbClr val="FFA38B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Entra</a:t>
            </a: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ID P2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Orange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845101-4EA0-4241-9E26-D0E553C6CD04}"/>
              </a:ext>
            </a:extLst>
          </p:cNvPr>
          <p:cNvSpPr/>
          <p:nvPr userDrawn="1"/>
        </p:nvSpPr>
        <p:spPr bwMode="auto">
          <a:xfrm>
            <a:off x="13792200" y="3967516"/>
            <a:ext cx="1041400" cy="906724"/>
          </a:xfrm>
          <a:prstGeom prst="rect">
            <a:avLst/>
          </a:prstGeom>
          <a:solidFill>
            <a:srgbClr val="D9D9D6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M365 E5 Compliance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Gray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2F4643E-326D-406F-8C4D-18909450E91B}"/>
              </a:ext>
            </a:extLst>
          </p:cNvPr>
          <p:cNvSpPr/>
          <p:nvPr userDrawn="1"/>
        </p:nvSpPr>
        <p:spPr bwMode="auto">
          <a:xfrm>
            <a:off x="13792200" y="4959395"/>
            <a:ext cx="1041400" cy="906724"/>
          </a:xfrm>
          <a:prstGeom prst="rect">
            <a:avLst/>
          </a:prstGeom>
          <a:solidFill>
            <a:srgbClr val="FFE399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M365 E5 Information Protection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 dirty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Yellow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2AF51F-1655-4C82-9ABA-A314E0551BCA}"/>
              </a:ext>
            </a:extLst>
          </p:cNvPr>
          <p:cNvSpPr/>
          <p:nvPr userDrawn="1"/>
        </p:nvSpPr>
        <p:spPr bwMode="auto">
          <a:xfrm>
            <a:off x="13792200" y="0"/>
            <a:ext cx="1041400" cy="906724"/>
          </a:xfrm>
          <a:prstGeom prst="rect">
            <a:avLst/>
          </a:prstGeom>
          <a:solidFill>
            <a:srgbClr val="B9DCD2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Business Premium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Teal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ADE6D5D-968D-4AC6-91F5-F43110FA9B4C}"/>
              </a:ext>
            </a:extLst>
          </p:cNvPr>
          <p:cNvSpPr/>
          <p:nvPr userDrawn="1"/>
        </p:nvSpPr>
        <p:spPr bwMode="auto">
          <a:xfrm>
            <a:off x="13792200" y="5951276"/>
            <a:ext cx="1041400" cy="906724"/>
          </a:xfrm>
          <a:prstGeom prst="rect">
            <a:avLst/>
          </a:prstGeom>
          <a:solidFill>
            <a:srgbClr val="D59ED7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M365 E5 Security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Light Magenta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700" b="0">
              <a:solidFill>
                <a:schemeClr val="tx1"/>
              </a:solidFill>
              <a:latin typeface="+mn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2" r:id="rId1"/>
    <p:sldLayoutId id="2147485518" r:id="rId2"/>
    <p:sldLayoutId id="2147485503" r:id="rId3"/>
    <p:sldLayoutId id="2147485542" r:id="rId4"/>
    <p:sldLayoutId id="2147485549" r:id="rId5"/>
    <p:sldLayoutId id="2147485552" r:id="rId6"/>
    <p:sldLayoutId id="2147485553" r:id="rId7"/>
    <p:sldLayoutId id="2147485554" r:id="rId8"/>
    <p:sldLayoutId id="2147485550" r:id="rId9"/>
    <p:sldLayoutId id="2147485449" r:id="rId10"/>
    <p:sldLayoutId id="2147485505" r:id="rId11"/>
    <p:sldLayoutId id="2147485512" r:id="rId12"/>
    <p:sldLayoutId id="2147485513" r:id="rId13"/>
    <p:sldLayoutId id="2147485514" r:id="rId14"/>
    <p:sldLayoutId id="2147485515" r:id="rId15"/>
    <p:sldLayoutId id="2147485516" r:id="rId16"/>
    <p:sldLayoutId id="2147485506" r:id="rId17"/>
    <p:sldLayoutId id="2147485507" r:id="rId18"/>
    <p:sldLayoutId id="2147485508" r:id="rId19"/>
    <p:sldLayoutId id="2147485509" r:id="rId20"/>
    <p:sldLayoutId id="2147485510" r:id="rId21"/>
    <p:sldLayoutId id="2147485529" r:id="rId22"/>
    <p:sldLayoutId id="2147485501" r:id="rId23"/>
    <p:sldLayoutId id="2147485537" r:id="rId24"/>
    <p:sldLayoutId id="2147485452" r:id="rId25"/>
    <p:sldLayoutId id="2147485544" r:id="rId26"/>
    <p:sldLayoutId id="2147485547" r:id="rId27"/>
    <p:sldLayoutId id="2147485546" r:id="rId28"/>
    <p:sldLayoutId id="2147485453" r:id="rId29"/>
    <p:sldLayoutId id="2147485454" r:id="rId30"/>
    <p:sldLayoutId id="2147485455" r:id="rId31"/>
    <p:sldLayoutId id="2147485456" r:id="rId32"/>
    <p:sldLayoutId id="2147485457" r:id="rId33"/>
    <p:sldLayoutId id="2147485458" r:id="rId34"/>
    <p:sldLayoutId id="2147485459" r:id="rId35"/>
    <p:sldLayoutId id="2147485460" r:id="rId36"/>
    <p:sldLayoutId id="2147485461" r:id="rId37"/>
    <p:sldLayoutId id="2147485545" r:id="rId38"/>
    <p:sldLayoutId id="2147485548" r:id="rId39"/>
    <p:sldLayoutId id="2147485543" r:id="rId40"/>
    <p:sldLayoutId id="2147485462" r:id="rId41"/>
    <p:sldLayoutId id="2147485463" r:id="rId42"/>
    <p:sldLayoutId id="2147485541" r:id="rId43"/>
    <p:sldLayoutId id="2147485533" r:id="rId44"/>
    <p:sldLayoutId id="2147485540" r:id="rId45"/>
    <p:sldLayoutId id="2147485536" r:id="rId46"/>
    <p:sldLayoutId id="2147485535" r:id="rId47"/>
    <p:sldLayoutId id="2147485539" r:id="rId48"/>
    <p:sldLayoutId id="2147485538" r:id="rId49"/>
    <p:sldLayoutId id="2147485464" r:id="rId50"/>
    <p:sldLayoutId id="2147485465" r:id="rId51"/>
    <p:sldLayoutId id="2147485466" r:id="rId52"/>
    <p:sldLayoutId id="2147485467" r:id="rId53"/>
    <p:sldLayoutId id="2147485468" r:id="rId54"/>
    <p:sldLayoutId id="2147485469" r:id="rId55"/>
    <p:sldLayoutId id="2147485470" r:id="rId56"/>
    <p:sldLayoutId id="2147485471" r:id="rId57"/>
    <p:sldLayoutId id="2147485472" r:id="rId58"/>
    <p:sldLayoutId id="2147485473" r:id="rId59"/>
    <p:sldLayoutId id="2147485474" r:id="rId60"/>
    <p:sldLayoutId id="2147485475" r:id="rId61"/>
    <p:sldLayoutId id="2147485476" r:id="rId62"/>
    <p:sldLayoutId id="2147485477" r:id="rId63"/>
    <p:sldLayoutId id="2147485478" r:id="rId64"/>
    <p:sldLayoutId id="2147485479" r:id="rId65"/>
    <p:sldLayoutId id="2147485480" r:id="rId66"/>
    <p:sldLayoutId id="2147485481" r:id="rId67"/>
    <p:sldLayoutId id="2147485482" r:id="rId68"/>
    <p:sldLayoutId id="2147485483" r:id="rId69"/>
    <p:sldLayoutId id="2147485484" r:id="rId70"/>
    <p:sldLayoutId id="2147485485" r:id="rId71"/>
    <p:sldLayoutId id="2147485486" r:id="rId72"/>
    <p:sldLayoutId id="2147485487" r:id="rId73"/>
    <p:sldLayoutId id="2147485488" r:id="rId74"/>
    <p:sldLayoutId id="2147485490" r:id="rId75"/>
    <p:sldLayoutId id="2147485489" r:id="rId76"/>
    <p:sldLayoutId id="2147485491" r:id="rId77"/>
    <p:sldLayoutId id="2147485520" r:id="rId78"/>
    <p:sldLayoutId id="2147485521" r:id="rId79"/>
    <p:sldLayoutId id="2147485522" r:id="rId80"/>
    <p:sldLayoutId id="2147485523" r:id="rId81"/>
    <p:sldLayoutId id="2147485524" r:id="rId82"/>
    <p:sldLayoutId id="2147485525" r:id="rId83"/>
    <p:sldLayoutId id="2147485526" r:id="rId84"/>
    <p:sldLayoutId id="2147485527" r:id="rId85"/>
    <p:sldLayoutId id="2147485528" r:id="rId86"/>
    <p:sldLayoutId id="2147485492" r:id="rId87"/>
    <p:sldLayoutId id="2147485519" r:id="rId88"/>
    <p:sldLayoutId id="2147485493" r:id="rId89"/>
    <p:sldLayoutId id="2147485494" r:id="rId90"/>
    <p:sldLayoutId id="2147485496" r:id="rId91"/>
    <p:sldLayoutId id="2147485495" r:id="rId92"/>
    <p:sldLayoutId id="2147485551" r:id="rId9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 userDrawn="1">
          <p15:clr>
            <a:srgbClr val="C35EA4"/>
          </p15:clr>
        </p15:guide>
        <p15:guide id="17" pos="7320" userDrawn="1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 userDrawn="1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 userDrawn="1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hyperlink" Target="https://media.one.nz/one-nz-arms-small-businesses-to-fight-cyber-attacks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76.png"/><Relationship Id="rId7" Type="http://schemas.openxmlformats.org/officeDocument/2006/relationships/image" Target="../media/image82.svg"/><Relationship Id="rId12" Type="http://schemas.openxmlformats.org/officeDocument/2006/relationships/image" Target="../media/image86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one.nz/one-nz-arms-small-businesses-to-fight-cyber-attacks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svg"/><Relationship Id="rId2" Type="http://schemas.openxmlformats.org/officeDocument/2006/relationships/image" Target="../media/image74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sv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7531FF-88B3-4FC7-A79D-95071F70B7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88DE7-A7FD-4C3D-900F-E740B805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25" y="2092365"/>
            <a:ext cx="6137300" cy="1661993"/>
          </a:xfrm>
        </p:spPr>
        <p:txBody>
          <a:bodyPr/>
          <a:lstStyle/>
          <a:p>
            <a:r>
              <a:rPr lang="en-US">
                <a:solidFill>
                  <a:srgbClr val="FDA700"/>
                </a:solidFill>
                <a:cs typeface="Segoe Sans Display"/>
              </a:rPr>
              <a:t>Security Foundations</a:t>
            </a:r>
            <a:br>
              <a:rPr lang="en-US"/>
            </a:br>
            <a:r>
              <a:rPr lang="en-US">
                <a:cs typeface="Segoe Sans Display"/>
              </a:rPr>
              <a:t>M365 Business Standard to M365 Business Premium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70FF1-D8F7-47DF-A90B-ED9BF3C31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164" y="4361140"/>
            <a:ext cx="5513959" cy="98488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cs typeface="Segoe Sans Display"/>
              </a:rPr>
              <a:t>Upgrade from M365 Business Standard to M365 Business Premium to simplify your business security with comprehensive endpoint protection, integrated identity and data security, and </a:t>
            </a:r>
            <a:r>
              <a:rPr lang="en-US" err="1">
                <a:cs typeface="Segoe Sans Display"/>
              </a:rPr>
              <a:t>optimised</a:t>
            </a:r>
            <a:r>
              <a:rPr lang="en-US">
                <a:cs typeface="Segoe Sans Display"/>
              </a:rPr>
              <a:t> threat management.</a:t>
            </a:r>
          </a:p>
        </p:txBody>
      </p:sp>
    </p:spTree>
    <p:extLst>
      <p:ext uri="{BB962C8B-B14F-4D97-AF65-F5344CB8AC3E}">
        <p14:creationId xmlns:p14="http://schemas.microsoft.com/office/powerpoint/2010/main" val="1599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7B5D2-6A92-4D78-B867-2A873E61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1F2C"/>
                </a:solidFill>
                <a:cs typeface="Segoe Sans Display"/>
              </a:rPr>
              <a:t>Elevate your Security with M365 Business Premium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AC081-8E66-49C0-BB49-1636DBF0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597" y="1772367"/>
            <a:ext cx="2633178" cy="3418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752FD-96A3-4172-A116-A61D188F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9160" y="1772367"/>
            <a:ext cx="2633178" cy="341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D0940-7ABF-4B88-B8A6-75D9AB54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718" y="1772367"/>
            <a:ext cx="2633178" cy="3418200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BAA7DBA-DEE3-4183-A288-C239E36D97F0}"/>
              </a:ext>
            </a:extLst>
          </p:cNvPr>
          <p:cNvSpPr txBox="1">
            <a:spLocks/>
          </p:cNvSpPr>
          <p:nvPr/>
        </p:nvSpPr>
        <p:spPr>
          <a:xfrm>
            <a:off x="1575718" y="2555623"/>
            <a:ext cx="2633178" cy="2634944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Microsoft Defender for Business offers next-gen protection, using machine learning and cloud-based security intelligence to detect, prevent and respond to evolving threats in real-time, ensuring your business stays protected against the latest cyber risks.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7FFF08F-818A-4AF3-BE6F-786D15D81A5E}"/>
              </a:ext>
            </a:extLst>
          </p:cNvPr>
          <p:cNvSpPr txBox="1">
            <a:spLocks/>
          </p:cNvSpPr>
          <p:nvPr/>
        </p:nvSpPr>
        <p:spPr>
          <a:xfrm>
            <a:off x="1575718" y="1772367"/>
            <a:ext cx="2633178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Defend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Against Threats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DB5BE57-DBEB-474F-B86B-D28269305C99}"/>
              </a:ext>
            </a:extLst>
          </p:cNvPr>
          <p:cNvSpPr txBox="1">
            <a:spLocks/>
          </p:cNvSpPr>
          <p:nvPr/>
        </p:nvSpPr>
        <p:spPr>
          <a:xfrm>
            <a:off x="7969160" y="2555624"/>
            <a:ext cx="2633177" cy="2634944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Enable secure remote access with Microsoft Defender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and Intune, ensuring that employees can securely access company resources and apps from any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location while protecting against threats.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7984D09-1537-464C-B384-642F97C2A60C}"/>
              </a:ext>
            </a:extLst>
          </p:cNvPr>
          <p:cNvSpPr txBox="1">
            <a:spLocks/>
          </p:cNvSpPr>
          <p:nvPr/>
        </p:nvSpPr>
        <p:spPr>
          <a:xfrm>
            <a:off x="7969160" y="1772367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Secure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Remote Work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E9D0DE0-877A-4258-8A51-244BAC5A1657}"/>
              </a:ext>
            </a:extLst>
          </p:cNvPr>
          <p:cNvSpPr txBox="1">
            <a:spLocks/>
          </p:cNvSpPr>
          <p:nvPr/>
        </p:nvSpPr>
        <p:spPr>
          <a:xfrm>
            <a:off x="4757597" y="2555623"/>
            <a:ext cx="2633177" cy="2634944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cs typeface="Segoe UI"/>
              </a:rPr>
              <a:t>Use Microsoft Intune and Endpoint Manager to ensure consistent security across all devices, preventing unauthorised access and maintaining device integrity across your workforce.</a:t>
            </a:r>
            <a:endParaRPr lang="en-GB" sz="1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BF7C6E-FE4B-49FE-A71D-4CF100A910C6}"/>
              </a:ext>
            </a:extLst>
          </p:cNvPr>
          <p:cNvSpPr txBox="1">
            <a:spLocks/>
          </p:cNvSpPr>
          <p:nvPr/>
        </p:nvSpPr>
        <p:spPr>
          <a:xfrm>
            <a:off x="4757597" y="1772367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Secure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Every Device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826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94022-23B1-43CF-92A9-5C8F5D0EB1B9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4342034"/>
            <a:ext cx="1940400" cy="500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81FB4E0-EE32-4761-9A3E-6DF5166C28EE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88" y="4342034"/>
            <a:ext cx="1940400" cy="5004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566232B-D66D-4428-8240-5127CC35F5C6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336" y="4342034"/>
            <a:ext cx="1940400" cy="5004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F25686-FEFA-4FBB-979B-51B8D69D5C34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383" y="4342034"/>
            <a:ext cx="1940400" cy="5004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AC7506-4B64-44B0-BF74-3527BFA048BF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4065868"/>
            <a:ext cx="504000" cy="3348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C434C4E-904D-48F8-BC9D-57FD43A540DF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4507304"/>
            <a:ext cx="504000" cy="334800"/>
          </a:xfrm>
          <a:prstGeom prst="rect">
            <a:avLst/>
          </a:prstGeom>
        </p:spPr>
      </p:pic>
      <p:sp>
        <p:nvSpPr>
          <p:cNvPr id="69" name="TextBox 86">
            <a:extLst>
              <a:ext uri="{FF2B5EF4-FFF2-40B4-BE49-F238E27FC236}">
                <a16:creationId xmlns:a16="http://schemas.microsoft.com/office/drawing/2014/main" id="{25A17C5D-B9D7-4A62-BDF0-99808940F140}"/>
              </a:ext>
            </a:extLst>
          </p:cNvPr>
          <p:cNvSpPr txBox="1"/>
          <p:nvPr/>
        </p:nvSpPr>
        <p:spPr>
          <a:xfrm>
            <a:off x="2495180" y="4066047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$9.70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C57D-F24E-4A64-A7E4-9BD90433E0C4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2290484"/>
            <a:ext cx="1843200" cy="3348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8E01F5F-C232-41D8-84DC-833C1687DBCD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2750816"/>
            <a:ext cx="1843200" cy="3348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DE95AF4-1D0F-4D3A-AA38-578C06C4A49C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3181995"/>
            <a:ext cx="1843200" cy="3348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FD76A76-294A-4826-B546-557C915716B7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3637889"/>
            <a:ext cx="1843200" cy="3348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C515E13-5142-4DB7-922F-6B14EBEDA434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4065868"/>
            <a:ext cx="1843200" cy="3348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7B36699-4B9A-48F6-AF13-45882A0F8D32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2290484"/>
            <a:ext cx="504000" cy="3348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770F850-C194-483D-804A-C828207B4953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2750816"/>
            <a:ext cx="504000" cy="3348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4CB6D8C-F2C9-4122-B9F9-DD6814DB86FD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3181995"/>
            <a:ext cx="504000" cy="3348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F3BA090-800E-4C44-AE5D-57624E20026A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3637889"/>
            <a:ext cx="504000" cy="3348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70D33C-5A33-4A2B-A124-374BF10267AB}"/>
              </a:ext>
            </a:extLst>
          </p:cNvPr>
          <p:cNvSpPr/>
          <p:nvPr/>
        </p:nvSpPr>
        <p:spPr bwMode="auto">
          <a:xfrm>
            <a:off x="0" y="5371745"/>
            <a:ext cx="12191999" cy="1486256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63C7B2-8AC7-4E29-8B39-0E6D68994A3D}"/>
              </a:ext>
            </a:extLst>
          </p:cNvPr>
          <p:cNvSpPr/>
          <p:nvPr/>
        </p:nvSpPr>
        <p:spPr bwMode="auto">
          <a:xfrm>
            <a:off x="5511686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Office P1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C2B90-5684-4B96-B95F-45E2B72F79BB}"/>
              </a:ext>
            </a:extLst>
          </p:cNvPr>
          <p:cNvSpPr/>
          <p:nvPr/>
        </p:nvSpPr>
        <p:spPr bwMode="auto">
          <a:xfrm>
            <a:off x="7589734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Intune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780FF-AFC3-48A4-8E33-616AE18D76C0}"/>
              </a:ext>
            </a:extLst>
          </p:cNvPr>
          <p:cNvSpPr/>
          <p:nvPr/>
        </p:nvSpPr>
        <p:spPr bwMode="auto">
          <a:xfrm>
            <a:off x="9667781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Windows Protection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2A05B808-C827-4372-AEF1-15209FF7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Security Foundations at a reduced price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CC3CB-544C-4153-BD43-3C73EEE55EAF}"/>
              </a:ext>
            </a:extLst>
          </p:cNvPr>
          <p:cNvSpPr/>
          <p:nvPr/>
        </p:nvSpPr>
        <p:spPr bwMode="auto">
          <a:xfrm>
            <a:off x="3441455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Microsoft Entra ID P1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4AAA4A-EF84-4002-931C-08C394886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1790399"/>
            <a:ext cx="1931185" cy="500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B1F1D2-C971-4364-A4A7-2FA94A883D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3748826"/>
            <a:ext cx="1931185" cy="5000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877051-E740-4B0D-999C-6080CD1235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3748826"/>
            <a:ext cx="1931185" cy="500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2E1C24-B942-4554-8677-D83DDDCC49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3748826"/>
            <a:ext cx="1931185" cy="500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4B1F1A-2B89-4D24-8BAD-A574C8FF4B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3748826"/>
            <a:ext cx="1931185" cy="5000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985C27-5FD6-4BE3-B9C5-CB011F175E42}"/>
              </a:ext>
            </a:extLst>
          </p:cNvPr>
          <p:cNvSpPr/>
          <p:nvPr/>
        </p:nvSpPr>
        <p:spPr bwMode="auto">
          <a:xfrm>
            <a:off x="3441455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Conditional </a:t>
            </a:r>
            <a:r>
              <a:rPr lang="en-US" sz="1200">
                <a:solidFill>
                  <a:schemeClr val="tx1"/>
                </a:solidFill>
              </a:rPr>
              <a:t>Access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23F42-6F2D-40FE-ABA0-DE9569C888C6}"/>
              </a:ext>
            </a:extLst>
          </p:cNvPr>
          <p:cNvSpPr/>
          <p:nvPr/>
        </p:nvSpPr>
        <p:spPr bwMode="auto">
          <a:xfrm>
            <a:off x="5511686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Anti-Phishing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FCF140-F131-458A-AFA0-6A36A88CB5F0}"/>
              </a:ext>
            </a:extLst>
          </p:cNvPr>
          <p:cNvSpPr/>
          <p:nvPr/>
        </p:nvSpPr>
        <p:spPr bwMode="auto">
          <a:xfrm>
            <a:off x="7589734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Device Management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F62F0-D688-4EC2-BDCD-03650299478D}"/>
              </a:ext>
            </a:extLst>
          </p:cNvPr>
          <p:cNvSpPr/>
          <p:nvPr/>
        </p:nvSpPr>
        <p:spPr bwMode="auto">
          <a:xfrm>
            <a:off x="9667781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Windows Hello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Business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C3DB5C-A9A7-4ADC-922C-B74B5E9FE2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1790728"/>
            <a:ext cx="1931185" cy="500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0048A7-43CE-43ED-A306-92A62D4176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1790728"/>
            <a:ext cx="1931185" cy="5000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7EFB88-ABA1-4292-A39F-45EC8C2016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1790728"/>
            <a:ext cx="1931185" cy="50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3CD3C3-4C9F-4650-94BE-40083A005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2443209"/>
            <a:ext cx="1931185" cy="5000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B1C5D1-14B3-4A63-8569-3F0124371D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2443209"/>
            <a:ext cx="1931185" cy="5000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E84945-1627-4879-999F-2733B77B60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2443209"/>
            <a:ext cx="1931185" cy="500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DB6D3A-517D-4C3E-B304-FF4A631CF0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2443209"/>
            <a:ext cx="1931185" cy="5000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A33119-B84F-4517-A4C6-E7A7B3DF28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3096018"/>
            <a:ext cx="1931185" cy="5000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0F5F83-C060-41EE-8D56-4640E83BBA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3096018"/>
            <a:ext cx="1931185" cy="5000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CA67D5-A586-47FA-8180-7AD15B5079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3096018"/>
            <a:ext cx="1931185" cy="5000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3AEDF8-011A-444F-A86E-E6E4982A08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3096018"/>
            <a:ext cx="1931185" cy="50008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AC22462-888E-4689-8EFC-52C89D9DF9B0}"/>
              </a:ext>
            </a:extLst>
          </p:cNvPr>
          <p:cNvSpPr/>
          <p:nvPr/>
        </p:nvSpPr>
        <p:spPr bwMode="auto">
          <a:xfrm>
            <a:off x="3441455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Sans Display"/>
              </a:rPr>
              <a:t>Adv Security Reports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Sans Display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Sans Display"/>
              </a:rPr>
              <a:t>&amp; Alerts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Sans Display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5D943F-A865-495B-820A-ADA9227A21CD}"/>
              </a:ext>
            </a:extLst>
          </p:cNvPr>
          <p:cNvSpPr/>
          <p:nvPr/>
        </p:nvSpPr>
        <p:spPr bwMode="auto">
          <a:xfrm>
            <a:off x="3441455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Simplified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>
                <a:solidFill>
                  <a:schemeClr val="tx1"/>
                </a:solidFill>
              </a:rPr>
              <a:t>User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Experience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D858D6-731E-498A-A690-BBBEB62672B2}"/>
              </a:ext>
            </a:extLst>
          </p:cNvPr>
          <p:cNvSpPr/>
          <p:nvPr/>
        </p:nvSpPr>
        <p:spPr bwMode="auto">
          <a:xfrm>
            <a:off x="3441455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Policy-based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>
                <a:solidFill>
                  <a:schemeClr val="tx1"/>
                </a:solidFill>
              </a:rPr>
              <a:t>Access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Control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2D8BF0-AD6D-426D-A027-8B35ED432D8A}"/>
              </a:ext>
            </a:extLst>
          </p:cNvPr>
          <p:cNvSpPr/>
          <p:nvPr/>
        </p:nvSpPr>
        <p:spPr bwMode="auto">
          <a:xfrm>
            <a:off x="5511686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Exchange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>
                <a:solidFill>
                  <a:schemeClr val="tx1"/>
                </a:solidFill>
              </a:rPr>
              <a:t>Online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Protection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B90C29-5256-4CFB-989D-9CC3CFABA568}"/>
              </a:ext>
            </a:extLst>
          </p:cNvPr>
          <p:cNvSpPr/>
          <p:nvPr/>
        </p:nvSpPr>
        <p:spPr bwMode="auto">
          <a:xfrm>
            <a:off x="5511686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Safe Attachments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8254EA-3449-4709-A0FE-F2498B8C87FA}"/>
              </a:ext>
            </a:extLst>
          </p:cNvPr>
          <p:cNvSpPr/>
          <p:nvPr/>
        </p:nvSpPr>
        <p:spPr bwMode="auto">
          <a:xfrm>
            <a:off x="5511686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Safe Links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00872F-328B-42A3-95ED-4A7641E1E5F4}"/>
              </a:ext>
            </a:extLst>
          </p:cNvPr>
          <p:cNvSpPr/>
          <p:nvPr/>
        </p:nvSpPr>
        <p:spPr bwMode="auto">
          <a:xfrm>
            <a:off x="7589734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Audit Logging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90340D-B3AD-4D1B-B044-A643DD33F830}"/>
              </a:ext>
            </a:extLst>
          </p:cNvPr>
          <p:cNvSpPr/>
          <p:nvPr/>
        </p:nvSpPr>
        <p:spPr bwMode="auto">
          <a:xfrm>
            <a:off x="7589734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Endpoint Analytics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37C5C6-8CD3-4584-A12D-A5FAFA14EF83}"/>
              </a:ext>
            </a:extLst>
          </p:cNvPr>
          <p:cNvSpPr/>
          <p:nvPr/>
        </p:nvSpPr>
        <p:spPr bwMode="auto">
          <a:xfrm>
            <a:off x="7589734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Application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Management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1F82AB-8656-4BEF-BA63-252CC788F30E}"/>
              </a:ext>
            </a:extLst>
          </p:cNvPr>
          <p:cNvSpPr/>
          <p:nvPr/>
        </p:nvSpPr>
        <p:spPr bwMode="auto">
          <a:xfrm>
            <a:off x="9667781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Windows Firewall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D3E121-12ED-40BA-88A5-E012587FE212}"/>
              </a:ext>
            </a:extLst>
          </p:cNvPr>
          <p:cNvSpPr/>
          <p:nvPr/>
        </p:nvSpPr>
        <p:spPr bwMode="auto">
          <a:xfrm>
            <a:off x="9667781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Application Guard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FB0FBE-1B81-45E3-87E9-4D293BB14743}"/>
              </a:ext>
            </a:extLst>
          </p:cNvPr>
          <p:cNvSpPr/>
          <p:nvPr/>
        </p:nvSpPr>
        <p:spPr bwMode="auto">
          <a:xfrm>
            <a:off x="9667781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BitLocker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49E48C-7918-4293-83D0-A8B0D5415CFE}"/>
              </a:ext>
            </a:extLst>
          </p:cNvPr>
          <p:cNvSpPr txBox="1"/>
          <p:nvPr/>
        </p:nvSpPr>
        <p:spPr>
          <a:xfrm>
            <a:off x="571500" y="5647966"/>
            <a:ext cx="110490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</a:rPr>
              <a:t>NZ $35.60 per user/month (M365 Business Standard + $15.4 per user/month)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C6BD75-A922-4A95-88DC-1033CB2B8E94}"/>
              </a:ext>
            </a:extLst>
          </p:cNvPr>
          <p:cNvSpPr txBox="1"/>
          <p:nvPr/>
        </p:nvSpPr>
        <p:spPr>
          <a:xfrm>
            <a:off x="571500" y="6145104"/>
            <a:ext cx="11049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M365 Business Premium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D1B6EB-8347-4EA7-95D6-9F162BA4BF8D}"/>
              </a:ext>
            </a:extLst>
          </p:cNvPr>
          <p:cNvSpPr/>
          <p:nvPr/>
        </p:nvSpPr>
        <p:spPr bwMode="auto">
          <a:xfrm>
            <a:off x="585217" y="2751225"/>
            <a:ext cx="1843635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Office 365 Data Loss Prevention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052A99-973C-46A3-8EA0-B78A05874F34}"/>
              </a:ext>
            </a:extLst>
          </p:cNvPr>
          <p:cNvSpPr/>
          <p:nvPr/>
        </p:nvSpPr>
        <p:spPr bwMode="auto">
          <a:xfrm>
            <a:off x="585217" y="3182404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Intune Plan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6A059F-2999-4B18-9985-9221F6389055}"/>
              </a:ext>
            </a:extLst>
          </p:cNvPr>
          <p:cNvSpPr/>
          <p:nvPr/>
        </p:nvSpPr>
        <p:spPr bwMode="auto">
          <a:xfrm>
            <a:off x="585217" y="3638298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Defender for Office P1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53E44C-DEB0-453C-B6CE-7170ECBCEE1B}"/>
              </a:ext>
            </a:extLst>
          </p:cNvPr>
          <p:cNvSpPr/>
          <p:nvPr/>
        </p:nvSpPr>
        <p:spPr bwMode="auto">
          <a:xfrm>
            <a:off x="585217" y="4066277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Microsoft Entra ID P1 </a:t>
            </a:r>
          </a:p>
        </p:txBody>
      </p:sp>
      <p:sp>
        <p:nvSpPr>
          <p:cNvPr id="63" name="TextBox 86">
            <a:extLst>
              <a:ext uri="{FF2B5EF4-FFF2-40B4-BE49-F238E27FC236}">
                <a16:creationId xmlns:a16="http://schemas.microsoft.com/office/drawing/2014/main" id="{DE908359-F650-4EFF-ACFB-7C98FD39932E}"/>
              </a:ext>
            </a:extLst>
          </p:cNvPr>
          <p:cNvSpPr txBox="1"/>
          <p:nvPr/>
        </p:nvSpPr>
        <p:spPr>
          <a:xfrm>
            <a:off x="2495180" y="2290663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$4.90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EE19A8F9-5A6E-4A92-B6A7-1464AAFD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1265" y="2290663"/>
            <a:ext cx="347885" cy="2109600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C5B4E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12B1C0-96F3-4FFA-A46C-4DFBB447D8B9}"/>
              </a:ext>
            </a:extLst>
          </p:cNvPr>
          <p:cNvSpPr/>
          <p:nvPr/>
        </p:nvSpPr>
        <p:spPr bwMode="auto">
          <a:xfrm>
            <a:off x="585216" y="2290893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Exchange Archiving</a:t>
            </a:r>
          </a:p>
        </p:txBody>
      </p:sp>
      <p:sp>
        <p:nvSpPr>
          <p:cNvPr id="66" name="TextBox 86">
            <a:extLst>
              <a:ext uri="{FF2B5EF4-FFF2-40B4-BE49-F238E27FC236}">
                <a16:creationId xmlns:a16="http://schemas.microsoft.com/office/drawing/2014/main" id="{DE233A29-1F31-453C-9370-F33E6EF74FAF}"/>
              </a:ext>
            </a:extLst>
          </p:cNvPr>
          <p:cNvSpPr txBox="1"/>
          <p:nvPr/>
        </p:nvSpPr>
        <p:spPr>
          <a:xfrm>
            <a:off x="2495180" y="2750995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$4.90</a:t>
            </a:r>
          </a:p>
        </p:txBody>
      </p:sp>
      <p:sp>
        <p:nvSpPr>
          <p:cNvPr id="67" name="TextBox 86">
            <a:extLst>
              <a:ext uri="{FF2B5EF4-FFF2-40B4-BE49-F238E27FC236}">
                <a16:creationId xmlns:a16="http://schemas.microsoft.com/office/drawing/2014/main" id="{5F76C3FB-81D3-4237-84CA-9867278C6A2E}"/>
              </a:ext>
            </a:extLst>
          </p:cNvPr>
          <p:cNvSpPr txBox="1"/>
          <p:nvPr/>
        </p:nvSpPr>
        <p:spPr>
          <a:xfrm>
            <a:off x="2495180" y="3182174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</a:t>
            </a:r>
            <a:r>
              <a:rPr lang="en-US" sz="1200" dirty="0">
                <a:latin typeface="+mn-lt"/>
              </a:rPr>
              <a:t>4.30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TextBox 86">
            <a:extLst>
              <a:ext uri="{FF2B5EF4-FFF2-40B4-BE49-F238E27FC236}">
                <a16:creationId xmlns:a16="http://schemas.microsoft.com/office/drawing/2014/main" id="{BBB845DE-BE7B-4A80-AAAD-1D0CB8A579F2}"/>
              </a:ext>
            </a:extLst>
          </p:cNvPr>
          <p:cNvSpPr txBox="1"/>
          <p:nvPr/>
        </p:nvSpPr>
        <p:spPr>
          <a:xfrm>
            <a:off x="2495180" y="3638068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$3.20</a:t>
            </a:r>
          </a:p>
        </p:txBody>
      </p:sp>
      <p:sp>
        <p:nvSpPr>
          <p:cNvPr id="70" name="TextBox 86">
            <a:extLst>
              <a:ext uri="{FF2B5EF4-FFF2-40B4-BE49-F238E27FC236}">
                <a16:creationId xmlns:a16="http://schemas.microsoft.com/office/drawing/2014/main" id="{E895E37B-A6B0-4B18-AA45-957D3F165070}"/>
              </a:ext>
            </a:extLst>
          </p:cNvPr>
          <p:cNvSpPr txBox="1"/>
          <p:nvPr/>
        </p:nvSpPr>
        <p:spPr>
          <a:xfrm>
            <a:off x="2495180" y="4507483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$</a:t>
            </a:r>
            <a:r>
              <a:rPr lang="en-US" sz="1200" dirty="0">
                <a:latin typeface="+mj-lt"/>
              </a:rPr>
              <a:t>27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203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CBE9473-D10E-4131-BD60-599FCEA2FF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64E4F1-BE57-4C15-BF0A-281B01C93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164" y="1434370"/>
            <a:ext cx="5511168" cy="1107996"/>
          </a:xfrm>
        </p:spPr>
        <p:txBody>
          <a:bodyPr/>
          <a:lstStyle/>
          <a:p>
            <a:r>
              <a:rPr lang="en-US"/>
              <a:t>[Partner Name] is here to support </a:t>
            </a:r>
            <a:br>
              <a:rPr lang="en-US"/>
            </a:br>
            <a:r>
              <a:rPr lang="en-US"/>
              <a:t>your security journey from foundations to maturity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62F10B-CF3A-4D1F-A0A0-7660CCFED6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Collaborating as your strategic partner, </a:t>
            </a:r>
            <a:r>
              <a:rPr lang="en-US">
                <a:latin typeface="+mj-lt"/>
              </a:rPr>
              <a:t>[Partner Name] </a:t>
            </a:r>
            <a:r>
              <a:rPr lang="en-US"/>
              <a:t>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1A8E290-2443-4EC3-97F0-17DF5138FF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ADB8D1-3F2E-4237-B7F0-A255432CD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Your essential cyber security partner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51620E-DB51-4969-B2E8-AEA36204F6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73332" y="3103115"/>
            <a:ext cx="2520000" cy="492443"/>
          </a:xfrm>
        </p:spPr>
        <p:txBody>
          <a:bodyPr/>
          <a:lstStyle/>
          <a:p>
            <a:r>
              <a:rPr lang="en-US"/>
              <a:t>Proven </a:t>
            </a:r>
            <a:br>
              <a:rPr lang="en-US"/>
            </a:br>
            <a:r>
              <a:rPr lang="en-US"/>
              <a:t>security specialists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EEC7B67-5706-464D-9D0F-D2EFE0E320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E0F36E-94DA-469C-AF15-9F4BD146BE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40" y="3103115"/>
            <a:ext cx="2119927" cy="962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A27A0C-21D5-470C-9DF7-9BC7711688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3103115"/>
            <a:ext cx="2119927" cy="9626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88AB5D-BB66-46C4-964D-A0AA89623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40" y="4141242"/>
            <a:ext cx="2119927" cy="9626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94A217-2EDE-4F5B-9C39-71D01FA65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4141242"/>
            <a:ext cx="2119927" cy="9626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1EB8DC-EC6F-4610-97C7-76B897CF8C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40" y="5179369"/>
            <a:ext cx="2119927" cy="962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4188169-CB77-41FD-ACC5-49A1F5C52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5179369"/>
            <a:ext cx="2119927" cy="962613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D377A3A-876A-45AA-B8F3-7C15C46D1C9C}"/>
              </a:ext>
            </a:extLst>
          </p:cNvPr>
          <p:cNvSpPr txBox="1"/>
          <p:nvPr/>
        </p:nvSpPr>
        <p:spPr>
          <a:xfrm>
            <a:off x="7330440" y="3103115"/>
            <a:ext cx="2119927" cy="96261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cs typeface="Segoe UI"/>
            </a:endParaRPr>
          </a:p>
          <a:p>
            <a:pPr algn="ctr"/>
            <a:r>
              <a:rPr lang="en-US" sz="1200">
                <a:cs typeface="Segoe UI"/>
              </a:rPr>
              <a:t>Security Risk Assessments, Regulation and </a:t>
            </a:r>
            <a:br>
              <a:rPr lang="en-US" sz="1200">
                <a:cs typeface="Segoe UI"/>
              </a:rPr>
            </a:br>
            <a:r>
              <a:rPr lang="en-US" sz="1200">
                <a:cs typeface="Segoe UI"/>
              </a:rPr>
              <a:t>Compliance Assessments</a:t>
            </a:r>
            <a:endParaRPr lang="en-US" sz="1200"/>
          </a:p>
          <a:p>
            <a:pPr algn="ctr"/>
            <a:endParaRPr lang="en-US" sz="1200">
              <a:cs typeface="Segoe UI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39F03DF-7592-40F2-9356-803B8543F622}"/>
              </a:ext>
            </a:extLst>
          </p:cNvPr>
          <p:cNvSpPr txBox="1"/>
          <p:nvPr/>
        </p:nvSpPr>
        <p:spPr>
          <a:xfrm>
            <a:off x="9597916" y="3103115"/>
            <a:ext cx="2119927" cy="96261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cs typeface="Segoe UI"/>
            </a:endParaRPr>
          </a:p>
          <a:p>
            <a:pPr algn="ctr"/>
            <a:r>
              <a:rPr lang="en-US" sz="1200">
                <a:cs typeface="Segoe UI"/>
              </a:rPr>
              <a:t>Post Assessment Workshops to Deep Dive into Gaps, </a:t>
            </a:r>
            <a:br>
              <a:rPr lang="en-US" sz="1200">
                <a:cs typeface="Segoe UI"/>
              </a:rPr>
            </a:br>
            <a:r>
              <a:rPr lang="en-US" sz="1200">
                <a:cs typeface="Segoe UI"/>
              </a:rPr>
              <a:t>Risks &amp; Solutions</a:t>
            </a:r>
            <a:endParaRPr lang="en-US" sz="1200"/>
          </a:p>
          <a:p>
            <a:pPr algn="ctr"/>
            <a:endParaRPr lang="en-US" sz="1200">
              <a:cs typeface="Segoe UI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C0C69A9-7BE8-4B3D-9163-8450D88CE4CA}"/>
              </a:ext>
            </a:extLst>
          </p:cNvPr>
          <p:cNvSpPr txBox="1"/>
          <p:nvPr/>
        </p:nvSpPr>
        <p:spPr>
          <a:xfrm>
            <a:off x="7330440" y="4141242"/>
            <a:ext cx="2119927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200">
              <a:cs typeface="Segoe UI"/>
            </a:endParaRPr>
          </a:p>
          <a:p>
            <a:pPr algn="ctr"/>
            <a:r>
              <a:rPr lang="en-AU" sz="1200">
                <a:effectLst/>
                <a:cs typeface="Segoe UI"/>
              </a:rPr>
              <a:t>Security Strategy</a:t>
            </a:r>
            <a:br>
              <a:rPr lang="en-AU" sz="1200">
                <a:cs typeface="Segoe UI"/>
              </a:rPr>
            </a:br>
            <a:r>
              <a:rPr lang="en-AU" sz="1200">
                <a:cs typeface="Segoe UI"/>
              </a:rPr>
              <a:t> &amp; </a:t>
            </a:r>
            <a:r>
              <a:rPr lang="en-AU" sz="1200">
                <a:effectLst/>
                <a:cs typeface="Segoe UI"/>
              </a:rPr>
              <a:t>Roadmap</a:t>
            </a:r>
          </a:p>
          <a:p>
            <a:pPr algn="ctr"/>
            <a:endParaRPr lang="en-AU" sz="1200">
              <a:cs typeface="Segoe UI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3E8FBAB-CE91-4C53-AA13-6C5B1CFFF40C}"/>
              </a:ext>
            </a:extLst>
          </p:cNvPr>
          <p:cNvSpPr txBox="1"/>
          <p:nvPr/>
        </p:nvSpPr>
        <p:spPr>
          <a:xfrm>
            <a:off x="9594581" y="4141242"/>
            <a:ext cx="2123262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ea typeface="+mn-lt"/>
                <a:cs typeface="Segoe UI"/>
              </a:rPr>
              <a:t>Tailo</a:t>
            </a:r>
            <a:r>
              <a:rPr lang="en-US" sz="1200">
                <a:cs typeface="Segoe UI"/>
              </a:rPr>
              <a:t>red Security Policies &amp; Deployment to Address Gaps &amp; Minimise Risks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D9E7825-AC33-40B0-8567-A9095763D339}"/>
              </a:ext>
            </a:extLst>
          </p:cNvPr>
          <p:cNvSpPr txBox="1"/>
          <p:nvPr/>
        </p:nvSpPr>
        <p:spPr>
          <a:xfrm>
            <a:off x="9597916" y="5179369"/>
            <a:ext cx="2119927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200">
              <a:cs typeface="Segoe UI"/>
            </a:endParaRPr>
          </a:p>
          <a:p>
            <a:pPr algn="ctr"/>
            <a:r>
              <a:rPr lang="en-AU" sz="1200">
                <a:cs typeface="Segoe UI"/>
              </a:rPr>
              <a:t>Security Policy Optimisation &amp; Compliance Reporting</a:t>
            </a:r>
            <a:endParaRPr lang="en-AU" sz="1200"/>
          </a:p>
          <a:p>
            <a:pPr algn="ctr"/>
            <a:endParaRPr lang="en-AU" sz="1200">
              <a:cs typeface="Segoe UI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9A7DECA2-37A2-4FB7-A4E2-C85327F530D9}"/>
              </a:ext>
            </a:extLst>
          </p:cNvPr>
          <p:cNvSpPr txBox="1"/>
          <p:nvPr/>
        </p:nvSpPr>
        <p:spPr>
          <a:xfrm>
            <a:off x="7330440" y="5179369"/>
            <a:ext cx="2119927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200">
              <a:cs typeface="Segoe UI"/>
            </a:endParaRPr>
          </a:p>
          <a:p>
            <a:pPr algn="ctr"/>
            <a:r>
              <a:rPr lang="en-AU" sz="1200">
                <a:effectLst/>
                <a:cs typeface="Segoe UI"/>
              </a:rPr>
              <a:t>Threat Monitoring </a:t>
            </a:r>
            <a:br>
              <a:rPr lang="en-AU" sz="1200">
                <a:cs typeface="Segoe UI"/>
              </a:rPr>
            </a:br>
            <a:r>
              <a:rPr lang="en-AU" sz="1200">
                <a:cs typeface="Segoe UI"/>
              </a:rPr>
              <a:t>&amp; Response</a:t>
            </a:r>
          </a:p>
          <a:p>
            <a:pPr algn="ctr"/>
            <a:endParaRPr lang="en-AU" sz="1200">
              <a:cs typeface="Segoe UI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FE69AA5-55CC-472A-3B6D-C326620B4E37}"/>
              </a:ext>
            </a:extLst>
          </p:cNvPr>
          <p:cNvSpPr txBox="1">
            <a:spLocks/>
          </p:cNvSpPr>
          <p:nvPr/>
        </p:nvSpPr>
        <p:spPr>
          <a:xfrm>
            <a:off x="12255500" y="0"/>
            <a:ext cx="3768302" cy="2000887"/>
          </a:xfrm>
          <a:prstGeom prst="rect">
            <a:avLst/>
          </a:prstGeom>
          <a:solidFill>
            <a:srgbClr val="C03BC4"/>
          </a:solidFill>
        </p:spPr>
        <p:txBody>
          <a:bodyPr vert="horz" wrap="square" lIns="180000" tIns="180000" rIns="180000" bIns="18000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+mj-lt"/>
              </a:rPr>
              <a:t>Instructions to </a:t>
            </a:r>
            <a:r>
              <a:rPr lang="en-US" err="1">
                <a:solidFill>
                  <a:schemeClr val="bg1"/>
                </a:solidFill>
                <a:latin typeface="+mj-lt"/>
              </a:rPr>
              <a:t>customise</a:t>
            </a:r>
            <a:r>
              <a:rPr lang="en-US">
                <a:solidFill>
                  <a:schemeClr val="bg1"/>
                </a:solidFill>
                <a:latin typeface="+mj-lt"/>
              </a:rPr>
              <a:t> this page for your business:</a:t>
            </a:r>
          </a:p>
          <a:p>
            <a:r>
              <a:rPr lang="en-US">
                <a:solidFill>
                  <a:schemeClr val="bg1"/>
                </a:solidFill>
              </a:rPr>
              <a:t>Add your company name into the heading</a:t>
            </a:r>
          </a:p>
          <a:p>
            <a:r>
              <a:rPr lang="en-US">
                <a:solidFill>
                  <a:schemeClr val="bg1"/>
                </a:solidFill>
              </a:rPr>
              <a:t>Add your security description under ‘Proven security specialists’</a:t>
            </a:r>
          </a:p>
          <a:p>
            <a:r>
              <a:rPr lang="en-US">
                <a:solidFill>
                  <a:schemeClr val="bg1"/>
                </a:solidFill>
              </a:rPr>
              <a:t>Click icon to add a picture that reflects or business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8362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D5DCB8-DF44-43C6-B206-74ADC15F54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8BD53B-CF0A-4276-8F48-1DFF41480E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9CAA4D-12D3-4C93-B79F-48FCC82671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2DDBA7-1C1C-4D8B-856B-E2CE59CAAD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8CCF7E-D887-4633-A248-BF4D8BAB61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B866F9-68C5-4499-B05E-87ED3B5B6E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6C7586-9B78-4531-B8DB-3693688D80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4CF94B-4D71-4C3B-AB01-F339E50712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E86600-232F-41ED-A9B4-3F24DADF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91F2C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9E6D7-C651-471F-87A4-0F2D02766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6B1F03BB-B9D0-4D24-9654-8094B6E1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2" y="623087"/>
            <a:ext cx="6460234" cy="56118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B00872-9D63-4589-A22F-650BF75C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/>
          <a:lstStyle/>
          <a:p>
            <a:r>
              <a:rPr lang="en-US">
                <a:cs typeface="Segoe Sans Display"/>
              </a:rPr>
              <a:t>Strengthening security for SMBs</a:t>
            </a:r>
          </a:p>
        </p:txBody>
      </p:sp>
      <p:sp>
        <p:nvSpPr>
          <p:cNvPr id="10" name="TextBox 91">
            <a:extLst>
              <a:ext uri="{FF2B5EF4-FFF2-40B4-BE49-F238E27FC236}">
                <a16:creationId xmlns:a16="http://schemas.microsoft.com/office/drawing/2014/main" id="{755BBF27-05A0-4047-A3E3-ED24BAF42651}"/>
              </a:ext>
            </a:extLst>
          </p:cNvPr>
          <p:cNvSpPr txBox="1"/>
          <p:nvPr/>
        </p:nvSpPr>
        <p:spPr>
          <a:xfrm>
            <a:off x="6792947" y="955834"/>
            <a:ext cx="4523144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28932" fontAlgn="base">
              <a:lnSpc>
                <a:spcPct val="11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Segoe UI Semibold"/>
              </a:rPr>
              <a:t>Growing users, apps and devices (on-site </a:t>
            </a:r>
            <a:br>
              <a:rPr lang="en-GB" dirty="0">
                <a:solidFill>
                  <a:srgbClr val="000000"/>
                </a:solidFill>
                <a:cs typeface="Segoe UI Semibold"/>
              </a:rPr>
            </a:br>
            <a:r>
              <a:rPr lang="en-GB" dirty="0">
                <a:solidFill>
                  <a:srgbClr val="000000"/>
                </a:solidFill>
                <a:cs typeface="Segoe UI Semibold"/>
              </a:rPr>
              <a:t>and remote) demand better access and device management to secure operations.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 Semibold"/>
            </a:endParaRPr>
          </a:p>
        </p:txBody>
      </p:sp>
      <p:sp>
        <p:nvSpPr>
          <p:cNvPr id="11" name="TextBox 93">
            <a:extLst>
              <a:ext uri="{FF2B5EF4-FFF2-40B4-BE49-F238E27FC236}">
                <a16:creationId xmlns:a16="http://schemas.microsoft.com/office/drawing/2014/main" id="{90E70C2D-9E6C-4F8B-B2A2-0E90348A87EC}"/>
              </a:ext>
            </a:extLst>
          </p:cNvPr>
          <p:cNvSpPr txBox="1"/>
          <p:nvPr/>
        </p:nvSpPr>
        <p:spPr>
          <a:xfrm>
            <a:off x="6792947" y="2183744"/>
            <a:ext cx="4523144" cy="119808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28932" fontAlgn="base">
              <a:lnSpc>
                <a:spcPct val="11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Segoe UI Semibold"/>
              </a:rPr>
              <a:t>43% of cybercrime is targeted at small business, 83% of small businesses lack the funds to deal with the repercussions of a cyber-attack.</a:t>
            </a:r>
            <a:r>
              <a:rPr lang="en-GB" baseline="30000" dirty="0">
                <a:solidFill>
                  <a:srgbClr val="000000"/>
                </a:solidFill>
                <a:cs typeface="Segoe UI Semibold"/>
              </a:rPr>
              <a:t>1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 Semibold"/>
            </a:endParaRPr>
          </a:p>
        </p:txBody>
      </p:sp>
      <p:sp>
        <p:nvSpPr>
          <p:cNvPr id="12" name="TextBox 93">
            <a:extLst>
              <a:ext uri="{FF2B5EF4-FFF2-40B4-BE49-F238E27FC236}">
                <a16:creationId xmlns:a16="http://schemas.microsoft.com/office/drawing/2014/main" id="{7CD847CA-B8F5-43A8-9CD1-FF6E992292C5}"/>
              </a:ext>
            </a:extLst>
          </p:cNvPr>
          <p:cNvSpPr txBox="1"/>
          <p:nvPr/>
        </p:nvSpPr>
        <p:spPr>
          <a:xfrm>
            <a:off x="6792947" y="3812284"/>
            <a:ext cx="4523144" cy="88690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28932" fontAlgn="base">
              <a:lnSpc>
                <a:spcPct val="110000"/>
              </a:lnSpc>
              <a:defRPr/>
            </a:pPr>
            <a:r>
              <a:rPr lang="en-GB" dirty="0">
                <a:solidFill>
                  <a:srgbClr val="000000"/>
                </a:solidFill>
                <a:cs typeface="Segoe UI Semibold"/>
              </a:rPr>
              <a:t>Two-thirds of small businesses in NZ reported being a target of a cyber-attack in 2022.</a:t>
            </a:r>
            <a:r>
              <a:rPr lang="en-GB" baseline="30000" dirty="0">
                <a:solidFill>
                  <a:srgbClr val="000000"/>
                </a:solidFill>
                <a:cs typeface="Segoe UI Semibold"/>
              </a:rPr>
              <a:t>1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 Semibold" panose="020B0502040204020203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9BAC61-C32F-403D-981A-AE2015645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403" y="3653390"/>
            <a:ext cx="900000" cy="9000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FD7F85C-EC24-4275-AA87-DA3455EA6964}"/>
              </a:ext>
            </a:extLst>
          </p:cNvPr>
          <p:cNvGrpSpPr/>
          <p:nvPr/>
        </p:nvGrpSpPr>
        <p:grpSpPr>
          <a:xfrm>
            <a:off x="5741772" y="3874058"/>
            <a:ext cx="392982" cy="458664"/>
            <a:chOff x="5718912" y="4020028"/>
            <a:chExt cx="392982" cy="45866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78E69F-849A-4AE7-B8FF-4E42B5C9C38B}"/>
                </a:ext>
              </a:extLst>
            </p:cNvPr>
            <p:cNvGrpSpPr/>
            <p:nvPr/>
          </p:nvGrpSpPr>
          <p:grpSpPr>
            <a:xfrm>
              <a:off x="5718912" y="4020028"/>
              <a:ext cx="392982" cy="458664"/>
              <a:chOff x="4270333" y="1587381"/>
              <a:chExt cx="3157127" cy="3684822"/>
            </a:xfrm>
          </p:grpSpPr>
          <p:sp>
            <p:nvSpPr>
              <p:cNvPr id="18" name="Freeform 56">
                <a:extLst>
                  <a:ext uri="{FF2B5EF4-FFF2-40B4-BE49-F238E27FC236}">
                    <a16:creationId xmlns:a16="http://schemas.microsoft.com/office/drawing/2014/main" id="{7C119622-8A48-4DF1-9198-0DE27AC04AA7}"/>
                  </a:ext>
                </a:extLst>
              </p:cNvPr>
              <p:cNvSpPr/>
              <p:nvPr/>
            </p:nvSpPr>
            <p:spPr>
              <a:xfrm>
                <a:off x="4270333" y="1587381"/>
                <a:ext cx="2138107" cy="3070220"/>
              </a:xfrm>
              <a:custGeom>
                <a:avLst/>
                <a:gdLst>
                  <a:gd name="connsiteX0" fmla="*/ 1062005 w 2138107"/>
                  <a:gd name="connsiteY0" fmla="*/ -112 h 3070220"/>
                  <a:gd name="connsiteX1" fmla="*/ 1062005 w 2138107"/>
                  <a:gd name="connsiteY1" fmla="*/ 3070109 h 3070220"/>
                  <a:gd name="connsiteX2" fmla="*/ 2137992 w 2138107"/>
                  <a:gd name="connsiteY2" fmla="*/ 2002778 h 3070220"/>
                  <a:gd name="connsiteX3" fmla="*/ 1551101 w 2138107"/>
                  <a:gd name="connsiteY3" fmla="*/ 1551636 h 3070220"/>
                  <a:gd name="connsiteX4" fmla="*/ 572951 w 2138107"/>
                  <a:gd name="connsiteY4" fmla="*/ 1529638 h 3070220"/>
                  <a:gd name="connsiteX5" fmla="*/ -116 w 2138107"/>
                  <a:gd name="connsiteY5" fmla="*/ 1078410 h 3070220"/>
                  <a:gd name="connsiteX6" fmla="*/ 572822 w 2138107"/>
                  <a:gd name="connsiteY6" fmla="*/ 616248 h 3070220"/>
                  <a:gd name="connsiteX7" fmla="*/ 2095963 w 2138107"/>
                  <a:gd name="connsiteY7" fmla="*/ 616248 h 3070220"/>
                  <a:gd name="connsiteX8" fmla="*/ -116 w 2138107"/>
                  <a:gd name="connsiteY8" fmla="*/ 2453835 h 3070220"/>
                  <a:gd name="connsiteX9" fmla="*/ 1550973 w 2138107"/>
                  <a:gd name="connsiteY9" fmla="*/ 2453835 h 307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8107" h="3070220">
                    <a:moveTo>
                      <a:pt x="1062005" y="-112"/>
                    </a:moveTo>
                    <a:lnTo>
                      <a:pt x="1062005" y="3070109"/>
                    </a:lnTo>
                    <a:moveTo>
                      <a:pt x="2137992" y="2002778"/>
                    </a:moveTo>
                    <a:cubicBezTo>
                      <a:pt x="2137992" y="1749785"/>
                      <a:pt x="1872472" y="1551636"/>
                      <a:pt x="1551101" y="1551636"/>
                    </a:cubicBezTo>
                    <a:lnTo>
                      <a:pt x="572951" y="1529638"/>
                    </a:lnTo>
                    <a:cubicBezTo>
                      <a:pt x="265532" y="1529553"/>
                      <a:pt x="-116" y="1320597"/>
                      <a:pt x="-116" y="1078410"/>
                    </a:cubicBezTo>
                    <a:cubicBezTo>
                      <a:pt x="-116" y="825417"/>
                      <a:pt x="265403" y="616248"/>
                      <a:pt x="572822" y="616248"/>
                    </a:cubicBezTo>
                    <a:lnTo>
                      <a:pt x="2095963" y="616248"/>
                    </a:lnTo>
                    <a:moveTo>
                      <a:pt x="-116" y="2453835"/>
                    </a:moveTo>
                    <a:lnTo>
                      <a:pt x="1550973" y="245383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Freeform 57">
                <a:extLst>
                  <a:ext uri="{FF2B5EF4-FFF2-40B4-BE49-F238E27FC236}">
                    <a16:creationId xmlns:a16="http://schemas.microsoft.com/office/drawing/2014/main" id="{EF6CC382-4FB3-415C-8A6E-9B3FA31A1715}"/>
                  </a:ext>
                </a:extLst>
              </p:cNvPr>
              <p:cNvSpPr/>
              <p:nvPr/>
            </p:nvSpPr>
            <p:spPr>
              <a:xfrm>
                <a:off x="5737239" y="3583927"/>
                <a:ext cx="1690221" cy="1688276"/>
              </a:xfrm>
              <a:custGeom>
                <a:avLst/>
                <a:gdLst>
                  <a:gd name="connsiteX0" fmla="*/ 1690223 w 1690223"/>
                  <a:gd name="connsiteY0" fmla="*/ 844139 h 1688278"/>
                  <a:gd name="connsiteX1" fmla="*/ 845112 w 1690223"/>
                  <a:gd name="connsiteY1" fmla="*/ 1688278 h 1688278"/>
                  <a:gd name="connsiteX2" fmla="*/ 0 w 1690223"/>
                  <a:gd name="connsiteY2" fmla="*/ 844139 h 1688278"/>
                  <a:gd name="connsiteX3" fmla="*/ 845112 w 1690223"/>
                  <a:gd name="connsiteY3" fmla="*/ 0 h 1688278"/>
                  <a:gd name="connsiteX4" fmla="*/ 1690223 w 1690223"/>
                  <a:gd name="connsiteY4" fmla="*/ 844139 h 168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223" h="1688278">
                    <a:moveTo>
                      <a:pt x="1690223" y="844139"/>
                    </a:moveTo>
                    <a:cubicBezTo>
                      <a:pt x="1690223" y="1310344"/>
                      <a:pt x="1311854" y="1688278"/>
                      <a:pt x="845112" y="1688278"/>
                    </a:cubicBezTo>
                    <a:cubicBezTo>
                      <a:pt x="378370" y="1688278"/>
                      <a:pt x="0" y="1310344"/>
                      <a:pt x="0" y="844139"/>
                    </a:cubicBezTo>
                    <a:cubicBezTo>
                      <a:pt x="0" y="377934"/>
                      <a:pt x="378370" y="0"/>
                      <a:pt x="845112" y="0"/>
                    </a:cubicBezTo>
                    <a:cubicBezTo>
                      <a:pt x="1311854" y="0"/>
                      <a:pt x="1690223" y="377934"/>
                      <a:pt x="1690223" y="844139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" name="Graphic 27">
              <a:extLst>
                <a:ext uri="{FF2B5EF4-FFF2-40B4-BE49-F238E27FC236}">
                  <a16:creationId xmlns:a16="http://schemas.microsoft.com/office/drawing/2014/main" id="{93DBD6FB-2769-454E-B63A-02E47E16486D}"/>
                </a:ext>
              </a:extLst>
            </p:cNvPr>
            <p:cNvSpPr/>
            <p:nvPr/>
          </p:nvSpPr>
          <p:spPr>
            <a:xfrm>
              <a:off x="5950438" y="4310193"/>
              <a:ext cx="112523" cy="111128"/>
            </a:xfrm>
            <a:custGeom>
              <a:avLst/>
              <a:gdLst>
                <a:gd name="connsiteX0" fmla="*/ 0 w 115252"/>
                <a:gd name="connsiteY0" fmla="*/ 113824 h 113823"/>
                <a:gd name="connsiteX1" fmla="*/ 57626 w 115252"/>
                <a:gd name="connsiteY1" fmla="*/ 0 h 113823"/>
                <a:gd name="connsiteX2" fmla="*/ 115253 w 115252"/>
                <a:gd name="connsiteY2" fmla="*/ 113824 h 113823"/>
                <a:gd name="connsiteX3" fmla="*/ 0 w 115252"/>
                <a:gd name="connsiteY3" fmla="*/ 113824 h 113823"/>
                <a:gd name="connsiteX4" fmla="*/ 57626 w 115252"/>
                <a:gd name="connsiteY4" fmla="*/ 43148 h 113823"/>
                <a:gd name="connsiteX5" fmla="*/ 57626 w 115252"/>
                <a:gd name="connsiteY5" fmla="*/ 69056 h 113823"/>
                <a:gd name="connsiteX6" fmla="*/ 57626 w 115252"/>
                <a:gd name="connsiteY6" fmla="*/ 90488 h 113823"/>
                <a:gd name="connsiteX7" fmla="*/ 57626 w 115252"/>
                <a:gd name="connsiteY7" fmla="*/ 94774 h 11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" h="113823">
                  <a:moveTo>
                    <a:pt x="0" y="113824"/>
                  </a:moveTo>
                  <a:lnTo>
                    <a:pt x="57626" y="0"/>
                  </a:lnTo>
                  <a:lnTo>
                    <a:pt x="115253" y="113824"/>
                  </a:lnTo>
                  <a:lnTo>
                    <a:pt x="0" y="113824"/>
                  </a:lnTo>
                  <a:moveTo>
                    <a:pt x="57626" y="43148"/>
                  </a:moveTo>
                  <a:lnTo>
                    <a:pt x="57626" y="69056"/>
                  </a:lnTo>
                  <a:moveTo>
                    <a:pt x="57626" y="90488"/>
                  </a:moveTo>
                  <a:lnTo>
                    <a:pt x="57626" y="9477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235FC18B-EC52-4DF3-88CB-B7DB07EBBB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403" y="955834"/>
            <a:ext cx="900000" cy="90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D6BF223-3328-4CC4-84D5-BF6EEFE17500}"/>
              </a:ext>
            </a:extLst>
          </p:cNvPr>
          <p:cNvGrpSpPr/>
          <p:nvPr/>
        </p:nvGrpSpPr>
        <p:grpSpPr>
          <a:xfrm>
            <a:off x="5699166" y="1171477"/>
            <a:ext cx="432474" cy="468714"/>
            <a:chOff x="5699166" y="1223964"/>
            <a:chExt cx="432474" cy="468714"/>
          </a:xfrm>
        </p:grpSpPr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00B61800-ACF3-4CB4-A717-63D71962CF97}"/>
                </a:ext>
              </a:extLst>
            </p:cNvPr>
            <p:cNvSpPr/>
            <p:nvPr/>
          </p:nvSpPr>
          <p:spPr>
            <a:xfrm>
              <a:off x="5699166" y="1223964"/>
              <a:ext cx="391278" cy="390846"/>
            </a:xfrm>
            <a:custGeom>
              <a:avLst/>
              <a:gdLst>
                <a:gd name="connsiteX0" fmla="*/ 2540027 w 3073586"/>
                <a:gd name="connsiteY0" fmla="*/ 1996732 h 3070220"/>
                <a:gd name="connsiteX1" fmla="*/ 2635974 w 3073586"/>
                <a:gd name="connsiteY1" fmla="*/ 1540487 h 3070220"/>
                <a:gd name="connsiteX2" fmla="*/ 2570335 w 3073586"/>
                <a:gd name="connsiteY2" fmla="*/ 1147190 h 3070220"/>
                <a:gd name="connsiteX3" fmla="*/ 2635974 w 3073586"/>
                <a:gd name="connsiteY3" fmla="*/ 1540487 h 3070220"/>
                <a:gd name="connsiteX4" fmla="*/ 2540027 w 3073586"/>
                <a:gd name="connsiteY4" fmla="*/ 1996732 h 3070220"/>
                <a:gd name="connsiteX5" fmla="*/ 2562307 w 3073586"/>
                <a:gd name="connsiteY5" fmla="*/ 1996432 h 3070220"/>
                <a:gd name="connsiteX6" fmla="*/ 2966919 w 3073586"/>
                <a:gd name="connsiteY6" fmla="*/ 2099344 h 3070220"/>
                <a:gd name="connsiteX7" fmla="*/ 3073470 w 3073586"/>
                <a:gd name="connsiteY7" fmla="*/ 1540530 h 3070220"/>
                <a:gd name="connsiteX8" fmla="*/ 1531182 w 3073586"/>
                <a:gd name="connsiteY8" fmla="*/ -112 h 3070220"/>
                <a:gd name="connsiteX9" fmla="*/ -116 w 3073586"/>
                <a:gd name="connsiteY9" fmla="*/ 1540315 h 3070220"/>
                <a:gd name="connsiteX10" fmla="*/ 1531182 w 3073586"/>
                <a:gd name="connsiteY10" fmla="*/ 3070109 h 3070220"/>
                <a:gd name="connsiteX11" fmla="*/ 1744756 w 3073586"/>
                <a:gd name="connsiteY11" fmla="*/ 3055529 h 3070220"/>
                <a:gd name="connsiteX12" fmla="*/ 1717110 w 3073586"/>
                <a:gd name="connsiteY12" fmla="*/ 2840700 h 3070220"/>
                <a:gd name="connsiteX13" fmla="*/ 2540027 w 3073586"/>
                <a:gd name="connsiteY13" fmla="*/ 1996732 h 3070220"/>
                <a:gd name="connsiteX14" fmla="*/ 2318811 w 3073586"/>
                <a:gd name="connsiteY14" fmla="*/ 753893 h 3070220"/>
                <a:gd name="connsiteX15" fmla="*/ 1717239 w 3073586"/>
                <a:gd name="connsiteY15" fmla="*/ 1354902 h 3070220"/>
                <a:gd name="connsiteX16" fmla="*/ 732692 w 3073586"/>
                <a:gd name="connsiteY16" fmla="*/ 2294320 h 3070220"/>
                <a:gd name="connsiteX17" fmla="*/ 437379 w 3073586"/>
                <a:gd name="connsiteY17" fmla="*/ 1540487 h 3070220"/>
                <a:gd name="connsiteX18" fmla="*/ 1531182 w 3073586"/>
                <a:gd name="connsiteY18" fmla="*/ 437266 h 3070220"/>
                <a:gd name="connsiteX19" fmla="*/ 1903038 w 3073586"/>
                <a:gd name="connsiteY19" fmla="*/ 491895 h 3070220"/>
                <a:gd name="connsiteX20" fmla="*/ 1531182 w 3073586"/>
                <a:gd name="connsiteY20" fmla="*/ 437266 h 3070220"/>
                <a:gd name="connsiteX21" fmla="*/ 437551 w 3073586"/>
                <a:gd name="connsiteY21" fmla="*/ 1540487 h 3070220"/>
                <a:gd name="connsiteX22" fmla="*/ 732692 w 3073586"/>
                <a:gd name="connsiteY22" fmla="*/ 2294320 h 3070220"/>
                <a:gd name="connsiteX23" fmla="*/ 1695344 w 3073586"/>
                <a:gd name="connsiteY23" fmla="*/ 1693655 h 3070220"/>
                <a:gd name="connsiteX24" fmla="*/ 1378181 w 3073586"/>
                <a:gd name="connsiteY24" fmla="*/ 1693655 h 3070220"/>
                <a:gd name="connsiteX25" fmla="*/ 1378181 w 3073586"/>
                <a:gd name="connsiteY25" fmla="*/ 1376856 h 3070220"/>
                <a:gd name="connsiteX26" fmla="*/ 1695344 w 3073586"/>
                <a:gd name="connsiteY26" fmla="*/ 1376856 h 3070220"/>
                <a:gd name="connsiteX27" fmla="*/ 1695344 w 3073586"/>
                <a:gd name="connsiteY27" fmla="*/ 1693655 h 307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3586" h="3070220">
                  <a:moveTo>
                    <a:pt x="2540027" y="1996732"/>
                  </a:moveTo>
                  <a:cubicBezTo>
                    <a:pt x="2603983" y="1853148"/>
                    <a:pt x="2636687" y="1697639"/>
                    <a:pt x="2635974" y="1540487"/>
                  </a:cubicBezTo>
                  <a:cubicBezTo>
                    <a:pt x="2635974" y="1398468"/>
                    <a:pt x="2614093" y="1267370"/>
                    <a:pt x="2570335" y="1147190"/>
                  </a:cubicBezTo>
                  <a:cubicBezTo>
                    <a:pt x="2614068" y="1267254"/>
                    <a:pt x="2635945" y="1398352"/>
                    <a:pt x="2635974" y="1540487"/>
                  </a:cubicBezTo>
                  <a:cubicBezTo>
                    <a:pt x="2636687" y="1697639"/>
                    <a:pt x="2603983" y="1853148"/>
                    <a:pt x="2540027" y="1996732"/>
                  </a:cubicBezTo>
                  <a:cubicBezTo>
                    <a:pt x="2547411" y="1996732"/>
                    <a:pt x="2554881" y="1996432"/>
                    <a:pt x="2562307" y="1996432"/>
                  </a:cubicBezTo>
                  <a:cubicBezTo>
                    <a:pt x="2703692" y="1996235"/>
                    <a:pt x="2842848" y="2031632"/>
                    <a:pt x="2966919" y="2099344"/>
                  </a:cubicBezTo>
                  <a:cubicBezTo>
                    <a:pt x="3037478" y="1921473"/>
                    <a:pt x="3073637" y="1731853"/>
                    <a:pt x="3073470" y="1540530"/>
                  </a:cubicBezTo>
                  <a:cubicBezTo>
                    <a:pt x="3073513" y="688329"/>
                    <a:pt x="2384450" y="-112"/>
                    <a:pt x="1531182" y="-112"/>
                  </a:cubicBezTo>
                  <a:cubicBezTo>
                    <a:pt x="688946" y="-112"/>
                    <a:pt x="-116" y="688158"/>
                    <a:pt x="-116" y="1540315"/>
                  </a:cubicBezTo>
                  <a:cubicBezTo>
                    <a:pt x="13" y="2381753"/>
                    <a:pt x="689075" y="3070109"/>
                    <a:pt x="1531182" y="3070109"/>
                  </a:cubicBezTo>
                  <a:cubicBezTo>
                    <a:pt x="1602625" y="3070126"/>
                    <a:pt x="1673983" y="3065254"/>
                    <a:pt x="1744756" y="3055529"/>
                  </a:cubicBezTo>
                  <a:cubicBezTo>
                    <a:pt x="1726353" y="2985399"/>
                    <a:pt x="1717063" y="2913197"/>
                    <a:pt x="1717110" y="2840700"/>
                  </a:cubicBezTo>
                  <a:cubicBezTo>
                    <a:pt x="1717239" y="2381839"/>
                    <a:pt x="2083600" y="2008567"/>
                    <a:pt x="2540027" y="1996732"/>
                  </a:cubicBezTo>
                  <a:close/>
                  <a:moveTo>
                    <a:pt x="2318811" y="753893"/>
                  </a:moveTo>
                  <a:lnTo>
                    <a:pt x="1717239" y="1354902"/>
                  </a:lnTo>
                  <a:close/>
                  <a:moveTo>
                    <a:pt x="732692" y="2294320"/>
                  </a:moveTo>
                  <a:cubicBezTo>
                    <a:pt x="546721" y="2097672"/>
                    <a:pt x="437379" y="1835503"/>
                    <a:pt x="437379" y="1540487"/>
                  </a:cubicBezTo>
                  <a:cubicBezTo>
                    <a:pt x="437551" y="928715"/>
                    <a:pt x="929738" y="437266"/>
                    <a:pt x="1531182" y="437266"/>
                  </a:cubicBezTo>
                  <a:cubicBezTo>
                    <a:pt x="1662418" y="437266"/>
                    <a:pt x="1782749" y="459135"/>
                    <a:pt x="1903038" y="491895"/>
                  </a:cubicBezTo>
                  <a:cubicBezTo>
                    <a:pt x="1782835" y="459135"/>
                    <a:pt x="1662632" y="437266"/>
                    <a:pt x="1531182" y="437266"/>
                  </a:cubicBezTo>
                  <a:cubicBezTo>
                    <a:pt x="929738" y="437266"/>
                    <a:pt x="437551" y="928715"/>
                    <a:pt x="437551" y="1540487"/>
                  </a:cubicBezTo>
                  <a:cubicBezTo>
                    <a:pt x="437551" y="1835503"/>
                    <a:pt x="546892" y="2097672"/>
                    <a:pt x="732692" y="2294320"/>
                  </a:cubicBezTo>
                  <a:close/>
                  <a:moveTo>
                    <a:pt x="1695344" y="1693655"/>
                  </a:moveTo>
                  <a:cubicBezTo>
                    <a:pt x="1607854" y="1791979"/>
                    <a:pt x="1465671" y="1791979"/>
                    <a:pt x="1378181" y="1693655"/>
                  </a:cubicBezTo>
                  <a:cubicBezTo>
                    <a:pt x="1279743" y="1606265"/>
                    <a:pt x="1279743" y="1464246"/>
                    <a:pt x="1378181" y="1376856"/>
                  </a:cubicBezTo>
                  <a:cubicBezTo>
                    <a:pt x="1465671" y="1289424"/>
                    <a:pt x="1607854" y="1278532"/>
                    <a:pt x="1695344" y="1376856"/>
                  </a:cubicBezTo>
                  <a:cubicBezTo>
                    <a:pt x="1793782" y="1464032"/>
                    <a:pt x="1793782" y="1606051"/>
                    <a:pt x="1695344" y="1693655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495752-7A7D-48C4-AC2C-A7872931F93D}"/>
                </a:ext>
              </a:extLst>
            </p:cNvPr>
            <p:cNvGrpSpPr/>
            <p:nvPr/>
          </p:nvGrpSpPr>
          <p:grpSpPr>
            <a:xfrm>
              <a:off x="5919982" y="1490847"/>
              <a:ext cx="211658" cy="201831"/>
              <a:chOff x="5078893" y="2616426"/>
              <a:chExt cx="250471" cy="238844"/>
            </a:xfrm>
          </p:grpSpPr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EFC8A8D8-CB6D-47E0-B6DA-A1280BC522A3}"/>
                  </a:ext>
                </a:extLst>
              </p:cNvPr>
              <p:cNvSpPr/>
              <p:nvPr/>
            </p:nvSpPr>
            <p:spPr>
              <a:xfrm>
                <a:off x="5078893" y="2616426"/>
                <a:ext cx="250471" cy="238844"/>
              </a:xfrm>
              <a:custGeom>
                <a:avLst/>
                <a:gdLst>
                  <a:gd name="connsiteX0" fmla="*/ -116 w 1662619"/>
                  <a:gd name="connsiteY0" fmla="*/ 956030 h 1585451"/>
                  <a:gd name="connsiteX1" fmla="*/ 817349 w 1662619"/>
                  <a:gd name="connsiteY1" fmla="*/ 1585340 h 1585451"/>
                  <a:gd name="connsiteX2" fmla="*/ 1662503 w 1662619"/>
                  <a:gd name="connsiteY2" fmla="*/ 741200 h 1585451"/>
                  <a:gd name="connsiteX3" fmla="*/ 1221960 w 1662619"/>
                  <a:gd name="connsiteY3" fmla="*/ -112 h 158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2619" h="1585451">
                    <a:moveTo>
                      <a:pt x="-116" y="956030"/>
                    </a:moveTo>
                    <a:cubicBezTo>
                      <a:pt x="95016" y="1318153"/>
                      <a:pt x="424887" y="1585340"/>
                      <a:pt x="817349" y="1585340"/>
                    </a:cubicBezTo>
                    <a:cubicBezTo>
                      <a:pt x="1284122" y="1585340"/>
                      <a:pt x="1662503" y="1207394"/>
                      <a:pt x="1662503" y="741200"/>
                    </a:cubicBezTo>
                    <a:cubicBezTo>
                      <a:pt x="1662606" y="432167"/>
                      <a:pt x="1493610" y="147795"/>
                      <a:pt x="1221960" y="-112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Graphic 27">
                <a:extLst>
                  <a:ext uri="{FF2B5EF4-FFF2-40B4-BE49-F238E27FC236}">
                    <a16:creationId xmlns:a16="http://schemas.microsoft.com/office/drawing/2014/main" id="{711BCBC2-0035-42DF-A8FE-CECBFEFB4B00}"/>
                  </a:ext>
                </a:extLst>
              </p:cNvPr>
              <p:cNvSpPr/>
              <p:nvPr/>
            </p:nvSpPr>
            <p:spPr>
              <a:xfrm>
                <a:off x="5135494" y="2655277"/>
                <a:ext cx="137269" cy="135567"/>
              </a:xfrm>
              <a:custGeom>
                <a:avLst/>
                <a:gdLst>
                  <a:gd name="connsiteX0" fmla="*/ 0 w 115252"/>
                  <a:gd name="connsiteY0" fmla="*/ 113824 h 113823"/>
                  <a:gd name="connsiteX1" fmla="*/ 57626 w 115252"/>
                  <a:gd name="connsiteY1" fmla="*/ 0 h 113823"/>
                  <a:gd name="connsiteX2" fmla="*/ 115253 w 115252"/>
                  <a:gd name="connsiteY2" fmla="*/ 113824 h 113823"/>
                  <a:gd name="connsiteX3" fmla="*/ 0 w 115252"/>
                  <a:gd name="connsiteY3" fmla="*/ 113824 h 113823"/>
                  <a:gd name="connsiteX4" fmla="*/ 57626 w 115252"/>
                  <a:gd name="connsiteY4" fmla="*/ 43148 h 113823"/>
                  <a:gd name="connsiteX5" fmla="*/ 57626 w 115252"/>
                  <a:gd name="connsiteY5" fmla="*/ 69056 h 113823"/>
                  <a:gd name="connsiteX6" fmla="*/ 57626 w 115252"/>
                  <a:gd name="connsiteY6" fmla="*/ 90488 h 113823"/>
                  <a:gd name="connsiteX7" fmla="*/ 57626 w 115252"/>
                  <a:gd name="connsiteY7" fmla="*/ 94774 h 11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52" h="113823">
                    <a:moveTo>
                      <a:pt x="0" y="113824"/>
                    </a:moveTo>
                    <a:lnTo>
                      <a:pt x="57626" y="0"/>
                    </a:lnTo>
                    <a:lnTo>
                      <a:pt x="115253" y="113824"/>
                    </a:lnTo>
                    <a:lnTo>
                      <a:pt x="0" y="113824"/>
                    </a:lnTo>
                    <a:moveTo>
                      <a:pt x="57626" y="43148"/>
                    </a:moveTo>
                    <a:lnTo>
                      <a:pt x="57626" y="69056"/>
                    </a:lnTo>
                    <a:moveTo>
                      <a:pt x="57626" y="90488"/>
                    </a:moveTo>
                    <a:lnTo>
                      <a:pt x="57626" y="9477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31FAD37A-FBF4-48AD-87E9-3D0E358932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403" y="2304612"/>
            <a:ext cx="900000" cy="900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BD9B3FB-6959-415A-B6A9-3BCB3926A51F}"/>
              </a:ext>
            </a:extLst>
          </p:cNvPr>
          <p:cNvGrpSpPr/>
          <p:nvPr/>
        </p:nvGrpSpPr>
        <p:grpSpPr>
          <a:xfrm>
            <a:off x="5710414" y="2551607"/>
            <a:ext cx="409978" cy="436490"/>
            <a:chOff x="5710414" y="2692627"/>
            <a:chExt cx="409978" cy="436490"/>
          </a:xfrm>
        </p:grpSpPr>
        <p:sp>
          <p:nvSpPr>
            <p:cNvPr id="30" name="Shield_EA18" title="Icon of a shield">
              <a:extLst>
                <a:ext uri="{FF2B5EF4-FFF2-40B4-BE49-F238E27FC236}">
                  <a16:creationId xmlns:a16="http://schemas.microsoft.com/office/drawing/2014/main" id="{A4DF116C-D1A7-48D1-B89A-F4AD00D288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0414" y="2692627"/>
              <a:ext cx="409978" cy="436490"/>
            </a:xfrm>
            <a:custGeom>
              <a:avLst/>
              <a:gdLst>
                <a:gd name="T0" fmla="*/ 3500 w 3500"/>
                <a:gd name="T1" fmla="*/ 1375 h 3725"/>
                <a:gd name="T2" fmla="*/ 1750 w 3500"/>
                <a:gd name="T3" fmla="*/ 3725 h 3725"/>
                <a:gd name="T4" fmla="*/ 0 w 3500"/>
                <a:gd name="T5" fmla="*/ 1375 h 3725"/>
                <a:gd name="T6" fmla="*/ 0 w 3500"/>
                <a:gd name="T7" fmla="*/ 500 h 3725"/>
                <a:gd name="T8" fmla="*/ 1125 w 3500"/>
                <a:gd name="T9" fmla="*/ 187 h 3725"/>
                <a:gd name="T10" fmla="*/ 1750 w 3500"/>
                <a:gd name="T11" fmla="*/ 0 h 3725"/>
                <a:gd name="T12" fmla="*/ 2375 w 3500"/>
                <a:gd name="T13" fmla="*/ 187 h 3725"/>
                <a:gd name="T14" fmla="*/ 3500 w 3500"/>
                <a:gd name="T15" fmla="*/ 500 h 3725"/>
                <a:gd name="T16" fmla="*/ 3500 w 3500"/>
                <a:gd name="T17" fmla="*/ 1375 h 3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0" h="3725">
                  <a:moveTo>
                    <a:pt x="3500" y="1375"/>
                  </a:moveTo>
                  <a:cubicBezTo>
                    <a:pt x="3500" y="2302"/>
                    <a:pt x="2831" y="3117"/>
                    <a:pt x="1750" y="3725"/>
                  </a:cubicBezTo>
                  <a:cubicBezTo>
                    <a:pt x="669" y="3117"/>
                    <a:pt x="0" y="2302"/>
                    <a:pt x="0" y="1375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440" y="500"/>
                    <a:pt x="837" y="380"/>
                    <a:pt x="1125" y="187"/>
                  </a:cubicBezTo>
                  <a:cubicBezTo>
                    <a:pt x="1285" y="71"/>
                    <a:pt x="1506" y="0"/>
                    <a:pt x="1750" y="0"/>
                  </a:cubicBezTo>
                  <a:cubicBezTo>
                    <a:pt x="1994" y="0"/>
                    <a:pt x="2215" y="71"/>
                    <a:pt x="2375" y="187"/>
                  </a:cubicBezTo>
                  <a:cubicBezTo>
                    <a:pt x="2663" y="380"/>
                    <a:pt x="3060" y="500"/>
                    <a:pt x="3500" y="500"/>
                  </a:cubicBezTo>
                  <a:lnTo>
                    <a:pt x="3500" y="137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Lock" title="Icon of a padlock">
              <a:extLst>
                <a:ext uri="{FF2B5EF4-FFF2-40B4-BE49-F238E27FC236}">
                  <a16:creationId xmlns:a16="http://schemas.microsoft.com/office/drawing/2014/main" id="{33900C6A-E6C9-4D7C-ABC8-4FDBA011FB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48750" y="2807751"/>
              <a:ext cx="133305" cy="186313"/>
            </a:xfrm>
            <a:custGeom>
              <a:avLst/>
              <a:gdLst>
                <a:gd name="T0" fmla="*/ 239 w 239"/>
                <a:gd name="T1" fmla="*/ 335 h 335"/>
                <a:gd name="T2" fmla="*/ 0 w 239"/>
                <a:gd name="T3" fmla="*/ 335 h 335"/>
                <a:gd name="T4" fmla="*/ 0 w 239"/>
                <a:gd name="T5" fmla="*/ 157 h 335"/>
                <a:gd name="T6" fmla="*/ 239 w 239"/>
                <a:gd name="T7" fmla="*/ 157 h 335"/>
                <a:gd name="T8" fmla="*/ 239 w 239"/>
                <a:gd name="T9" fmla="*/ 335 h 335"/>
                <a:gd name="T10" fmla="*/ 196 w 239"/>
                <a:gd name="T11" fmla="*/ 157 h 335"/>
                <a:gd name="T12" fmla="*/ 196 w 239"/>
                <a:gd name="T13" fmla="*/ 75 h 335"/>
                <a:gd name="T14" fmla="*/ 121 w 239"/>
                <a:gd name="T15" fmla="*/ 0 h 335"/>
                <a:gd name="T16" fmla="*/ 46 w 239"/>
                <a:gd name="T17" fmla="*/ 75 h 335"/>
                <a:gd name="T18" fmla="*/ 46 w 239"/>
                <a:gd name="T19" fmla="*/ 15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35">
                  <a:moveTo>
                    <a:pt x="239" y="335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39" y="157"/>
                    <a:pt x="239" y="157"/>
                    <a:pt x="239" y="157"/>
                  </a:cubicBezTo>
                  <a:lnTo>
                    <a:pt x="239" y="335"/>
                  </a:lnTo>
                  <a:close/>
                  <a:moveTo>
                    <a:pt x="196" y="157"/>
                  </a:moveTo>
                  <a:cubicBezTo>
                    <a:pt x="196" y="75"/>
                    <a:pt x="196" y="75"/>
                    <a:pt x="196" y="75"/>
                  </a:cubicBezTo>
                  <a:cubicBezTo>
                    <a:pt x="196" y="34"/>
                    <a:pt x="163" y="0"/>
                    <a:pt x="121" y="0"/>
                  </a:cubicBezTo>
                  <a:cubicBezTo>
                    <a:pt x="79" y="0"/>
                    <a:pt x="46" y="34"/>
                    <a:pt x="46" y="75"/>
                  </a:cubicBezTo>
                  <a:cubicBezTo>
                    <a:pt x="46" y="157"/>
                    <a:pt x="46" y="157"/>
                    <a:pt x="46" y="157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53823D-EE60-46C3-9374-59F3DE31B364}"/>
              </a:ext>
            </a:extLst>
          </p:cNvPr>
          <p:cNvSpPr txBox="1"/>
          <p:nvPr/>
        </p:nvSpPr>
        <p:spPr>
          <a:xfrm>
            <a:off x="6792947" y="5180554"/>
            <a:ext cx="4523144" cy="5432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cs typeface="Segoe UI Semibold"/>
              </a:rPr>
              <a:t>The average cost of a data breach for a SME is $173K,</a:t>
            </a:r>
            <a:r>
              <a:rPr kumimoji="0" lang="en-GB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Semibold"/>
              </a:rPr>
              <a:t>1</a:t>
            </a:r>
            <a:r>
              <a:rPr lang="en-GB" dirty="0">
                <a:solidFill>
                  <a:srgbClr val="000000"/>
                </a:solidFill>
                <a:cs typeface="Segoe UI Semibold"/>
              </a:rPr>
              <a:t> making strong defences crucial.</a:t>
            </a:r>
            <a:r>
              <a:rPr kumimoji="0" lang="en-GB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Semibold"/>
              </a:rPr>
              <a:t>  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Segoe UI Semibold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411CE32-AA87-4A75-9F74-0CF4390CC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403" y="5002167"/>
            <a:ext cx="900000" cy="900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656483C-433D-4B13-ADB5-B4BDF128B697}"/>
              </a:ext>
            </a:extLst>
          </p:cNvPr>
          <p:cNvGrpSpPr/>
          <p:nvPr/>
        </p:nvGrpSpPr>
        <p:grpSpPr>
          <a:xfrm>
            <a:off x="5727472" y="5212540"/>
            <a:ext cx="404168" cy="479254"/>
            <a:chOff x="5713319" y="5287841"/>
            <a:chExt cx="404168" cy="4792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6FCAAC0-7E83-4D72-B57F-EEE9FD2F4932}"/>
                </a:ext>
              </a:extLst>
            </p:cNvPr>
            <p:cNvSpPr/>
            <p:nvPr/>
          </p:nvSpPr>
          <p:spPr>
            <a:xfrm>
              <a:off x="5747390" y="5371730"/>
              <a:ext cx="78846" cy="118896"/>
            </a:xfrm>
            <a:custGeom>
              <a:avLst/>
              <a:gdLst>
                <a:gd name="connsiteX0" fmla="*/ 58043 w 78846"/>
                <a:gd name="connsiteY0" fmla="*/ 90419 h 118896"/>
                <a:gd name="connsiteX1" fmla="*/ 50369 w 78846"/>
                <a:gd name="connsiteY1" fmla="*/ 109978 h 118896"/>
                <a:gd name="connsiteX2" fmla="*/ 69929 w 78846"/>
                <a:gd name="connsiteY2" fmla="*/ 117652 h 118896"/>
                <a:gd name="connsiteX3" fmla="*/ 77602 w 78846"/>
                <a:gd name="connsiteY3" fmla="*/ 98093 h 118896"/>
                <a:gd name="connsiteX4" fmla="*/ 69929 w 78846"/>
                <a:gd name="connsiteY4" fmla="*/ 90419 h 118896"/>
                <a:gd name="connsiteX5" fmla="*/ 69929 w 78846"/>
                <a:gd name="connsiteY5" fmla="*/ 50585 h 118896"/>
                <a:gd name="connsiteX6" fmla="*/ 46158 w 78846"/>
                <a:gd name="connsiteY6" fmla="*/ 50585 h 118896"/>
                <a:gd name="connsiteX7" fmla="*/ 46158 w 78846"/>
                <a:gd name="connsiteY7" fmla="*/ 28477 h 118896"/>
                <a:gd name="connsiteX8" fmla="*/ 53831 w 78846"/>
                <a:gd name="connsiteY8" fmla="*/ 8918 h 118896"/>
                <a:gd name="connsiteX9" fmla="*/ 34272 w 78846"/>
                <a:gd name="connsiteY9" fmla="*/ 1244 h 118896"/>
                <a:gd name="connsiteX10" fmla="*/ 26598 w 78846"/>
                <a:gd name="connsiteY10" fmla="*/ 20804 h 118896"/>
                <a:gd name="connsiteX11" fmla="*/ 34272 w 78846"/>
                <a:gd name="connsiteY11" fmla="*/ 28477 h 118896"/>
                <a:gd name="connsiteX12" fmla="*/ 34272 w 78846"/>
                <a:gd name="connsiteY12" fmla="*/ 50579 h 118896"/>
                <a:gd name="connsiteX13" fmla="*/ 3477 w 78846"/>
                <a:gd name="connsiteY13" fmla="*/ 50537 h 118896"/>
                <a:gd name="connsiteX14" fmla="*/ 594 w 78846"/>
                <a:gd name="connsiteY14" fmla="*/ 60242 h 118896"/>
                <a:gd name="connsiteX15" fmla="*/ 0 w 78846"/>
                <a:gd name="connsiteY15" fmla="*/ 62423 h 118896"/>
                <a:gd name="connsiteX16" fmla="*/ 58043 w 78846"/>
                <a:gd name="connsiteY16" fmla="*/ 62476 h 11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846" h="118896">
                  <a:moveTo>
                    <a:pt x="58043" y="90419"/>
                  </a:moveTo>
                  <a:cubicBezTo>
                    <a:pt x="50523" y="93701"/>
                    <a:pt x="47087" y="102458"/>
                    <a:pt x="50369" y="109978"/>
                  </a:cubicBezTo>
                  <a:cubicBezTo>
                    <a:pt x="53651" y="117498"/>
                    <a:pt x="62409" y="120934"/>
                    <a:pt x="69929" y="117652"/>
                  </a:cubicBezTo>
                  <a:cubicBezTo>
                    <a:pt x="77449" y="114370"/>
                    <a:pt x="80885" y="105613"/>
                    <a:pt x="77602" y="98093"/>
                  </a:cubicBezTo>
                  <a:cubicBezTo>
                    <a:pt x="76104" y="94658"/>
                    <a:pt x="73363" y="91918"/>
                    <a:pt x="69929" y="90419"/>
                  </a:cubicBezTo>
                  <a:lnTo>
                    <a:pt x="69929" y="50585"/>
                  </a:lnTo>
                  <a:lnTo>
                    <a:pt x="46158" y="50585"/>
                  </a:lnTo>
                  <a:lnTo>
                    <a:pt x="46158" y="28477"/>
                  </a:lnTo>
                  <a:cubicBezTo>
                    <a:pt x="53677" y="25195"/>
                    <a:pt x="57114" y="16439"/>
                    <a:pt x="53831" y="8918"/>
                  </a:cubicBezTo>
                  <a:cubicBezTo>
                    <a:pt x="50549" y="1398"/>
                    <a:pt x="41792" y="-2038"/>
                    <a:pt x="34272" y="1244"/>
                  </a:cubicBezTo>
                  <a:cubicBezTo>
                    <a:pt x="26752" y="4526"/>
                    <a:pt x="23316" y="13284"/>
                    <a:pt x="26598" y="20804"/>
                  </a:cubicBezTo>
                  <a:cubicBezTo>
                    <a:pt x="28097" y="24238"/>
                    <a:pt x="30838" y="26979"/>
                    <a:pt x="34272" y="28477"/>
                  </a:cubicBezTo>
                  <a:lnTo>
                    <a:pt x="34272" y="50579"/>
                  </a:lnTo>
                  <a:lnTo>
                    <a:pt x="3477" y="50537"/>
                  </a:lnTo>
                  <a:cubicBezTo>
                    <a:pt x="2336" y="53716"/>
                    <a:pt x="1486" y="56896"/>
                    <a:pt x="594" y="60242"/>
                  </a:cubicBezTo>
                  <a:cubicBezTo>
                    <a:pt x="404" y="60967"/>
                    <a:pt x="202" y="61698"/>
                    <a:pt x="0" y="62423"/>
                  </a:cubicBezTo>
                  <a:lnTo>
                    <a:pt x="58043" y="62476"/>
                  </a:ln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F05A64-AA45-44CA-B6DE-62302D9874D1}"/>
                </a:ext>
              </a:extLst>
            </p:cNvPr>
            <p:cNvSpPr/>
            <p:nvPr/>
          </p:nvSpPr>
          <p:spPr>
            <a:xfrm>
              <a:off x="5713319" y="5287841"/>
              <a:ext cx="404168" cy="479254"/>
            </a:xfrm>
            <a:custGeom>
              <a:avLst/>
              <a:gdLst>
                <a:gd name="connsiteX0" fmla="*/ 398167 w 404168"/>
                <a:gd name="connsiteY0" fmla="*/ 259307 h 479254"/>
                <a:gd name="connsiteX1" fmla="*/ 357162 w 404168"/>
                <a:gd name="connsiteY1" fmla="*/ 187994 h 479254"/>
                <a:gd name="connsiteX2" fmla="*/ 357162 w 404168"/>
                <a:gd name="connsiteY2" fmla="*/ 185022 h 479254"/>
                <a:gd name="connsiteX3" fmla="*/ 184912 w 404168"/>
                <a:gd name="connsiteY3" fmla="*/ 122 h 479254"/>
                <a:gd name="connsiteX4" fmla="*/ 184822 w 404168"/>
                <a:gd name="connsiteY4" fmla="*/ 119 h 479254"/>
                <a:gd name="connsiteX5" fmla="*/ 178219 w 404168"/>
                <a:gd name="connsiteY5" fmla="*/ 0 h 479254"/>
                <a:gd name="connsiteX6" fmla="*/ 2 w 404168"/>
                <a:gd name="connsiteY6" fmla="*/ 171924 h 479254"/>
                <a:gd name="connsiteX7" fmla="*/ 2 w 404168"/>
                <a:gd name="connsiteY7" fmla="*/ 184999 h 479254"/>
                <a:gd name="connsiteX8" fmla="*/ 70126 w 404168"/>
                <a:gd name="connsiteY8" fmla="*/ 328861 h 479254"/>
                <a:gd name="connsiteX9" fmla="*/ 70126 w 404168"/>
                <a:gd name="connsiteY9" fmla="*/ 479255 h 479254"/>
                <a:gd name="connsiteX10" fmla="*/ 257918 w 404168"/>
                <a:gd name="connsiteY10" fmla="*/ 479255 h 479254"/>
                <a:gd name="connsiteX11" fmla="*/ 257918 w 404168"/>
                <a:gd name="connsiteY11" fmla="*/ 407942 h 479254"/>
                <a:gd name="connsiteX12" fmla="*/ 287037 w 404168"/>
                <a:gd name="connsiteY12" fmla="*/ 407942 h 479254"/>
                <a:gd name="connsiteX13" fmla="*/ 357162 w 404168"/>
                <a:gd name="connsiteY13" fmla="*/ 337817 h 479254"/>
                <a:gd name="connsiteX14" fmla="*/ 357162 w 404168"/>
                <a:gd name="connsiteY14" fmla="*/ 300972 h 479254"/>
                <a:gd name="connsiteX15" fmla="*/ 383310 w 404168"/>
                <a:gd name="connsiteY15" fmla="*/ 300972 h 479254"/>
                <a:gd name="connsiteX16" fmla="*/ 398167 w 404168"/>
                <a:gd name="connsiteY16" fmla="*/ 259307 h 479254"/>
                <a:gd name="connsiteX17" fmla="*/ 391202 w 404168"/>
                <a:gd name="connsiteY17" fmla="*/ 282484 h 479254"/>
                <a:gd name="connsiteX18" fmla="*/ 382502 w 404168"/>
                <a:gd name="connsiteY18" fmla="*/ 289021 h 479254"/>
                <a:gd name="connsiteX19" fmla="*/ 345277 w 404168"/>
                <a:gd name="connsiteY19" fmla="*/ 289021 h 479254"/>
                <a:gd name="connsiteX20" fmla="*/ 345277 w 404168"/>
                <a:gd name="connsiteY20" fmla="*/ 337752 h 479254"/>
                <a:gd name="connsiteX21" fmla="*/ 287037 w 404168"/>
                <a:gd name="connsiteY21" fmla="*/ 395991 h 479254"/>
                <a:gd name="connsiteX22" fmla="*/ 246032 w 404168"/>
                <a:gd name="connsiteY22" fmla="*/ 395991 h 479254"/>
                <a:gd name="connsiteX23" fmla="*/ 246032 w 404168"/>
                <a:gd name="connsiteY23" fmla="*/ 467304 h 479254"/>
                <a:gd name="connsiteX24" fmla="*/ 82012 w 404168"/>
                <a:gd name="connsiteY24" fmla="*/ 467304 h 479254"/>
                <a:gd name="connsiteX25" fmla="*/ 82012 w 404168"/>
                <a:gd name="connsiteY25" fmla="*/ 323025 h 479254"/>
                <a:gd name="connsiteX26" fmla="*/ 77400 w 404168"/>
                <a:gd name="connsiteY26" fmla="*/ 319460 h 479254"/>
                <a:gd name="connsiteX27" fmla="*/ 11887 w 404168"/>
                <a:gd name="connsiteY27" fmla="*/ 185004 h 479254"/>
                <a:gd name="connsiteX28" fmla="*/ 11887 w 404168"/>
                <a:gd name="connsiteY28" fmla="*/ 172144 h 479254"/>
                <a:gd name="connsiteX29" fmla="*/ 178231 w 404168"/>
                <a:gd name="connsiteY29" fmla="*/ 11897 h 479254"/>
                <a:gd name="connsiteX30" fmla="*/ 184406 w 404168"/>
                <a:gd name="connsiteY30" fmla="*/ 12010 h 479254"/>
                <a:gd name="connsiteX31" fmla="*/ 345306 w 404168"/>
                <a:gd name="connsiteY31" fmla="*/ 184577 h 479254"/>
                <a:gd name="connsiteX32" fmla="*/ 345306 w 404168"/>
                <a:gd name="connsiteY32" fmla="*/ 191149 h 479254"/>
                <a:gd name="connsiteX33" fmla="*/ 346887 w 404168"/>
                <a:gd name="connsiteY33" fmla="*/ 193901 h 479254"/>
                <a:gd name="connsiteX34" fmla="*/ 387892 w 404168"/>
                <a:gd name="connsiteY34" fmla="*/ 265214 h 479254"/>
                <a:gd name="connsiteX35" fmla="*/ 388053 w 404168"/>
                <a:gd name="connsiteY35" fmla="*/ 265487 h 479254"/>
                <a:gd name="connsiteX36" fmla="*/ 388225 w 404168"/>
                <a:gd name="connsiteY36" fmla="*/ 265755 h 479254"/>
                <a:gd name="connsiteX37" fmla="*/ 391226 w 404168"/>
                <a:gd name="connsiteY37" fmla="*/ 282478 h 4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4168" h="479254">
                  <a:moveTo>
                    <a:pt x="398167" y="259307"/>
                  </a:moveTo>
                  <a:lnTo>
                    <a:pt x="357162" y="187994"/>
                  </a:lnTo>
                  <a:lnTo>
                    <a:pt x="357162" y="185022"/>
                  </a:lnTo>
                  <a:cubicBezTo>
                    <a:pt x="360655" y="86398"/>
                    <a:pt x="283536" y="3615"/>
                    <a:pt x="184912" y="122"/>
                  </a:cubicBezTo>
                  <a:cubicBezTo>
                    <a:pt x="184882" y="121"/>
                    <a:pt x="184851" y="120"/>
                    <a:pt x="184822" y="119"/>
                  </a:cubicBezTo>
                  <a:cubicBezTo>
                    <a:pt x="182611" y="44"/>
                    <a:pt x="180410" y="4"/>
                    <a:pt x="178219" y="0"/>
                  </a:cubicBezTo>
                  <a:cubicBezTo>
                    <a:pt x="82189" y="-85"/>
                    <a:pt x="3368" y="75953"/>
                    <a:pt x="2" y="171924"/>
                  </a:cubicBezTo>
                  <a:lnTo>
                    <a:pt x="2" y="184999"/>
                  </a:lnTo>
                  <a:cubicBezTo>
                    <a:pt x="-230" y="241240"/>
                    <a:pt x="25681" y="294397"/>
                    <a:pt x="70126" y="328861"/>
                  </a:cubicBezTo>
                  <a:lnTo>
                    <a:pt x="70126" y="479255"/>
                  </a:lnTo>
                  <a:lnTo>
                    <a:pt x="257918" y="479255"/>
                  </a:lnTo>
                  <a:lnTo>
                    <a:pt x="257918" y="407942"/>
                  </a:lnTo>
                  <a:lnTo>
                    <a:pt x="287037" y="407942"/>
                  </a:lnTo>
                  <a:cubicBezTo>
                    <a:pt x="325734" y="407863"/>
                    <a:pt x="357084" y="376513"/>
                    <a:pt x="357162" y="337817"/>
                  </a:cubicBezTo>
                  <a:lnTo>
                    <a:pt x="357162" y="300972"/>
                  </a:lnTo>
                  <a:lnTo>
                    <a:pt x="383310" y="300972"/>
                  </a:lnTo>
                  <a:cubicBezTo>
                    <a:pt x="398761" y="299135"/>
                    <a:pt x="412430" y="281301"/>
                    <a:pt x="398167" y="259307"/>
                  </a:cubicBezTo>
                  <a:close/>
                  <a:moveTo>
                    <a:pt x="391202" y="282484"/>
                  </a:moveTo>
                  <a:cubicBezTo>
                    <a:pt x="389519" y="285932"/>
                    <a:pt x="386283" y="288364"/>
                    <a:pt x="382502" y="289021"/>
                  </a:cubicBezTo>
                  <a:lnTo>
                    <a:pt x="345277" y="289021"/>
                  </a:lnTo>
                  <a:lnTo>
                    <a:pt x="345277" y="337752"/>
                  </a:lnTo>
                  <a:cubicBezTo>
                    <a:pt x="345231" y="369897"/>
                    <a:pt x="319183" y="395945"/>
                    <a:pt x="287037" y="395991"/>
                  </a:cubicBezTo>
                  <a:lnTo>
                    <a:pt x="246032" y="395991"/>
                  </a:lnTo>
                  <a:lnTo>
                    <a:pt x="246032" y="467304"/>
                  </a:lnTo>
                  <a:lnTo>
                    <a:pt x="82012" y="467304"/>
                  </a:lnTo>
                  <a:lnTo>
                    <a:pt x="82012" y="323025"/>
                  </a:lnTo>
                  <a:lnTo>
                    <a:pt x="77400" y="319460"/>
                  </a:lnTo>
                  <a:cubicBezTo>
                    <a:pt x="35792" y="287308"/>
                    <a:pt x="11566" y="237586"/>
                    <a:pt x="11887" y="185004"/>
                  </a:cubicBezTo>
                  <a:lnTo>
                    <a:pt x="11887" y="172144"/>
                  </a:lnTo>
                  <a:cubicBezTo>
                    <a:pt x="14931" y="82558"/>
                    <a:pt x="88594" y="11595"/>
                    <a:pt x="178231" y="11897"/>
                  </a:cubicBezTo>
                  <a:cubicBezTo>
                    <a:pt x="180280" y="11897"/>
                    <a:pt x="182338" y="11935"/>
                    <a:pt x="184406" y="12010"/>
                  </a:cubicBezTo>
                  <a:cubicBezTo>
                    <a:pt x="276443" y="15336"/>
                    <a:pt x="348420" y="92533"/>
                    <a:pt x="345306" y="184577"/>
                  </a:cubicBezTo>
                  <a:lnTo>
                    <a:pt x="345306" y="191149"/>
                  </a:lnTo>
                  <a:lnTo>
                    <a:pt x="346887" y="193901"/>
                  </a:lnTo>
                  <a:lnTo>
                    <a:pt x="387892" y="265214"/>
                  </a:lnTo>
                  <a:lnTo>
                    <a:pt x="388053" y="265487"/>
                  </a:lnTo>
                  <a:lnTo>
                    <a:pt x="388225" y="265755"/>
                  </a:lnTo>
                  <a:cubicBezTo>
                    <a:pt x="392087" y="270418"/>
                    <a:pt x="393225" y="276763"/>
                    <a:pt x="391226" y="282478"/>
                  </a:cubicBez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358431-5B12-4CBC-AE19-E6517A797E3C}"/>
                </a:ext>
              </a:extLst>
            </p:cNvPr>
            <p:cNvSpPr/>
            <p:nvPr/>
          </p:nvSpPr>
          <p:spPr>
            <a:xfrm>
              <a:off x="5942117" y="5325084"/>
              <a:ext cx="50496" cy="76386"/>
            </a:xfrm>
            <a:custGeom>
              <a:avLst/>
              <a:gdLst>
                <a:gd name="connsiteX0" fmla="*/ 35657 w 50496"/>
                <a:gd name="connsiteY0" fmla="*/ 46669 h 76386"/>
                <a:gd name="connsiteX1" fmla="*/ 30587 w 50496"/>
                <a:gd name="connsiteY1" fmla="*/ 47619 h 76386"/>
                <a:gd name="connsiteX2" fmla="*/ 11886 w 50496"/>
                <a:gd name="connsiteY2" fmla="*/ 30789 h 76386"/>
                <a:gd name="connsiteX3" fmla="*/ 11886 w 50496"/>
                <a:gd name="connsiteY3" fmla="*/ 4475 h 76386"/>
                <a:gd name="connsiteX4" fmla="*/ 0 w 50496"/>
                <a:gd name="connsiteY4" fmla="*/ 0 h 76386"/>
                <a:gd name="connsiteX5" fmla="*/ 0 w 50496"/>
                <a:gd name="connsiteY5" fmla="*/ 35847 h 76386"/>
                <a:gd name="connsiteX6" fmla="*/ 21988 w 50496"/>
                <a:gd name="connsiteY6" fmla="*/ 55654 h 76386"/>
                <a:gd name="connsiteX7" fmla="*/ 29764 w 50496"/>
                <a:gd name="connsiteY7" fmla="*/ 75173 h 76386"/>
                <a:gd name="connsiteX8" fmla="*/ 49283 w 50496"/>
                <a:gd name="connsiteY8" fmla="*/ 67397 h 76386"/>
                <a:gd name="connsiteX9" fmla="*/ 41507 w 50496"/>
                <a:gd name="connsiteY9" fmla="*/ 47878 h 76386"/>
                <a:gd name="connsiteX10" fmla="*/ 35657 w 50496"/>
                <a:gd name="connsiteY10" fmla="*/ 46669 h 7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96" h="76386">
                  <a:moveTo>
                    <a:pt x="35657" y="46669"/>
                  </a:moveTo>
                  <a:cubicBezTo>
                    <a:pt x="33924" y="46683"/>
                    <a:pt x="32207" y="47006"/>
                    <a:pt x="30587" y="47619"/>
                  </a:cubicBezTo>
                  <a:lnTo>
                    <a:pt x="11886" y="30789"/>
                  </a:lnTo>
                  <a:lnTo>
                    <a:pt x="11886" y="4475"/>
                  </a:lnTo>
                  <a:cubicBezTo>
                    <a:pt x="7963" y="2912"/>
                    <a:pt x="3970" y="1343"/>
                    <a:pt x="0" y="0"/>
                  </a:cubicBezTo>
                  <a:lnTo>
                    <a:pt x="0" y="35847"/>
                  </a:lnTo>
                  <a:lnTo>
                    <a:pt x="21988" y="55654"/>
                  </a:lnTo>
                  <a:cubicBezTo>
                    <a:pt x="18745" y="63191"/>
                    <a:pt x="22227" y="71930"/>
                    <a:pt x="29764" y="75173"/>
                  </a:cubicBezTo>
                  <a:cubicBezTo>
                    <a:pt x="37302" y="78415"/>
                    <a:pt x="46040" y="74934"/>
                    <a:pt x="49283" y="67397"/>
                  </a:cubicBezTo>
                  <a:cubicBezTo>
                    <a:pt x="52526" y="59860"/>
                    <a:pt x="49045" y="51121"/>
                    <a:pt x="41507" y="47878"/>
                  </a:cubicBezTo>
                  <a:cubicBezTo>
                    <a:pt x="39659" y="47083"/>
                    <a:pt x="37669" y="46672"/>
                    <a:pt x="35657" y="46669"/>
                  </a:cubicBez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C50499E-E0D8-45F7-A20C-154C3712A6BB}"/>
                </a:ext>
              </a:extLst>
            </p:cNvPr>
            <p:cNvSpPr/>
            <p:nvPr/>
          </p:nvSpPr>
          <p:spPr>
            <a:xfrm>
              <a:off x="5753227" y="5324182"/>
              <a:ext cx="174028" cy="261528"/>
            </a:xfrm>
            <a:custGeom>
              <a:avLst/>
              <a:gdLst>
                <a:gd name="connsiteX0" fmla="*/ 159176 w 174028"/>
                <a:gd name="connsiteY0" fmla="*/ 166427 h 261528"/>
                <a:gd name="connsiteX1" fmla="*/ 153530 w 174028"/>
                <a:gd name="connsiteY1" fmla="*/ 167556 h 261528"/>
                <a:gd name="connsiteX2" fmla="*/ 111634 w 174028"/>
                <a:gd name="connsiteY2" fmla="*/ 125517 h 261528"/>
                <a:gd name="connsiteX3" fmla="*/ 111634 w 174028"/>
                <a:gd name="connsiteY3" fmla="*/ 56521 h 261528"/>
                <a:gd name="connsiteX4" fmla="*/ 147290 w 174028"/>
                <a:gd name="connsiteY4" fmla="*/ 56521 h 261528"/>
                <a:gd name="connsiteX5" fmla="*/ 147290 w 174028"/>
                <a:gd name="connsiteY5" fmla="*/ 84452 h 261528"/>
                <a:gd name="connsiteX6" fmla="*/ 139616 w 174028"/>
                <a:gd name="connsiteY6" fmla="*/ 104012 h 261528"/>
                <a:gd name="connsiteX7" fmla="*/ 159176 w 174028"/>
                <a:gd name="connsiteY7" fmla="*/ 111686 h 261528"/>
                <a:gd name="connsiteX8" fmla="*/ 166850 w 174028"/>
                <a:gd name="connsiteY8" fmla="*/ 92126 h 261528"/>
                <a:gd name="connsiteX9" fmla="*/ 159176 w 174028"/>
                <a:gd name="connsiteY9" fmla="*/ 84452 h 261528"/>
                <a:gd name="connsiteX10" fmla="*/ 159176 w 174028"/>
                <a:gd name="connsiteY10" fmla="*/ 44630 h 261528"/>
                <a:gd name="connsiteX11" fmla="*/ 111634 w 174028"/>
                <a:gd name="connsiteY11" fmla="*/ 44630 h 261528"/>
                <a:gd name="connsiteX12" fmla="*/ 111634 w 174028"/>
                <a:gd name="connsiteY12" fmla="*/ 28477 h 261528"/>
                <a:gd name="connsiteX13" fmla="*/ 119307 w 174028"/>
                <a:gd name="connsiteY13" fmla="*/ 8918 h 261528"/>
                <a:gd name="connsiteX14" fmla="*/ 99748 w 174028"/>
                <a:gd name="connsiteY14" fmla="*/ 1244 h 261528"/>
                <a:gd name="connsiteX15" fmla="*/ 92074 w 174028"/>
                <a:gd name="connsiteY15" fmla="*/ 20804 h 261528"/>
                <a:gd name="connsiteX16" fmla="*/ 99748 w 174028"/>
                <a:gd name="connsiteY16" fmla="*/ 28477 h 261528"/>
                <a:gd name="connsiteX17" fmla="*/ 99748 w 174028"/>
                <a:gd name="connsiteY17" fmla="*/ 130218 h 261528"/>
                <a:gd name="connsiteX18" fmla="*/ 119359 w 174028"/>
                <a:gd name="connsiteY18" fmla="*/ 150477 h 261528"/>
                <a:gd name="connsiteX19" fmla="*/ 87862 w 174028"/>
                <a:gd name="connsiteY19" fmla="*/ 181973 h 261528"/>
                <a:gd name="connsiteX20" fmla="*/ 87862 w 174028"/>
                <a:gd name="connsiteY20" fmla="*/ 211057 h 261528"/>
                <a:gd name="connsiteX21" fmla="*/ 52022 w 174028"/>
                <a:gd name="connsiteY21" fmla="*/ 211057 h 261528"/>
                <a:gd name="connsiteX22" fmla="*/ 29106 w 174028"/>
                <a:gd name="connsiteY22" fmla="*/ 184142 h 261528"/>
                <a:gd name="connsiteX23" fmla="*/ 21757 w 174028"/>
                <a:gd name="connsiteY23" fmla="*/ 163832 h 261528"/>
                <a:gd name="connsiteX24" fmla="*/ 1447 w 174028"/>
                <a:gd name="connsiteY24" fmla="*/ 171180 h 261528"/>
                <a:gd name="connsiteX25" fmla="*/ 8796 w 174028"/>
                <a:gd name="connsiteY25" fmla="*/ 191491 h 261528"/>
                <a:gd name="connsiteX26" fmla="*/ 20008 w 174028"/>
                <a:gd name="connsiteY26" fmla="*/ 192183 h 261528"/>
                <a:gd name="connsiteX27" fmla="*/ 46453 w 174028"/>
                <a:gd name="connsiteY27" fmla="*/ 222949 h 261528"/>
                <a:gd name="connsiteX28" fmla="*/ 87862 w 174028"/>
                <a:gd name="connsiteY28" fmla="*/ 222949 h 261528"/>
                <a:gd name="connsiteX29" fmla="*/ 87862 w 174028"/>
                <a:gd name="connsiteY29" fmla="*/ 233051 h 261528"/>
                <a:gd name="connsiteX30" fmla="*/ 80189 w 174028"/>
                <a:gd name="connsiteY30" fmla="*/ 252611 h 261528"/>
                <a:gd name="connsiteX31" fmla="*/ 99748 w 174028"/>
                <a:gd name="connsiteY31" fmla="*/ 260285 h 261528"/>
                <a:gd name="connsiteX32" fmla="*/ 107422 w 174028"/>
                <a:gd name="connsiteY32" fmla="*/ 240725 h 261528"/>
                <a:gd name="connsiteX33" fmla="*/ 99748 w 174028"/>
                <a:gd name="connsiteY33" fmla="*/ 233051 h 261528"/>
                <a:gd name="connsiteX34" fmla="*/ 99748 w 174028"/>
                <a:gd name="connsiteY34" fmla="*/ 186662 h 261528"/>
                <a:gd name="connsiteX35" fmla="*/ 127679 w 174028"/>
                <a:gd name="connsiteY35" fmla="*/ 158731 h 261528"/>
                <a:gd name="connsiteX36" fmla="*/ 145204 w 174028"/>
                <a:gd name="connsiteY36" fmla="*/ 176381 h 261528"/>
                <a:gd name="connsiteX37" fmla="*/ 154336 w 174028"/>
                <a:gd name="connsiteY37" fmla="*/ 195248 h 261528"/>
                <a:gd name="connsiteX38" fmla="*/ 173203 w 174028"/>
                <a:gd name="connsiteY38" fmla="*/ 186115 h 261528"/>
                <a:gd name="connsiteX39" fmla="*/ 164071 w 174028"/>
                <a:gd name="connsiteY39" fmla="*/ 167249 h 261528"/>
                <a:gd name="connsiteX40" fmla="*/ 159176 w 174028"/>
                <a:gd name="connsiteY40" fmla="*/ 166427 h 26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28" h="261528">
                  <a:moveTo>
                    <a:pt x="159176" y="166427"/>
                  </a:moveTo>
                  <a:cubicBezTo>
                    <a:pt x="157238" y="166429"/>
                    <a:pt x="155319" y="166813"/>
                    <a:pt x="153530" y="167556"/>
                  </a:cubicBezTo>
                  <a:lnTo>
                    <a:pt x="111634" y="125517"/>
                  </a:lnTo>
                  <a:lnTo>
                    <a:pt x="111634" y="56521"/>
                  </a:lnTo>
                  <a:lnTo>
                    <a:pt x="147290" y="56521"/>
                  </a:lnTo>
                  <a:lnTo>
                    <a:pt x="147290" y="84452"/>
                  </a:lnTo>
                  <a:cubicBezTo>
                    <a:pt x="139770" y="87735"/>
                    <a:pt x="136334" y="96491"/>
                    <a:pt x="139616" y="104012"/>
                  </a:cubicBezTo>
                  <a:cubicBezTo>
                    <a:pt x="142898" y="111532"/>
                    <a:pt x="151656" y="114968"/>
                    <a:pt x="159176" y="111686"/>
                  </a:cubicBezTo>
                  <a:cubicBezTo>
                    <a:pt x="166696" y="108404"/>
                    <a:pt x="170132" y="99646"/>
                    <a:pt x="166850" y="92126"/>
                  </a:cubicBezTo>
                  <a:cubicBezTo>
                    <a:pt x="165351" y="88692"/>
                    <a:pt x="162610" y="85951"/>
                    <a:pt x="159176" y="84452"/>
                  </a:cubicBezTo>
                  <a:lnTo>
                    <a:pt x="159176" y="44630"/>
                  </a:lnTo>
                  <a:lnTo>
                    <a:pt x="111634" y="44630"/>
                  </a:lnTo>
                  <a:lnTo>
                    <a:pt x="111634" y="28477"/>
                  </a:lnTo>
                  <a:cubicBezTo>
                    <a:pt x="119154" y="25195"/>
                    <a:pt x="122590" y="16439"/>
                    <a:pt x="119307" y="8918"/>
                  </a:cubicBezTo>
                  <a:cubicBezTo>
                    <a:pt x="116025" y="1398"/>
                    <a:pt x="107268" y="-2038"/>
                    <a:pt x="99748" y="1244"/>
                  </a:cubicBezTo>
                  <a:cubicBezTo>
                    <a:pt x="92228" y="4526"/>
                    <a:pt x="88792" y="13284"/>
                    <a:pt x="92074" y="20804"/>
                  </a:cubicBezTo>
                  <a:cubicBezTo>
                    <a:pt x="93573" y="24238"/>
                    <a:pt x="96314" y="26979"/>
                    <a:pt x="99748" y="28477"/>
                  </a:cubicBezTo>
                  <a:lnTo>
                    <a:pt x="99748" y="130218"/>
                  </a:lnTo>
                  <a:lnTo>
                    <a:pt x="119359" y="150477"/>
                  </a:lnTo>
                  <a:lnTo>
                    <a:pt x="87862" y="181973"/>
                  </a:lnTo>
                  <a:lnTo>
                    <a:pt x="87862" y="211057"/>
                  </a:lnTo>
                  <a:lnTo>
                    <a:pt x="52022" y="211057"/>
                  </a:lnTo>
                  <a:lnTo>
                    <a:pt x="29106" y="184142"/>
                  </a:lnTo>
                  <a:cubicBezTo>
                    <a:pt x="32686" y="176505"/>
                    <a:pt x="29396" y="167411"/>
                    <a:pt x="21757" y="163832"/>
                  </a:cubicBezTo>
                  <a:cubicBezTo>
                    <a:pt x="14120" y="160252"/>
                    <a:pt x="5026" y="163542"/>
                    <a:pt x="1447" y="171180"/>
                  </a:cubicBezTo>
                  <a:cubicBezTo>
                    <a:pt x="-2133" y="178818"/>
                    <a:pt x="1158" y="187911"/>
                    <a:pt x="8796" y="191491"/>
                  </a:cubicBezTo>
                  <a:cubicBezTo>
                    <a:pt x="12310" y="193137"/>
                    <a:pt x="16318" y="193385"/>
                    <a:pt x="20008" y="192183"/>
                  </a:cubicBezTo>
                  <a:lnTo>
                    <a:pt x="46453" y="222949"/>
                  </a:lnTo>
                  <a:lnTo>
                    <a:pt x="87862" y="222949"/>
                  </a:lnTo>
                  <a:lnTo>
                    <a:pt x="87862" y="233051"/>
                  </a:lnTo>
                  <a:cubicBezTo>
                    <a:pt x="80342" y="236334"/>
                    <a:pt x="76906" y="245090"/>
                    <a:pt x="80189" y="252611"/>
                  </a:cubicBezTo>
                  <a:cubicBezTo>
                    <a:pt x="83471" y="260131"/>
                    <a:pt x="92228" y="263567"/>
                    <a:pt x="99748" y="260285"/>
                  </a:cubicBezTo>
                  <a:cubicBezTo>
                    <a:pt x="107268" y="257003"/>
                    <a:pt x="110704" y="248245"/>
                    <a:pt x="107422" y="240725"/>
                  </a:cubicBezTo>
                  <a:cubicBezTo>
                    <a:pt x="105923" y="237291"/>
                    <a:pt x="103182" y="234550"/>
                    <a:pt x="99748" y="233051"/>
                  </a:cubicBezTo>
                  <a:lnTo>
                    <a:pt x="99748" y="186662"/>
                  </a:lnTo>
                  <a:lnTo>
                    <a:pt x="127679" y="158731"/>
                  </a:lnTo>
                  <a:lnTo>
                    <a:pt x="145204" y="176381"/>
                  </a:lnTo>
                  <a:cubicBezTo>
                    <a:pt x="142516" y="184113"/>
                    <a:pt x="146605" y="192560"/>
                    <a:pt x="154336" y="195248"/>
                  </a:cubicBezTo>
                  <a:cubicBezTo>
                    <a:pt x="162068" y="197936"/>
                    <a:pt x="170515" y="193847"/>
                    <a:pt x="173203" y="186115"/>
                  </a:cubicBezTo>
                  <a:cubicBezTo>
                    <a:pt x="175891" y="178384"/>
                    <a:pt x="171802" y="169937"/>
                    <a:pt x="164071" y="167249"/>
                  </a:cubicBezTo>
                  <a:cubicBezTo>
                    <a:pt x="162497" y="166702"/>
                    <a:pt x="160842" y="166424"/>
                    <a:pt x="159176" y="166427"/>
                  </a:cubicBez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F3E1D9E-D270-4EC5-90C0-15B963DE0CEB}"/>
              </a:ext>
            </a:extLst>
          </p:cNvPr>
          <p:cNvSpPr txBox="1"/>
          <p:nvPr/>
        </p:nvSpPr>
        <p:spPr>
          <a:xfrm>
            <a:off x="399579" y="6234915"/>
            <a:ext cx="3524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 defTabSz="914192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91F2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One NZ</a:t>
            </a:r>
            <a:endParaRPr lang="en-US" sz="900" dirty="0">
              <a:solidFill>
                <a:srgbClr val="091F2C"/>
              </a:solidFill>
            </a:endParaRPr>
          </a:p>
          <a:p>
            <a:pPr marL="114300" indent="-114300" defTabSz="914192">
              <a:buFont typeface="+mj-lt"/>
              <a:buAutoNum type="arabicPeriod"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444666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09100E-235B-4682-9E28-C1FEE59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state of business</a:t>
            </a: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FD4C6520-B943-4A83-9AD5-F619701151FA}"/>
              </a:ext>
            </a:extLst>
          </p:cNvPr>
          <p:cNvGrpSpPr/>
          <p:nvPr/>
        </p:nvGrpSpPr>
        <p:grpSpPr>
          <a:xfrm>
            <a:off x="4223967" y="2134986"/>
            <a:ext cx="900000" cy="900000"/>
            <a:chOff x="4223967" y="2134986"/>
            <a:chExt cx="900000" cy="900000"/>
          </a:xfrm>
        </p:grpSpPr>
        <p:pic>
          <p:nvPicPr>
            <p:cNvPr id="364" name="Picture 363">
              <a:extLst>
                <a:ext uri="{FF2B5EF4-FFF2-40B4-BE49-F238E27FC236}">
                  <a16:creationId xmlns:a16="http://schemas.microsoft.com/office/drawing/2014/main" id="{9699EBBE-9D8E-486B-B7FF-A77C39FC6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967" y="2134986"/>
              <a:ext cx="900000" cy="900000"/>
            </a:xfrm>
            <a:prstGeom prst="rect">
              <a:avLst/>
            </a:prstGeom>
          </p:spPr>
        </p:pic>
        <p:sp>
          <p:nvSpPr>
            <p:cNvPr id="8" name="CellPhone_E8EA">
              <a:extLst>
                <a:ext uri="{FF2B5EF4-FFF2-40B4-BE49-F238E27FC236}">
                  <a16:creationId xmlns:a16="http://schemas.microsoft.com/office/drawing/2014/main" id="{8F15861F-EF79-4D13-80BF-8BC8C01DC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44345" y="2368986"/>
              <a:ext cx="259244" cy="432000"/>
            </a:xfrm>
            <a:custGeom>
              <a:avLst/>
              <a:gdLst>
                <a:gd name="T0" fmla="*/ 2125 w 2250"/>
                <a:gd name="T1" fmla="*/ 3750 h 3750"/>
                <a:gd name="T2" fmla="*/ 125 w 2250"/>
                <a:gd name="T3" fmla="*/ 3750 h 3750"/>
                <a:gd name="T4" fmla="*/ 0 w 2250"/>
                <a:gd name="T5" fmla="*/ 3625 h 3750"/>
                <a:gd name="T6" fmla="*/ 0 w 2250"/>
                <a:gd name="T7" fmla="*/ 125 h 3750"/>
                <a:gd name="T8" fmla="*/ 125 w 2250"/>
                <a:gd name="T9" fmla="*/ 0 h 3750"/>
                <a:gd name="T10" fmla="*/ 2125 w 2250"/>
                <a:gd name="T11" fmla="*/ 0 h 3750"/>
                <a:gd name="T12" fmla="*/ 2250 w 2250"/>
                <a:gd name="T13" fmla="*/ 125 h 3750"/>
                <a:gd name="T14" fmla="*/ 2250 w 2250"/>
                <a:gd name="T15" fmla="*/ 3625 h 3750"/>
                <a:gd name="T16" fmla="*/ 2125 w 2250"/>
                <a:gd name="T17" fmla="*/ 3750 h 3750"/>
                <a:gd name="T18" fmla="*/ 875 w 2250"/>
                <a:gd name="T19" fmla="*/ 3250 h 3750"/>
                <a:gd name="T20" fmla="*/ 1375 w 2250"/>
                <a:gd name="T21" fmla="*/ 3250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3750">
                  <a:moveTo>
                    <a:pt x="2125" y="3750"/>
                  </a:moveTo>
                  <a:cubicBezTo>
                    <a:pt x="125" y="3750"/>
                    <a:pt x="125" y="3750"/>
                    <a:pt x="125" y="3750"/>
                  </a:cubicBezTo>
                  <a:cubicBezTo>
                    <a:pt x="56" y="3750"/>
                    <a:pt x="0" y="3694"/>
                    <a:pt x="0" y="36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2125" y="0"/>
                    <a:pt x="2125" y="0"/>
                    <a:pt x="2125" y="0"/>
                  </a:cubicBezTo>
                  <a:cubicBezTo>
                    <a:pt x="2194" y="0"/>
                    <a:pt x="2250" y="56"/>
                    <a:pt x="2250" y="125"/>
                  </a:cubicBezTo>
                  <a:cubicBezTo>
                    <a:pt x="2250" y="3625"/>
                    <a:pt x="2250" y="3625"/>
                    <a:pt x="2250" y="3625"/>
                  </a:cubicBezTo>
                  <a:cubicBezTo>
                    <a:pt x="2250" y="3694"/>
                    <a:pt x="2194" y="3750"/>
                    <a:pt x="2125" y="3750"/>
                  </a:cubicBezTo>
                  <a:close/>
                  <a:moveTo>
                    <a:pt x="875" y="3250"/>
                  </a:moveTo>
                  <a:cubicBezTo>
                    <a:pt x="1375" y="3250"/>
                    <a:pt x="1375" y="3250"/>
                    <a:pt x="1375" y="3250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BB31D79A-F7B7-464A-83D6-A3034BCDAD9F}"/>
              </a:ext>
            </a:extLst>
          </p:cNvPr>
          <p:cNvGrpSpPr/>
          <p:nvPr/>
        </p:nvGrpSpPr>
        <p:grpSpPr>
          <a:xfrm>
            <a:off x="1392142" y="2134986"/>
            <a:ext cx="900000" cy="900000"/>
            <a:chOff x="1392142" y="2134986"/>
            <a:chExt cx="900000" cy="900000"/>
          </a:xfrm>
        </p:grpSpPr>
        <p:pic>
          <p:nvPicPr>
            <p:cNvPr id="393" name="Picture 392">
              <a:extLst>
                <a:ext uri="{FF2B5EF4-FFF2-40B4-BE49-F238E27FC236}">
                  <a16:creationId xmlns:a16="http://schemas.microsoft.com/office/drawing/2014/main" id="{40E90F31-368F-4F4C-94EA-41D7D2F5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142" y="2134986"/>
              <a:ext cx="900000" cy="900000"/>
            </a:xfrm>
            <a:prstGeom prst="rect">
              <a:avLst/>
            </a:prstGeom>
          </p:spPr>
        </p:pic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EA47C1B0-322F-4012-A4B6-4F1DC6BF37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14385" y="2368986"/>
              <a:ext cx="255514" cy="432000"/>
              <a:chOff x="1910713" y="-2337373"/>
              <a:chExt cx="184048" cy="311172"/>
            </a:xfrm>
          </p:grpSpPr>
          <p:sp>
            <p:nvSpPr>
              <p:cNvPr id="13" name="location_5">
                <a:extLst>
                  <a:ext uri="{FF2B5EF4-FFF2-40B4-BE49-F238E27FC236}">
                    <a16:creationId xmlns:a16="http://schemas.microsoft.com/office/drawing/2014/main" id="{67FD8F72-EC52-4C03-AFFE-70119C11F5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910713" y="-2248523"/>
                <a:ext cx="79048" cy="222322"/>
              </a:xfrm>
              <a:custGeom>
                <a:avLst/>
                <a:gdLst>
                  <a:gd name="T0" fmla="*/ 0 w 116"/>
                  <a:gd name="T1" fmla="*/ 58 h 330"/>
                  <a:gd name="T2" fmla="*/ 58 w 116"/>
                  <a:gd name="T3" fmla="*/ 0 h 330"/>
                  <a:gd name="T4" fmla="*/ 116 w 116"/>
                  <a:gd name="T5" fmla="*/ 58 h 330"/>
                  <a:gd name="T6" fmla="*/ 58 w 116"/>
                  <a:gd name="T7" fmla="*/ 116 h 330"/>
                  <a:gd name="T8" fmla="*/ 0 w 116"/>
                  <a:gd name="T9" fmla="*/ 58 h 330"/>
                  <a:gd name="T10" fmla="*/ 58 w 116"/>
                  <a:gd name="T11" fmla="*/ 116 h 330"/>
                  <a:gd name="T12" fmla="*/ 58 w 116"/>
                  <a:gd name="T13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330">
                    <a:moveTo>
                      <a:pt x="0" y="58"/>
                    </a:move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lose/>
                    <a:moveTo>
                      <a:pt x="58" y="116"/>
                    </a:moveTo>
                    <a:cubicBezTo>
                      <a:pt x="58" y="330"/>
                      <a:pt x="58" y="330"/>
                      <a:pt x="58" y="330"/>
                    </a:cubicBezTo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location_5">
                <a:extLst>
                  <a:ext uri="{FF2B5EF4-FFF2-40B4-BE49-F238E27FC236}">
                    <a16:creationId xmlns:a16="http://schemas.microsoft.com/office/drawing/2014/main" id="{D1DDFD05-2CBA-476C-9B2E-F8A19697D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015713" y="-2337373"/>
                <a:ext cx="79048" cy="222322"/>
              </a:xfrm>
              <a:custGeom>
                <a:avLst/>
                <a:gdLst>
                  <a:gd name="T0" fmla="*/ 0 w 116"/>
                  <a:gd name="T1" fmla="*/ 58 h 330"/>
                  <a:gd name="T2" fmla="*/ 58 w 116"/>
                  <a:gd name="T3" fmla="*/ 0 h 330"/>
                  <a:gd name="T4" fmla="*/ 116 w 116"/>
                  <a:gd name="T5" fmla="*/ 58 h 330"/>
                  <a:gd name="T6" fmla="*/ 58 w 116"/>
                  <a:gd name="T7" fmla="*/ 116 h 330"/>
                  <a:gd name="T8" fmla="*/ 0 w 116"/>
                  <a:gd name="T9" fmla="*/ 58 h 330"/>
                  <a:gd name="T10" fmla="*/ 58 w 116"/>
                  <a:gd name="T11" fmla="*/ 116 h 330"/>
                  <a:gd name="T12" fmla="*/ 58 w 116"/>
                  <a:gd name="T13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330">
                    <a:moveTo>
                      <a:pt x="0" y="58"/>
                    </a:move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lose/>
                    <a:moveTo>
                      <a:pt x="58" y="116"/>
                    </a:moveTo>
                    <a:cubicBezTo>
                      <a:pt x="58" y="330"/>
                      <a:pt x="58" y="330"/>
                      <a:pt x="58" y="330"/>
                    </a:cubicBezTo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89061E6-4A47-4DD8-BD8D-5E1CBAA3272B}"/>
              </a:ext>
            </a:extLst>
          </p:cNvPr>
          <p:cNvGrpSpPr/>
          <p:nvPr/>
        </p:nvGrpSpPr>
        <p:grpSpPr>
          <a:xfrm>
            <a:off x="107950" y="4303780"/>
            <a:ext cx="11680032" cy="2671644"/>
            <a:chOff x="109258" y="4260910"/>
            <a:chExt cx="11680032" cy="2671644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DD113AD-1511-457D-9791-D120729ED324}"/>
                </a:ext>
              </a:extLst>
            </p:cNvPr>
            <p:cNvGrpSpPr/>
            <p:nvPr/>
          </p:nvGrpSpPr>
          <p:grpSpPr>
            <a:xfrm>
              <a:off x="109258" y="4260910"/>
              <a:ext cx="11680032" cy="2671644"/>
              <a:chOff x="109258" y="4260910"/>
              <a:chExt cx="11680032" cy="2671644"/>
            </a:xfrm>
          </p:grpSpPr>
          <p:pic>
            <p:nvPicPr>
              <p:cNvPr id="23" name="Graphic 22" descr="City outline">
                <a:extLst>
                  <a:ext uri="{FF2B5EF4-FFF2-40B4-BE49-F238E27FC236}">
                    <a16:creationId xmlns:a16="http://schemas.microsoft.com/office/drawing/2014/main" id="{028328A6-AC3F-4D4A-83D5-4926E582F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83802" y="4797570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61" name="Graphic 60" descr="Building outline">
                <a:extLst>
                  <a:ext uri="{FF2B5EF4-FFF2-40B4-BE49-F238E27FC236}">
                    <a16:creationId xmlns:a16="http://schemas.microsoft.com/office/drawing/2014/main" id="{5A97942A-F8D8-471D-8F4B-A549E237C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9258" y="4598066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62" name="Graphic 61" descr="City outline">
                <a:extLst>
                  <a:ext uri="{FF2B5EF4-FFF2-40B4-BE49-F238E27FC236}">
                    <a16:creationId xmlns:a16="http://schemas.microsoft.com/office/drawing/2014/main" id="{62AF5070-5DCC-47D6-BE29-558410A8C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25076" y="4797570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26" name="Graphic 25" descr="City outline">
                <a:extLst>
                  <a:ext uri="{FF2B5EF4-FFF2-40B4-BE49-F238E27FC236}">
                    <a16:creationId xmlns:a16="http://schemas.microsoft.com/office/drawing/2014/main" id="{AF24A5B0-DE98-45F6-8CCD-D4602E67F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01770" y="4797570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28" name="Graphic 27" descr="City outline">
                <a:extLst>
                  <a:ext uri="{FF2B5EF4-FFF2-40B4-BE49-F238E27FC236}">
                    <a16:creationId xmlns:a16="http://schemas.microsoft.com/office/drawing/2014/main" id="{EBAC878A-0732-4ABD-9BE1-4AB7EFF45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55602" y="4797570"/>
                <a:ext cx="2333688" cy="2134984"/>
              </a:xfrm>
              <a:prstGeom prst="rect">
                <a:avLst/>
              </a:prstGeom>
            </p:spPr>
          </p:pic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2E7BBBB-6EA9-4D29-B2C9-07DED46C4A40}"/>
                  </a:ext>
                </a:extLst>
              </p:cNvPr>
              <p:cNvSpPr/>
              <p:nvPr/>
            </p:nvSpPr>
            <p:spPr>
              <a:xfrm>
                <a:off x="5403773" y="4820460"/>
                <a:ext cx="1361318" cy="1734162"/>
              </a:xfrm>
              <a:custGeom>
                <a:avLst/>
                <a:gdLst>
                  <a:gd name="connsiteX0" fmla="*/ 1191153 w 1361318"/>
                  <a:gd name="connsiteY0" fmla="*/ 1689684 h 1734162"/>
                  <a:gd name="connsiteX1" fmla="*/ 1191153 w 1361318"/>
                  <a:gd name="connsiteY1" fmla="*/ 133437 h 1734162"/>
                  <a:gd name="connsiteX2" fmla="*/ 1069607 w 1361318"/>
                  <a:gd name="connsiteY2" fmla="*/ 133437 h 1734162"/>
                  <a:gd name="connsiteX3" fmla="*/ 1069607 w 1361318"/>
                  <a:gd name="connsiteY3" fmla="*/ 0 h 1734162"/>
                  <a:gd name="connsiteX4" fmla="*/ 291711 w 1361318"/>
                  <a:gd name="connsiteY4" fmla="*/ 0 h 1734162"/>
                  <a:gd name="connsiteX5" fmla="*/ 291711 w 1361318"/>
                  <a:gd name="connsiteY5" fmla="*/ 133437 h 1734162"/>
                  <a:gd name="connsiteX6" fmla="*/ 170165 w 1361318"/>
                  <a:gd name="connsiteY6" fmla="*/ 133437 h 1734162"/>
                  <a:gd name="connsiteX7" fmla="*/ 170165 w 1361318"/>
                  <a:gd name="connsiteY7" fmla="*/ 1689684 h 1734162"/>
                  <a:gd name="connsiteX8" fmla="*/ 0 w 1361318"/>
                  <a:gd name="connsiteY8" fmla="*/ 1689684 h 1734162"/>
                  <a:gd name="connsiteX9" fmla="*/ 0 w 1361318"/>
                  <a:gd name="connsiteY9" fmla="*/ 1734163 h 1734162"/>
                  <a:gd name="connsiteX10" fmla="*/ 1361318 w 1361318"/>
                  <a:gd name="connsiteY10" fmla="*/ 1734163 h 1734162"/>
                  <a:gd name="connsiteX11" fmla="*/ 1361318 w 1361318"/>
                  <a:gd name="connsiteY11" fmla="*/ 1689684 h 1734162"/>
                  <a:gd name="connsiteX12" fmla="*/ 340330 w 1361318"/>
                  <a:gd name="connsiteY12" fmla="*/ 44479 h 1734162"/>
                  <a:gd name="connsiteX13" fmla="*/ 1020989 w 1361318"/>
                  <a:gd name="connsiteY13" fmla="*/ 44479 h 1734162"/>
                  <a:gd name="connsiteX14" fmla="*/ 1020989 w 1361318"/>
                  <a:gd name="connsiteY14" fmla="*/ 133437 h 1734162"/>
                  <a:gd name="connsiteX15" fmla="*/ 340330 w 1361318"/>
                  <a:gd name="connsiteY15" fmla="*/ 133437 h 1734162"/>
                  <a:gd name="connsiteX16" fmla="*/ 218783 w 1361318"/>
                  <a:gd name="connsiteY16" fmla="*/ 177915 h 1734162"/>
                  <a:gd name="connsiteX17" fmla="*/ 1142535 w 1361318"/>
                  <a:gd name="connsiteY17" fmla="*/ 177915 h 1734162"/>
                  <a:gd name="connsiteX18" fmla="*/ 1142535 w 1361318"/>
                  <a:gd name="connsiteY18" fmla="*/ 1689684 h 1734162"/>
                  <a:gd name="connsiteX19" fmla="*/ 729278 w 1361318"/>
                  <a:gd name="connsiteY19" fmla="*/ 1689684 h 1734162"/>
                  <a:gd name="connsiteX20" fmla="*/ 729278 w 1361318"/>
                  <a:gd name="connsiteY20" fmla="*/ 1445562 h 1734162"/>
                  <a:gd name="connsiteX21" fmla="*/ 632041 w 1361318"/>
                  <a:gd name="connsiteY21" fmla="*/ 1445562 h 1734162"/>
                  <a:gd name="connsiteX22" fmla="*/ 632041 w 1361318"/>
                  <a:gd name="connsiteY22" fmla="*/ 1689684 h 1734162"/>
                  <a:gd name="connsiteX23" fmla="*/ 218783 w 1361318"/>
                  <a:gd name="connsiteY23" fmla="*/ 1689684 h 173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1318" h="1734162">
                    <a:moveTo>
                      <a:pt x="1191153" y="1689684"/>
                    </a:moveTo>
                    <a:lnTo>
                      <a:pt x="1191153" y="133437"/>
                    </a:lnTo>
                    <a:lnTo>
                      <a:pt x="1069607" y="133437"/>
                    </a:lnTo>
                    <a:lnTo>
                      <a:pt x="1069607" y="0"/>
                    </a:lnTo>
                    <a:lnTo>
                      <a:pt x="291711" y="0"/>
                    </a:lnTo>
                    <a:lnTo>
                      <a:pt x="291711" y="133437"/>
                    </a:lnTo>
                    <a:lnTo>
                      <a:pt x="170165" y="133437"/>
                    </a:lnTo>
                    <a:lnTo>
                      <a:pt x="170165" y="1689684"/>
                    </a:lnTo>
                    <a:lnTo>
                      <a:pt x="0" y="1689684"/>
                    </a:lnTo>
                    <a:lnTo>
                      <a:pt x="0" y="1734163"/>
                    </a:lnTo>
                    <a:lnTo>
                      <a:pt x="1361318" y="1734163"/>
                    </a:lnTo>
                    <a:lnTo>
                      <a:pt x="1361318" y="1689684"/>
                    </a:lnTo>
                    <a:close/>
                    <a:moveTo>
                      <a:pt x="340330" y="44479"/>
                    </a:moveTo>
                    <a:lnTo>
                      <a:pt x="1020989" y="44479"/>
                    </a:lnTo>
                    <a:lnTo>
                      <a:pt x="1020989" y="133437"/>
                    </a:lnTo>
                    <a:lnTo>
                      <a:pt x="340330" y="133437"/>
                    </a:lnTo>
                    <a:close/>
                    <a:moveTo>
                      <a:pt x="218783" y="177915"/>
                    </a:moveTo>
                    <a:lnTo>
                      <a:pt x="1142535" y="177915"/>
                    </a:lnTo>
                    <a:lnTo>
                      <a:pt x="1142535" y="1689684"/>
                    </a:lnTo>
                    <a:lnTo>
                      <a:pt x="729278" y="1689684"/>
                    </a:lnTo>
                    <a:lnTo>
                      <a:pt x="729278" y="1445562"/>
                    </a:lnTo>
                    <a:lnTo>
                      <a:pt x="632041" y="1445562"/>
                    </a:lnTo>
                    <a:lnTo>
                      <a:pt x="632041" y="1689684"/>
                    </a:lnTo>
                    <a:lnTo>
                      <a:pt x="218783" y="1689684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B116D3E-4811-41BA-82AD-D49D9E11DC24}"/>
                  </a:ext>
                </a:extLst>
              </p:cNvPr>
              <p:cNvSpPr/>
              <p:nvPr/>
            </p:nvSpPr>
            <p:spPr>
              <a:xfrm>
                <a:off x="5792721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B8861C2-5DE1-4428-ACCE-FD8B4E9831F4}"/>
                  </a:ext>
                </a:extLst>
              </p:cNvPr>
              <p:cNvSpPr/>
              <p:nvPr/>
            </p:nvSpPr>
            <p:spPr>
              <a:xfrm>
                <a:off x="5792721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581488C-5596-4CFB-ABFD-46ED6372C68A}"/>
                  </a:ext>
                </a:extLst>
              </p:cNvPr>
              <p:cNvSpPr/>
              <p:nvPr/>
            </p:nvSpPr>
            <p:spPr>
              <a:xfrm>
                <a:off x="5792721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48B8E11-E34B-462E-9D3F-A597518113F9}"/>
                  </a:ext>
                </a:extLst>
              </p:cNvPr>
              <p:cNvSpPr/>
              <p:nvPr/>
            </p:nvSpPr>
            <p:spPr>
              <a:xfrm>
                <a:off x="5792721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0C0F9F1-D47E-4FFB-ACE6-E18DC341A202}"/>
                  </a:ext>
                </a:extLst>
              </p:cNvPr>
              <p:cNvSpPr/>
              <p:nvPr/>
            </p:nvSpPr>
            <p:spPr>
              <a:xfrm>
                <a:off x="6035813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4C62A2-A1F0-4A75-AF2F-21047E260DD0}"/>
                  </a:ext>
                </a:extLst>
              </p:cNvPr>
              <p:cNvSpPr/>
              <p:nvPr/>
            </p:nvSpPr>
            <p:spPr>
              <a:xfrm>
                <a:off x="6035813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4846418-54B3-4179-B228-BEDAAE409E78}"/>
                  </a:ext>
                </a:extLst>
              </p:cNvPr>
              <p:cNvSpPr/>
              <p:nvPr/>
            </p:nvSpPr>
            <p:spPr>
              <a:xfrm>
                <a:off x="6278906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F1A4149-648E-46CD-B5BC-4C29570B404C}"/>
                  </a:ext>
                </a:extLst>
              </p:cNvPr>
              <p:cNvSpPr/>
              <p:nvPr/>
            </p:nvSpPr>
            <p:spPr>
              <a:xfrm>
                <a:off x="6278906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6A2FB94-8496-4EB9-B82F-FE56A92CDA34}"/>
                  </a:ext>
                </a:extLst>
              </p:cNvPr>
              <p:cNvSpPr/>
              <p:nvPr/>
            </p:nvSpPr>
            <p:spPr>
              <a:xfrm>
                <a:off x="6035813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4718331-BF31-45AA-869D-116E8EA67D43}"/>
                  </a:ext>
                </a:extLst>
              </p:cNvPr>
              <p:cNvSpPr/>
              <p:nvPr/>
            </p:nvSpPr>
            <p:spPr>
              <a:xfrm>
                <a:off x="6035813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EC3247D-A3CB-4C9F-971E-9E7CFD745685}"/>
                  </a:ext>
                </a:extLst>
              </p:cNvPr>
              <p:cNvSpPr/>
              <p:nvPr/>
            </p:nvSpPr>
            <p:spPr>
              <a:xfrm>
                <a:off x="6035813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6C92E0C-94F0-4841-B51F-9DB05991EF8E}"/>
                  </a:ext>
                </a:extLst>
              </p:cNvPr>
              <p:cNvSpPr/>
              <p:nvPr/>
            </p:nvSpPr>
            <p:spPr>
              <a:xfrm>
                <a:off x="5792721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4467CAA-A0AC-43E4-A0D9-D26D3F68DEEA}"/>
                  </a:ext>
                </a:extLst>
              </p:cNvPr>
              <p:cNvSpPr/>
              <p:nvPr/>
            </p:nvSpPr>
            <p:spPr>
              <a:xfrm>
                <a:off x="5792721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F23B1E0-209E-42CE-9D7C-1122AB646BCF}"/>
                  </a:ext>
                </a:extLst>
              </p:cNvPr>
              <p:cNvSpPr/>
              <p:nvPr/>
            </p:nvSpPr>
            <p:spPr>
              <a:xfrm>
                <a:off x="6278906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7A574D7-DB68-40B2-A5AD-D5C569C5ADF5}"/>
                  </a:ext>
                </a:extLst>
              </p:cNvPr>
              <p:cNvSpPr/>
              <p:nvPr/>
            </p:nvSpPr>
            <p:spPr>
              <a:xfrm>
                <a:off x="6278906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2C04429-FF8B-4941-BBCF-4461D9DFBB46}"/>
                  </a:ext>
                </a:extLst>
              </p:cNvPr>
              <p:cNvSpPr/>
              <p:nvPr/>
            </p:nvSpPr>
            <p:spPr>
              <a:xfrm>
                <a:off x="6278906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4D11E9-9C8C-48F1-8629-0C0CA911AF55}"/>
                  </a:ext>
                </a:extLst>
              </p:cNvPr>
              <p:cNvSpPr/>
              <p:nvPr/>
            </p:nvSpPr>
            <p:spPr>
              <a:xfrm>
                <a:off x="6278906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Graphic 30" descr="Tablet with solid fill">
                <a:extLst>
                  <a:ext uri="{FF2B5EF4-FFF2-40B4-BE49-F238E27FC236}">
                    <a16:creationId xmlns:a16="http://schemas.microsoft.com/office/drawing/2014/main" id="{2FDC32E6-AD2E-412F-A3F0-9F4E280385F3}"/>
                  </a:ext>
                </a:extLst>
              </p:cNvPr>
              <p:cNvSpPr/>
              <p:nvPr/>
            </p:nvSpPr>
            <p:spPr>
              <a:xfrm>
                <a:off x="6962037" y="4494851"/>
                <a:ext cx="390241" cy="273169"/>
              </a:xfrm>
              <a:custGeom>
                <a:avLst/>
                <a:gdLst>
                  <a:gd name="connsiteX0" fmla="*/ 360974 w 390241"/>
                  <a:gd name="connsiteY0" fmla="*/ 243901 h 273169"/>
                  <a:gd name="connsiteX1" fmla="*/ 29268 w 390241"/>
                  <a:gd name="connsiteY1" fmla="*/ 243901 h 273169"/>
                  <a:gd name="connsiteX2" fmla="*/ 29268 w 390241"/>
                  <a:gd name="connsiteY2" fmla="*/ 29268 h 273169"/>
                  <a:gd name="connsiteX3" fmla="*/ 360974 w 390241"/>
                  <a:gd name="connsiteY3" fmla="*/ 29268 h 273169"/>
                  <a:gd name="connsiteX4" fmla="*/ 360974 w 390241"/>
                  <a:gd name="connsiteY4" fmla="*/ 243901 h 273169"/>
                  <a:gd name="connsiteX5" fmla="*/ 219511 w 390241"/>
                  <a:gd name="connsiteY5" fmla="*/ 263413 h 273169"/>
                  <a:gd name="connsiteX6" fmla="*/ 170731 w 390241"/>
                  <a:gd name="connsiteY6" fmla="*/ 263413 h 273169"/>
                  <a:gd name="connsiteX7" fmla="*/ 165853 w 390241"/>
                  <a:gd name="connsiteY7" fmla="*/ 258535 h 273169"/>
                  <a:gd name="connsiteX8" fmla="*/ 170731 w 390241"/>
                  <a:gd name="connsiteY8" fmla="*/ 253657 h 273169"/>
                  <a:gd name="connsiteX9" fmla="*/ 219511 w 390241"/>
                  <a:gd name="connsiteY9" fmla="*/ 253657 h 273169"/>
                  <a:gd name="connsiteX10" fmla="*/ 224389 w 390241"/>
                  <a:gd name="connsiteY10" fmla="*/ 258535 h 273169"/>
                  <a:gd name="connsiteX11" fmla="*/ 219511 w 390241"/>
                  <a:gd name="connsiteY11" fmla="*/ 263413 h 273169"/>
                  <a:gd name="connsiteX12" fmla="*/ 195121 w 390241"/>
                  <a:gd name="connsiteY12" fmla="*/ 9756 h 273169"/>
                  <a:gd name="connsiteX13" fmla="*/ 199999 w 390241"/>
                  <a:gd name="connsiteY13" fmla="*/ 14634 h 273169"/>
                  <a:gd name="connsiteX14" fmla="*/ 195121 w 390241"/>
                  <a:gd name="connsiteY14" fmla="*/ 19512 h 273169"/>
                  <a:gd name="connsiteX15" fmla="*/ 190243 w 390241"/>
                  <a:gd name="connsiteY15" fmla="*/ 14634 h 273169"/>
                  <a:gd name="connsiteX16" fmla="*/ 195121 w 390241"/>
                  <a:gd name="connsiteY16" fmla="*/ 9756 h 273169"/>
                  <a:gd name="connsiteX17" fmla="*/ 370730 w 390241"/>
                  <a:gd name="connsiteY17" fmla="*/ 0 h 273169"/>
                  <a:gd name="connsiteX18" fmla="*/ 19512 w 390241"/>
                  <a:gd name="connsiteY18" fmla="*/ 0 h 273169"/>
                  <a:gd name="connsiteX19" fmla="*/ 0 w 390241"/>
                  <a:gd name="connsiteY19" fmla="*/ 19512 h 273169"/>
                  <a:gd name="connsiteX20" fmla="*/ 0 w 390241"/>
                  <a:gd name="connsiteY20" fmla="*/ 253657 h 273169"/>
                  <a:gd name="connsiteX21" fmla="*/ 19512 w 390241"/>
                  <a:gd name="connsiteY21" fmla="*/ 273169 h 273169"/>
                  <a:gd name="connsiteX22" fmla="*/ 370730 w 390241"/>
                  <a:gd name="connsiteY22" fmla="*/ 273169 h 273169"/>
                  <a:gd name="connsiteX23" fmla="*/ 390242 w 390241"/>
                  <a:gd name="connsiteY23" fmla="*/ 253657 h 273169"/>
                  <a:gd name="connsiteX24" fmla="*/ 390242 w 390241"/>
                  <a:gd name="connsiteY24" fmla="*/ 19512 h 273169"/>
                  <a:gd name="connsiteX25" fmla="*/ 370730 w 390241"/>
                  <a:gd name="connsiteY25" fmla="*/ 0 h 27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0241" h="273169">
                    <a:moveTo>
                      <a:pt x="360974" y="243901"/>
                    </a:moveTo>
                    <a:lnTo>
                      <a:pt x="29268" y="243901"/>
                    </a:lnTo>
                    <a:lnTo>
                      <a:pt x="29268" y="29268"/>
                    </a:lnTo>
                    <a:lnTo>
                      <a:pt x="360974" y="29268"/>
                    </a:lnTo>
                    <a:lnTo>
                      <a:pt x="360974" y="243901"/>
                    </a:lnTo>
                    <a:close/>
                    <a:moveTo>
                      <a:pt x="219511" y="263413"/>
                    </a:moveTo>
                    <a:lnTo>
                      <a:pt x="170731" y="263413"/>
                    </a:lnTo>
                    <a:cubicBezTo>
                      <a:pt x="167804" y="263413"/>
                      <a:pt x="165853" y="261462"/>
                      <a:pt x="165853" y="258535"/>
                    </a:cubicBezTo>
                    <a:cubicBezTo>
                      <a:pt x="165853" y="255608"/>
                      <a:pt x="167804" y="253657"/>
                      <a:pt x="170731" y="253657"/>
                    </a:cubicBezTo>
                    <a:lnTo>
                      <a:pt x="219511" y="253657"/>
                    </a:lnTo>
                    <a:cubicBezTo>
                      <a:pt x="222438" y="253657"/>
                      <a:pt x="224389" y="255608"/>
                      <a:pt x="224389" y="258535"/>
                    </a:cubicBezTo>
                    <a:cubicBezTo>
                      <a:pt x="224389" y="261462"/>
                      <a:pt x="222438" y="263413"/>
                      <a:pt x="219511" y="263413"/>
                    </a:cubicBezTo>
                    <a:close/>
                    <a:moveTo>
                      <a:pt x="195121" y="9756"/>
                    </a:moveTo>
                    <a:cubicBezTo>
                      <a:pt x="198048" y="9756"/>
                      <a:pt x="199999" y="11707"/>
                      <a:pt x="199999" y="14634"/>
                    </a:cubicBezTo>
                    <a:cubicBezTo>
                      <a:pt x="199999" y="17561"/>
                      <a:pt x="198048" y="19512"/>
                      <a:pt x="195121" y="19512"/>
                    </a:cubicBezTo>
                    <a:cubicBezTo>
                      <a:pt x="192194" y="19512"/>
                      <a:pt x="190243" y="17561"/>
                      <a:pt x="190243" y="14634"/>
                    </a:cubicBezTo>
                    <a:cubicBezTo>
                      <a:pt x="190243" y="11707"/>
                      <a:pt x="192194" y="9756"/>
                      <a:pt x="195121" y="9756"/>
                    </a:cubicBezTo>
                    <a:close/>
                    <a:moveTo>
                      <a:pt x="370730" y="0"/>
                    </a:move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53657"/>
                    </a:lnTo>
                    <a:cubicBezTo>
                      <a:pt x="0" y="264389"/>
                      <a:pt x="8780" y="273169"/>
                      <a:pt x="19512" y="273169"/>
                    </a:cubicBezTo>
                    <a:lnTo>
                      <a:pt x="370730" y="273169"/>
                    </a:lnTo>
                    <a:cubicBezTo>
                      <a:pt x="381461" y="273169"/>
                      <a:pt x="390242" y="264389"/>
                      <a:pt x="390242" y="253657"/>
                    </a:cubicBezTo>
                    <a:lnTo>
                      <a:pt x="390242" y="19512"/>
                    </a:lnTo>
                    <a:cubicBezTo>
                      <a:pt x="390242" y="8780"/>
                      <a:pt x="381461" y="0"/>
                      <a:pt x="3707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02A6C52-F2DB-4282-84C8-3009EE428D95}"/>
                  </a:ext>
                </a:extLst>
              </p:cNvPr>
              <p:cNvSpPr/>
              <p:nvPr/>
            </p:nvSpPr>
            <p:spPr>
              <a:xfrm>
                <a:off x="756983" y="4401616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41B2C52-7DD8-4C16-A328-01B8A8D85E22}"/>
                  </a:ext>
                </a:extLst>
              </p:cNvPr>
              <p:cNvSpPr/>
              <p:nvPr/>
            </p:nvSpPr>
            <p:spPr>
              <a:xfrm>
                <a:off x="698447" y="4645517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Graphic 32" descr="Smart Phone with solid fill">
                <a:extLst>
                  <a:ext uri="{FF2B5EF4-FFF2-40B4-BE49-F238E27FC236}">
                    <a16:creationId xmlns:a16="http://schemas.microsoft.com/office/drawing/2014/main" id="{23F45D5F-8DE9-4B66-8173-0EA50FB6D139}"/>
                  </a:ext>
                </a:extLst>
              </p:cNvPr>
              <p:cNvSpPr/>
              <p:nvPr/>
            </p:nvSpPr>
            <p:spPr>
              <a:xfrm>
                <a:off x="2058498" y="4542867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3C539C5-9725-4F26-844F-8053ED3562CD}"/>
                  </a:ext>
                </a:extLst>
              </p:cNvPr>
              <p:cNvSpPr/>
              <p:nvPr/>
            </p:nvSpPr>
            <p:spPr>
              <a:xfrm>
                <a:off x="10082902" y="4660985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D67A33E-E5EF-4E33-B246-BF099DD5DB6D}"/>
                  </a:ext>
                </a:extLst>
              </p:cNvPr>
              <p:cNvSpPr/>
              <p:nvPr/>
            </p:nvSpPr>
            <p:spPr>
              <a:xfrm>
                <a:off x="10024366" y="4904886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Graphic 36" descr="Smart Phone with solid fill">
                <a:extLst>
                  <a:ext uri="{FF2B5EF4-FFF2-40B4-BE49-F238E27FC236}">
                    <a16:creationId xmlns:a16="http://schemas.microsoft.com/office/drawing/2014/main" id="{CB0B3A0C-6BB4-4719-9A34-B1B849AA549F}"/>
                  </a:ext>
                </a:extLst>
              </p:cNvPr>
              <p:cNvSpPr/>
              <p:nvPr/>
            </p:nvSpPr>
            <p:spPr>
              <a:xfrm>
                <a:off x="7977566" y="4615121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D80EBBD-3634-4058-8566-35D473C02C20}"/>
                  </a:ext>
                </a:extLst>
              </p:cNvPr>
              <p:cNvSpPr/>
              <p:nvPr/>
            </p:nvSpPr>
            <p:spPr>
              <a:xfrm>
                <a:off x="8485805" y="4820460"/>
                <a:ext cx="1361318" cy="1734162"/>
              </a:xfrm>
              <a:custGeom>
                <a:avLst/>
                <a:gdLst>
                  <a:gd name="connsiteX0" fmla="*/ 1191153 w 1361318"/>
                  <a:gd name="connsiteY0" fmla="*/ 1689684 h 1734162"/>
                  <a:gd name="connsiteX1" fmla="*/ 1191153 w 1361318"/>
                  <a:gd name="connsiteY1" fmla="*/ 133437 h 1734162"/>
                  <a:gd name="connsiteX2" fmla="*/ 1069607 w 1361318"/>
                  <a:gd name="connsiteY2" fmla="*/ 133437 h 1734162"/>
                  <a:gd name="connsiteX3" fmla="*/ 1069607 w 1361318"/>
                  <a:gd name="connsiteY3" fmla="*/ 0 h 1734162"/>
                  <a:gd name="connsiteX4" fmla="*/ 291711 w 1361318"/>
                  <a:gd name="connsiteY4" fmla="*/ 0 h 1734162"/>
                  <a:gd name="connsiteX5" fmla="*/ 291711 w 1361318"/>
                  <a:gd name="connsiteY5" fmla="*/ 133437 h 1734162"/>
                  <a:gd name="connsiteX6" fmla="*/ 170165 w 1361318"/>
                  <a:gd name="connsiteY6" fmla="*/ 133437 h 1734162"/>
                  <a:gd name="connsiteX7" fmla="*/ 170165 w 1361318"/>
                  <a:gd name="connsiteY7" fmla="*/ 1689684 h 1734162"/>
                  <a:gd name="connsiteX8" fmla="*/ 0 w 1361318"/>
                  <a:gd name="connsiteY8" fmla="*/ 1689684 h 1734162"/>
                  <a:gd name="connsiteX9" fmla="*/ 0 w 1361318"/>
                  <a:gd name="connsiteY9" fmla="*/ 1734163 h 1734162"/>
                  <a:gd name="connsiteX10" fmla="*/ 1361318 w 1361318"/>
                  <a:gd name="connsiteY10" fmla="*/ 1734163 h 1734162"/>
                  <a:gd name="connsiteX11" fmla="*/ 1361318 w 1361318"/>
                  <a:gd name="connsiteY11" fmla="*/ 1689684 h 1734162"/>
                  <a:gd name="connsiteX12" fmla="*/ 340330 w 1361318"/>
                  <a:gd name="connsiteY12" fmla="*/ 44479 h 1734162"/>
                  <a:gd name="connsiteX13" fmla="*/ 1020989 w 1361318"/>
                  <a:gd name="connsiteY13" fmla="*/ 44479 h 1734162"/>
                  <a:gd name="connsiteX14" fmla="*/ 1020989 w 1361318"/>
                  <a:gd name="connsiteY14" fmla="*/ 133437 h 1734162"/>
                  <a:gd name="connsiteX15" fmla="*/ 340330 w 1361318"/>
                  <a:gd name="connsiteY15" fmla="*/ 133437 h 1734162"/>
                  <a:gd name="connsiteX16" fmla="*/ 218783 w 1361318"/>
                  <a:gd name="connsiteY16" fmla="*/ 177915 h 1734162"/>
                  <a:gd name="connsiteX17" fmla="*/ 1142535 w 1361318"/>
                  <a:gd name="connsiteY17" fmla="*/ 177915 h 1734162"/>
                  <a:gd name="connsiteX18" fmla="*/ 1142535 w 1361318"/>
                  <a:gd name="connsiteY18" fmla="*/ 1689684 h 1734162"/>
                  <a:gd name="connsiteX19" fmla="*/ 729278 w 1361318"/>
                  <a:gd name="connsiteY19" fmla="*/ 1689684 h 1734162"/>
                  <a:gd name="connsiteX20" fmla="*/ 729278 w 1361318"/>
                  <a:gd name="connsiteY20" fmla="*/ 1445562 h 1734162"/>
                  <a:gd name="connsiteX21" fmla="*/ 632041 w 1361318"/>
                  <a:gd name="connsiteY21" fmla="*/ 1445562 h 1734162"/>
                  <a:gd name="connsiteX22" fmla="*/ 632041 w 1361318"/>
                  <a:gd name="connsiteY22" fmla="*/ 1689684 h 1734162"/>
                  <a:gd name="connsiteX23" fmla="*/ 218783 w 1361318"/>
                  <a:gd name="connsiteY23" fmla="*/ 1689684 h 173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1318" h="1734162">
                    <a:moveTo>
                      <a:pt x="1191153" y="1689684"/>
                    </a:moveTo>
                    <a:lnTo>
                      <a:pt x="1191153" y="133437"/>
                    </a:lnTo>
                    <a:lnTo>
                      <a:pt x="1069607" y="133437"/>
                    </a:lnTo>
                    <a:lnTo>
                      <a:pt x="1069607" y="0"/>
                    </a:lnTo>
                    <a:lnTo>
                      <a:pt x="291711" y="0"/>
                    </a:lnTo>
                    <a:lnTo>
                      <a:pt x="291711" y="133437"/>
                    </a:lnTo>
                    <a:lnTo>
                      <a:pt x="170165" y="133437"/>
                    </a:lnTo>
                    <a:lnTo>
                      <a:pt x="170165" y="1689684"/>
                    </a:lnTo>
                    <a:lnTo>
                      <a:pt x="0" y="1689684"/>
                    </a:lnTo>
                    <a:lnTo>
                      <a:pt x="0" y="1734163"/>
                    </a:lnTo>
                    <a:lnTo>
                      <a:pt x="1361318" y="1734163"/>
                    </a:lnTo>
                    <a:lnTo>
                      <a:pt x="1361318" y="1689684"/>
                    </a:lnTo>
                    <a:close/>
                    <a:moveTo>
                      <a:pt x="340330" y="44479"/>
                    </a:moveTo>
                    <a:lnTo>
                      <a:pt x="1020989" y="44479"/>
                    </a:lnTo>
                    <a:lnTo>
                      <a:pt x="1020989" y="133437"/>
                    </a:lnTo>
                    <a:lnTo>
                      <a:pt x="340330" y="133437"/>
                    </a:lnTo>
                    <a:close/>
                    <a:moveTo>
                      <a:pt x="218783" y="177915"/>
                    </a:moveTo>
                    <a:lnTo>
                      <a:pt x="1142535" y="177915"/>
                    </a:lnTo>
                    <a:lnTo>
                      <a:pt x="1142535" y="1689684"/>
                    </a:lnTo>
                    <a:lnTo>
                      <a:pt x="729278" y="1689684"/>
                    </a:lnTo>
                    <a:lnTo>
                      <a:pt x="729278" y="1445562"/>
                    </a:lnTo>
                    <a:lnTo>
                      <a:pt x="632041" y="1445562"/>
                    </a:lnTo>
                    <a:lnTo>
                      <a:pt x="632041" y="1689684"/>
                    </a:lnTo>
                    <a:lnTo>
                      <a:pt x="218783" y="1689684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32399E0-D5A3-4D1D-BA64-424011A4CAF1}"/>
                  </a:ext>
                </a:extLst>
              </p:cNvPr>
              <p:cNvSpPr/>
              <p:nvPr/>
            </p:nvSpPr>
            <p:spPr>
              <a:xfrm>
                <a:off x="8874753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F0CB795-5058-4DA6-9AE3-366A73F95478}"/>
                  </a:ext>
                </a:extLst>
              </p:cNvPr>
              <p:cNvSpPr/>
              <p:nvPr/>
            </p:nvSpPr>
            <p:spPr>
              <a:xfrm>
                <a:off x="8874753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4055280-F69D-4299-8EE8-3683977ED8F9}"/>
                  </a:ext>
                </a:extLst>
              </p:cNvPr>
              <p:cNvSpPr/>
              <p:nvPr/>
            </p:nvSpPr>
            <p:spPr>
              <a:xfrm>
                <a:off x="8874753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60CB741-F68D-42EB-BBFB-5653B8B0AB1E}"/>
                  </a:ext>
                </a:extLst>
              </p:cNvPr>
              <p:cNvSpPr/>
              <p:nvPr/>
            </p:nvSpPr>
            <p:spPr>
              <a:xfrm>
                <a:off x="8874753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D943D7D-5F04-4D09-A692-99F81EF58ECB}"/>
                  </a:ext>
                </a:extLst>
              </p:cNvPr>
              <p:cNvSpPr/>
              <p:nvPr/>
            </p:nvSpPr>
            <p:spPr>
              <a:xfrm>
                <a:off x="9117845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86DF589-68F7-40B0-A70E-181D6F591F44}"/>
                  </a:ext>
                </a:extLst>
              </p:cNvPr>
              <p:cNvSpPr/>
              <p:nvPr/>
            </p:nvSpPr>
            <p:spPr>
              <a:xfrm>
                <a:off x="9117845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0F37469-579A-4B51-8B66-76C2FA8EC3F0}"/>
                  </a:ext>
                </a:extLst>
              </p:cNvPr>
              <p:cNvSpPr/>
              <p:nvPr/>
            </p:nvSpPr>
            <p:spPr>
              <a:xfrm>
                <a:off x="9360938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1622B2B-77B2-4A66-A1CC-361A49B0C3F2}"/>
                  </a:ext>
                </a:extLst>
              </p:cNvPr>
              <p:cNvSpPr/>
              <p:nvPr/>
            </p:nvSpPr>
            <p:spPr>
              <a:xfrm>
                <a:off x="9360938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D78EA74-E5A5-47EB-A5BE-93A2A91BDDD6}"/>
                  </a:ext>
                </a:extLst>
              </p:cNvPr>
              <p:cNvSpPr/>
              <p:nvPr/>
            </p:nvSpPr>
            <p:spPr>
              <a:xfrm>
                <a:off x="9117845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71F89C2-F7CB-4907-95E0-D1B66E775EC6}"/>
                  </a:ext>
                </a:extLst>
              </p:cNvPr>
              <p:cNvSpPr/>
              <p:nvPr/>
            </p:nvSpPr>
            <p:spPr>
              <a:xfrm>
                <a:off x="9117845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A3FD023-AD3F-485C-A3C8-6575D26D22AD}"/>
                  </a:ext>
                </a:extLst>
              </p:cNvPr>
              <p:cNvSpPr/>
              <p:nvPr/>
            </p:nvSpPr>
            <p:spPr>
              <a:xfrm>
                <a:off x="9117845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39E816E-7EB3-4CA5-BFBA-F23BBCA34D21}"/>
                  </a:ext>
                </a:extLst>
              </p:cNvPr>
              <p:cNvSpPr/>
              <p:nvPr/>
            </p:nvSpPr>
            <p:spPr>
              <a:xfrm>
                <a:off x="8874753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3453E2F-5F86-4789-B0B5-ED46994EFF04}"/>
                  </a:ext>
                </a:extLst>
              </p:cNvPr>
              <p:cNvSpPr/>
              <p:nvPr/>
            </p:nvSpPr>
            <p:spPr>
              <a:xfrm>
                <a:off x="8874753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960FCC1-D572-49CE-862B-335BDEF32C69}"/>
                  </a:ext>
                </a:extLst>
              </p:cNvPr>
              <p:cNvSpPr/>
              <p:nvPr/>
            </p:nvSpPr>
            <p:spPr>
              <a:xfrm>
                <a:off x="9360938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8F5D10E-A06F-4679-A984-A28EBEE40D45}"/>
                  </a:ext>
                </a:extLst>
              </p:cNvPr>
              <p:cNvSpPr/>
              <p:nvPr/>
            </p:nvSpPr>
            <p:spPr>
              <a:xfrm>
                <a:off x="9360938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E3EF932-797F-460B-B791-2F187928569B}"/>
                  </a:ext>
                </a:extLst>
              </p:cNvPr>
              <p:cNvSpPr/>
              <p:nvPr/>
            </p:nvSpPr>
            <p:spPr>
              <a:xfrm>
                <a:off x="9360938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2C3AFBE-34ED-4405-A76C-A8FFCDD803D9}"/>
                  </a:ext>
                </a:extLst>
              </p:cNvPr>
              <p:cNvSpPr/>
              <p:nvPr/>
            </p:nvSpPr>
            <p:spPr>
              <a:xfrm>
                <a:off x="9360938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38" descr="Tablet with solid fill">
                <a:extLst>
                  <a:ext uri="{FF2B5EF4-FFF2-40B4-BE49-F238E27FC236}">
                    <a16:creationId xmlns:a16="http://schemas.microsoft.com/office/drawing/2014/main" id="{D9AEF68A-4229-440C-9939-70C93933D8A6}"/>
                  </a:ext>
                </a:extLst>
              </p:cNvPr>
              <p:cNvSpPr/>
              <p:nvPr/>
            </p:nvSpPr>
            <p:spPr>
              <a:xfrm>
                <a:off x="3184670" y="4881396"/>
                <a:ext cx="390241" cy="273169"/>
              </a:xfrm>
              <a:custGeom>
                <a:avLst/>
                <a:gdLst>
                  <a:gd name="connsiteX0" fmla="*/ 360974 w 390241"/>
                  <a:gd name="connsiteY0" fmla="*/ 243901 h 273169"/>
                  <a:gd name="connsiteX1" fmla="*/ 29268 w 390241"/>
                  <a:gd name="connsiteY1" fmla="*/ 243901 h 273169"/>
                  <a:gd name="connsiteX2" fmla="*/ 29268 w 390241"/>
                  <a:gd name="connsiteY2" fmla="*/ 29268 h 273169"/>
                  <a:gd name="connsiteX3" fmla="*/ 360974 w 390241"/>
                  <a:gd name="connsiteY3" fmla="*/ 29268 h 273169"/>
                  <a:gd name="connsiteX4" fmla="*/ 360974 w 390241"/>
                  <a:gd name="connsiteY4" fmla="*/ 243901 h 273169"/>
                  <a:gd name="connsiteX5" fmla="*/ 219511 w 390241"/>
                  <a:gd name="connsiteY5" fmla="*/ 263413 h 273169"/>
                  <a:gd name="connsiteX6" fmla="*/ 170731 w 390241"/>
                  <a:gd name="connsiteY6" fmla="*/ 263413 h 273169"/>
                  <a:gd name="connsiteX7" fmla="*/ 165853 w 390241"/>
                  <a:gd name="connsiteY7" fmla="*/ 258535 h 273169"/>
                  <a:gd name="connsiteX8" fmla="*/ 170731 w 390241"/>
                  <a:gd name="connsiteY8" fmla="*/ 253657 h 273169"/>
                  <a:gd name="connsiteX9" fmla="*/ 219511 w 390241"/>
                  <a:gd name="connsiteY9" fmla="*/ 253657 h 273169"/>
                  <a:gd name="connsiteX10" fmla="*/ 224389 w 390241"/>
                  <a:gd name="connsiteY10" fmla="*/ 258535 h 273169"/>
                  <a:gd name="connsiteX11" fmla="*/ 219511 w 390241"/>
                  <a:gd name="connsiteY11" fmla="*/ 263413 h 273169"/>
                  <a:gd name="connsiteX12" fmla="*/ 195121 w 390241"/>
                  <a:gd name="connsiteY12" fmla="*/ 9756 h 273169"/>
                  <a:gd name="connsiteX13" fmla="*/ 199999 w 390241"/>
                  <a:gd name="connsiteY13" fmla="*/ 14634 h 273169"/>
                  <a:gd name="connsiteX14" fmla="*/ 195121 w 390241"/>
                  <a:gd name="connsiteY14" fmla="*/ 19512 h 273169"/>
                  <a:gd name="connsiteX15" fmla="*/ 190243 w 390241"/>
                  <a:gd name="connsiteY15" fmla="*/ 14634 h 273169"/>
                  <a:gd name="connsiteX16" fmla="*/ 195121 w 390241"/>
                  <a:gd name="connsiteY16" fmla="*/ 9756 h 273169"/>
                  <a:gd name="connsiteX17" fmla="*/ 370730 w 390241"/>
                  <a:gd name="connsiteY17" fmla="*/ 0 h 273169"/>
                  <a:gd name="connsiteX18" fmla="*/ 19512 w 390241"/>
                  <a:gd name="connsiteY18" fmla="*/ 0 h 273169"/>
                  <a:gd name="connsiteX19" fmla="*/ 0 w 390241"/>
                  <a:gd name="connsiteY19" fmla="*/ 19512 h 273169"/>
                  <a:gd name="connsiteX20" fmla="*/ 0 w 390241"/>
                  <a:gd name="connsiteY20" fmla="*/ 253657 h 273169"/>
                  <a:gd name="connsiteX21" fmla="*/ 19512 w 390241"/>
                  <a:gd name="connsiteY21" fmla="*/ 273169 h 273169"/>
                  <a:gd name="connsiteX22" fmla="*/ 370730 w 390241"/>
                  <a:gd name="connsiteY22" fmla="*/ 273169 h 273169"/>
                  <a:gd name="connsiteX23" fmla="*/ 390242 w 390241"/>
                  <a:gd name="connsiteY23" fmla="*/ 253657 h 273169"/>
                  <a:gd name="connsiteX24" fmla="*/ 390242 w 390241"/>
                  <a:gd name="connsiteY24" fmla="*/ 19512 h 273169"/>
                  <a:gd name="connsiteX25" fmla="*/ 370730 w 390241"/>
                  <a:gd name="connsiteY25" fmla="*/ 0 h 27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0241" h="273169">
                    <a:moveTo>
                      <a:pt x="360974" y="243901"/>
                    </a:moveTo>
                    <a:lnTo>
                      <a:pt x="29268" y="243901"/>
                    </a:lnTo>
                    <a:lnTo>
                      <a:pt x="29268" y="29268"/>
                    </a:lnTo>
                    <a:lnTo>
                      <a:pt x="360974" y="29268"/>
                    </a:lnTo>
                    <a:lnTo>
                      <a:pt x="360974" y="243901"/>
                    </a:lnTo>
                    <a:close/>
                    <a:moveTo>
                      <a:pt x="219511" y="263413"/>
                    </a:moveTo>
                    <a:lnTo>
                      <a:pt x="170731" y="263413"/>
                    </a:lnTo>
                    <a:cubicBezTo>
                      <a:pt x="167804" y="263413"/>
                      <a:pt x="165853" y="261462"/>
                      <a:pt x="165853" y="258535"/>
                    </a:cubicBezTo>
                    <a:cubicBezTo>
                      <a:pt x="165853" y="255608"/>
                      <a:pt x="167804" y="253657"/>
                      <a:pt x="170731" y="253657"/>
                    </a:cubicBezTo>
                    <a:lnTo>
                      <a:pt x="219511" y="253657"/>
                    </a:lnTo>
                    <a:cubicBezTo>
                      <a:pt x="222438" y="253657"/>
                      <a:pt x="224389" y="255608"/>
                      <a:pt x="224389" y="258535"/>
                    </a:cubicBezTo>
                    <a:cubicBezTo>
                      <a:pt x="224389" y="261462"/>
                      <a:pt x="222438" y="263413"/>
                      <a:pt x="219511" y="263413"/>
                    </a:cubicBezTo>
                    <a:close/>
                    <a:moveTo>
                      <a:pt x="195121" y="9756"/>
                    </a:moveTo>
                    <a:cubicBezTo>
                      <a:pt x="198048" y="9756"/>
                      <a:pt x="199999" y="11707"/>
                      <a:pt x="199999" y="14634"/>
                    </a:cubicBezTo>
                    <a:cubicBezTo>
                      <a:pt x="199999" y="17561"/>
                      <a:pt x="198048" y="19512"/>
                      <a:pt x="195121" y="19512"/>
                    </a:cubicBezTo>
                    <a:cubicBezTo>
                      <a:pt x="192194" y="19512"/>
                      <a:pt x="190243" y="17561"/>
                      <a:pt x="190243" y="14634"/>
                    </a:cubicBezTo>
                    <a:cubicBezTo>
                      <a:pt x="190243" y="11707"/>
                      <a:pt x="192194" y="9756"/>
                      <a:pt x="195121" y="9756"/>
                    </a:cubicBezTo>
                    <a:close/>
                    <a:moveTo>
                      <a:pt x="370730" y="0"/>
                    </a:move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53657"/>
                    </a:lnTo>
                    <a:cubicBezTo>
                      <a:pt x="0" y="264389"/>
                      <a:pt x="8780" y="273169"/>
                      <a:pt x="19512" y="273169"/>
                    </a:cubicBezTo>
                    <a:lnTo>
                      <a:pt x="370730" y="273169"/>
                    </a:lnTo>
                    <a:cubicBezTo>
                      <a:pt x="381461" y="273169"/>
                      <a:pt x="390242" y="264389"/>
                      <a:pt x="390242" y="253657"/>
                    </a:cubicBezTo>
                    <a:lnTo>
                      <a:pt x="390242" y="19512"/>
                    </a:lnTo>
                    <a:cubicBezTo>
                      <a:pt x="390242" y="8780"/>
                      <a:pt x="381461" y="0"/>
                      <a:pt x="3707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501E75F-59A0-4148-AAC1-ED741EC13D79}"/>
                  </a:ext>
                </a:extLst>
              </p:cNvPr>
              <p:cNvSpPr/>
              <p:nvPr/>
            </p:nvSpPr>
            <p:spPr>
              <a:xfrm>
                <a:off x="8942753" y="4260910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9B56975-8527-4F57-82A0-F045774F7855}"/>
                  </a:ext>
                </a:extLst>
              </p:cNvPr>
              <p:cNvSpPr/>
              <p:nvPr/>
            </p:nvSpPr>
            <p:spPr>
              <a:xfrm>
                <a:off x="8884217" y="4504811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40" descr="Smart Phone with solid fill">
                <a:extLst>
                  <a:ext uri="{FF2B5EF4-FFF2-40B4-BE49-F238E27FC236}">
                    <a16:creationId xmlns:a16="http://schemas.microsoft.com/office/drawing/2014/main" id="{E004AD2D-BB07-4AA5-BB82-1B03FA25C3FA}"/>
                  </a:ext>
                </a:extLst>
              </p:cNvPr>
              <p:cNvSpPr/>
              <p:nvPr/>
            </p:nvSpPr>
            <p:spPr>
              <a:xfrm>
                <a:off x="5249756" y="4842041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41" descr="Smart Phone with solid fill">
                <a:extLst>
                  <a:ext uri="{FF2B5EF4-FFF2-40B4-BE49-F238E27FC236}">
                    <a16:creationId xmlns:a16="http://schemas.microsoft.com/office/drawing/2014/main" id="{88DDD376-D9DD-4684-B2F4-A502D706791D}"/>
                  </a:ext>
                </a:extLst>
              </p:cNvPr>
              <p:cNvSpPr/>
              <p:nvPr/>
            </p:nvSpPr>
            <p:spPr>
              <a:xfrm>
                <a:off x="11017793" y="4777012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6BAC39B-53D1-403B-9EBF-6CE6A8CD6FC2}"/>
                  </a:ext>
                </a:extLst>
              </p:cNvPr>
              <p:cNvSpPr/>
              <p:nvPr/>
            </p:nvSpPr>
            <p:spPr>
              <a:xfrm>
                <a:off x="4380831" y="4799651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2433902-C79D-43C4-90E7-117044BF5B21}"/>
                  </a:ext>
                </a:extLst>
              </p:cNvPr>
              <p:cNvSpPr/>
              <p:nvPr/>
            </p:nvSpPr>
            <p:spPr>
              <a:xfrm>
                <a:off x="4322295" y="5043552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BAF93FF6-8917-4001-A280-5DCBDABE9DAC}"/>
                </a:ext>
              </a:extLst>
            </p:cNvPr>
            <p:cNvGrpSpPr/>
            <p:nvPr/>
          </p:nvGrpSpPr>
          <p:grpSpPr>
            <a:xfrm>
              <a:off x="1033087" y="4379524"/>
              <a:ext cx="10367639" cy="2212159"/>
              <a:chOff x="1033087" y="4379524"/>
              <a:chExt cx="10367639" cy="2212159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FDBFC416-EF74-408B-BA1C-5EE6E762F206}"/>
                  </a:ext>
                </a:extLst>
              </p:cNvPr>
              <p:cNvGrpSpPr/>
              <p:nvPr/>
            </p:nvGrpSpPr>
            <p:grpSpPr>
              <a:xfrm>
                <a:off x="1033087" y="4540127"/>
                <a:ext cx="210779" cy="210779"/>
                <a:chOff x="1302437" y="4523612"/>
                <a:chExt cx="210779" cy="210779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725465B8-0CB9-4806-A3D7-FE2A5369E6E1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6" name="Graphic 182">
                  <a:extLst>
                    <a:ext uri="{FF2B5EF4-FFF2-40B4-BE49-F238E27FC236}">
                      <a16:creationId xmlns:a16="http://schemas.microsoft.com/office/drawing/2014/main" id="{B40BCF52-4B76-4146-B9AC-808C36CEA5A8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7DB2131-E19A-4C4A-852F-D01394BBC4A5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B92EB4FA-9BF8-4A89-A02C-163E365BCC6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AAC4C01-7074-4894-BC5D-C60E2AD03AF6}"/>
                  </a:ext>
                </a:extLst>
              </p:cNvPr>
              <p:cNvGrpSpPr/>
              <p:nvPr/>
            </p:nvGrpSpPr>
            <p:grpSpPr>
              <a:xfrm>
                <a:off x="2187253" y="4756923"/>
                <a:ext cx="210779" cy="210779"/>
                <a:chOff x="1302437" y="4523612"/>
                <a:chExt cx="210779" cy="210779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886ACE30-388D-49D9-81DF-189DF4B983D0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3" name="Graphic 182">
                  <a:extLst>
                    <a:ext uri="{FF2B5EF4-FFF2-40B4-BE49-F238E27FC236}">
                      <a16:creationId xmlns:a16="http://schemas.microsoft.com/office/drawing/2014/main" id="{9C198A3F-01F1-4538-9270-A465D166F4B3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3B4EFECB-8181-495B-8396-166A530C8B7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F89D1DEE-0FB4-4B6A-89B6-C83549CA6D2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3154D7E-23C1-430D-AC96-F5182D4E0A02}"/>
                  </a:ext>
                </a:extLst>
              </p:cNvPr>
              <p:cNvGrpSpPr/>
              <p:nvPr/>
            </p:nvGrpSpPr>
            <p:grpSpPr>
              <a:xfrm>
                <a:off x="2532030" y="5321127"/>
                <a:ext cx="210779" cy="210779"/>
                <a:chOff x="1302437" y="4523612"/>
                <a:chExt cx="210779" cy="210779"/>
              </a:xfrm>
            </p:grpSpPr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D729587-53BF-42D4-91C4-69F63B63E6C3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8" name="Graphic 182">
                  <a:extLst>
                    <a:ext uri="{FF2B5EF4-FFF2-40B4-BE49-F238E27FC236}">
                      <a16:creationId xmlns:a16="http://schemas.microsoft.com/office/drawing/2014/main" id="{7F741C92-A85B-4247-8D39-5085B5C4A087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744CEF9A-5D08-4228-9E02-CD96C474A35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8B3BE9F7-4E9B-4C72-B5CE-BF196D0E908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2347347-2B13-453F-B7F8-F7FA3E36F0EA}"/>
                  </a:ext>
                </a:extLst>
              </p:cNvPr>
              <p:cNvGrpSpPr/>
              <p:nvPr/>
            </p:nvGrpSpPr>
            <p:grpSpPr>
              <a:xfrm>
                <a:off x="1166723" y="6380904"/>
                <a:ext cx="210779" cy="210779"/>
                <a:chOff x="1302437" y="4523612"/>
                <a:chExt cx="210779" cy="210779"/>
              </a:xfrm>
            </p:grpSpPr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1C979A84-4F63-433E-9CBC-C3A2D0171D3C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3" name="Graphic 182">
                  <a:extLst>
                    <a:ext uri="{FF2B5EF4-FFF2-40B4-BE49-F238E27FC236}">
                      <a16:creationId xmlns:a16="http://schemas.microsoft.com/office/drawing/2014/main" id="{5350B12E-B2A5-4C96-8892-AF0BEFEAD3DC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CED60070-159D-4369-97D1-1C0E019C45AE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E887E53D-3D61-4946-AAE3-CA0C64DC70E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AD9D62D9-E6BB-4F48-AA34-FB3659675274}"/>
                  </a:ext>
                </a:extLst>
              </p:cNvPr>
              <p:cNvGrpSpPr/>
              <p:nvPr/>
            </p:nvGrpSpPr>
            <p:grpSpPr>
              <a:xfrm>
                <a:off x="4539581" y="6248645"/>
                <a:ext cx="210779" cy="210779"/>
                <a:chOff x="1302437" y="4523612"/>
                <a:chExt cx="210779" cy="210779"/>
              </a:xfrm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1FF4E514-1A43-42A5-8E12-4F231E96EEFA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8" name="Graphic 182">
                  <a:extLst>
                    <a:ext uri="{FF2B5EF4-FFF2-40B4-BE49-F238E27FC236}">
                      <a16:creationId xmlns:a16="http://schemas.microsoft.com/office/drawing/2014/main" id="{28439BA8-A48A-46B7-AAFB-2195FD128291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CC542000-3C32-41B6-A371-E4512191221C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E4FF04F7-46DE-48E8-A653-AA31276CA5D6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B5309BF-5838-4F71-AD1D-366A81EBC0E9}"/>
                  </a:ext>
                </a:extLst>
              </p:cNvPr>
              <p:cNvGrpSpPr/>
              <p:nvPr/>
            </p:nvGrpSpPr>
            <p:grpSpPr>
              <a:xfrm>
                <a:off x="3364800" y="5080559"/>
                <a:ext cx="210779" cy="210779"/>
                <a:chOff x="1302437" y="4523612"/>
                <a:chExt cx="210779" cy="210779"/>
              </a:xfrm>
            </p:grpSpPr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5BE6CFC5-5CAF-4BE5-918C-CC99FF3A0E7A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3" name="Graphic 182">
                  <a:extLst>
                    <a:ext uri="{FF2B5EF4-FFF2-40B4-BE49-F238E27FC236}">
                      <a16:creationId xmlns:a16="http://schemas.microsoft.com/office/drawing/2014/main" id="{4F3B260C-95ED-4E21-93B4-06E9C0915651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91426F57-367E-467D-9778-3CA96C6B8A6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69691230-3CE2-47C6-8CD2-EF61E3115568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3B46C2C8-6892-4A4A-8D55-AB6DA2EECE08}"/>
                  </a:ext>
                </a:extLst>
              </p:cNvPr>
              <p:cNvGrpSpPr/>
              <p:nvPr/>
            </p:nvGrpSpPr>
            <p:grpSpPr>
              <a:xfrm>
                <a:off x="4647860" y="4911845"/>
                <a:ext cx="210779" cy="210779"/>
                <a:chOff x="1302437" y="4523612"/>
                <a:chExt cx="210779" cy="210779"/>
              </a:xfrm>
            </p:grpSpPr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29FE5014-A9E5-422C-AA09-E456755D44BF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8" name="Graphic 182">
                  <a:extLst>
                    <a:ext uri="{FF2B5EF4-FFF2-40B4-BE49-F238E27FC236}">
                      <a16:creationId xmlns:a16="http://schemas.microsoft.com/office/drawing/2014/main" id="{51487F16-BCCD-4174-889D-DA26E98F6976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AEE9849D-BFCA-4C67-A889-84DDDE6B5F9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4C978EF0-F882-4804-AB12-D703A7CAF349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DC776D57-E682-4A8C-804D-4ACE0544D1B5}"/>
                  </a:ext>
                </a:extLst>
              </p:cNvPr>
              <p:cNvGrpSpPr/>
              <p:nvPr/>
            </p:nvGrpSpPr>
            <p:grpSpPr>
              <a:xfrm>
                <a:off x="5374376" y="4788332"/>
                <a:ext cx="210779" cy="210779"/>
                <a:chOff x="1302437" y="4523612"/>
                <a:chExt cx="210779" cy="210779"/>
              </a:xfrm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1918EF4F-B787-423A-AF96-B9EC2FB00552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3" name="Graphic 182">
                  <a:extLst>
                    <a:ext uri="{FF2B5EF4-FFF2-40B4-BE49-F238E27FC236}">
                      <a16:creationId xmlns:a16="http://schemas.microsoft.com/office/drawing/2014/main" id="{139033BC-275D-4BCD-8F7B-8C54085009C8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B50CD888-4AA6-41A5-AC12-EF5496EB7D4D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19022C19-5E04-44FE-BA89-04949EAB0EF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2490BB49-04C7-434B-BFE4-F360396127C4}"/>
                  </a:ext>
                </a:extLst>
              </p:cNvPr>
              <p:cNvGrpSpPr/>
              <p:nvPr/>
            </p:nvGrpSpPr>
            <p:grpSpPr>
              <a:xfrm>
                <a:off x="5895354" y="5165916"/>
                <a:ext cx="210779" cy="210779"/>
                <a:chOff x="1302437" y="4523612"/>
                <a:chExt cx="210779" cy="210779"/>
              </a:xfrm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9E7C5B3E-B3D7-440D-9BC8-E642142E0557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8" name="Graphic 182">
                  <a:extLst>
                    <a:ext uri="{FF2B5EF4-FFF2-40B4-BE49-F238E27FC236}">
                      <a16:creationId xmlns:a16="http://schemas.microsoft.com/office/drawing/2014/main" id="{423DFF1F-5390-43EA-9C5A-48978287C78C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1C400F4A-FDB9-445E-BAE3-F0A81803D7A6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A6489200-2378-4C9E-8D58-ECFFE293090D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D983709C-DF14-4319-9D60-DB79FC6DA633}"/>
                  </a:ext>
                </a:extLst>
              </p:cNvPr>
              <p:cNvGrpSpPr/>
              <p:nvPr/>
            </p:nvGrpSpPr>
            <p:grpSpPr>
              <a:xfrm>
                <a:off x="6299384" y="5827401"/>
                <a:ext cx="210779" cy="210779"/>
                <a:chOff x="1302437" y="4523612"/>
                <a:chExt cx="210779" cy="210779"/>
              </a:xfrm>
            </p:grpSpPr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EE5E6E3-2410-4AE2-9ED3-3473752715F2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3" name="Graphic 182">
                  <a:extLst>
                    <a:ext uri="{FF2B5EF4-FFF2-40B4-BE49-F238E27FC236}">
                      <a16:creationId xmlns:a16="http://schemas.microsoft.com/office/drawing/2014/main" id="{78E87AC7-E75D-44B6-9D61-4312C3C638BF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58511149-6607-44D2-9B55-C5B23A087ED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3E14F507-6311-4B27-990E-4916F5C74D3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C81529E0-975A-4B8F-84F1-186F92634AF1}"/>
                  </a:ext>
                </a:extLst>
              </p:cNvPr>
              <p:cNvGrpSpPr/>
              <p:nvPr/>
            </p:nvGrpSpPr>
            <p:grpSpPr>
              <a:xfrm>
                <a:off x="7253545" y="5460602"/>
                <a:ext cx="210779" cy="210779"/>
                <a:chOff x="1302437" y="4523612"/>
                <a:chExt cx="210779" cy="210779"/>
              </a:xfrm>
            </p:grpSpPr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EBE85AE6-9CD8-4987-8135-D7AA53651F98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8" name="Graphic 182">
                  <a:extLst>
                    <a:ext uri="{FF2B5EF4-FFF2-40B4-BE49-F238E27FC236}">
                      <a16:creationId xmlns:a16="http://schemas.microsoft.com/office/drawing/2014/main" id="{01E59335-84A5-49D5-BE84-E2200F25C76F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5AA9FFA2-9B88-4C9C-A04B-23E21768984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5CC6E2B0-F3BA-442E-98BE-D789B794490D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2C5904FF-8475-4F94-8E67-7349BE548D40}"/>
                  </a:ext>
                </a:extLst>
              </p:cNvPr>
              <p:cNvGrpSpPr/>
              <p:nvPr/>
            </p:nvGrpSpPr>
            <p:grpSpPr>
              <a:xfrm>
                <a:off x="7252892" y="4666254"/>
                <a:ext cx="210779" cy="210779"/>
                <a:chOff x="1302437" y="4523612"/>
                <a:chExt cx="210779" cy="210779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4E209352-55E8-4A48-838C-688E1654478E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3" name="Graphic 182">
                  <a:extLst>
                    <a:ext uri="{FF2B5EF4-FFF2-40B4-BE49-F238E27FC236}">
                      <a16:creationId xmlns:a16="http://schemas.microsoft.com/office/drawing/2014/main" id="{F841F628-3714-4C7C-A60E-F19A3E8EA5E1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A63EEBED-9517-49FE-9486-9C96528E283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8D611DDF-E279-41D0-A448-4AA26A904F37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B568B43B-408A-4A94-BDBF-E8FF072755C7}"/>
                  </a:ext>
                </a:extLst>
              </p:cNvPr>
              <p:cNvGrpSpPr/>
              <p:nvPr/>
            </p:nvGrpSpPr>
            <p:grpSpPr>
              <a:xfrm>
                <a:off x="8061360" y="4925126"/>
                <a:ext cx="210779" cy="210779"/>
                <a:chOff x="1302437" y="4523612"/>
                <a:chExt cx="210779" cy="210779"/>
              </a:xfrm>
            </p:grpSpPr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967A1A01-DF51-40D6-9C8F-30DB9A841B45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8" name="Graphic 182">
                  <a:extLst>
                    <a:ext uri="{FF2B5EF4-FFF2-40B4-BE49-F238E27FC236}">
                      <a16:creationId xmlns:a16="http://schemas.microsoft.com/office/drawing/2014/main" id="{B9F3A495-3D2D-44E0-BB17-85E559FE7FCF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A4E21253-AAE2-4F5F-9C87-C74C00CAE6A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8E1A18C5-CCD9-4F87-889F-3D5C9269BD8F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A00BFC2F-92C1-4086-8D70-F31E70A6745A}"/>
                  </a:ext>
                </a:extLst>
              </p:cNvPr>
              <p:cNvGrpSpPr/>
              <p:nvPr/>
            </p:nvGrpSpPr>
            <p:grpSpPr>
              <a:xfrm>
                <a:off x="8290276" y="6009624"/>
                <a:ext cx="210779" cy="210779"/>
                <a:chOff x="1302437" y="4523612"/>
                <a:chExt cx="210779" cy="210779"/>
              </a:xfrm>
            </p:grpSpPr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C4C26EF2-9F3F-4575-B85F-B9C5C0CEB824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3" name="Graphic 182">
                  <a:extLst>
                    <a:ext uri="{FF2B5EF4-FFF2-40B4-BE49-F238E27FC236}">
                      <a16:creationId xmlns:a16="http://schemas.microsoft.com/office/drawing/2014/main" id="{5E4BE884-F0C7-4253-AFEA-40633FE9EAA5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1CB94E28-DC5F-4F67-99DF-95A4F49BDC48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C1C6045-312D-43FF-B64E-3324E86047B3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F2EC9E78-590E-4D7D-81C7-D7554A9A5B9A}"/>
                  </a:ext>
                </a:extLst>
              </p:cNvPr>
              <p:cNvGrpSpPr/>
              <p:nvPr/>
            </p:nvGrpSpPr>
            <p:grpSpPr>
              <a:xfrm>
                <a:off x="8972514" y="5514546"/>
                <a:ext cx="210779" cy="210779"/>
                <a:chOff x="1302437" y="4523612"/>
                <a:chExt cx="210779" cy="210779"/>
              </a:xfrm>
            </p:grpSpPr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F2F7AF11-1288-4D6C-9A55-39235EF2FAE9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8" name="Graphic 182">
                  <a:extLst>
                    <a:ext uri="{FF2B5EF4-FFF2-40B4-BE49-F238E27FC236}">
                      <a16:creationId xmlns:a16="http://schemas.microsoft.com/office/drawing/2014/main" id="{40C6574C-81C7-49E1-BC1E-F522E8CAF642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3B3DC4B4-EAA9-41D6-ADBF-69E04D0A4B2C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BE097496-A48A-4550-A6E8-998F82A64D01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3B81F956-1287-41C3-8888-88B4676A5F5E}"/>
                  </a:ext>
                </a:extLst>
              </p:cNvPr>
              <p:cNvGrpSpPr/>
              <p:nvPr/>
            </p:nvGrpSpPr>
            <p:grpSpPr>
              <a:xfrm>
                <a:off x="9241962" y="4379524"/>
                <a:ext cx="210779" cy="210779"/>
                <a:chOff x="1302437" y="4523612"/>
                <a:chExt cx="210779" cy="210779"/>
              </a:xfrm>
            </p:grpSpPr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9F2F19A-349A-46B4-AE9E-6B49A886AF50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3" name="Graphic 182">
                  <a:extLst>
                    <a:ext uri="{FF2B5EF4-FFF2-40B4-BE49-F238E27FC236}">
                      <a16:creationId xmlns:a16="http://schemas.microsoft.com/office/drawing/2014/main" id="{B03A7217-FA79-4A7E-A6D0-FC6BBA771D92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9C634477-DC29-409B-AD35-6C4D89AC4487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86FD7763-6F91-4C99-8FBE-6E08454A593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512AFBF-3F25-4F22-B081-03465364825C}"/>
                  </a:ext>
                </a:extLst>
              </p:cNvPr>
              <p:cNvGrpSpPr/>
              <p:nvPr/>
            </p:nvGrpSpPr>
            <p:grpSpPr>
              <a:xfrm>
                <a:off x="10367114" y="4822417"/>
                <a:ext cx="210779" cy="210779"/>
                <a:chOff x="1302437" y="4523612"/>
                <a:chExt cx="210779" cy="210779"/>
              </a:xfrm>
            </p:grpSpPr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01EF6048-917D-46F0-96EC-5C11B1A11B27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aphic 182">
                  <a:extLst>
                    <a:ext uri="{FF2B5EF4-FFF2-40B4-BE49-F238E27FC236}">
                      <a16:creationId xmlns:a16="http://schemas.microsoft.com/office/drawing/2014/main" id="{AD9549E0-34B8-4005-A268-FCEB8F76E8E7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C9B96807-B52B-42A3-ADD8-C2103AE14E26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0F6DD2C2-5B00-42B7-A30E-29EB01868E74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9A844539-B423-4A2E-B984-603CB1F7FA58}"/>
                  </a:ext>
                </a:extLst>
              </p:cNvPr>
              <p:cNvGrpSpPr/>
              <p:nvPr/>
            </p:nvGrpSpPr>
            <p:grpSpPr>
              <a:xfrm>
                <a:off x="10712817" y="6266022"/>
                <a:ext cx="210779" cy="210779"/>
                <a:chOff x="1302437" y="4523612"/>
                <a:chExt cx="210779" cy="210779"/>
              </a:xfrm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E5107BAC-4E16-456B-A161-DB1A39B77ED1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73" name="Graphic 182">
                  <a:extLst>
                    <a:ext uri="{FF2B5EF4-FFF2-40B4-BE49-F238E27FC236}">
                      <a16:creationId xmlns:a16="http://schemas.microsoft.com/office/drawing/2014/main" id="{BF2FAFB0-47C0-4D56-B498-14EB8314237E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ECDCA859-5D56-431B-AAE0-15B529CFB59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B94E9A00-9E12-43AB-8D73-FC18712CADC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C2BE5EE-0CC6-4E6B-83EB-A93E357246BF}"/>
                  </a:ext>
                </a:extLst>
              </p:cNvPr>
              <p:cNvGrpSpPr/>
              <p:nvPr/>
            </p:nvGrpSpPr>
            <p:grpSpPr>
              <a:xfrm>
                <a:off x="11189947" y="5094612"/>
                <a:ext cx="210779" cy="210779"/>
                <a:chOff x="1302437" y="4523612"/>
                <a:chExt cx="210779" cy="210779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3312F6A4-EBDF-4B25-BF11-6F2464D01B6A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78" name="Graphic 182">
                  <a:extLst>
                    <a:ext uri="{FF2B5EF4-FFF2-40B4-BE49-F238E27FC236}">
                      <a16:creationId xmlns:a16="http://schemas.microsoft.com/office/drawing/2014/main" id="{644792E1-8DC5-4756-B830-F6D376B1B4E5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07AE96CF-3193-47DB-90F0-85F2C4862225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1B85F682-282A-47A3-828D-F26BDD0CA0D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86" name="TextBox 285">
            <a:extLst>
              <a:ext uri="{FF2B5EF4-FFF2-40B4-BE49-F238E27FC236}">
                <a16:creationId xmlns:a16="http://schemas.microsoft.com/office/drawing/2014/main" id="{6A9FAAEF-0327-46BD-92B9-A5417863AF2D}"/>
              </a:ext>
            </a:extLst>
          </p:cNvPr>
          <p:cNvSpPr txBox="1"/>
          <p:nvPr/>
        </p:nvSpPr>
        <p:spPr>
          <a:xfrm>
            <a:off x="1272785" y="1505269"/>
            <a:ext cx="115095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Hybrid work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8AA918D-4FAE-4A32-9BCE-1DA3CED59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8263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8DC8E8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CA2393DE-43D1-4F61-BAA0-D303C31657B6}"/>
              </a:ext>
            </a:extLst>
          </p:cNvPr>
          <p:cNvSpPr txBox="1"/>
          <p:nvPr/>
        </p:nvSpPr>
        <p:spPr>
          <a:xfrm>
            <a:off x="588263" y="3236314"/>
            <a:ext cx="2520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Employees working from multiple locations and often </a:t>
            </a:r>
            <a:br>
              <a:rPr lang="en-US" sz="1400"/>
            </a:br>
            <a:r>
              <a:rPr lang="en-US" sz="1400"/>
              <a:t>on the move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BAC9833-142F-4D34-AB9B-E3A5538F7AB5}"/>
              </a:ext>
            </a:extLst>
          </p:cNvPr>
          <p:cNvSpPr txBox="1"/>
          <p:nvPr/>
        </p:nvSpPr>
        <p:spPr>
          <a:xfrm>
            <a:off x="4408380" y="1505269"/>
            <a:ext cx="543418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BYOD</a:t>
            </a:r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2796EF02-DDEC-48B6-88AC-5508D01E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20088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C5B4E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ABC0115B-EB3B-4B9C-B9B2-BDE836805126}"/>
              </a:ext>
            </a:extLst>
          </p:cNvPr>
          <p:cNvSpPr txBox="1"/>
          <p:nvPr/>
        </p:nvSpPr>
        <p:spPr>
          <a:xfrm>
            <a:off x="3420088" y="3236314"/>
            <a:ext cx="2520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Increased use of personal </a:t>
            </a:r>
            <a:br>
              <a:rPr lang="en-US" sz="1400"/>
            </a:br>
            <a:r>
              <a:rPr lang="en-US" sz="1400"/>
              <a:t>and mobile devices for </a:t>
            </a:r>
            <a:br>
              <a:rPr lang="en-US" sz="1400"/>
            </a:br>
            <a:r>
              <a:rPr lang="en-US" sz="1400"/>
              <a:t>work purposes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355CD9E9-003F-402A-BC3E-DD96442EC48C}"/>
              </a:ext>
            </a:extLst>
          </p:cNvPr>
          <p:cNvSpPr txBox="1"/>
          <p:nvPr/>
        </p:nvSpPr>
        <p:spPr>
          <a:xfrm>
            <a:off x="6461145" y="1505269"/>
            <a:ext cx="2101537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Cyber criminal activity</a:t>
            </a:r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AE884A6-D92B-46AD-8F3B-6358B8087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913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77EAB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A50AE24C-AFEF-46BA-A0FE-0E23017ACF81}"/>
              </a:ext>
            </a:extLst>
          </p:cNvPr>
          <p:cNvSpPr txBox="1"/>
          <p:nvPr/>
        </p:nvSpPr>
        <p:spPr>
          <a:xfrm>
            <a:off x="6251913" y="3236314"/>
            <a:ext cx="2520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Rise in organised cyber crime as a service and automated attacks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E97068ED-37AF-491F-921D-84FBCC889278}"/>
              </a:ext>
            </a:extLst>
          </p:cNvPr>
          <p:cNvSpPr txBox="1"/>
          <p:nvPr/>
        </p:nvSpPr>
        <p:spPr>
          <a:xfrm>
            <a:off x="9336250" y="1505269"/>
            <a:ext cx="201497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Regulatory landscape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61E2BAEA-B9DC-4B2A-9AE0-A8885520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83737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77EAB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E7750415-5904-4A16-8885-EDFC1334AF3A}"/>
              </a:ext>
            </a:extLst>
          </p:cNvPr>
          <p:cNvSpPr txBox="1"/>
          <p:nvPr/>
        </p:nvSpPr>
        <p:spPr>
          <a:xfrm>
            <a:off x="9083737" y="3236314"/>
            <a:ext cx="2520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Understanding, compliance </a:t>
            </a:r>
            <a:br>
              <a:rPr lang="en-US" sz="1400"/>
            </a:br>
            <a:r>
              <a:rPr lang="en-US" sz="1400"/>
              <a:t>and adherence to </a:t>
            </a:r>
            <a:br>
              <a:rPr lang="en-US" sz="1400"/>
            </a:br>
            <a:r>
              <a:rPr lang="en-US" sz="1400"/>
              <a:t>regulatory requirements</a:t>
            </a: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DBD3192-4389-4F6C-B63A-80119F656C16}"/>
              </a:ext>
            </a:extLst>
          </p:cNvPr>
          <p:cNvGrpSpPr/>
          <p:nvPr/>
        </p:nvGrpSpPr>
        <p:grpSpPr>
          <a:xfrm>
            <a:off x="7055792" y="2134986"/>
            <a:ext cx="900000" cy="900000"/>
            <a:chOff x="7055792" y="2134986"/>
            <a:chExt cx="900000" cy="900000"/>
          </a:xfrm>
        </p:grpSpPr>
        <p:pic>
          <p:nvPicPr>
            <p:cNvPr id="380" name="Picture 379">
              <a:extLst>
                <a:ext uri="{FF2B5EF4-FFF2-40B4-BE49-F238E27FC236}">
                  <a16:creationId xmlns:a16="http://schemas.microsoft.com/office/drawing/2014/main" id="{D713C182-BFCE-4EAC-9035-D3D4FD946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5792" y="2134986"/>
              <a:ext cx="900000" cy="900000"/>
            </a:xfrm>
            <a:prstGeom prst="rect">
              <a:avLst/>
            </a:prstGeom>
          </p:spPr>
        </p:pic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5F1EC042-19C2-4EF9-B111-227721CE1B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02912" y="2368986"/>
              <a:ext cx="405761" cy="432000"/>
              <a:chOff x="6658057" y="2388907"/>
              <a:chExt cx="409978" cy="436490"/>
            </a:xfrm>
          </p:grpSpPr>
          <p:sp>
            <p:nvSpPr>
              <p:cNvPr id="373" name="Shield_EA18" title="Icon of a shield">
                <a:extLst>
                  <a:ext uri="{FF2B5EF4-FFF2-40B4-BE49-F238E27FC236}">
                    <a16:creationId xmlns:a16="http://schemas.microsoft.com/office/drawing/2014/main" id="{938DCBF8-B349-4BB2-BF85-2B1B62DEC2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58057" y="2388907"/>
                <a:ext cx="409978" cy="436490"/>
              </a:xfrm>
              <a:custGeom>
                <a:avLst/>
                <a:gdLst>
                  <a:gd name="T0" fmla="*/ 3500 w 3500"/>
                  <a:gd name="T1" fmla="*/ 1375 h 3725"/>
                  <a:gd name="T2" fmla="*/ 1750 w 3500"/>
                  <a:gd name="T3" fmla="*/ 3725 h 3725"/>
                  <a:gd name="T4" fmla="*/ 0 w 3500"/>
                  <a:gd name="T5" fmla="*/ 1375 h 3725"/>
                  <a:gd name="T6" fmla="*/ 0 w 3500"/>
                  <a:gd name="T7" fmla="*/ 500 h 3725"/>
                  <a:gd name="T8" fmla="*/ 1125 w 3500"/>
                  <a:gd name="T9" fmla="*/ 187 h 3725"/>
                  <a:gd name="T10" fmla="*/ 1750 w 3500"/>
                  <a:gd name="T11" fmla="*/ 0 h 3725"/>
                  <a:gd name="T12" fmla="*/ 2375 w 3500"/>
                  <a:gd name="T13" fmla="*/ 187 h 3725"/>
                  <a:gd name="T14" fmla="*/ 3500 w 3500"/>
                  <a:gd name="T15" fmla="*/ 500 h 3725"/>
                  <a:gd name="T16" fmla="*/ 3500 w 3500"/>
                  <a:gd name="T17" fmla="*/ 1375 h 3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0" h="3725">
                    <a:moveTo>
                      <a:pt x="3500" y="1375"/>
                    </a:moveTo>
                    <a:cubicBezTo>
                      <a:pt x="3500" y="2302"/>
                      <a:pt x="2831" y="3117"/>
                      <a:pt x="1750" y="3725"/>
                    </a:cubicBezTo>
                    <a:cubicBezTo>
                      <a:pt x="669" y="3117"/>
                      <a:pt x="0" y="2302"/>
                      <a:pt x="0" y="1375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440" y="500"/>
                      <a:pt x="837" y="380"/>
                      <a:pt x="1125" y="187"/>
                    </a:cubicBezTo>
                    <a:cubicBezTo>
                      <a:pt x="1285" y="71"/>
                      <a:pt x="1506" y="0"/>
                      <a:pt x="1750" y="0"/>
                    </a:cubicBezTo>
                    <a:cubicBezTo>
                      <a:pt x="1994" y="0"/>
                      <a:pt x="2215" y="71"/>
                      <a:pt x="2375" y="187"/>
                    </a:cubicBezTo>
                    <a:cubicBezTo>
                      <a:pt x="2663" y="380"/>
                      <a:pt x="3060" y="500"/>
                      <a:pt x="3500" y="500"/>
                    </a:cubicBezTo>
                    <a:lnTo>
                      <a:pt x="3500" y="1375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77" name="Graphic 376">
                <a:extLst>
                  <a:ext uri="{FF2B5EF4-FFF2-40B4-BE49-F238E27FC236}">
                    <a16:creationId xmlns:a16="http://schemas.microsoft.com/office/drawing/2014/main" id="{706E6A62-3976-4081-9341-06C318E39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55220" y="2517152"/>
                <a:ext cx="15653" cy="180000"/>
              </a:xfrm>
              <a:prstGeom prst="rect">
                <a:avLst/>
              </a:prstGeom>
            </p:spPr>
          </p:pic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6250E4AD-DC68-49BF-9CDD-398ECD6BCFC7}"/>
              </a:ext>
            </a:extLst>
          </p:cNvPr>
          <p:cNvGrpSpPr/>
          <p:nvPr/>
        </p:nvGrpSpPr>
        <p:grpSpPr>
          <a:xfrm>
            <a:off x="9887616" y="2134986"/>
            <a:ext cx="900000" cy="900000"/>
            <a:chOff x="9887616" y="2134986"/>
            <a:chExt cx="900000" cy="900000"/>
          </a:xfrm>
        </p:grpSpPr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8A349936-EB3B-4D02-A748-803DDF36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616" y="2134986"/>
              <a:ext cx="900000" cy="900000"/>
            </a:xfrm>
            <a:prstGeom prst="rect">
              <a:avLst/>
            </a:prstGeom>
          </p:spPr>
        </p:pic>
        <p:pic>
          <p:nvPicPr>
            <p:cNvPr id="385" name="Graphic 384">
              <a:extLst>
                <a:ext uri="{FF2B5EF4-FFF2-40B4-BE49-F238E27FC236}">
                  <a16:creationId xmlns:a16="http://schemas.microsoft.com/office/drawing/2014/main" id="{E103574F-BC1C-43F7-9D83-08A76EB26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18834" y="2368986"/>
              <a:ext cx="37565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3546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FD0940-7ABF-4B88-B8A6-75D9AB54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" y="2235701"/>
            <a:ext cx="2633178" cy="3812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2AC081-8E66-49C0-BB49-1636DBF0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420" y="2235701"/>
            <a:ext cx="2633178" cy="3812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CDAF9A-F455-4954-8098-FAE96137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640" y="2235701"/>
            <a:ext cx="2633178" cy="3812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752FD-96A3-4172-A116-A61D188F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860" y="2235701"/>
            <a:ext cx="2633178" cy="3812674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BAA7DBA-DEE3-4183-A288-C239E36D97F0}"/>
              </a:ext>
            </a:extLst>
          </p:cNvPr>
          <p:cNvSpPr txBox="1">
            <a:spLocks/>
          </p:cNvSpPr>
          <p:nvPr/>
        </p:nvSpPr>
        <p:spPr>
          <a:xfrm>
            <a:off x="584200" y="3018957"/>
            <a:ext cx="2633178" cy="2712908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SMBs face a growing number of cyber threats, including phishing, business email compromise and credential theft, exacerbated by the rise in remote work and BYOD (bring your own device) policies.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E9D0DE0-877A-4258-8A51-244BAC5A1657}"/>
              </a:ext>
            </a:extLst>
          </p:cNvPr>
          <p:cNvSpPr txBox="1">
            <a:spLocks/>
          </p:cNvSpPr>
          <p:nvPr/>
        </p:nvSpPr>
        <p:spPr>
          <a:xfrm>
            <a:off x="3379420" y="3018957"/>
            <a:ext cx="2633177" cy="2712908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Clr>
                <a:srgbClr val="F61B71"/>
              </a:buClr>
              <a:buNone/>
              <a:defRPr/>
            </a:pPr>
            <a:r>
              <a:rPr lang="en-GB" sz="1400" dirty="0">
                <a:solidFill>
                  <a:srgbClr val="000000"/>
                </a:solidFill>
                <a:cs typeface="Segoe UI"/>
              </a:rPr>
              <a:t>Cyber attacks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 can result in significant financial losses through direct theft, ransomware demands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and costly downtime or recovery efforts.</a:t>
            </a:r>
          </a:p>
          <a:p>
            <a:pPr indent="0">
              <a:spcAft>
                <a:spcPts val="600"/>
              </a:spcAft>
              <a:buClr>
                <a:srgbClr val="F61B71"/>
              </a:buClr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The average cost </a:t>
            </a:r>
            <a:r>
              <a:rPr lang="en-GB" sz="1400" dirty="0">
                <a:solidFill>
                  <a:srgbClr val="000000"/>
                </a:solidFill>
                <a:cs typeface="Segoe UI"/>
              </a:rPr>
              <a:t>of a data breach for a SME is $173K.</a:t>
            </a:r>
            <a:r>
              <a:rPr lang="en-GB" sz="1400" baseline="30000" dirty="0">
                <a:solidFill>
                  <a:srgbClr val="000000"/>
                </a:solidFill>
                <a:cs typeface="Segoe UI"/>
              </a:rPr>
              <a:t>1</a:t>
            </a:r>
            <a:endParaRPr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363CAD58-12E2-42A0-BD7B-4B2CD096F349}"/>
              </a:ext>
            </a:extLst>
          </p:cNvPr>
          <p:cNvSpPr txBox="1">
            <a:spLocks/>
          </p:cNvSpPr>
          <p:nvPr/>
        </p:nvSpPr>
        <p:spPr>
          <a:xfrm>
            <a:off x="6174640" y="3018956"/>
            <a:ext cx="2633177" cy="2759389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 cybersecurity breach can severely damage an SMB’s reputation, causing customers to lose trust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and potentially leading to lost business.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DB5BE57-DBEB-474F-B86B-D28269305C99}"/>
              </a:ext>
            </a:extLst>
          </p:cNvPr>
          <p:cNvSpPr txBox="1">
            <a:spLocks/>
          </p:cNvSpPr>
          <p:nvPr/>
        </p:nvSpPr>
        <p:spPr>
          <a:xfrm>
            <a:off x="8969860" y="3018957"/>
            <a:ext cx="2633177" cy="2759389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Many industries have strict cybersecurity regulations,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and failing to meet these requirements can result in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legal penalties and further financial strain.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B7B5D2-6A92-4D78-B867-2A873E61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1F2C"/>
                </a:solidFill>
              </a:rPr>
              <a:t>The urgent need for SMBs to prioritise cybersecurity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E7B1C-969B-450F-836F-6157BFE5D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492443"/>
          </a:xfrm>
        </p:spPr>
        <p:txBody>
          <a:bodyPr>
            <a:spAutoFit/>
          </a:bodyPr>
          <a:lstStyle/>
          <a:p>
            <a:r>
              <a:rPr lang="en-GB" dirty="0">
                <a:cs typeface="Segoe UI"/>
              </a:rPr>
              <a:t>Small and medium-sized businesses (SMBs) in Australia and New Zealand are increasingly targeted by sophisticated cyber threats. In New Zealand, 43% of cybercrime is targeted at small business.</a:t>
            </a:r>
            <a:r>
              <a:rPr lang="en-GB" baseline="30000" dirty="0">
                <a:cs typeface="Segoe UI"/>
              </a:rPr>
              <a:t>1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7FFF08F-818A-4AF3-BE6F-786D15D81A5E}"/>
              </a:ext>
            </a:extLst>
          </p:cNvPr>
          <p:cNvSpPr txBox="1">
            <a:spLocks/>
          </p:cNvSpPr>
          <p:nvPr/>
        </p:nvSpPr>
        <p:spPr>
          <a:xfrm>
            <a:off x="584200" y="2235701"/>
            <a:ext cx="2633178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Increasing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Cyber Threats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BF7C6E-FE4B-49FE-A71D-4CF100A910C6}"/>
              </a:ext>
            </a:extLst>
          </p:cNvPr>
          <p:cNvSpPr txBox="1">
            <a:spLocks/>
          </p:cNvSpPr>
          <p:nvPr/>
        </p:nvSpPr>
        <p:spPr>
          <a:xfrm>
            <a:off x="3379419" y="2235701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Financial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Risks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03D41E0-6808-461D-9216-26912FD1D513}"/>
              </a:ext>
            </a:extLst>
          </p:cNvPr>
          <p:cNvSpPr txBox="1">
            <a:spLocks/>
          </p:cNvSpPr>
          <p:nvPr/>
        </p:nvSpPr>
        <p:spPr>
          <a:xfrm>
            <a:off x="6174639" y="2235701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Reputational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Damage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7984D09-1537-464C-B384-642F97C2A60C}"/>
              </a:ext>
            </a:extLst>
          </p:cNvPr>
          <p:cNvSpPr txBox="1">
            <a:spLocks/>
          </p:cNvSpPr>
          <p:nvPr/>
        </p:nvSpPr>
        <p:spPr>
          <a:xfrm>
            <a:off x="8969859" y="2235701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Regulatory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Landscape 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C886D2-9057-4631-92A0-4A4D93243F6E}"/>
              </a:ext>
            </a:extLst>
          </p:cNvPr>
          <p:cNvSpPr txBox="1"/>
          <p:nvPr/>
        </p:nvSpPr>
        <p:spPr>
          <a:xfrm>
            <a:off x="588264" y="6303737"/>
            <a:ext cx="3524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 defTabSz="914192">
              <a:buFont typeface="+mj-lt"/>
              <a:buAutoNum type="arabicPeriod"/>
              <a:defRPr/>
            </a:pPr>
            <a:r>
              <a:rPr lang="en-US" sz="900" dirty="0">
                <a:solidFill>
                  <a:srgbClr val="091F2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One NZ</a:t>
            </a:r>
            <a:r>
              <a:rPr lang="en-US" sz="900" dirty="0">
                <a:solidFill>
                  <a:srgbClr val="091F2C"/>
                </a:solidFill>
              </a:rPr>
              <a:t>​</a:t>
            </a:r>
          </a:p>
          <a:p>
            <a:pPr marL="114300" indent="-114300" defTabSz="914192">
              <a:buFont typeface="+mj-lt"/>
              <a:buAutoNum type="arabicPeriod"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06301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353">
            <a:extLst>
              <a:ext uri="{FF2B5EF4-FFF2-40B4-BE49-F238E27FC236}">
                <a16:creationId xmlns:a16="http://schemas.microsoft.com/office/drawing/2014/main" id="{DDE4B415-6F35-4B19-8BEC-6900C4ED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1876849"/>
            <a:ext cx="3928179" cy="3902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4B143-79DD-4EE6-BE8F-249B5F13F9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198" y="1876849"/>
            <a:ext cx="6729543" cy="2000548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cs typeface="Segoe Sans Display"/>
              </a:rPr>
              <a:t>M365 Business Standard is tailored for SMBs to work smarter and more efficiently.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Segoe Sans Display"/>
              </a:rPr>
              <a:t>Access popular desktop applications like Word, Excel, PowerPoint and Outlook.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Segoe Sans Display"/>
              </a:rPr>
              <a:t>Collaborate seamlessly with Microsoft Teams for smooth communication.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Segoe Sans Display"/>
              </a:rPr>
              <a:t>Store and share files securely via OneDrive with cloud storage.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cs typeface="Segoe Sans Display"/>
              </a:rPr>
              <a:t>Work from anywhere with cross-device compatibility.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200" dirty="0">
                <a:cs typeface="Segoe Sans Display"/>
              </a:rPr>
              <a:t>While collaboration and productivity are essential, SMBs should </a:t>
            </a:r>
            <a:r>
              <a:rPr lang="en-US" sz="1200" dirty="0" err="1">
                <a:cs typeface="Segoe Sans Display"/>
              </a:rPr>
              <a:t>prioritise</a:t>
            </a:r>
            <a:r>
              <a:rPr lang="en-US" sz="1200" dirty="0">
                <a:cs typeface="Segoe Sans Display"/>
              </a:rPr>
              <a:t> security to protect their data, customers and reputation in an increasingly digital world. Here’s how Microsoft 365 Business Premium with Defender for Business empowers SMBs to build a solid security foundation: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B00872-9D63-4589-A22F-650BF75C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1107996"/>
          </a:xfrm>
        </p:spPr>
        <p:txBody>
          <a:bodyPr>
            <a:spAutoFit/>
          </a:bodyPr>
          <a:lstStyle/>
          <a:p>
            <a:r>
              <a:rPr lang="en-US">
                <a:cs typeface="Segoe Sans Display"/>
              </a:rPr>
              <a:t>M365 Business Standard: Empowering collaboration and boosting productivity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66FC1D5-5F4D-4C71-BA33-7AD247F17A79}"/>
              </a:ext>
            </a:extLst>
          </p:cNvPr>
          <p:cNvGrpSpPr/>
          <p:nvPr/>
        </p:nvGrpSpPr>
        <p:grpSpPr>
          <a:xfrm>
            <a:off x="544331" y="4047191"/>
            <a:ext cx="180000" cy="1091244"/>
            <a:chOff x="544331" y="4047191"/>
            <a:chExt cx="180000" cy="109124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F8019B3-B909-4007-9CCB-4CD368C70EF3}"/>
                </a:ext>
              </a:extLst>
            </p:cNvPr>
            <p:cNvGrpSpPr/>
            <p:nvPr/>
          </p:nvGrpSpPr>
          <p:grpSpPr>
            <a:xfrm>
              <a:off x="544331" y="4958435"/>
              <a:ext cx="180000" cy="180000"/>
              <a:chOff x="3548550" y="3624452"/>
              <a:chExt cx="180000" cy="180000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9F332D7-1E70-4E39-A1E9-89C110A6F624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4F4377F-85DB-4DBA-8351-551BA8E484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D5D7D2-2352-49C1-B274-FBB678ABDEBB}"/>
                </a:ext>
              </a:extLst>
            </p:cNvPr>
            <p:cNvGrpSpPr/>
            <p:nvPr/>
          </p:nvGrpSpPr>
          <p:grpSpPr>
            <a:xfrm>
              <a:off x="544331" y="4047191"/>
              <a:ext cx="180000" cy="180000"/>
              <a:chOff x="3548550" y="3624452"/>
              <a:chExt cx="180000" cy="18000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AD3AD45-0B5E-434B-B54B-A9A6AA8AE443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88EADAC-DC11-46D3-86D7-20144A20A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24834DD5-15E8-40C4-83F1-EDDFEB1A7141}"/>
              </a:ext>
            </a:extLst>
          </p:cNvPr>
          <p:cNvSpPr txBox="1">
            <a:spLocks/>
          </p:cNvSpPr>
          <p:nvPr/>
        </p:nvSpPr>
        <p:spPr>
          <a:xfrm>
            <a:off x="7669530" y="1876849"/>
            <a:ext cx="3950970" cy="578959"/>
          </a:xfrm>
          <a:prstGeom prst="rect">
            <a:avLst/>
          </a:prstGeom>
        </p:spPr>
        <p:txBody>
          <a:bodyPr wrap="square" lIns="252000" tIns="180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Microsoft 365 Business Standard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3CCE3B61-D947-4A37-AC16-FE7622A167CC}"/>
              </a:ext>
            </a:extLst>
          </p:cNvPr>
          <p:cNvSpPr txBox="1">
            <a:spLocks/>
          </p:cNvSpPr>
          <p:nvPr/>
        </p:nvSpPr>
        <p:spPr>
          <a:xfrm>
            <a:off x="7669530" y="2484957"/>
            <a:ext cx="3950970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Cloud Services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01EA2B1-0F7D-492C-802E-2320B5245299}"/>
              </a:ext>
            </a:extLst>
          </p:cNvPr>
          <p:cNvGrpSpPr/>
          <p:nvPr/>
        </p:nvGrpSpPr>
        <p:grpSpPr>
          <a:xfrm>
            <a:off x="7924350" y="2778678"/>
            <a:ext cx="334649" cy="334649"/>
            <a:chOff x="7913816" y="3214784"/>
            <a:chExt cx="455574" cy="45557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91BFBD7-8C87-4B10-B9A8-14120C893B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3816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4E7E22C-6793-4E70-97EB-187C24CF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747" y="3334571"/>
              <a:ext cx="241713" cy="216000"/>
            </a:xfrm>
            <a:prstGeom prst="rect">
              <a:avLst/>
            </a:prstGeom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27CD8139-F127-41B4-BFC3-B6B25B63252B}"/>
              </a:ext>
            </a:extLst>
          </p:cNvPr>
          <p:cNvSpPr txBox="1"/>
          <p:nvPr/>
        </p:nvSpPr>
        <p:spPr>
          <a:xfrm>
            <a:off x="7857674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Teams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BFE9FE5-2B4B-4D16-9007-1441F53FCBA0}"/>
              </a:ext>
            </a:extLst>
          </p:cNvPr>
          <p:cNvGrpSpPr/>
          <p:nvPr/>
        </p:nvGrpSpPr>
        <p:grpSpPr>
          <a:xfrm>
            <a:off x="8430315" y="2778678"/>
            <a:ext cx="334649" cy="334649"/>
            <a:chOff x="8407050" y="3214784"/>
            <a:chExt cx="455574" cy="4555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5DD594D-2292-4ACA-9EE5-D2CB8B561D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07050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C3768F9-AFE0-4135-BDD9-182A7495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837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A8D6AF2A-5ED4-45A7-9FFA-106213E5D3DC}"/>
              </a:ext>
            </a:extLst>
          </p:cNvPr>
          <p:cNvSpPr txBox="1"/>
          <p:nvPr/>
        </p:nvSpPr>
        <p:spPr>
          <a:xfrm>
            <a:off x="8363639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Exchange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969EA68-57E9-442A-BC2D-71EC0201F49D}"/>
              </a:ext>
            </a:extLst>
          </p:cNvPr>
          <p:cNvGrpSpPr/>
          <p:nvPr/>
        </p:nvGrpSpPr>
        <p:grpSpPr>
          <a:xfrm>
            <a:off x="8936280" y="2778678"/>
            <a:ext cx="334649" cy="334649"/>
            <a:chOff x="8900285" y="3214784"/>
            <a:chExt cx="455574" cy="45557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0218A4-F148-46D7-83EB-21AEA172F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285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1759DDF-D63D-4E7C-B108-13B6887F2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0168" y="3352571"/>
              <a:ext cx="275808" cy="180000"/>
            </a:xfrm>
            <a:prstGeom prst="rect">
              <a:avLst/>
            </a:prstGeom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18D9EE7-5445-4519-8279-6D4BE235B888}"/>
              </a:ext>
            </a:extLst>
          </p:cNvPr>
          <p:cNvSpPr txBox="1"/>
          <p:nvPr/>
        </p:nvSpPr>
        <p:spPr>
          <a:xfrm>
            <a:off x="8869604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OneDrive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076B18-7BA0-44A1-9091-B3D473739FE1}"/>
              </a:ext>
            </a:extLst>
          </p:cNvPr>
          <p:cNvGrpSpPr/>
          <p:nvPr/>
        </p:nvGrpSpPr>
        <p:grpSpPr>
          <a:xfrm>
            <a:off x="9442245" y="2778678"/>
            <a:ext cx="334649" cy="334649"/>
            <a:chOff x="9393519" y="3214784"/>
            <a:chExt cx="455574" cy="455574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37FCE7-18D5-44E4-A6A3-56BD2470E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3519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C93083-0E7B-417F-BE36-2F11931DE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0403" y="3334571"/>
              <a:ext cx="221806" cy="216000"/>
            </a:xfrm>
            <a:prstGeom prst="rect">
              <a:avLst/>
            </a:prstGeom>
          </p:spPr>
        </p:pic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07567CC8-78BB-4A97-9902-2D785561853D}"/>
              </a:ext>
            </a:extLst>
          </p:cNvPr>
          <p:cNvSpPr txBox="1"/>
          <p:nvPr/>
        </p:nvSpPr>
        <p:spPr>
          <a:xfrm>
            <a:off x="9375569" y="3167331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SharePoint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FCC1DA9-F17A-4761-A982-32E5DB103D79}"/>
              </a:ext>
            </a:extLst>
          </p:cNvPr>
          <p:cNvGrpSpPr/>
          <p:nvPr/>
        </p:nvGrpSpPr>
        <p:grpSpPr>
          <a:xfrm>
            <a:off x="9937752" y="2778678"/>
            <a:ext cx="355565" cy="355563"/>
            <a:chOff x="9886753" y="3214784"/>
            <a:chExt cx="455574" cy="4555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B45DBB-17C6-437A-8C5C-01A3A35115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86753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F6F0782-8F5B-4B97-9183-50E9EB90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7454" y="3334571"/>
              <a:ext cx="234172" cy="216000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8921BA47-EEAB-4F16-86D4-EBCA9ACA33BB}"/>
              </a:ext>
            </a:extLst>
          </p:cNvPr>
          <p:cNvSpPr txBox="1"/>
          <p:nvPr/>
        </p:nvSpPr>
        <p:spPr>
          <a:xfrm>
            <a:off x="9881534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Bookings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691F84-5B26-45E5-A501-42112D9C4158}"/>
              </a:ext>
            </a:extLst>
          </p:cNvPr>
          <p:cNvGrpSpPr/>
          <p:nvPr/>
        </p:nvGrpSpPr>
        <p:grpSpPr>
          <a:xfrm>
            <a:off x="10443717" y="2778678"/>
            <a:ext cx="355565" cy="355564"/>
            <a:chOff x="10379988" y="3214784"/>
            <a:chExt cx="455574" cy="45557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A582034-A317-4CFE-B680-5A9878DD3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9988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EF58A756-3797-48DE-859D-F7446440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775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9FC12EE4-C700-46A7-8187-1CD0F10251B3}"/>
              </a:ext>
            </a:extLst>
          </p:cNvPr>
          <p:cNvSpPr txBox="1"/>
          <p:nvPr/>
        </p:nvSpPr>
        <p:spPr>
          <a:xfrm>
            <a:off x="10387499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Loop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0ED23-FC77-4310-AE68-61007D33755B}"/>
              </a:ext>
            </a:extLst>
          </p:cNvPr>
          <p:cNvGrpSpPr/>
          <p:nvPr/>
        </p:nvGrpSpPr>
        <p:grpSpPr>
          <a:xfrm>
            <a:off x="10949684" y="2778678"/>
            <a:ext cx="355565" cy="355564"/>
            <a:chOff x="10873221" y="3214784"/>
            <a:chExt cx="455574" cy="45557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ADA4EF3-C55D-49EA-8560-4EF974639E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3221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16FAD88-0CCA-499D-A130-179B19B53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6608" y="3334571"/>
              <a:ext cx="208800" cy="216000"/>
            </a:xfrm>
            <a:prstGeom prst="rect">
              <a:avLst/>
            </a:prstGeom>
          </p:spPr>
        </p:pic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42E9AFC-470F-45A9-A7CB-54A104A534A4}"/>
              </a:ext>
            </a:extLst>
          </p:cNvPr>
          <p:cNvSpPr txBox="1"/>
          <p:nvPr/>
        </p:nvSpPr>
        <p:spPr>
          <a:xfrm>
            <a:off x="10893466" y="3167331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Clipchamp</a:t>
            </a:r>
          </a:p>
        </p:txBody>
      </p:sp>
      <p:sp>
        <p:nvSpPr>
          <p:cNvPr id="218" name="Text Placeholder 5">
            <a:extLst>
              <a:ext uri="{FF2B5EF4-FFF2-40B4-BE49-F238E27FC236}">
                <a16:creationId xmlns:a16="http://schemas.microsoft.com/office/drawing/2014/main" id="{331E5392-A1D5-4DEF-B7E5-1404E921E2E8}"/>
              </a:ext>
            </a:extLst>
          </p:cNvPr>
          <p:cNvSpPr txBox="1">
            <a:spLocks/>
          </p:cNvSpPr>
          <p:nvPr/>
        </p:nvSpPr>
        <p:spPr>
          <a:xfrm>
            <a:off x="7656842" y="3555985"/>
            <a:ext cx="3963732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Desktop Apps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2757855-BECF-4B29-9D3B-D38EFF0180CF}"/>
              </a:ext>
            </a:extLst>
          </p:cNvPr>
          <p:cNvSpPr txBox="1"/>
          <p:nvPr/>
        </p:nvSpPr>
        <p:spPr>
          <a:xfrm>
            <a:off x="10387499" y="423836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Access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04C9996-2FEE-45E4-A865-1B7C8BD6F01A}"/>
              </a:ext>
            </a:extLst>
          </p:cNvPr>
          <p:cNvGrpSpPr/>
          <p:nvPr/>
        </p:nvGrpSpPr>
        <p:grpSpPr>
          <a:xfrm>
            <a:off x="10443717" y="3849706"/>
            <a:ext cx="355565" cy="355564"/>
            <a:chOff x="9365562" y="4961514"/>
            <a:chExt cx="355565" cy="355564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DAEF21B-9E53-402F-AB6B-D62958DC6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5562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D2E4EC97-9B05-42F2-ABD0-6A974A15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562" y="5065542"/>
              <a:ext cx="157565" cy="147507"/>
            </a:xfrm>
            <a:prstGeom prst="rect">
              <a:avLst/>
            </a:prstGeom>
          </p:spPr>
        </p:pic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106ED8A5-D3A9-4AEA-AEFB-BEC312BC350C}"/>
              </a:ext>
            </a:extLst>
          </p:cNvPr>
          <p:cNvSpPr txBox="1"/>
          <p:nvPr/>
        </p:nvSpPr>
        <p:spPr>
          <a:xfrm>
            <a:off x="7857674" y="423836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Outlook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5C7CB35-532A-4A03-9650-4A460C100EA8}"/>
              </a:ext>
            </a:extLst>
          </p:cNvPr>
          <p:cNvGrpSpPr/>
          <p:nvPr/>
        </p:nvGrpSpPr>
        <p:grpSpPr>
          <a:xfrm>
            <a:off x="7924350" y="3849706"/>
            <a:ext cx="334649" cy="334649"/>
            <a:chOff x="7986532" y="4446073"/>
            <a:chExt cx="334649" cy="334649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CB87F1D9-71C1-4CFA-9CDD-C2D00CE67A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6532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A20CAFBE-5772-41F6-86D3-2EB5DD81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2897" y="4539644"/>
              <a:ext cx="161918" cy="147507"/>
            </a:xfrm>
            <a:prstGeom prst="rect">
              <a:avLst/>
            </a:prstGeom>
          </p:spPr>
        </p:pic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CB4319B6-252F-4079-8AE5-67DE29437B77}"/>
              </a:ext>
            </a:extLst>
          </p:cNvPr>
          <p:cNvSpPr txBox="1"/>
          <p:nvPr/>
        </p:nvSpPr>
        <p:spPr>
          <a:xfrm>
            <a:off x="9375569" y="423836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PowerPoint</a:t>
            </a: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7FF9656E-8594-48DA-BDDE-059BB3763522}"/>
              </a:ext>
            </a:extLst>
          </p:cNvPr>
          <p:cNvGrpSpPr/>
          <p:nvPr/>
        </p:nvGrpSpPr>
        <p:grpSpPr>
          <a:xfrm>
            <a:off x="9431787" y="3849706"/>
            <a:ext cx="355565" cy="355564"/>
            <a:chOff x="7976074" y="4961514"/>
            <a:chExt cx="355565" cy="355564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C7B490A-F7E0-4B85-9BF0-FA9627E2FE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6074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345F8AF0-8B29-4DC8-8EDE-0ACFB2B5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1322" y="5065542"/>
              <a:ext cx="165068" cy="147507"/>
            </a:xfrm>
            <a:prstGeom prst="rect">
              <a:avLst/>
            </a:prstGeom>
          </p:spPr>
        </p:pic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1788E3D1-57F6-40AC-A04E-B260B498276D}"/>
              </a:ext>
            </a:extLst>
          </p:cNvPr>
          <p:cNvSpPr txBox="1"/>
          <p:nvPr/>
        </p:nvSpPr>
        <p:spPr>
          <a:xfrm>
            <a:off x="9881534" y="423836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Publisher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DE39DDF-30D3-4057-8683-0C8ED614842F}"/>
              </a:ext>
            </a:extLst>
          </p:cNvPr>
          <p:cNvGrpSpPr/>
          <p:nvPr/>
        </p:nvGrpSpPr>
        <p:grpSpPr>
          <a:xfrm>
            <a:off x="9937752" y="3849706"/>
            <a:ext cx="355565" cy="355564"/>
            <a:chOff x="8655068" y="4961514"/>
            <a:chExt cx="355565" cy="355564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A8EFBE-4706-4916-84E4-0AA47F5614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5068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4FC560F8-73B4-4926-AF2B-7FCACFE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1891" y="5065542"/>
              <a:ext cx="161918" cy="147507"/>
            </a:xfrm>
            <a:prstGeom prst="rect">
              <a:avLst/>
            </a:prstGeom>
          </p:spPr>
        </p:pic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A92DF8AE-2116-494F-80E5-CD4A49629EB7}"/>
              </a:ext>
            </a:extLst>
          </p:cNvPr>
          <p:cNvSpPr txBox="1"/>
          <p:nvPr/>
        </p:nvSpPr>
        <p:spPr>
          <a:xfrm>
            <a:off x="8363639" y="423836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Word</a:t>
            </a: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79F7D91-9091-4CD1-987C-BAEA8558731F}"/>
              </a:ext>
            </a:extLst>
          </p:cNvPr>
          <p:cNvGrpSpPr/>
          <p:nvPr/>
        </p:nvGrpSpPr>
        <p:grpSpPr>
          <a:xfrm>
            <a:off x="8430315" y="3849706"/>
            <a:ext cx="334649" cy="334649"/>
            <a:chOff x="8665526" y="4446073"/>
            <a:chExt cx="334649" cy="334649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B7E2FC7A-99A4-4296-A8B7-5B49F39694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65526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224522EE-3978-4B9D-A8E6-C47535D8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0805" y="4539644"/>
              <a:ext cx="164092" cy="147507"/>
            </a:xfrm>
            <a:prstGeom prst="rect">
              <a:avLst/>
            </a:prstGeom>
          </p:spPr>
        </p:pic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5C342E36-C8C5-470C-8002-58A75E56A464}"/>
              </a:ext>
            </a:extLst>
          </p:cNvPr>
          <p:cNvSpPr txBox="1"/>
          <p:nvPr/>
        </p:nvSpPr>
        <p:spPr>
          <a:xfrm>
            <a:off x="8869604" y="423836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Excel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30FC65B-0BD1-4913-A1E9-AA7B3124E12C}"/>
              </a:ext>
            </a:extLst>
          </p:cNvPr>
          <p:cNvGrpSpPr/>
          <p:nvPr/>
        </p:nvGrpSpPr>
        <p:grpSpPr>
          <a:xfrm>
            <a:off x="8936280" y="3849706"/>
            <a:ext cx="334649" cy="334649"/>
            <a:chOff x="9376020" y="4446073"/>
            <a:chExt cx="334649" cy="334649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4DCBCD0-19D2-4C41-9105-FB84E3981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6020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71E95ABE-1790-4092-B8EC-2F989A16E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0810" y="4539644"/>
              <a:ext cx="165068" cy="147507"/>
            </a:xfrm>
            <a:prstGeom prst="rect">
              <a:avLst/>
            </a:prstGeom>
          </p:spPr>
        </p:pic>
      </p:grpSp>
      <p:sp>
        <p:nvSpPr>
          <p:cNvPr id="281" name="Content Placeholder 1">
            <a:extLst>
              <a:ext uri="{FF2B5EF4-FFF2-40B4-BE49-F238E27FC236}">
                <a16:creationId xmlns:a16="http://schemas.microsoft.com/office/drawing/2014/main" id="{89188F12-255C-4901-B2C3-CCB5A06F1A15}"/>
              </a:ext>
            </a:extLst>
          </p:cNvPr>
          <p:cNvSpPr txBox="1">
            <a:spLocks/>
          </p:cNvSpPr>
          <p:nvPr/>
        </p:nvSpPr>
        <p:spPr>
          <a:xfrm>
            <a:off x="855604" y="4037959"/>
            <a:ext cx="270674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>
                <a:latin typeface="+mj-lt"/>
              </a:rPr>
              <a:t>Advanced Threat Protection: </a:t>
            </a:r>
          </a:p>
          <a:p>
            <a:pPr>
              <a:spcBef>
                <a:spcPts val="0"/>
              </a:spcBef>
            </a:pPr>
            <a:r>
              <a:rPr lang="en-US" sz="1200"/>
              <a:t>Safeguard against malware, phishing and ransomware with built-in advanced </a:t>
            </a:r>
            <a:br>
              <a:rPr lang="en-US" sz="1200"/>
            </a:br>
            <a:r>
              <a:rPr lang="en-US" sz="1200"/>
              <a:t>threat protection tools.</a:t>
            </a:r>
          </a:p>
          <a:p>
            <a:pPr>
              <a:spcBef>
                <a:spcPts val="0"/>
              </a:spcBef>
            </a:pPr>
            <a:endParaRPr lang="en-US" sz="1200"/>
          </a:p>
          <a:p>
            <a:pPr>
              <a:spcBef>
                <a:spcPts val="0"/>
              </a:spcBef>
            </a:pPr>
            <a:r>
              <a:rPr lang="en-US" sz="1200">
                <a:latin typeface="+mj-lt"/>
              </a:rPr>
              <a:t>Endpoint Security: </a:t>
            </a:r>
          </a:p>
          <a:p>
            <a:pPr>
              <a:spcBef>
                <a:spcPts val="0"/>
              </a:spcBef>
            </a:pPr>
            <a:r>
              <a:rPr lang="en-US" sz="1200"/>
              <a:t>Protect all devices, including laptops and smartphones, with Microsoft Defender for Business.</a:t>
            </a:r>
          </a:p>
        </p:txBody>
      </p:sp>
      <p:sp>
        <p:nvSpPr>
          <p:cNvPr id="282" name="Content Placeholder 1">
            <a:extLst>
              <a:ext uri="{FF2B5EF4-FFF2-40B4-BE49-F238E27FC236}">
                <a16:creationId xmlns:a16="http://schemas.microsoft.com/office/drawing/2014/main" id="{F0C20440-33F1-4058-B106-937BFD04AC2F}"/>
              </a:ext>
            </a:extLst>
          </p:cNvPr>
          <p:cNvSpPr txBox="1">
            <a:spLocks/>
          </p:cNvSpPr>
          <p:nvPr/>
        </p:nvSpPr>
        <p:spPr>
          <a:xfrm>
            <a:off x="4103628" y="4037959"/>
            <a:ext cx="2861051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>
                <a:latin typeface="+mj-lt"/>
                <a:cs typeface="Segoe Sans Display"/>
              </a:rPr>
              <a:t>Access Management: </a:t>
            </a:r>
          </a:p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Implement conditional access and multifactor authentication to ensure only the right people access sensitive data.</a:t>
            </a:r>
          </a:p>
          <a:p>
            <a:pPr>
              <a:spcBef>
                <a:spcPts val="0"/>
              </a:spcBef>
            </a:pPr>
            <a:endParaRPr lang="en-US" sz="1200"/>
          </a:p>
          <a:p>
            <a:pPr>
              <a:spcBef>
                <a:spcPts val="0"/>
              </a:spcBef>
            </a:pPr>
            <a:r>
              <a:rPr lang="en-US" sz="1200">
                <a:latin typeface="+mj-lt"/>
                <a:cs typeface="Segoe Sans Display"/>
              </a:rPr>
              <a:t>Seamless Integration: </a:t>
            </a:r>
          </a:p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Easily integrate security with existing productivity tools in Microsoft 365 Business Premium for a cohesive solution.</a:t>
            </a: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EB15044-145E-4AAD-AEC8-84AB89A010EC}"/>
              </a:ext>
            </a:extLst>
          </p:cNvPr>
          <p:cNvGrpSpPr/>
          <p:nvPr/>
        </p:nvGrpSpPr>
        <p:grpSpPr>
          <a:xfrm>
            <a:off x="3792343" y="4047191"/>
            <a:ext cx="180000" cy="1091244"/>
            <a:chOff x="544331" y="4047191"/>
            <a:chExt cx="180000" cy="1091244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1C9A7CC5-9968-4474-A858-A6FCE7B2459E}"/>
                </a:ext>
              </a:extLst>
            </p:cNvPr>
            <p:cNvGrpSpPr/>
            <p:nvPr/>
          </p:nvGrpSpPr>
          <p:grpSpPr>
            <a:xfrm>
              <a:off x="544331" y="4958435"/>
              <a:ext cx="180000" cy="180000"/>
              <a:chOff x="3548550" y="3624452"/>
              <a:chExt cx="180000" cy="180000"/>
            </a:xfrm>
          </p:grpSpPr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2432E47-6D3E-4484-9BFD-962211C604B5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5909C30-1E30-4890-8C7E-C88DFC5023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8F81F96-695D-42FE-B018-DD5458DC70A8}"/>
                </a:ext>
              </a:extLst>
            </p:cNvPr>
            <p:cNvGrpSpPr/>
            <p:nvPr/>
          </p:nvGrpSpPr>
          <p:grpSpPr>
            <a:xfrm>
              <a:off x="544331" y="4047191"/>
              <a:ext cx="180000" cy="180000"/>
              <a:chOff x="3548550" y="3624452"/>
              <a:chExt cx="180000" cy="180000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3DB39440-9551-4DFE-9F7A-3B0C63C17F1E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D3D81A-6FD5-4411-9933-2E28C63945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7385745-A8AA-422E-8F84-78616D90BCAB}"/>
              </a:ext>
            </a:extLst>
          </p:cNvPr>
          <p:cNvSpPr/>
          <p:nvPr/>
        </p:nvSpPr>
        <p:spPr bwMode="auto">
          <a:xfrm>
            <a:off x="0" y="6181508"/>
            <a:ext cx="12191999" cy="676492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3C887FA1-89B4-4126-B777-E7909B01D476}"/>
              </a:ext>
            </a:extLst>
          </p:cNvPr>
          <p:cNvSpPr txBox="1"/>
          <p:nvPr/>
        </p:nvSpPr>
        <p:spPr>
          <a:xfrm>
            <a:off x="571500" y="6257171"/>
            <a:ext cx="11049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NZ $20.20 per user/month</a:t>
            </a:r>
          </a:p>
        </p:txBody>
      </p:sp>
    </p:spTree>
    <p:extLst>
      <p:ext uri="{BB962C8B-B14F-4D97-AF65-F5344CB8AC3E}">
        <p14:creationId xmlns:p14="http://schemas.microsoft.com/office/powerpoint/2010/main" val="41177576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>
            <a:extLst>
              <a:ext uri="{FF2B5EF4-FFF2-40B4-BE49-F238E27FC236}">
                <a16:creationId xmlns:a16="http://schemas.microsoft.com/office/drawing/2014/main" id="{E1E5DE85-C898-4B38-BBCC-B273CFE9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1876849"/>
            <a:ext cx="3928179" cy="3902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4B143-79DD-4EE6-BE8F-249B5F13F9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198" y="1876849"/>
            <a:ext cx="6628089" cy="3924151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cs typeface="Segoe Sans Display"/>
              </a:rPr>
              <a:t>M365 Business Premium combines essential productivity tools with advanced security features tailored for small to medium-sized businesses.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 marL="179070">
              <a:spcBef>
                <a:spcPts val="0"/>
              </a:spcBef>
            </a:pPr>
            <a:r>
              <a:rPr lang="en-US" sz="1200" dirty="0">
                <a:latin typeface="+mj-lt"/>
              </a:rPr>
              <a:t>All-in-One Productivity Suite: </a:t>
            </a:r>
          </a:p>
          <a:p>
            <a:pPr marL="179070">
              <a:spcBef>
                <a:spcPts val="0"/>
              </a:spcBef>
            </a:pPr>
            <a:r>
              <a:rPr lang="en-US" sz="1200" dirty="0"/>
              <a:t>Access to Office apps (Word, Excel, PowerPoint, etc.) and Microsoft Teams.</a:t>
            </a:r>
          </a:p>
          <a:p>
            <a:pPr marL="179070">
              <a:spcBef>
                <a:spcPts val="0"/>
              </a:spcBef>
            </a:pPr>
            <a:endParaRPr lang="en-US" sz="1200" dirty="0"/>
          </a:p>
          <a:p>
            <a:pPr marL="179070">
              <a:spcBef>
                <a:spcPts val="0"/>
              </a:spcBef>
            </a:pPr>
            <a:r>
              <a:rPr lang="en-US" sz="1200" dirty="0">
                <a:latin typeface="+mj-lt"/>
              </a:rPr>
              <a:t>Enhanced Security with Microsoft Defender for Business: </a:t>
            </a:r>
          </a:p>
          <a:p>
            <a:pPr marL="179070"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Protect your business from evolving threats with advanced security tools.</a:t>
            </a:r>
            <a:br>
              <a:rPr lang="en-US" sz="1200" dirty="0"/>
            </a:br>
            <a:endParaRPr lang="en-US" sz="1200" dirty="0"/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Endpoint Protection: </a:t>
            </a:r>
            <a:r>
              <a:rPr lang="en-US" sz="1200" dirty="0"/>
              <a:t>Defends against viruses, malware and other attacks.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Threat and Vulnerability Management: </a:t>
            </a:r>
            <a:r>
              <a:rPr lang="en-US" sz="1200" dirty="0"/>
              <a:t>Identifies and mitigates security risks </a:t>
            </a:r>
            <a:br>
              <a:rPr lang="en-US" sz="1200" dirty="0"/>
            </a:br>
            <a:r>
              <a:rPr lang="en-US" sz="1200" dirty="0"/>
              <a:t>across your devices.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Advanced Protection: </a:t>
            </a:r>
            <a:r>
              <a:rPr lang="en-US" sz="1200" dirty="0"/>
              <a:t>Advanced </a:t>
            </a:r>
            <a:r>
              <a:rPr lang="en-US" sz="1200" dirty="0" err="1"/>
              <a:t>behavioural</a:t>
            </a:r>
            <a:r>
              <a:rPr lang="en-US" sz="1200" dirty="0"/>
              <a:t> detection to catch emerging threats.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Segoe Sans Display"/>
              </a:rPr>
              <a:t>Automated Investigation and Remediation: </a:t>
            </a:r>
            <a:r>
              <a:rPr lang="en-US" sz="1200" dirty="0">
                <a:cs typeface="Segoe Sans Display"/>
              </a:rPr>
              <a:t>Reduces the impact of security incidents by automating responses.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Device Management: </a:t>
            </a:r>
            <a:r>
              <a:rPr lang="en-US" sz="1200" dirty="0" err="1"/>
              <a:t>Centralised</a:t>
            </a:r>
            <a:r>
              <a:rPr lang="en-US" sz="1200" dirty="0"/>
              <a:t> control and management of devices with Intune.</a:t>
            </a:r>
          </a:p>
          <a:p>
            <a:pPr marL="179070">
              <a:spcBef>
                <a:spcPts val="0"/>
              </a:spcBef>
            </a:pPr>
            <a:endParaRPr lang="en-US" sz="1200" dirty="0"/>
          </a:p>
          <a:p>
            <a:pPr marL="179070">
              <a:spcBef>
                <a:spcPts val="0"/>
              </a:spcBef>
            </a:pPr>
            <a:r>
              <a:rPr lang="en-US" sz="1200" dirty="0">
                <a:latin typeface="+mj-lt"/>
              </a:rPr>
              <a:t>Collaboration Tools: </a:t>
            </a:r>
            <a:r>
              <a:rPr lang="en-US" sz="1200" dirty="0"/>
              <a:t>includes Exchange for secure email, SharePoint for team collaboration and document management, and OneDrive for cloud storage, file sharing and syncing </a:t>
            </a:r>
            <a:br>
              <a:rPr lang="en-US" sz="1200" dirty="0"/>
            </a:br>
            <a:r>
              <a:rPr lang="en-US" sz="1200" dirty="0"/>
              <a:t>across devices.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B00872-9D63-4589-A22F-650BF75C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>
                <a:cs typeface="Segoe Sans Display"/>
              </a:rPr>
              <a:t>Introducing M365 Business Premium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24834DD5-15E8-40C4-83F1-EDDFEB1A7141}"/>
              </a:ext>
            </a:extLst>
          </p:cNvPr>
          <p:cNvSpPr txBox="1">
            <a:spLocks/>
          </p:cNvSpPr>
          <p:nvPr/>
        </p:nvSpPr>
        <p:spPr>
          <a:xfrm>
            <a:off x="7669530" y="1876849"/>
            <a:ext cx="3950970" cy="578959"/>
          </a:xfrm>
          <a:prstGeom prst="rect">
            <a:avLst/>
          </a:prstGeom>
        </p:spPr>
        <p:txBody>
          <a:bodyPr wrap="square" lIns="252000" tIns="180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Microsoft 365 Business Standard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3CCE3B61-D947-4A37-AC16-FE7622A167CC}"/>
              </a:ext>
            </a:extLst>
          </p:cNvPr>
          <p:cNvSpPr txBox="1">
            <a:spLocks/>
          </p:cNvSpPr>
          <p:nvPr/>
        </p:nvSpPr>
        <p:spPr>
          <a:xfrm>
            <a:off x="7669530" y="2484957"/>
            <a:ext cx="3950970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Cloud Services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01EA2B1-0F7D-492C-802E-2320B5245299}"/>
              </a:ext>
            </a:extLst>
          </p:cNvPr>
          <p:cNvGrpSpPr/>
          <p:nvPr/>
        </p:nvGrpSpPr>
        <p:grpSpPr>
          <a:xfrm>
            <a:off x="7924350" y="2778678"/>
            <a:ext cx="334649" cy="334649"/>
            <a:chOff x="7913816" y="3214784"/>
            <a:chExt cx="455574" cy="45557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91BFBD7-8C87-4B10-B9A8-14120C893B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3816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4E7E22C-6793-4E70-97EB-187C24CF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747" y="3334571"/>
              <a:ext cx="241713" cy="216000"/>
            </a:xfrm>
            <a:prstGeom prst="rect">
              <a:avLst/>
            </a:prstGeom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27CD8139-F127-41B4-BFC3-B6B25B63252B}"/>
              </a:ext>
            </a:extLst>
          </p:cNvPr>
          <p:cNvSpPr txBox="1"/>
          <p:nvPr/>
        </p:nvSpPr>
        <p:spPr>
          <a:xfrm>
            <a:off x="7857674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Teams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BFE9FE5-2B4B-4D16-9007-1441F53FCBA0}"/>
              </a:ext>
            </a:extLst>
          </p:cNvPr>
          <p:cNvGrpSpPr/>
          <p:nvPr/>
        </p:nvGrpSpPr>
        <p:grpSpPr>
          <a:xfrm>
            <a:off x="8430315" y="2778678"/>
            <a:ext cx="334649" cy="334649"/>
            <a:chOff x="8407050" y="3214784"/>
            <a:chExt cx="455574" cy="4555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5DD594D-2292-4ACA-9EE5-D2CB8B561D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07050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C3768F9-AFE0-4135-BDD9-182A7495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837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A8D6AF2A-5ED4-45A7-9FFA-106213E5D3DC}"/>
              </a:ext>
            </a:extLst>
          </p:cNvPr>
          <p:cNvSpPr txBox="1"/>
          <p:nvPr/>
        </p:nvSpPr>
        <p:spPr>
          <a:xfrm>
            <a:off x="8363639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Exchange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969EA68-57E9-442A-BC2D-71EC0201F49D}"/>
              </a:ext>
            </a:extLst>
          </p:cNvPr>
          <p:cNvGrpSpPr/>
          <p:nvPr/>
        </p:nvGrpSpPr>
        <p:grpSpPr>
          <a:xfrm>
            <a:off x="8936280" y="2778678"/>
            <a:ext cx="334649" cy="334649"/>
            <a:chOff x="8900285" y="3214784"/>
            <a:chExt cx="455574" cy="45557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0218A4-F148-46D7-83EB-21AEA172F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285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1759DDF-D63D-4E7C-B108-13B6887F2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0168" y="3352571"/>
              <a:ext cx="275808" cy="180000"/>
            </a:xfrm>
            <a:prstGeom prst="rect">
              <a:avLst/>
            </a:prstGeom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18D9EE7-5445-4519-8279-6D4BE235B888}"/>
              </a:ext>
            </a:extLst>
          </p:cNvPr>
          <p:cNvSpPr txBox="1"/>
          <p:nvPr/>
        </p:nvSpPr>
        <p:spPr>
          <a:xfrm>
            <a:off x="8869604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OneDrive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076B18-7BA0-44A1-9091-B3D473739FE1}"/>
              </a:ext>
            </a:extLst>
          </p:cNvPr>
          <p:cNvGrpSpPr/>
          <p:nvPr/>
        </p:nvGrpSpPr>
        <p:grpSpPr>
          <a:xfrm>
            <a:off x="9442245" y="2778678"/>
            <a:ext cx="334649" cy="334649"/>
            <a:chOff x="9393519" y="3214784"/>
            <a:chExt cx="455574" cy="455574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37FCE7-18D5-44E4-A6A3-56BD2470E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3519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C93083-0E7B-417F-BE36-2F11931DE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0403" y="3334571"/>
              <a:ext cx="221806" cy="216000"/>
            </a:xfrm>
            <a:prstGeom prst="rect">
              <a:avLst/>
            </a:prstGeom>
          </p:spPr>
        </p:pic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07567CC8-78BB-4A97-9902-2D785561853D}"/>
              </a:ext>
            </a:extLst>
          </p:cNvPr>
          <p:cNvSpPr txBox="1"/>
          <p:nvPr/>
        </p:nvSpPr>
        <p:spPr>
          <a:xfrm>
            <a:off x="9375569" y="316638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SharePoint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FCC1DA9-F17A-4761-A982-32E5DB103D79}"/>
              </a:ext>
            </a:extLst>
          </p:cNvPr>
          <p:cNvGrpSpPr/>
          <p:nvPr/>
        </p:nvGrpSpPr>
        <p:grpSpPr>
          <a:xfrm>
            <a:off x="9937752" y="2778678"/>
            <a:ext cx="355565" cy="355563"/>
            <a:chOff x="9886753" y="3214784"/>
            <a:chExt cx="455574" cy="4555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B45DBB-17C6-437A-8C5C-01A3A35115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86753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F6F0782-8F5B-4B97-9183-50E9EB90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7454" y="3334571"/>
              <a:ext cx="234172" cy="216000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8921BA47-EEAB-4F16-86D4-EBCA9ACA33BB}"/>
              </a:ext>
            </a:extLst>
          </p:cNvPr>
          <p:cNvSpPr txBox="1"/>
          <p:nvPr/>
        </p:nvSpPr>
        <p:spPr>
          <a:xfrm>
            <a:off x="9881534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Bookings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691F84-5B26-45E5-A501-42112D9C4158}"/>
              </a:ext>
            </a:extLst>
          </p:cNvPr>
          <p:cNvGrpSpPr/>
          <p:nvPr/>
        </p:nvGrpSpPr>
        <p:grpSpPr>
          <a:xfrm>
            <a:off x="10443717" y="2778678"/>
            <a:ext cx="355565" cy="355564"/>
            <a:chOff x="10379988" y="3214784"/>
            <a:chExt cx="455574" cy="45557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A582034-A317-4CFE-B680-5A9878DD3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9988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EF58A756-3797-48DE-859D-F7446440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775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9FC12EE4-C700-46A7-8187-1CD0F10251B3}"/>
              </a:ext>
            </a:extLst>
          </p:cNvPr>
          <p:cNvSpPr txBox="1"/>
          <p:nvPr/>
        </p:nvSpPr>
        <p:spPr>
          <a:xfrm>
            <a:off x="10387499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Loop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0ED23-FC77-4310-AE68-61007D33755B}"/>
              </a:ext>
            </a:extLst>
          </p:cNvPr>
          <p:cNvGrpSpPr/>
          <p:nvPr/>
        </p:nvGrpSpPr>
        <p:grpSpPr>
          <a:xfrm>
            <a:off x="10949684" y="2778678"/>
            <a:ext cx="355565" cy="355564"/>
            <a:chOff x="10873221" y="3214784"/>
            <a:chExt cx="455574" cy="45557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ADA4EF3-C55D-49EA-8560-4EF974639E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3221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16FAD88-0CCA-499D-A130-179B19B53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6608" y="3334571"/>
              <a:ext cx="208800" cy="216000"/>
            </a:xfrm>
            <a:prstGeom prst="rect">
              <a:avLst/>
            </a:prstGeom>
          </p:spPr>
        </p:pic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42E9AFC-470F-45A9-A7CB-54A104A534A4}"/>
              </a:ext>
            </a:extLst>
          </p:cNvPr>
          <p:cNvSpPr txBox="1"/>
          <p:nvPr/>
        </p:nvSpPr>
        <p:spPr>
          <a:xfrm>
            <a:off x="10893466" y="316638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Clipchamp</a:t>
            </a:r>
          </a:p>
        </p:txBody>
      </p:sp>
      <p:sp>
        <p:nvSpPr>
          <p:cNvPr id="218" name="Text Placeholder 5">
            <a:extLst>
              <a:ext uri="{FF2B5EF4-FFF2-40B4-BE49-F238E27FC236}">
                <a16:creationId xmlns:a16="http://schemas.microsoft.com/office/drawing/2014/main" id="{331E5392-A1D5-4DEF-B7E5-1404E921E2E8}"/>
              </a:ext>
            </a:extLst>
          </p:cNvPr>
          <p:cNvSpPr txBox="1">
            <a:spLocks/>
          </p:cNvSpPr>
          <p:nvPr/>
        </p:nvSpPr>
        <p:spPr>
          <a:xfrm>
            <a:off x="7656842" y="3555985"/>
            <a:ext cx="3963732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Desktop Apps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2757855-BECF-4B29-9D3B-D38EFF0180CF}"/>
              </a:ext>
            </a:extLst>
          </p:cNvPr>
          <p:cNvSpPr txBox="1"/>
          <p:nvPr/>
        </p:nvSpPr>
        <p:spPr>
          <a:xfrm>
            <a:off x="10387499" y="423740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Access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04C9996-2FEE-45E4-A865-1B7C8BD6F01A}"/>
              </a:ext>
            </a:extLst>
          </p:cNvPr>
          <p:cNvGrpSpPr/>
          <p:nvPr/>
        </p:nvGrpSpPr>
        <p:grpSpPr>
          <a:xfrm>
            <a:off x="10443717" y="3849706"/>
            <a:ext cx="355565" cy="355564"/>
            <a:chOff x="9365562" y="4961514"/>
            <a:chExt cx="355565" cy="355564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DAEF21B-9E53-402F-AB6B-D62958DC6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5562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D2E4EC97-9B05-42F2-ABD0-6A974A15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562" y="5065542"/>
              <a:ext cx="157565" cy="147507"/>
            </a:xfrm>
            <a:prstGeom prst="rect">
              <a:avLst/>
            </a:prstGeom>
          </p:spPr>
        </p:pic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106ED8A5-D3A9-4AEA-AEFB-BEC312BC350C}"/>
              </a:ext>
            </a:extLst>
          </p:cNvPr>
          <p:cNvSpPr txBox="1"/>
          <p:nvPr/>
        </p:nvSpPr>
        <p:spPr>
          <a:xfrm>
            <a:off x="7857674" y="423740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Outlook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5C7CB35-532A-4A03-9650-4A460C100EA8}"/>
              </a:ext>
            </a:extLst>
          </p:cNvPr>
          <p:cNvGrpSpPr/>
          <p:nvPr/>
        </p:nvGrpSpPr>
        <p:grpSpPr>
          <a:xfrm>
            <a:off x="7924350" y="3849706"/>
            <a:ext cx="334649" cy="334649"/>
            <a:chOff x="7986532" y="4446073"/>
            <a:chExt cx="334649" cy="334649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CB87F1D9-71C1-4CFA-9CDD-C2D00CE67A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6532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A20CAFBE-5772-41F6-86D3-2EB5DD81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2897" y="4539644"/>
              <a:ext cx="161918" cy="147507"/>
            </a:xfrm>
            <a:prstGeom prst="rect">
              <a:avLst/>
            </a:prstGeom>
          </p:spPr>
        </p:pic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CB4319B6-252F-4079-8AE5-67DE29437B77}"/>
              </a:ext>
            </a:extLst>
          </p:cNvPr>
          <p:cNvSpPr txBox="1"/>
          <p:nvPr/>
        </p:nvSpPr>
        <p:spPr>
          <a:xfrm>
            <a:off x="9375569" y="423740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PowerPoint</a:t>
            </a: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7FF9656E-8594-48DA-BDDE-059BB3763522}"/>
              </a:ext>
            </a:extLst>
          </p:cNvPr>
          <p:cNvGrpSpPr/>
          <p:nvPr/>
        </p:nvGrpSpPr>
        <p:grpSpPr>
          <a:xfrm>
            <a:off x="9431787" y="3849706"/>
            <a:ext cx="355565" cy="355564"/>
            <a:chOff x="7976074" y="4961514"/>
            <a:chExt cx="355565" cy="355564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C7B490A-F7E0-4B85-9BF0-FA9627E2FE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6074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345F8AF0-8B29-4DC8-8EDE-0ACFB2B5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1322" y="5065542"/>
              <a:ext cx="165068" cy="147507"/>
            </a:xfrm>
            <a:prstGeom prst="rect">
              <a:avLst/>
            </a:prstGeom>
          </p:spPr>
        </p:pic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1788E3D1-57F6-40AC-A04E-B260B498276D}"/>
              </a:ext>
            </a:extLst>
          </p:cNvPr>
          <p:cNvSpPr txBox="1"/>
          <p:nvPr/>
        </p:nvSpPr>
        <p:spPr>
          <a:xfrm>
            <a:off x="9881534" y="423740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Publisher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DE39DDF-30D3-4057-8683-0C8ED614842F}"/>
              </a:ext>
            </a:extLst>
          </p:cNvPr>
          <p:cNvGrpSpPr/>
          <p:nvPr/>
        </p:nvGrpSpPr>
        <p:grpSpPr>
          <a:xfrm>
            <a:off x="9937752" y="3849706"/>
            <a:ext cx="355565" cy="355564"/>
            <a:chOff x="8655068" y="4961514"/>
            <a:chExt cx="355565" cy="355564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A8EFBE-4706-4916-84E4-0AA47F5614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5068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4FC560F8-73B4-4926-AF2B-7FCACFE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1891" y="5065542"/>
              <a:ext cx="161918" cy="147507"/>
            </a:xfrm>
            <a:prstGeom prst="rect">
              <a:avLst/>
            </a:prstGeom>
          </p:spPr>
        </p:pic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A92DF8AE-2116-494F-80E5-CD4A49629EB7}"/>
              </a:ext>
            </a:extLst>
          </p:cNvPr>
          <p:cNvSpPr txBox="1"/>
          <p:nvPr/>
        </p:nvSpPr>
        <p:spPr>
          <a:xfrm>
            <a:off x="8363639" y="423740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Word</a:t>
            </a: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79F7D91-9091-4CD1-987C-BAEA8558731F}"/>
              </a:ext>
            </a:extLst>
          </p:cNvPr>
          <p:cNvGrpSpPr/>
          <p:nvPr/>
        </p:nvGrpSpPr>
        <p:grpSpPr>
          <a:xfrm>
            <a:off x="8430315" y="3849706"/>
            <a:ext cx="334649" cy="334649"/>
            <a:chOff x="8665526" y="4446073"/>
            <a:chExt cx="334649" cy="334649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B7E2FC7A-99A4-4296-A8B7-5B49F39694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65526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224522EE-3978-4B9D-A8E6-C47535D8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0805" y="4539644"/>
              <a:ext cx="164092" cy="147507"/>
            </a:xfrm>
            <a:prstGeom prst="rect">
              <a:avLst/>
            </a:prstGeom>
          </p:spPr>
        </p:pic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5C342E36-C8C5-470C-8002-58A75E56A464}"/>
              </a:ext>
            </a:extLst>
          </p:cNvPr>
          <p:cNvSpPr txBox="1"/>
          <p:nvPr/>
        </p:nvSpPr>
        <p:spPr>
          <a:xfrm>
            <a:off x="8869604" y="423740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Excel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30FC65B-0BD1-4913-A1E9-AA7B3124E12C}"/>
              </a:ext>
            </a:extLst>
          </p:cNvPr>
          <p:cNvGrpSpPr/>
          <p:nvPr/>
        </p:nvGrpSpPr>
        <p:grpSpPr>
          <a:xfrm>
            <a:off x="8936280" y="3849706"/>
            <a:ext cx="334649" cy="334649"/>
            <a:chOff x="9376020" y="4446073"/>
            <a:chExt cx="334649" cy="334649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4DCBCD0-19D2-4C41-9105-FB84E3981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6020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71E95ABE-1790-4092-B8EC-2F989A16E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0810" y="4539644"/>
              <a:ext cx="165068" cy="147507"/>
            </a:xfrm>
            <a:prstGeom prst="rect">
              <a:avLst/>
            </a:prstGeom>
          </p:spPr>
        </p:pic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7385745-A8AA-422E-8F84-78616D90BCAB}"/>
              </a:ext>
            </a:extLst>
          </p:cNvPr>
          <p:cNvSpPr/>
          <p:nvPr/>
        </p:nvSpPr>
        <p:spPr bwMode="auto">
          <a:xfrm>
            <a:off x="0" y="6181508"/>
            <a:ext cx="12191999" cy="676492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3C887FA1-89B4-4126-B777-E7909B01D476}"/>
              </a:ext>
            </a:extLst>
          </p:cNvPr>
          <p:cNvSpPr txBox="1"/>
          <p:nvPr/>
        </p:nvSpPr>
        <p:spPr>
          <a:xfrm>
            <a:off x="571500" y="6257171"/>
            <a:ext cx="11049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NZ $35.60 per user/month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83174143-B43C-4D23-8863-B695C51BCBA2}"/>
              </a:ext>
            </a:extLst>
          </p:cNvPr>
          <p:cNvSpPr txBox="1">
            <a:spLocks/>
          </p:cNvSpPr>
          <p:nvPr/>
        </p:nvSpPr>
        <p:spPr>
          <a:xfrm>
            <a:off x="7656842" y="4620035"/>
            <a:ext cx="3963732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Comprehensive Security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36C4476-F566-4255-B337-4E4BB7643DDE}"/>
              </a:ext>
            </a:extLst>
          </p:cNvPr>
          <p:cNvSpPr txBox="1"/>
          <p:nvPr/>
        </p:nvSpPr>
        <p:spPr>
          <a:xfrm>
            <a:off x="10387499" y="530145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Defender for 0365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E3BDAA2-0E07-4E91-BB6B-38CB9372ECA6}"/>
              </a:ext>
            </a:extLst>
          </p:cNvPr>
          <p:cNvSpPr>
            <a:spLocks noChangeAspect="1"/>
          </p:cNvSpPr>
          <p:nvPr/>
        </p:nvSpPr>
        <p:spPr bwMode="auto">
          <a:xfrm>
            <a:off x="10443717" y="4913756"/>
            <a:ext cx="355565" cy="355564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AE74FD9-F79A-4E2B-B4CC-0DA9C58F5F58}"/>
              </a:ext>
            </a:extLst>
          </p:cNvPr>
          <p:cNvSpPr txBox="1"/>
          <p:nvPr/>
        </p:nvSpPr>
        <p:spPr>
          <a:xfrm>
            <a:off x="7857674" y="530145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Intune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ACFDF7-243C-4731-A3F9-4F4577E1599E}"/>
              </a:ext>
            </a:extLst>
          </p:cNvPr>
          <p:cNvSpPr txBox="1"/>
          <p:nvPr/>
        </p:nvSpPr>
        <p:spPr>
          <a:xfrm>
            <a:off x="9375569" y="5301459"/>
            <a:ext cx="468000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Azure Virtual Desktop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0CB124D-8B15-415C-BABC-09749B0BCD40}"/>
              </a:ext>
            </a:extLst>
          </p:cNvPr>
          <p:cNvSpPr>
            <a:spLocks noChangeAspect="1"/>
          </p:cNvSpPr>
          <p:nvPr/>
        </p:nvSpPr>
        <p:spPr bwMode="auto">
          <a:xfrm>
            <a:off x="9431787" y="4913756"/>
            <a:ext cx="355565" cy="355564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D66236-91EA-4D00-9F7C-7E3A6BD414E4}"/>
              </a:ext>
            </a:extLst>
          </p:cNvPr>
          <p:cNvSpPr txBox="1"/>
          <p:nvPr/>
        </p:nvSpPr>
        <p:spPr>
          <a:xfrm>
            <a:off x="9881534" y="530145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Defender for Business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7289A7F-E17E-4EB5-B973-33F04C427989}"/>
              </a:ext>
            </a:extLst>
          </p:cNvPr>
          <p:cNvSpPr>
            <a:spLocks noChangeAspect="1"/>
          </p:cNvSpPr>
          <p:nvPr/>
        </p:nvSpPr>
        <p:spPr bwMode="auto">
          <a:xfrm>
            <a:off x="9937752" y="4913756"/>
            <a:ext cx="355565" cy="355564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F9C0922-F428-45ED-B72A-509E3AAF2F1E}"/>
              </a:ext>
            </a:extLst>
          </p:cNvPr>
          <p:cNvSpPr txBox="1"/>
          <p:nvPr/>
        </p:nvSpPr>
        <p:spPr>
          <a:xfrm>
            <a:off x="8363639" y="530145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Purview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7B98878-7BD5-4D31-B7F6-D0C1A645784D}"/>
              </a:ext>
            </a:extLst>
          </p:cNvPr>
          <p:cNvSpPr>
            <a:spLocks noChangeAspect="1"/>
          </p:cNvSpPr>
          <p:nvPr/>
        </p:nvSpPr>
        <p:spPr bwMode="auto">
          <a:xfrm>
            <a:off x="8430315" y="4913756"/>
            <a:ext cx="334649" cy="334649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EA43F3A-1827-4287-9805-4001F4217A3F}"/>
              </a:ext>
            </a:extLst>
          </p:cNvPr>
          <p:cNvSpPr txBox="1"/>
          <p:nvPr/>
        </p:nvSpPr>
        <p:spPr>
          <a:xfrm>
            <a:off x="8869604" y="530145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Entra ID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E7B2E4E-32AA-4152-99B3-ED1D2515A848}"/>
              </a:ext>
            </a:extLst>
          </p:cNvPr>
          <p:cNvSpPr>
            <a:spLocks noChangeAspect="1"/>
          </p:cNvSpPr>
          <p:nvPr/>
        </p:nvSpPr>
        <p:spPr bwMode="auto">
          <a:xfrm>
            <a:off x="8936280" y="4913756"/>
            <a:ext cx="334649" cy="334649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006A15-FD3B-4731-A1A6-2C3071CA15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01717" y="5031538"/>
            <a:ext cx="191845" cy="12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A7CB27F-F141-4858-80D5-2E7753FE80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2604" y="5019538"/>
            <a:ext cx="162000" cy="14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91353-4947-4ACE-9402-113CAF0B41E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55" y="5019538"/>
            <a:ext cx="181029" cy="1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71379C-A3E6-4E34-830A-27C8B67DE0F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584" y="5019538"/>
            <a:ext cx="135900" cy="14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4EADB1-6A0D-4F26-9AE3-53A6E4528113}"/>
              </a:ext>
            </a:extLst>
          </p:cNvPr>
          <p:cNvGrpSpPr/>
          <p:nvPr/>
        </p:nvGrpSpPr>
        <p:grpSpPr>
          <a:xfrm>
            <a:off x="7924350" y="4913756"/>
            <a:ext cx="334649" cy="334649"/>
            <a:chOff x="7924350" y="4913756"/>
            <a:chExt cx="334649" cy="334649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4FA4D1D-D7F8-4CF0-8679-40600F223C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4350" y="4913756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44E056-A0A8-4F5C-A5F8-7D2C5D22F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2668" y="5019538"/>
              <a:ext cx="158013" cy="144000"/>
            </a:xfrm>
            <a:prstGeom prst="rect">
              <a:avLst/>
            </a:prstGeom>
          </p:spPr>
        </p:pic>
      </p:grpSp>
      <p:pic>
        <p:nvPicPr>
          <p:cNvPr id="145" name="Picture 144">
            <a:extLst>
              <a:ext uri="{FF2B5EF4-FFF2-40B4-BE49-F238E27FC236}">
                <a16:creationId xmlns:a16="http://schemas.microsoft.com/office/drawing/2014/main" id="{02CFB98A-D792-4947-AFF7-3064FCF9E5D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49" y="5019538"/>
            <a:ext cx="1359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1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2BDA-4D49-450C-9490-93EA4229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Sans Display"/>
              </a:rPr>
              <a:t>Added capabilities with M365 Business Premium</a:t>
            </a:r>
          </a:p>
        </p:txBody>
      </p:sp>
      <p:graphicFrame>
        <p:nvGraphicFramePr>
          <p:cNvPr id="61" name="Table 61">
            <a:extLst>
              <a:ext uri="{FF2B5EF4-FFF2-40B4-BE49-F238E27FC236}">
                <a16:creationId xmlns:a16="http://schemas.microsoft.com/office/drawing/2014/main" id="{EE073804-175E-45B0-A01C-AB2D8EDD3BA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09183629"/>
              </p:ext>
            </p:extLst>
          </p:nvPr>
        </p:nvGraphicFramePr>
        <p:xfrm>
          <a:off x="584199" y="1377948"/>
          <a:ext cx="11018524" cy="499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684">
                  <a:extLst>
                    <a:ext uri="{9D8B030D-6E8A-4147-A177-3AD203B41FA5}">
                      <a16:colId xmlns:a16="http://schemas.microsoft.com/office/drawing/2014/main" val="3121818772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393658609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1745321153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375504342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832687987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1829770829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421111318"/>
                    </a:ext>
                  </a:extLst>
                </a:gridCol>
                <a:gridCol w="250421">
                  <a:extLst>
                    <a:ext uri="{9D8B030D-6E8A-4147-A177-3AD203B41FA5}">
                      <a16:colId xmlns:a16="http://schemas.microsoft.com/office/drawing/2014/main" val="2779674495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2975530824"/>
                    </a:ext>
                  </a:extLst>
                </a:gridCol>
                <a:gridCol w="500842">
                  <a:extLst>
                    <a:ext uri="{9D8B030D-6E8A-4147-A177-3AD203B41FA5}">
                      <a16:colId xmlns:a16="http://schemas.microsoft.com/office/drawing/2014/main" val="3160815766"/>
                    </a:ext>
                  </a:extLst>
                </a:gridCol>
                <a:gridCol w="500842">
                  <a:extLst>
                    <a:ext uri="{9D8B030D-6E8A-4147-A177-3AD203B41FA5}">
                      <a16:colId xmlns:a16="http://schemas.microsoft.com/office/drawing/2014/main" val="387438669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795737491"/>
                    </a:ext>
                  </a:extLst>
                </a:gridCol>
                <a:gridCol w="250421">
                  <a:extLst>
                    <a:ext uri="{9D8B030D-6E8A-4147-A177-3AD203B41FA5}">
                      <a16:colId xmlns:a16="http://schemas.microsoft.com/office/drawing/2014/main" val="1062922803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651468374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Defender for Business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F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Microsoft Entra ID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F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Microsoft Intune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Defender for Office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94268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Automated Investigations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Block at First Sight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Administrative Units</a:t>
                      </a:r>
                      <a:endParaRPr kumimoji="0" lang="en-GB" sz="9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Adv Security Reports &amp; Alerts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 Proxy, Including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PingAccess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Cloud App Discovery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Application Management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Device Management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Advanced 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Anti-Phishing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Exchange Online Protection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8359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Cross-Platform Support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Endpoint Detection &amp; Response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Conditional Access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Custom Security Attributes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Dynamic Groups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Enterprise State Roaming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Endpoint Analytics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Real-Time Reports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Safe Attachments &amp; Links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8585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Next Gen Protection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Mobile Threat Defense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Entra ID Connect Health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External ID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M365 Identity Manager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Password Protection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9729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38B">
                        <a:alpha val="2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Windows Protection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F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94266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Threat Analytics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Vulnerability Management (Core)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Self-service Group Management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Self-Service Password Reset In AD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Service Level Agreement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Shared Account Password Roll-Over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Application Control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 Locker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Update for Business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Application Guard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Hello for Business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7997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Web Content Filtering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Tamper Protection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Single </a:t>
                      </a:r>
                      <a:b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</a:b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Sign-on to Other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Saas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SMS Sign-In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Temporary Access Pass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Terms of Use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Defender Antivirus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Firewall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Bitlocker</a:t>
                      </a: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 And </a:t>
                      </a:r>
                      <a:r>
                        <a:rPr kumimoji="0" lang="en-US" sz="10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Bitlocker</a:t>
                      </a: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 </a:t>
                      </a:r>
                      <a:b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</a:b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To Go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Conditional Access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43657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Enhanced ASR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Verified ID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Autopilot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3</a:t>
                      </a:r>
                      <a:r>
                        <a:rPr kumimoji="0" lang="en-US" sz="1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rd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 Party MFA Integration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63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3947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4F834-138D-4210-BF7E-BED026EC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7" y="1377230"/>
            <a:ext cx="5190237" cy="517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7FD1F-CA84-451B-A098-66AF09C9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1377230"/>
            <a:ext cx="5190237" cy="517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82BDA-4D49-450C-9490-93EA4229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Sans Display"/>
              </a:rPr>
              <a:t>Added capabilities with M365 Business Premium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92FCC-EEAA-4F1C-AB30-4B6E84BF87B6}"/>
              </a:ext>
            </a:extLst>
          </p:cNvPr>
          <p:cNvSpPr txBox="1">
            <a:spLocks/>
          </p:cNvSpPr>
          <p:nvPr/>
        </p:nvSpPr>
        <p:spPr>
          <a:xfrm>
            <a:off x="588263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Unified Endpoint Management for Security and Productivity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cs typeface="Segoe UI"/>
              </a:rPr>
              <a:t>Microsoft Intune simplifies endpoint security and device management and ensures seamless security and deployment of users, apps and devices without disrupting workflows.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Comprehensive Device Management: </a:t>
            </a:r>
            <a:r>
              <a:rPr lang="en-GB" sz="1400">
                <a:solidFill>
                  <a:srgbClr val="000000"/>
                </a:solidFill>
                <a:cs typeface="Segoe UI" panose="020B0502040204020203" pitchFamily="34" charset="0"/>
              </a:rPr>
              <a:t>Manage devices across platforms (Windows, iOS, Android, macOS) from a single, unified console, ensuring consistent security policies.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Intelligent Automation: </a:t>
            </a:r>
            <a:r>
              <a:rPr lang="en-GB" sz="1400">
                <a:solidFill>
                  <a:srgbClr val="000000"/>
                </a:solidFill>
                <a:cs typeface="Segoe UI" panose="020B0502040204020203" pitchFamily="34" charset="0"/>
              </a:rPr>
              <a:t>Leverage AI-powered insights to detect vulnerabilities and enforce updates without manual intervention.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Scalable Cloud Actions: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Use cloud capabilities for rapid deployment, compliance monitoring and proactive </a:t>
            </a:r>
            <a:br>
              <a:rPr lang="en-GB" sz="1400">
                <a:solidFill>
                  <a:srgbClr val="000000"/>
                </a:solidFill>
                <a:cs typeface="Segoe UI"/>
              </a:rPr>
            </a:br>
            <a:r>
              <a:rPr lang="en-GB" sz="1400">
                <a:solidFill>
                  <a:srgbClr val="000000"/>
                </a:solidFill>
                <a:cs typeface="Segoe UI"/>
              </a:rPr>
              <a:t>threat response.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933A4-28C1-4E66-A473-92838E6CEC15}"/>
              </a:ext>
            </a:extLst>
          </p:cNvPr>
          <p:cNvGrpSpPr>
            <a:grpSpLocks noChangeAspect="1"/>
          </p:cNvGrpSpPr>
          <p:nvPr/>
        </p:nvGrpSpPr>
        <p:grpSpPr>
          <a:xfrm>
            <a:off x="956639" y="1719479"/>
            <a:ext cx="540000" cy="540000"/>
            <a:chOff x="7924350" y="4913756"/>
            <a:chExt cx="334649" cy="3346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3F9B2B-620F-4855-9743-430D235914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4350" y="4913756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F759D6-DA0E-4135-A6C4-F01EC7B36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2668" y="5019538"/>
              <a:ext cx="158013" cy="144000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F4FA0A2-5E91-4BD7-A87D-AA5EA8CA1EFA}"/>
              </a:ext>
            </a:extLst>
          </p:cNvPr>
          <p:cNvSpPr txBox="1">
            <a:spLocks/>
          </p:cNvSpPr>
          <p:nvPr/>
        </p:nvSpPr>
        <p:spPr>
          <a:xfrm>
            <a:off x="6427087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Data Classification and Security for Seamless Collaboration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cs typeface="Segoe UI"/>
              </a:rPr>
              <a:t>Azure Information Protection safeguards sensitive business data from unauthorised access, ensuring compliance and secure collaboration through classification, labelling </a:t>
            </a:r>
            <a:br>
              <a:rPr lang="en-GB" sz="1400">
                <a:cs typeface="Segoe UI"/>
              </a:rPr>
            </a:br>
            <a:r>
              <a:rPr lang="en-GB" sz="1400">
                <a:solidFill>
                  <a:srgbClr val="000000"/>
                </a:solidFill>
                <a:cs typeface="Segoe UI"/>
              </a:rPr>
              <a:t>and encryption.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>
              <a:buClr>
                <a:srgbClr val="F61B71"/>
              </a:buClr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Data Classification: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Manually</a:t>
            </a:r>
            <a:r>
              <a:rPr lang="en-GB" sz="1400">
                <a:solidFill>
                  <a:srgbClr val="000000"/>
                </a:solidFill>
                <a:latin typeface="Segoe Sans Display Semibold"/>
                <a:cs typeface="Segoe UI"/>
              </a:rPr>
              <a:t>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classify sensitive data based on organisational policies.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Granular Access Controls: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 Encrypt files and restrict access to authorised users, even outside your organisation.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Streamlined Collaboration: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Enable secure sharing of documents and emails while meeting regulatory requirements.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4FCB36-74B8-49A6-940D-3060A9A9565E}"/>
              </a:ext>
            </a:extLst>
          </p:cNvPr>
          <p:cNvGrpSpPr/>
          <p:nvPr/>
        </p:nvGrpSpPr>
        <p:grpSpPr>
          <a:xfrm>
            <a:off x="6795463" y="1719479"/>
            <a:ext cx="540000" cy="540000"/>
            <a:chOff x="6795463" y="1719479"/>
            <a:chExt cx="540000" cy="54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467848-F6FF-47A8-9497-066CE240E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95463" y="1719479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2FB223-5AEE-4D2B-A2B2-58911D8E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9282" y="1873298"/>
              <a:ext cx="232363" cy="232363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F83EADB-6A06-48B6-85A1-719213877424}"/>
              </a:ext>
            </a:extLst>
          </p:cNvPr>
          <p:cNvSpPr txBox="1">
            <a:spLocks/>
          </p:cNvSpPr>
          <p:nvPr/>
        </p:nvSpPr>
        <p:spPr>
          <a:xfrm>
            <a:off x="588263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Intune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1DDE71C-66CD-49C5-A998-F3B7A62E68B9}"/>
              </a:ext>
            </a:extLst>
          </p:cNvPr>
          <p:cNvSpPr txBox="1">
            <a:spLocks/>
          </p:cNvSpPr>
          <p:nvPr/>
        </p:nvSpPr>
        <p:spPr>
          <a:xfrm>
            <a:off x="6413501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Information Protection</a:t>
            </a:r>
          </a:p>
        </p:txBody>
      </p:sp>
    </p:spTree>
    <p:extLst>
      <p:ext uri="{BB962C8B-B14F-4D97-AF65-F5344CB8AC3E}">
        <p14:creationId xmlns:p14="http://schemas.microsoft.com/office/powerpoint/2010/main" val="34848680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9A3FCA6-E346-46C3-B3B8-E169CA7F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7" y="1377230"/>
            <a:ext cx="5190237" cy="517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B00FDE-1B37-42D9-B88A-76C027A3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1377230"/>
            <a:ext cx="5190237" cy="517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82BDA-4D49-450C-9490-93EA4229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Added value of M365 Business Premium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92FCC-EEAA-4F1C-AB30-4B6E84BF87B6}"/>
              </a:ext>
            </a:extLst>
          </p:cNvPr>
          <p:cNvSpPr txBox="1">
            <a:spLocks/>
          </p:cNvSpPr>
          <p:nvPr/>
        </p:nvSpPr>
        <p:spPr>
          <a:xfrm>
            <a:off x="588263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Comprehensive Security for SMBs with Advanced </a:t>
            </a:r>
            <a:b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Threat Protection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Microsoft Defender for Business offers enterprise-grade security tailored to SMBs, using machine learning and the Microsoft Cloud to protect devices and data.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Advanced Threat Detection: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Identify and </a:t>
            </a:r>
            <a:r>
              <a:rPr lang="en-US" sz="1400" err="1">
                <a:solidFill>
                  <a:srgbClr val="000000"/>
                </a:solidFill>
                <a:cs typeface="Segoe UI" panose="020B0502040204020203" pitchFamily="34" charset="0"/>
              </a:rPr>
              <a:t>neutralise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 malware and phishing attacks with real-time AI-driven insights.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Integrated Email Protection: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Defender for Office 365 shields your </a:t>
            </a:r>
            <a:r>
              <a:rPr lang="en-US" sz="1400" err="1">
                <a:solidFill>
                  <a:srgbClr val="000000"/>
                </a:solidFill>
                <a:cs typeface="Segoe UI" panose="020B0502040204020203" pitchFamily="34" charset="0"/>
              </a:rPr>
              <a:t>organisation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 from phishing, ransomware and spam.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Cloud Service Security: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Protect your cloud environments with continuous monitoring and policy enforcement.</a:t>
            </a:r>
            <a:endParaRPr lang="en-GB" sz="1400">
              <a:solidFill>
                <a:srgbClr val="000000"/>
              </a:solidFill>
              <a:cs typeface="Segoe U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933A4-28C1-4E66-A473-92838E6CEC15}"/>
              </a:ext>
            </a:extLst>
          </p:cNvPr>
          <p:cNvGrpSpPr>
            <a:grpSpLocks noChangeAspect="1"/>
          </p:cNvGrpSpPr>
          <p:nvPr/>
        </p:nvGrpSpPr>
        <p:grpSpPr>
          <a:xfrm>
            <a:off x="956639" y="1719479"/>
            <a:ext cx="540000" cy="540000"/>
            <a:chOff x="7924350" y="4913756"/>
            <a:chExt cx="334649" cy="3346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3F9B2B-620F-4855-9743-430D235914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4350" y="4913756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F759D6-DA0E-4135-A6C4-F01EC7B36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23725" y="5019538"/>
              <a:ext cx="135900" cy="144000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F4FA0A2-5E91-4BD7-A87D-AA5EA8CA1EFA}"/>
              </a:ext>
            </a:extLst>
          </p:cNvPr>
          <p:cNvSpPr txBox="1">
            <a:spLocks/>
          </p:cNvSpPr>
          <p:nvPr/>
        </p:nvSpPr>
        <p:spPr>
          <a:xfrm>
            <a:off x="6427087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Conditional Access for Secure Identity Management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Entra ID P1 ensures secure access to applications by enforcing conditional access policies and managing user permissions from a central platform.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Policy-Based Access Control: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Restrict access based on device type, location or user risk level.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Simplified User Experience: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Offer seamless access for approved conditions while enforcing Multi-Factor Authentication (MFA) when needed.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Centralised</a:t>
            </a: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Governance: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Manage app access and user permissions from one dashboard, streamlining IT operations.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4FCB36-74B8-49A6-940D-3060A9A9565E}"/>
              </a:ext>
            </a:extLst>
          </p:cNvPr>
          <p:cNvGrpSpPr/>
          <p:nvPr/>
        </p:nvGrpSpPr>
        <p:grpSpPr>
          <a:xfrm>
            <a:off x="6795463" y="1719479"/>
            <a:ext cx="540000" cy="540000"/>
            <a:chOff x="6795463" y="1719479"/>
            <a:chExt cx="540000" cy="54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467848-F6FF-47A8-9497-066CE240E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95463" y="1719479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2FB223-5AEE-4D2B-A2B2-58911D8E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49282" y="1873298"/>
              <a:ext cx="232363" cy="232363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F83EADB-6A06-48B6-85A1-719213877424}"/>
              </a:ext>
            </a:extLst>
          </p:cNvPr>
          <p:cNvSpPr txBox="1">
            <a:spLocks/>
          </p:cNvSpPr>
          <p:nvPr/>
        </p:nvSpPr>
        <p:spPr>
          <a:xfrm>
            <a:off x="588263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Defender for Business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1DDE71C-66CD-49C5-A998-F3B7A62E68B9}"/>
              </a:ext>
            </a:extLst>
          </p:cNvPr>
          <p:cNvSpPr txBox="1">
            <a:spLocks/>
          </p:cNvSpPr>
          <p:nvPr/>
        </p:nvSpPr>
        <p:spPr>
          <a:xfrm>
            <a:off x="6413501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Microsoft Entra ID P1</a:t>
            </a:r>
          </a:p>
        </p:txBody>
      </p:sp>
    </p:spTree>
    <p:extLst>
      <p:ext uri="{BB962C8B-B14F-4D97-AF65-F5344CB8AC3E}">
        <p14:creationId xmlns:p14="http://schemas.microsoft.com/office/powerpoint/2010/main" val="1511597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Security Light">
  <a:themeElements>
    <a:clrScheme name="Microsoft Security Light">
      <a:dk1>
        <a:srgbClr val="000000"/>
      </a:dk1>
      <a:lt1>
        <a:srgbClr val="FFFFFF"/>
      </a:lt1>
      <a:dk2>
        <a:srgbClr val="091F2C"/>
      </a:dk2>
      <a:lt2>
        <a:srgbClr val="F4F3F5"/>
      </a:lt2>
      <a:accent1>
        <a:srgbClr val="0078D4"/>
      </a:accent1>
      <a:accent2>
        <a:srgbClr val="FFB900"/>
      </a:accent2>
      <a:accent3>
        <a:srgbClr val="07641D"/>
      </a:accent3>
      <a:accent4>
        <a:srgbClr val="454142"/>
      </a:accent4>
      <a:accent5>
        <a:srgbClr val="8DE971"/>
      </a:accent5>
      <a:accent6>
        <a:srgbClr val="8DC8E8"/>
      </a:accent6>
      <a:hlink>
        <a:srgbClr val="0078D4"/>
      </a:hlink>
      <a:folHlink>
        <a:srgbClr val="0078D4"/>
      </a:folHlink>
    </a:clrScheme>
    <a:fontScheme name="Custom 2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-Security-PowerPoint-Template-Light-ZUMFinal.potx" id="{FF8D482B-CE5A-47E5-AB94-DE302AB9E0F0}" vid="{819E6DBF-6959-410D-BF54-D69678397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7bb821-340d-4a6b-ab9d-4a4be84d8d64">
      <Terms xmlns="http://schemas.microsoft.com/office/infopath/2007/PartnerControls"/>
    </lcf76f155ced4ddcb4097134ff3c332f>
    <TaxCatchAll xmlns="c8e5ee5f-cdc9-400e-abeb-489c00a90ce7" xsi:nil="true"/>
    <SharedWithUsers xmlns="c8e5ee5f-cdc9-400e-abeb-489c00a90ce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2a405f3f-901c-46db-8227-6321de0a9681"/>
    <ds:schemaRef ds:uri="695d5325-33a2-4b42-b3d3-b02ffbc12b05"/>
    <ds:schemaRef ds:uri="8aee7df4-ff26-4d0e-8ae8-55e83566dac8"/>
    <ds:schemaRef ds:uri="912a965b-18ab-48f9-afa9-986d97207d9f"/>
    <ds:schemaRef ds:uri="f242f587-4628-446f-8bc7-ea15812ffb91"/>
    <ds:schemaRef ds:uri="fdddb3d6-5bd7-4379-986a-b69d310056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F9A4D-7B11-427E-A2AE-A7FC0867A2BD}"/>
</file>

<file path=docProps/app.xml><?xml version="1.0" encoding="utf-8"?>
<Properties xmlns="http://schemas.openxmlformats.org/officeDocument/2006/extended-properties" xmlns:vt="http://schemas.openxmlformats.org/officeDocument/2006/docPropsVTypes">
  <Template>Microsoft-Security-PowerPoint-Template-Light</Template>
  <TotalTime>50</TotalTime>
  <Words>1705</Words>
  <Application>Microsoft Office PowerPoint</Application>
  <PresentationFormat>Widescreen</PresentationFormat>
  <Paragraphs>263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Microsoft Security Light</vt:lpstr>
      <vt:lpstr>Security Foundations M365 Business Standard to M365 Business Premium</vt:lpstr>
      <vt:lpstr>Strengthening security for SMBs</vt:lpstr>
      <vt:lpstr>Current state of business</vt:lpstr>
      <vt:lpstr>The urgent need for SMBs to prioritise cybersecurity</vt:lpstr>
      <vt:lpstr>M365 Business Standard: Empowering collaboration and boosting productivity</vt:lpstr>
      <vt:lpstr>Introducing M365 Business Premium</vt:lpstr>
      <vt:lpstr>Added capabilities with M365 Business Premium</vt:lpstr>
      <vt:lpstr>Added capabilities with M365 Business Premium</vt:lpstr>
      <vt:lpstr>Added value of M365 Business Premium</vt:lpstr>
      <vt:lpstr>Elevate your Security with M365 Business Premium</vt:lpstr>
      <vt:lpstr>Strong Security Foundations at a reduced price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Customer Pitch Deck</dc:title>
  <dc:subject/>
  <dc:creator>Matt George</dc:creator>
  <cp:keywords/>
  <dc:description/>
  <cp:lastModifiedBy>Lee-ann Dias</cp:lastModifiedBy>
  <cp:revision>15</cp:revision>
  <cp:lastPrinted>2023-02-15T20:48:24Z</cp:lastPrinted>
  <dcterms:created xsi:type="dcterms:W3CDTF">2025-02-17T11:56:26Z</dcterms:created>
  <dcterms:modified xsi:type="dcterms:W3CDTF">2025-03-31T22:25:15Z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SetDate">
    <vt:lpwstr>2017-08-29T14:27:20.8568347-07:00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Extended_MSFT_Method">
    <vt:lpwstr>Automatic</vt:lpwstr>
  </property>
  <property fmtid="{D5CDD505-2E9C-101B-9397-08002B2CF9AE}" pid="17" name="Sensitivity">
    <vt:lpwstr>General</vt:lpwstr>
  </property>
  <property fmtid="{D5CDD505-2E9C-101B-9397-08002B2CF9AE}" pid="18" name="j7ed6b1749d644c580569ee38d7710d7">
    <vt:lpwstr/>
  </property>
  <property fmtid="{D5CDD505-2E9C-101B-9397-08002B2CF9AE}" pid="19" name="e93e2550f0ac4199ae3cf1406d72085e">
    <vt:lpwstr/>
  </property>
  <property fmtid="{D5CDD505-2E9C-101B-9397-08002B2CF9AE}" pid="20" name="o92d4232daec467abb08246282070aa9">
    <vt:lpwstr/>
  </property>
  <property fmtid="{D5CDD505-2E9C-101B-9397-08002B2CF9AE}" pid="21" name="bc8cca776fa8455c8c00307ee3c527ad">
    <vt:lpwstr/>
  </property>
  <property fmtid="{D5CDD505-2E9C-101B-9397-08002B2CF9AE}" pid="22" name="_dlc_DocIdItemGuid">
    <vt:lpwstr>f5d5f091-2d86-4c58-9970-04c552d617f8</vt:lpwstr>
  </property>
  <property fmtid="{D5CDD505-2E9C-101B-9397-08002B2CF9AE}" pid="23" name="o1dbacbd0e564fc293d11b6c4775302e">
    <vt:lpwstr/>
  </property>
  <property fmtid="{D5CDD505-2E9C-101B-9397-08002B2CF9AE}" pid="24" name="MediaServiceImageTags">
    <vt:lpwstr/>
  </property>
  <property fmtid="{D5CDD505-2E9C-101B-9397-08002B2CF9AE}" pid="25" name="epPlatforms">
    <vt:lpwstr/>
  </property>
  <property fmtid="{D5CDD505-2E9C-101B-9397-08002B2CF9AE}" pid="26" name="_SourceUrl">
    <vt:lpwstr/>
  </property>
  <property fmtid="{D5CDD505-2E9C-101B-9397-08002B2CF9AE}" pid="27" name="_SharedFileIndex">
    <vt:lpwstr/>
  </property>
  <property fmtid="{D5CDD505-2E9C-101B-9397-08002B2CF9AE}" pid="28" name="ComplianceAssetId">
    <vt:lpwstr/>
  </property>
  <property fmtid="{D5CDD505-2E9C-101B-9397-08002B2CF9AE}" pid="29" name="_ExtendedDescription">
    <vt:lpwstr/>
  </property>
  <property fmtid="{D5CDD505-2E9C-101B-9397-08002B2CF9AE}" pid="30" name="TriggerFlowInfo">
    <vt:lpwstr/>
  </property>
</Properties>
</file>