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299"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6768C999-94CC-8BD5-ECA2-C1A2B645C61F}" name="Matthew George" initials="MG" userId="4b93059ffac5902b" providerId="Windows Live"/>
  <p188:author id="{933634B1-A672-622C-E343-40DC48F0144F}" name="Guest User" initials="GU" userId="S::urn:spo:anon#a9f9605a2ceb37f084ec591e8eb7e5e5ca2f671fdb303d0696578c9bd96c73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700"/>
    <a:srgbClr val="091F2C"/>
    <a:srgbClr val="F4F3F5"/>
    <a:srgbClr val="DDDFE1"/>
    <a:srgbClr val="737373"/>
    <a:srgbClr val="B9DCD2"/>
    <a:srgbClr val="C5B4E3"/>
    <a:srgbClr val="8DC8E8"/>
    <a:srgbClr val="FEA38B"/>
    <a:srgbClr val="FFB3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2D0AD-8475-8E6B-FC0E-071F6719FB3A}" v="1" dt="2025-03-25T03:58:53.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8" autoAdjust="0"/>
    <p:restoredTop sz="94694"/>
  </p:normalViewPr>
  <p:slideViewPr>
    <p:cSldViewPr snapToGrid="0">
      <p:cViewPr varScale="1">
        <p:scale>
          <a:sx n="69" d="100"/>
          <a:sy n="69" d="100"/>
        </p:scale>
        <p:origin x="3462" y="288"/>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3/31/2025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31/03/2025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27813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921182"/>
            <a:ext cx="3100387" cy="553998"/>
          </a:xfrm>
        </p:spPr>
        <p:txBody>
          <a:bodyPr wrap="square" anchor="t">
            <a:spAutoFit/>
          </a:bodyPr>
          <a:lstStyle>
            <a:lvl1pPr>
              <a:defRPr sz="1800">
                <a:solidFill>
                  <a:schemeClr val="bg1"/>
                </a:solidFill>
                <a:latin typeface="+mn-lt"/>
              </a:defRPr>
            </a:lvl1pPr>
          </a:lstStyle>
          <a:p>
            <a:r>
              <a:rPr lang="en-US" dirty="0"/>
              <a:t>Click to edit </a:t>
            </a:r>
            <a:br>
              <a:rPr lang="en-US" dirty="0"/>
            </a:br>
            <a:r>
              <a:rPr lang="en-US" dirty="0"/>
              <a:t>Master title style</a:t>
            </a:r>
          </a:p>
        </p:txBody>
      </p:sp>
      <p:sp>
        <p:nvSpPr>
          <p:cNvPr id="6" name="Rectangle 5">
            <a:extLst>
              <a:ext uri="{FF2B5EF4-FFF2-40B4-BE49-F238E27FC236}">
                <a16:creationId xmlns:a16="http://schemas.microsoft.com/office/drawing/2014/main" id="{A8DBB797-1A10-40D2-A229-A3A0BC3BE1CC}"/>
              </a:ext>
            </a:extLst>
          </p:cNvPr>
          <p:cNvSpPr/>
          <p:nvPr userDrawn="1"/>
        </p:nvSpPr>
        <p:spPr bwMode="auto">
          <a:xfrm>
            <a:off x="0" y="6037545"/>
            <a:ext cx="6858000" cy="386845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CFD90AC6-3669-4159-99B3-1F8A48648F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4492" t="7688" r="5644" b="9117"/>
          <a:stretch/>
        </p:blipFill>
        <p:spPr>
          <a:xfrm>
            <a:off x="3857624" y="0"/>
            <a:ext cx="3000375" cy="2781298"/>
          </a:xfrm>
          <a:custGeom>
            <a:avLst/>
            <a:gdLst>
              <a:gd name="connsiteX0" fmla="*/ 0 w 3000375"/>
              <a:gd name="connsiteY0" fmla="*/ 0 h 2781298"/>
              <a:gd name="connsiteX1" fmla="*/ 3000375 w 3000375"/>
              <a:gd name="connsiteY1" fmla="*/ 0 h 2781298"/>
              <a:gd name="connsiteX2" fmla="*/ 3000375 w 3000375"/>
              <a:gd name="connsiteY2" fmla="*/ 2781298 h 2781298"/>
              <a:gd name="connsiteX3" fmla="*/ 0 w 3000375"/>
              <a:gd name="connsiteY3" fmla="*/ 2781298 h 2781298"/>
            </a:gdLst>
            <a:ahLst/>
            <a:cxnLst>
              <a:cxn ang="0">
                <a:pos x="connsiteX0" y="connsiteY0"/>
              </a:cxn>
              <a:cxn ang="0">
                <a:pos x="connsiteX1" y="connsiteY1"/>
              </a:cxn>
              <a:cxn ang="0">
                <a:pos x="connsiteX2" y="connsiteY2"/>
              </a:cxn>
              <a:cxn ang="0">
                <a:pos x="connsiteX3" y="connsiteY3"/>
              </a:cxn>
            </a:cxnLst>
            <a:rect l="l" t="t" r="r" b="b"/>
            <a:pathLst>
              <a:path w="3000375" h="2781298">
                <a:moveTo>
                  <a:pt x="0" y="0"/>
                </a:moveTo>
                <a:lnTo>
                  <a:pt x="3000375" y="0"/>
                </a:lnTo>
                <a:lnTo>
                  <a:pt x="3000375" y="2781298"/>
                </a:lnTo>
                <a:lnTo>
                  <a:pt x="0" y="2781298"/>
                </a:lnTo>
                <a:close/>
              </a:path>
            </a:pathLst>
          </a:custGeom>
        </p:spPr>
      </p:pic>
      <p:sp>
        <p:nvSpPr>
          <p:cNvPr id="3" name="Text Placeholder 2">
            <a:extLst>
              <a:ext uri="{FF2B5EF4-FFF2-40B4-BE49-F238E27FC236}">
                <a16:creationId xmlns:a16="http://schemas.microsoft.com/office/drawing/2014/main" id="{B1705BA4-F9AA-4511-9774-06B9D8FA33F9}"/>
              </a:ext>
            </a:extLst>
          </p:cNvPr>
          <p:cNvSpPr>
            <a:spLocks noGrp="1"/>
          </p:cNvSpPr>
          <p:nvPr>
            <p:ph type="body" sz="quarter" idx="11" hasCustomPrompt="1"/>
          </p:nvPr>
        </p:nvSpPr>
        <p:spPr>
          <a:xfrm>
            <a:off x="328612" y="1580441"/>
            <a:ext cx="3100388" cy="419100"/>
          </a:xfrm>
        </p:spPr>
        <p:txBody>
          <a:bodyPr/>
          <a:lstStyle>
            <a:lvl1pPr marL="0" indent="0">
              <a:buNone/>
              <a:defRPr sz="1200">
                <a:solidFill>
                  <a:schemeClr val="bg1"/>
                </a:solidFill>
                <a:latin typeface="+mn-lt"/>
                <a:cs typeface="Segoe Sans Display Semilight" pitchFamily="2" charset="0"/>
              </a:defRPr>
            </a:lvl1pPr>
            <a:lvl2pPr marL="0" indent="0">
              <a:buNone/>
              <a:defRPr sz="1200"/>
            </a:lvl2pPr>
            <a:lvl3pPr marL="242060" indent="0">
              <a:buNone/>
              <a:defRPr/>
            </a:lvl3pPr>
            <a:lvl4pPr marL="350484" indent="0">
              <a:buNone/>
              <a:defRPr/>
            </a:lvl4pPr>
            <a:lvl5pPr marL="453022" indent="0">
              <a:buNone/>
              <a:defRPr/>
            </a:lvl5pPr>
          </a:lstStyle>
          <a:p>
            <a:pPr lvl="0"/>
            <a:r>
              <a:rPr lang="en-US" dirty="0"/>
              <a:t>Click to edit text styles</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2542949"/>
            <a:ext cx="6858000" cy="59055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9" name="Text Placeholder 48">
            <a:extLst>
              <a:ext uri="{FF2B5EF4-FFF2-40B4-BE49-F238E27FC236}">
                <a16:creationId xmlns:a16="http://schemas.microsoft.com/office/drawing/2014/main" id="{BBED177B-5EB3-4D19-B936-AD877B51F4A6}"/>
              </a:ext>
            </a:extLst>
          </p:cNvPr>
          <p:cNvSpPr>
            <a:spLocks noGrp="1"/>
          </p:cNvSpPr>
          <p:nvPr>
            <p:ph type="body" sz="quarter" idx="10" hasCustomPrompt="1"/>
          </p:nvPr>
        </p:nvSpPr>
        <p:spPr>
          <a:xfrm>
            <a:off x="328613" y="2910329"/>
            <a:ext cx="3309610" cy="123111"/>
          </a:xfrm>
        </p:spPr>
        <p:txBody>
          <a:bodyPr wrap="square">
            <a:spAutoFit/>
          </a:bodyPr>
          <a:lstStyle>
            <a:lvl1pPr marL="0" indent="0">
              <a:buNone/>
              <a:defRPr sz="800" u="sng">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a:t>
            </a: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2596371"/>
            <a:ext cx="6200776" cy="246221"/>
          </a:xfrm>
        </p:spPr>
        <p:txBody>
          <a:bodyPr wrap="square" anchor="ctr">
            <a:spAutoFit/>
          </a:bodyPr>
          <a:lstStyle>
            <a:lvl1pPr marL="0" indent="0">
              <a:buNone/>
              <a:defRPr sz="16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pic>
        <p:nvPicPr>
          <p:cNvPr id="12" name="Picture 11">
            <a:extLst>
              <a:ext uri="{FF2B5EF4-FFF2-40B4-BE49-F238E27FC236}">
                <a16:creationId xmlns:a16="http://schemas.microsoft.com/office/drawing/2014/main" id="{8E07FB80-6BAF-88AD-68FB-2D050CB50A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58183" y="148493"/>
            <a:ext cx="2108632" cy="636769"/>
          </a:xfrm>
          <a:prstGeom prst="rect">
            <a:avLst/>
          </a:prstGeom>
        </p:spPr>
      </p:pic>
      <p:cxnSp>
        <p:nvCxnSpPr>
          <p:cNvPr id="14" name="Straight Connector 13">
            <a:extLst>
              <a:ext uri="{FF2B5EF4-FFF2-40B4-BE49-F238E27FC236}">
                <a16:creationId xmlns:a16="http://schemas.microsoft.com/office/drawing/2014/main" id="{6B1DBB6D-790D-B377-A222-E2DF314EB6F6}"/>
              </a:ext>
            </a:extLst>
          </p:cNvPr>
          <p:cNvCxnSpPr/>
          <p:nvPr userDrawn="1"/>
        </p:nvCxnSpPr>
        <p:spPr>
          <a:xfrm>
            <a:off x="1555168" y="349237"/>
            <a:ext cx="0" cy="219742"/>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6939"/>
            <a:ext cx="1045637" cy="212040"/>
          </a:xfrm>
        </p:spPr>
        <p:txBody>
          <a:bodyPr anchor="ctr"/>
          <a:lstStyle>
            <a:lvl1pPr marL="0" indent="0" algn="ctr">
              <a:buNone/>
              <a:defRPr sz="900">
                <a:solidFill>
                  <a:schemeClr val="bg1"/>
                </a:solidFill>
              </a:defRPr>
            </a:lvl1pPr>
          </a:lstStyle>
          <a:p>
            <a:r>
              <a:rPr lang="en-US" dirty="0"/>
              <a:t>Partner logo</a:t>
            </a: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bg>
      <p:bgPr>
        <a:solidFill>
          <a:srgbClr val="F4F3F5"/>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632C77-3870-4B52-B227-4D96E00275D8}"/>
              </a:ext>
            </a:extLst>
          </p:cNvPr>
          <p:cNvPicPr>
            <a:picLocks noChangeAspect="1"/>
          </p:cNvPicPr>
          <p:nvPr userDrawn="1"/>
        </p:nvPicPr>
        <p:blipFill>
          <a:blip r:embed="rId2">
            <a:extLst>
              <a:ext uri="{28A0092B-C50C-407E-A947-70E740481C1C}">
                <a14:useLocalDpi xmlns:a14="http://schemas.microsoft.com/office/drawing/2010/main" val="0"/>
              </a:ext>
            </a:extLst>
          </a:blip>
          <a:srcRect r="18039" b="25441"/>
          <a:stretch>
            <a:fillRect/>
          </a:stretch>
        </p:blipFill>
        <p:spPr>
          <a:xfrm>
            <a:off x="2" y="2"/>
            <a:ext cx="6857995" cy="3509248"/>
          </a:xfrm>
          <a:custGeom>
            <a:avLst/>
            <a:gdLst>
              <a:gd name="connsiteX0" fmla="*/ 0 w 6857995"/>
              <a:gd name="connsiteY0" fmla="*/ 0 h 3509248"/>
              <a:gd name="connsiteX1" fmla="*/ 6857995 w 6857995"/>
              <a:gd name="connsiteY1" fmla="*/ 0 h 3509248"/>
              <a:gd name="connsiteX2" fmla="*/ 6857995 w 6857995"/>
              <a:gd name="connsiteY2" fmla="*/ 3509248 h 3509248"/>
              <a:gd name="connsiteX3" fmla="*/ 0 w 6857995"/>
              <a:gd name="connsiteY3" fmla="*/ 3509248 h 3509248"/>
            </a:gdLst>
            <a:ahLst/>
            <a:cxnLst>
              <a:cxn ang="0">
                <a:pos x="connsiteX0" y="connsiteY0"/>
              </a:cxn>
              <a:cxn ang="0">
                <a:pos x="connsiteX1" y="connsiteY1"/>
              </a:cxn>
              <a:cxn ang="0">
                <a:pos x="connsiteX2" y="connsiteY2"/>
              </a:cxn>
              <a:cxn ang="0">
                <a:pos x="connsiteX3" y="connsiteY3"/>
              </a:cxn>
            </a:cxnLst>
            <a:rect l="l" t="t" r="r" b="b"/>
            <a:pathLst>
              <a:path w="6857995" h="3509248">
                <a:moveTo>
                  <a:pt x="0" y="0"/>
                </a:moveTo>
                <a:lnTo>
                  <a:pt x="6857995" y="0"/>
                </a:lnTo>
                <a:lnTo>
                  <a:pt x="6857995" y="3509248"/>
                </a:lnTo>
                <a:lnTo>
                  <a:pt x="0" y="3509248"/>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6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1" y="7267688"/>
            <a:ext cx="6858000" cy="263831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722940"/>
            <a:ext cx="0" cy="1436400"/>
          </a:xfrm>
          <a:prstGeom prst="line">
            <a:avLst/>
          </a:prstGeom>
          <a:ln w="12700">
            <a:solidFill>
              <a:srgbClr val="FDA7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721140"/>
            <a:ext cx="2097087" cy="900000"/>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dirty="0"/>
              <a:t>[Flexible partner content space – templated but open ended]</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721140"/>
            <a:ext cx="2323397" cy="7200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dirty="0"/>
              <a:t>About [Partner]</a:t>
            </a:r>
          </a:p>
          <a:p>
            <a:pPr lvl="0"/>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528471"/>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dirty="0"/>
              <a:t>[Partner CTA]</a:t>
            </a:r>
          </a:p>
          <a:p>
            <a:pPr lvl="0"/>
            <a:r>
              <a:rPr lang="en-US" dirty="0"/>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673640"/>
            <a:ext cx="2097087" cy="483481"/>
          </a:xfrm>
        </p:spPr>
        <p:txBody>
          <a:bodyPr/>
          <a:lstStyle>
            <a:lvl1pPr marL="0" indent="0" algn="ctr">
              <a:buNone/>
              <a:defRPr sz="900">
                <a:solidFill>
                  <a:schemeClr val="tx1"/>
                </a:solidFill>
                <a:latin typeface="+mn-lt"/>
              </a:defRPr>
            </a:lvl1pPr>
          </a:lstStyle>
          <a:p>
            <a:r>
              <a:rPr lang="en-US" dirty="0"/>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721139"/>
            <a:ext cx="1543050" cy="1435981"/>
          </a:xfrm>
        </p:spPr>
        <p:txBody>
          <a:bodyPr/>
          <a:lstStyle>
            <a:lvl1pPr marL="0" indent="0" algn="ctr">
              <a:buNone/>
              <a:defRPr sz="900">
                <a:solidFill>
                  <a:schemeClr val="tx1"/>
                </a:solidFill>
              </a:defRPr>
            </a:lvl1pPr>
          </a:lstStyle>
          <a:p>
            <a:r>
              <a:rPr lang="en-US" dirty="0"/>
              <a:t>IMAGE</a:t>
            </a:r>
          </a:p>
          <a:p>
            <a:r>
              <a:rPr lang="en-US" dirty="0"/>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722940"/>
            <a:ext cx="0" cy="1436400"/>
          </a:xfrm>
          <a:prstGeom prst="line">
            <a:avLst/>
          </a:prstGeom>
          <a:ln w="12700">
            <a:solidFill>
              <a:srgbClr val="FDA7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915380"/>
            <a:ext cx="2024372" cy="241740"/>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dirty="0"/>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268050"/>
            <a:ext cx="6858000" cy="637948"/>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410211"/>
            <a:ext cx="6200772" cy="321258"/>
          </a:xfrm>
        </p:spPr>
        <p:txBody>
          <a:bodyPr/>
          <a:lstStyle>
            <a:lvl1pPr marL="121030" indent="-121030">
              <a:buSzPct val="100000"/>
              <a:buFontTx/>
              <a:buBlip>
                <a:blip r:embed="rId3"/>
              </a:buBlip>
              <a:defRPr sz="9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dirty="0"/>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552260"/>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FDA700"/>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rgbClr val="000000"/>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12824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media.one.nz/one-nz-arms-small-businesses-to-fight-cyber-attacks" TargetMode="Externa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339410"/>
            <a:ext cx="2920387" cy="1980029"/>
          </a:xfrm>
          <a:prstGeom prst="rect">
            <a:avLst/>
          </a:prstGeom>
          <a:noFill/>
        </p:spPr>
        <p:txBody>
          <a:bodyPr wrap="square" lIns="0" tIns="0" rIns="0" bIns="0" anchor="t">
            <a:spAutoFit/>
          </a:bodyPr>
          <a:lstStyle/>
          <a:p>
            <a:pPr defTabSz="457200">
              <a:spcAft>
                <a:spcPts val="800"/>
              </a:spcAft>
              <a:defRPr/>
            </a:pPr>
            <a:r>
              <a:rPr lang="en-US" sz="1200" dirty="0">
                <a:latin typeface="+mj-lt"/>
              </a:rPr>
              <a:t>Elevate Your Security</a:t>
            </a:r>
          </a:p>
          <a:p>
            <a:pPr marL="266700" defTabSz="457200">
              <a:spcAft>
                <a:spcPts val="800"/>
              </a:spcAft>
              <a:buSzPct val="130000"/>
              <a:defRPr/>
            </a:pPr>
            <a:r>
              <a:rPr lang="en-US" sz="1000" dirty="0">
                <a:latin typeface="+mj-lt"/>
              </a:rPr>
              <a:t>Comprehensive Endpoint Protection </a:t>
            </a:r>
            <a:br>
              <a:rPr lang="en-US" sz="1000" dirty="0"/>
            </a:br>
            <a:r>
              <a:rPr lang="en-US" sz="1000" dirty="0"/>
              <a:t>Defend against evolving threats.</a:t>
            </a:r>
            <a:endParaRPr lang="en-US" sz="1000" dirty="0">
              <a:cs typeface="Segoe Sans Display"/>
            </a:endParaRPr>
          </a:p>
          <a:p>
            <a:pPr marL="266700" defTabSz="457200">
              <a:spcAft>
                <a:spcPts val="800"/>
              </a:spcAft>
              <a:buSzPct val="130000"/>
              <a:defRPr/>
            </a:pPr>
            <a:r>
              <a:rPr lang="en-US" sz="1000" dirty="0">
                <a:latin typeface="+mj-lt"/>
              </a:rPr>
              <a:t>Automated Threat Remediation </a:t>
            </a:r>
            <a:br>
              <a:rPr lang="en-US" sz="1000" dirty="0"/>
            </a:br>
            <a:r>
              <a:rPr lang="en-US" sz="1000" dirty="0"/>
              <a:t>Smart, proactive threat responses.</a:t>
            </a:r>
            <a:endParaRPr lang="en-US" sz="1000" dirty="0">
              <a:cs typeface="Segoe Sans Display"/>
            </a:endParaRPr>
          </a:p>
          <a:p>
            <a:pPr marL="266700" defTabSz="457200">
              <a:spcAft>
                <a:spcPts val="800"/>
              </a:spcAft>
              <a:buSzPct val="130000"/>
              <a:defRPr/>
            </a:pPr>
            <a:r>
              <a:rPr lang="en-US" sz="1000" dirty="0">
                <a:latin typeface="+mj-lt"/>
              </a:rPr>
              <a:t>Simplified Onboarding Management </a:t>
            </a:r>
            <a:br>
              <a:rPr lang="en-US" sz="1000" dirty="0"/>
            </a:br>
            <a:r>
              <a:rPr lang="en-US" sz="1000" dirty="0"/>
              <a:t>Simplify access management and </a:t>
            </a:r>
            <a:br>
              <a:rPr lang="en-US" sz="1000" dirty="0"/>
            </a:br>
            <a:r>
              <a:rPr lang="en-US" sz="1000" dirty="0"/>
              <a:t>user provisioning.</a:t>
            </a:r>
            <a:endParaRPr lang="en-US" sz="1000" dirty="0">
              <a:cs typeface="Segoe Sans Display"/>
            </a:endParaRPr>
          </a:p>
          <a:p>
            <a:pPr marL="266700" defTabSz="457200">
              <a:spcAft>
                <a:spcPts val="800"/>
              </a:spcAft>
              <a:buSzPct val="130000"/>
              <a:defRPr/>
            </a:pPr>
            <a:r>
              <a:rPr lang="en-US" sz="1000" dirty="0">
                <a:latin typeface="+mj-lt"/>
              </a:rPr>
              <a:t>Cost-effective Security </a:t>
            </a:r>
            <a:br>
              <a:rPr lang="en-US" sz="1000" dirty="0"/>
            </a:br>
            <a:r>
              <a:rPr lang="en-US" sz="1000" dirty="0"/>
              <a:t>Enterprise-level protection on an SMB budget.</a:t>
            </a:r>
            <a:endParaRPr lang="en-US" sz="1000" dirty="0">
              <a:cs typeface="Segoe Sans Display"/>
            </a:endParaRP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614928"/>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 name="Title 1">
            <a:extLst>
              <a:ext uri="{FF2B5EF4-FFF2-40B4-BE49-F238E27FC236}">
                <a16:creationId xmlns:a16="http://schemas.microsoft.com/office/drawing/2014/main" id="{6D1ED2A3-8717-4581-8BEF-25E005CD144D}"/>
              </a:ext>
            </a:extLst>
          </p:cNvPr>
          <p:cNvSpPr>
            <a:spLocks noGrp="1"/>
          </p:cNvSpPr>
          <p:nvPr>
            <p:ph type="title"/>
          </p:nvPr>
        </p:nvSpPr>
        <p:spPr>
          <a:xfrm>
            <a:off x="328613" y="779074"/>
            <a:ext cx="3410429" cy="830997"/>
          </a:xfrm>
        </p:spPr>
        <p:txBody>
          <a:bodyPr/>
          <a:lstStyle/>
          <a:p>
            <a:r>
              <a:rPr lang="en-US" dirty="0">
                <a:solidFill>
                  <a:srgbClr val="FDA700"/>
                </a:solidFill>
                <a:latin typeface="+mj-lt"/>
                <a:cs typeface="Segoe Sans Display Semilight"/>
              </a:rPr>
              <a:t>Security Foundations </a:t>
            </a:r>
            <a:br>
              <a:rPr lang="en-US" dirty="0">
                <a:latin typeface="+mj-lt"/>
              </a:rPr>
            </a:br>
            <a:r>
              <a:rPr lang="en-US" dirty="0">
                <a:latin typeface="+mj-lt"/>
                <a:cs typeface="Segoe Sans Display Semilight"/>
              </a:rPr>
              <a:t>M365 Business Standard </a:t>
            </a:r>
            <a:br>
              <a:rPr lang="en-US" dirty="0">
                <a:latin typeface="+mj-lt"/>
              </a:rPr>
            </a:br>
            <a:r>
              <a:rPr lang="en-US" dirty="0">
                <a:latin typeface="+mj-lt"/>
                <a:cs typeface="Segoe Sans Display Semilight"/>
              </a:rPr>
              <a:t>to M365 Business Premium</a:t>
            </a:r>
            <a:endParaRPr lang="en-US"/>
          </a:p>
        </p:txBody>
      </p:sp>
      <p:sp>
        <p:nvSpPr>
          <p:cNvPr id="3" name="Text Placeholder 2">
            <a:extLst>
              <a:ext uri="{FF2B5EF4-FFF2-40B4-BE49-F238E27FC236}">
                <a16:creationId xmlns:a16="http://schemas.microsoft.com/office/drawing/2014/main" id="{DCE37E56-3B7A-4E44-BE97-69907315DFD2}"/>
              </a:ext>
            </a:extLst>
          </p:cNvPr>
          <p:cNvSpPr>
            <a:spLocks noGrp="1"/>
          </p:cNvSpPr>
          <p:nvPr>
            <p:ph type="body" sz="quarter" idx="11"/>
          </p:nvPr>
        </p:nvSpPr>
        <p:spPr>
          <a:xfrm>
            <a:off x="328611" y="1707106"/>
            <a:ext cx="3330349" cy="615553"/>
          </a:xfrm>
        </p:spPr>
        <p:txBody>
          <a:bodyPr vert="horz" wrap="square" lIns="0" tIns="0" rIns="0" bIns="0" rtlCol="0" anchor="t">
            <a:spAutoFit/>
          </a:bodyPr>
          <a:lstStyle/>
          <a:p>
            <a:r>
              <a:rPr lang="en-US" sz="1000" dirty="0">
                <a:cs typeface="Segoe Sans Display Semilight"/>
              </a:rPr>
              <a:t>Upgrade from M365 Business Standard to M365 Business Premium to simplify your business security with comprehensive endpoint protection, integrated identity and data security, and </a:t>
            </a:r>
            <a:r>
              <a:rPr lang="en-US" sz="1000" dirty="0" err="1">
                <a:cs typeface="Segoe Sans Display Semilight"/>
              </a:rPr>
              <a:t>optimised</a:t>
            </a:r>
            <a:r>
              <a:rPr lang="en-US" sz="1000" dirty="0">
                <a:cs typeface="Segoe Sans Display Semilight"/>
              </a:rPr>
              <a:t> threat management. </a:t>
            </a:r>
          </a:p>
        </p:txBody>
      </p:sp>
      <p:sp>
        <p:nvSpPr>
          <p:cNvPr id="6" name="Text Placeholder 5">
            <a:extLst>
              <a:ext uri="{FF2B5EF4-FFF2-40B4-BE49-F238E27FC236}">
                <a16:creationId xmlns:a16="http://schemas.microsoft.com/office/drawing/2014/main" id="{3BB0868E-8910-4CD0-AC39-1D6F4686235F}"/>
              </a:ext>
            </a:extLst>
          </p:cNvPr>
          <p:cNvSpPr>
            <a:spLocks noGrp="1"/>
          </p:cNvSpPr>
          <p:nvPr>
            <p:ph type="body" sz="quarter" idx="10"/>
          </p:nvPr>
        </p:nvSpPr>
        <p:spPr>
          <a:xfrm>
            <a:off x="328613" y="2910329"/>
            <a:ext cx="3309610" cy="107722"/>
          </a:xfrm>
        </p:spPr>
        <p:txBody>
          <a:bodyPr/>
          <a:lstStyle/>
          <a:p>
            <a:r>
              <a:rPr lang="en-US" sz="700" dirty="0">
                <a:solidFill>
                  <a:schemeClr val="tx1"/>
                </a:solidFill>
                <a:hlinkClick r:id="rId3">
                  <a:extLst>
                    <a:ext uri="{A12FA001-AC4F-418D-AE19-62706E023703}">
                      <ahyp:hlinkClr xmlns:ahyp="http://schemas.microsoft.com/office/drawing/2018/hyperlinkcolor" val="tx"/>
                    </a:ext>
                  </a:extLst>
                </a:hlinkClick>
              </a:rPr>
              <a:t>Media One NZ</a:t>
            </a:r>
            <a:endParaRPr lang="en-US" sz="700" dirty="0">
              <a:solidFill>
                <a:schemeClr val="tx1"/>
              </a:solidFill>
            </a:endParaRPr>
          </a:p>
        </p:txBody>
      </p:sp>
      <p:sp>
        <p:nvSpPr>
          <p:cNvPr id="23" name="Picture Placeholder 22">
            <a:extLst>
              <a:ext uri="{FF2B5EF4-FFF2-40B4-BE49-F238E27FC236}">
                <a16:creationId xmlns:a16="http://schemas.microsoft.com/office/drawing/2014/main" id="{E6DCBEF1-AD11-48C0-82B5-76E903DF2B0D}"/>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339410"/>
            <a:ext cx="2920387" cy="2492990"/>
          </a:xfrm>
          <a:prstGeom prst="rect">
            <a:avLst/>
          </a:prstGeom>
          <a:noFill/>
        </p:spPr>
        <p:txBody>
          <a:bodyPr wrap="square" lIns="0" tIns="0" rIns="0" bIns="0" anchor="t">
            <a:spAutoFit/>
          </a:bodyPr>
          <a:lstStyle/>
          <a:p>
            <a:pPr defTabSz="457200">
              <a:spcAft>
                <a:spcPts val="800"/>
              </a:spcAft>
              <a:defRPr/>
            </a:pPr>
            <a:r>
              <a:rPr lang="en-US" sz="1200" dirty="0">
                <a:latin typeface="+mj-lt"/>
              </a:rPr>
              <a:t>Why Invest in Security?</a:t>
            </a:r>
          </a:p>
          <a:p>
            <a:pPr defTabSz="457200">
              <a:spcAft>
                <a:spcPts val="800"/>
              </a:spcAft>
              <a:defRPr/>
            </a:pPr>
            <a:r>
              <a:rPr lang="en-US" sz="1000" dirty="0">
                <a:latin typeface="+mj-lt"/>
              </a:rPr>
              <a:t>Risks are Growing: </a:t>
            </a:r>
            <a:r>
              <a:rPr lang="en-US" sz="1000" dirty="0"/>
              <a:t>Phishing, ransomware and data breaches don’t just compromise sensitive customer and business data—they can bring operations to a standstill.</a:t>
            </a:r>
          </a:p>
          <a:p>
            <a:pPr defTabSz="457200">
              <a:spcAft>
                <a:spcPts val="800"/>
              </a:spcAft>
              <a:defRPr/>
            </a:pPr>
            <a:r>
              <a:rPr lang="en-US" sz="1000" dirty="0">
                <a:latin typeface="+mj-lt"/>
              </a:rPr>
              <a:t>The Cost of a Single Breach: </a:t>
            </a:r>
            <a:r>
              <a:rPr lang="en-US" sz="1000" dirty="0"/>
              <a:t>A single security breach can lead to financial losses from downtime, ransom legal fees and recovery costs. The damage to your reputation and customer trust can also be lasting and hard to fix.</a:t>
            </a:r>
          </a:p>
          <a:p>
            <a:pPr defTabSz="457200">
              <a:spcAft>
                <a:spcPts val="800"/>
              </a:spcAft>
              <a:defRPr/>
            </a:pPr>
            <a:r>
              <a:rPr lang="en-US" sz="1000" dirty="0">
                <a:latin typeface="+mj-lt"/>
              </a:rPr>
              <a:t>Regulations are Tightening: </a:t>
            </a:r>
            <a:r>
              <a:rPr lang="en-US" sz="1000" dirty="0"/>
              <a:t>As security requirements become stricter, non-compliance risks hefty fines and legal consequences—challenges that SMBs can’t afford to ignore.</a:t>
            </a:r>
          </a:p>
        </p:txBody>
      </p:sp>
      <p:grpSp>
        <p:nvGrpSpPr>
          <p:cNvPr id="103" name="Group 102">
            <a:extLst>
              <a:ext uri="{FF2B5EF4-FFF2-40B4-BE49-F238E27FC236}">
                <a16:creationId xmlns:a16="http://schemas.microsoft.com/office/drawing/2014/main" id="{87D7ED4F-8C75-4274-87E9-8CE3DCA68A1D}"/>
              </a:ext>
            </a:extLst>
          </p:cNvPr>
          <p:cNvGrpSpPr/>
          <p:nvPr/>
        </p:nvGrpSpPr>
        <p:grpSpPr>
          <a:xfrm>
            <a:off x="3609001" y="4986526"/>
            <a:ext cx="180000" cy="180000"/>
            <a:chOff x="3548550" y="3624452"/>
            <a:chExt cx="180000" cy="180000"/>
          </a:xfrm>
        </p:grpSpPr>
        <p:sp>
          <p:nvSpPr>
            <p:cNvPr id="104" name="Freeform: Shape 103">
              <a:extLst>
                <a:ext uri="{FF2B5EF4-FFF2-40B4-BE49-F238E27FC236}">
                  <a16:creationId xmlns:a16="http://schemas.microsoft.com/office/drawing/2014/main" id="{0F20EE5A-DFBA-44D3-AF96-6479434FC31C}"/>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7D736677-76C8-4633-B805-98A3B349A62E}"/>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425043"/>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019740"/>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5" name="Text Placeholder 24">
            <a:extLst>
              <a:ext uri="{FF2B5EF4-FFF2-40B4-BE49-F238E27FC236}">
                <a16:creationId xmlns:a16="http://schemas.microsoft.com/office/drawing/2014/main" id="{81402358-651D-4606-9264-89714FB03FF7}"/>
              </a:ext>
            </a:extLst>
          </p:cNvPr>
          <p:cNvSpPr>
            <a:spLocks noGrp="1"/>
          </p:cNvSpPr>
          <p:nvPr>
            <p:ph type="body" sz="quarter" idx="12"/>
          </p:nvPr>
        </p:nvSpPr>
        <p:spPr>
          <a:xfrm>
            <a:off x="328611" y="2596371"/>
            <a:ext cx="6404697" cy="246221"/>
          </a:xfrm>
        </p:spPr>
        <p:txBody>
          <a:bodyPr/>
          <a:lstStyle/>
          <a:p>
            <a:r>
              <a:rPr lang="en-US" dirty="0">
                <a:latin typeface="+mj-lt"/>
              </a:rPr>
              <a:t>66% of SMBs in NZ have reported being targeted by a cyber-attack.</a:t>
            </a:r>
          </a:p>
        </p:txBody>
      </p:sp>
      <p:pic>
        <p:nvPicPr>
          <p:cNvPr id="112" name="Picture 111">
            <a:extLst>
              <a:ext uri="{FF2B5EF4-FFF2-40B4-BE49-F238E27FC236}">
                <a16:creationId xmlns:a16="http://schemas.microsoft.com/office/drawing/2014/main" id="{7EA2C9C5-D156-451B-A48C-3C8CDC319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12" y="6816872"/>
            <a:ext cx="6200775" cy="1891800"/>
          </a:xfrm>
          <a:prstGeom prst="rect">
            <a:avLst/>
          </a:prstGeom>
        </p:spPr>
      </p:pic>
      <p:sp>
        <p:nvSpPr>
          <p:cNvPr id="113" name="TextBox 112">
            <a:extLst>
              <a:ext uri="{FF2B5EF4-FFF2-40B4-BE49-F238E27FC236}">
                <a16:creationId xmlns:a16="http://schemas.microsoft.com/office/drawing/2014/main" id="{AAFAB027-667B-4638-AAA4-3937A3014616}"/>
              </a:ext>
            </a:extLst>
          </p:cNvPr>
          <p:cNvSpPr txBox="1"/>
          <p:nvPr/>
        </p:nvSpPr>
        <p:spPr>
          <a:xfrm>
            <a:off x="2235253" y="6995612"/>
            <a:ext cx="866779" cy="153888"/>
          </a:xfrm>
          <a:prstGeom prst="rect">
            <a:avLst/>
          </a:prstGeom>
          <a:noFill/>
        </p:spPr>
        <p:txBody>
          <a:bodyPr wrap="square" lIns="0" tIns="0" rIns="0" bIns="0" rtlCol="0" anchor="ctr">
            <a:spAutoFit/>
          </a:bodyPr>
          <a:lstStyle/>
          <a:p>
            <a:pPr algn="ctr" defTabSz="403433"/>
            <a:r>
              <a:rPr lang="en-US" sz="1000" dirty="0">
                <a:latin typeface="+mj-lt"/>
                <a:cs typeface="Segoe UI Semibold" panose="020B0702040204020203" pitchFamily="34" charset="0"/>
              </a:rPr>
              <a:t>Protect</a:t>
            </a:r>
          </a:p>
        </p:txBody>
      </p:sp>
      <p:cxnSp>
        <p:nvCxnSpPr>
          <p:cNvPr id="114" name="Straight Connector 113">
            <a:extLst>
              <a:ext uri="{FF2B5EF4-FFF2-40B4-BE49-F238E27FC236}">
                <a16:creationId xmlns:a16="http://schemas.microsoft.com/office/drawing/2014/main" id="{B7026F21-5E57-40FF-8A77-08B84CE54480}"/>
              </a:ext>
              <a:ext uri="{C183D7F6-B498-43B3-948B-1728B52AA6E4}">
                <adec:decorative xmlns:adec="http://schemas.microsoft.com/office/drawing/2017/decorative" val="1"/>
              </a:ext>
            </a:extLst>
          </p:cNvPr>
          <p:cNvCxnSpPr>
            <a:cxnSpLocks/>
          </p:cNvCxnSpPr>
          <p:nvPr/>
        </p:nvCxnSpPr>
        <p:spPr>
          <a:xfrm>
            <a:off x="1556016" y="7250800"/>
            <a:ext cx="2225253" cy="0"/>
          </a:xfrm>
          <a:prstGeom prst="line">
            <a:avLst/>
          </a:prstGeom>
          <a:noFill/>
          <a:ln w="12700" cap="flat" cmpd="sng" algn="ctr">
            <a:solidFill>
              <a:srgbClr val="8DC8E8"/>
            </a:solidFill>
            <a:prstDash val="solid"/>
            <a:headEnd type="none" w="lg" len="med"/>
            <a:tailEnd type="none" w="lg" len="med"/>
          </a:ln>
          <a:effectLst/>
        </p:spPr>
      </p:cxnSp>
      <p:sp>
        <p:nvSpPr>
          <p:cNvPr id="115" name="TextBox 114">
            <a:extLst>
              <a:ext uri="{FF2B5EF4-FFF2-40B4-BE49-F238E27FC236}">
                <a16:creationId xmlns:a16="http://schemas.microsoft.com/office/drawing/2014/main" id="{0DCB6143-1569-4E8B-8AEA-4E34F8EF7D70}"/>
              </a:ext>
            </a:extLst>
          </p:cNvPr>
          <p:cNvSpPr txBox="1"/>
          <p:nvPr/>
        </p:nvSpPr>
        <p:spPr>
          <a:xfrm>
            <a:off x="710821" y="6995612"/>
            <a:ext cx="452047" cy="153888"/>
          </a:xfrm>
          <a:prstGeom prst="rect">
            <a:avLst/>
          </a:prstGeom>
          <a:noFill/>
        </p:spPr>
        <p:txBody>
          <a:bodyPr wrap="none" lIns="0" tIns="0" rIns="0" bIns="0" rtlCol="0" anchor="ctr">
            <a:spAutoFit/>
          </a:bodyPr>
          <a:lstStyle/>
          <a:p>
            <a:pPr algn="ctr" defTabSz="403433"/>
            <a:r>
              <a:rPr lang="en-US" sz="1000" dirty="0">
                <a:latin typeface="+mj-lt"/>
                <a:cs typeface="Segoe UI Semibold" panose="020B0702040204020203" pitchFamily="34" charset="0"/>
              </a:rPr>
              <a:t>Identify</a:t>
            </a:r>
          </a:p>
        </p:txBody>
      </p:sp>
      <p:cxnSp>
        <p:nvCxnSpPr>
          <p:cNvPr id="116" name="Straight Connector 115">
            <a:extLst>
              <a:ext uri="{FF2B5EF4-FFF2-40B4-BE49-F238E27FC236}">
                <a16:creationId xmlns:a16="http://schemas.microsoft.com/office/drawing/2014/main" id="{3CC7C9DF-E508-4F1F-893D-391BFDD65AAD}"/>
              </a:ext>
              <a:ext uri="{C183D7F6-B498-43B3-948B-1728B52AA6E4}">
                <adec:decorative xmlns:adec="http://schemas.microsoft.com/office/drawing/2017/decorative" val="1"/>
              </a:ext>
            </a:extLst>
          </p:cNvPr>
          <p:cNvCxnSpPr>
            <a:cxnSpLocks/>
          </p:cNvCxnSpPr>
          <p:nvPr/>
        </p:nvCxnSpPr>
        <p:spPr>
          <a:xfrm>
            <a:off x="457801" y="7250800"/>
            <a:ext cx="958086" cy="0"/>
          </a:xfrm>
          <a:prstGeom prst="line">
            <a:avLst/>
          </a:prstGeom>
          <a:noFill/>
          <a:ln w="12700" cap="flat" cmpd="sng" algn="ctr">
            <a:solidFill>
              <a:srgbClr val="FEA38B"/>
            </a:solidFill>
            <a:prstDash val="solid"/>
            <a:headEnd type="none" w="lg" len="med"/>
            <a:tailEnd type="none" w="lg" len="med"/>
          </a:ln>
          <a:effectLst/>
        </p:spPr>
      </p:cxnSp>
      <p:grpSp>
        <p:nvGrpSpPr>
          <p:cNvPr id="15" name="Group 14">
            <a:extLst>
              <a:ext uri="{FF2B5EF4-FFF2-40B4-BE49-F238E27FC236}">
                <a16:creationId xmlns:a16="http://schemas.microsoft.com/office/drawing/2014/main" id="{80A97C36-42A5-4DAF-AEB0-33B742E5F517}"/>
              </a:ext>
            </a:extLst>
          </p:cNvPr>
          <p:cNvGrpSpPr/>
          <p:nvPr/>
        </p:nvGrpSpPr>
        <p:grpSpPr>
          <a:xfrm>
            <a:off x="630844" y="7426020"/>
            <a:ext cx="612000" cy="612000"/>
            <a:chOff x="630844" y="7426020"/>
            <a:chExt cx="612000" cy="612000"/>
          </a:xfrm>
        </p:grpSpPr>
        <p:pic>
          <p:nvPicPr>
            <p:cNvPr id="117" name="Picture 116">
              <a:extLst>
                <a:ext uri="{FF2B5EF4-FFF2-40B4-BE49-F238E27FC236}">
                  <a16:creationId xmlns:a16="http://schemas.microsoft.com/office/drawing/2014/main" id="{7FF546FB-4C87-4B34-B83C-1CC4EA634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44" y="7426020"/>
              <a:ext cx="612000" cy="612000"/>
            </a:xfrm>
            <a:prstGeom prst="rect">
              <a:avLst/>
            </a:prstGeom>
          </p:spPr>
        </p:pic>
        <p:grpSp>
          <p:nvGrpSpPr>
            <p:cNvPr id="118" name="Graphic 3">
              <a:extLst>
                <a:ext uri="{FF2B5EF4-FFF2-40B4-BE49-F238E27FC236}">
                  <a16:creationId xmlns:a16="http://schemas.microsoft.com/office/drawing/2014/main" id="{63E84D70-8DB3-47EB-A435-49E2317190F4}"/>
                </a:ext>
              </a:extLst>
            </p:cNvPr>
            <p:cNvGrpSpPr/>
            <p:nvPr/>
          </p:nvGrpSpPr>
          <p:grpSpPr>
            <a:xfrm>
              <a:off x="839958" y="7588020"/>
              <a:ext cx="193773" cy="288000"/>
              <a:chOff x="-3542414" y="1918320"/>
              <a:chExt cx="242887" cy="360998"/>
            </a:xfrm>
            <a:noFill/>
          </p:grpSpPr>
          <p:sp>
            <p:nvSpPr>
              <p:cNvPr id="119" name="Freeform: Shape 124">
                <a:extLst>
                  <a:ext uri="{FF2B5EF4-FFF2-40B4-BE49-F238E27FC236}">
                    <a16:creationId xmlns:a16="http://schemas.microsoft.com/office/drawing/2014/main" id="{D1BE86AF-8271-4493-BAF2-986469E00345}"/>
                  </a:ext>
                </a:extLst>
              </p:cNvPr>
              <p:cNvSpPr/>
              <p:nvPr/>
            </p:nvSpPr>
            <p:spPr>
              <a:xfrm>
                <a:off x="-3429066" y="1918320"/>
                <a:ext cx="114299" cy="140969"/>
              </a:xfrm>
              <a:custGeom>
                <a:avLst/>
                <a:gdLst>
                  <a:gd name="connsiteX0" fmla="*/ 114300 w 114299"/>
                  <a:gd name="connsiteY0" fmla="*/ 43815 h 140969"/>
                  <a:gd name="connsiteX1" fmla="*/ 0 w 114299"/>
                  <a:gd name="connsiteY1" fmla="*/ 0 h 140969"/>
                  <a:gd name="connsiteX2" fmla="*/ 0 w 114299"/>
                  <a:gd name="connsiteY2" fmla="*/ 76200 h 140969"/>
                  <a:gd name="connsiteX3" fmla="*/ 0 w 114299"/>
                  <a:gd name="connsiteY3" fmla="*/ 87630 h 140969"/>
                  <a:gd name="connsiteX4" fmla="*/ 0 w 114299"/>
                  <a:gd name="connsiteY4" fmla="*/ 140970 h 140969"/>
                  <a:gd name="connsiteX5" fmla="*/ 19050 w 114299"/>
                  <a:gd name="connsiteY5" fmla="*/ 140970 h 140969"/>
                  <a:gd name="connsiteX6" fmla="*/ 19050 w 114299"/>
                  <a:gd name="connsiteY6" fmla="*/ 80963 h 14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9" h="140969">
                    <a:moveTo>
                      <a:pt x="114300" y="43815"/>
                    </a:moveTo>
                    <a:lnTo>
                      <a:pt x="0" y="0"/>
                    </a:lnTo>
                    <a:lnTo>
                      <a:pt x="0" y="76200"/>
                    </a:lnTo>
                    <a:lnTo>
                      <a:pt x="0" y="87630"/>
                    </a:lnTo>
                    <a:lnTo>
                      <a:pt x="0" y="140970"/>
                    </a:lnTo>
                    <a:lnTo>
                      <a:pt x="19050" y="140970"/>
                    </a:lnTo>
                    <a:lnTo>
                      <a:pt x="19050" y="80963"/>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20" name="Freeform: Shape 170">
                <a:extLst>
                  <a:ext uri="{FF2B5EF4-FFF2-40B4-BE49-F238E27FC236}">
                    <a16:creationId xmlns:a16="http://schemas.microsoft.com/office/drawing/2014/main" id="{C0D1BA82-A378-47D3-8D50-D2F4800A66B2}"/>
                  </a:ext>
                </a:extLst>
              </p:cNvPr>
              <p:cNvSpPr/>
              <p:nvPr/>
            </p:nvSpPr>
            <p:spPr>
              <a:xfrm>
                <a:off x="-3542414" y="2059290"/>
                <a:ext cx="242887" cy="87630"/>
              </a:xfrm>
              <a:custGeom>
                <a:avLst/>
                <a:gdLst>
                  <a:gd name="connsiteX0" fmla="*/ 0 w 242887"/>
                  <a:gd name="connsiteY0" fmla="*/ 20003 h 87630"/>
                  <a:gd name="connsiteX1" fmla="*/ 0 w 242887"/>
                  <a:gd name="connsiteY1" fmla="*/ 87630 h 87630"/>
                  <a:gd name="connsiteX2" fmla="*/ 241935 w 242887"/>
                  <a:gd name="connsiteY2" fmla="*/ 87630 h 87630"/>
                  <a:gd name="connsiteX3" fmla="*/ 241935 w 242887"/>
                  <a:gd name="connsiteY3" fmla="*/ 33338 h 87630"/>
                  <a:gd name="connsiteX4" fmla="*/ 241935 w 242887"/>
                  <a:gd name="connsiteY4" fmla="*/ 33338 h 87630"/>
                  <a:gd name="connsiteX5" fmla="*/ 241935 w 242887"/>
                  <a:gd name="connsiteY5" fmla="*/ 87630 h 87630"/>
                  <a:gd name="connsiteX6" fmla="*/ 242888 w 242887"/>
                  <a:gd name="connsiteY6" fmla="*/ 87630 h 87630"/>
                  <a:gd name="connsiteX7" fmla="*/ 242888 w 242887"/>
                  <a:gd name="connsiteY7" fmla="*/ 19050 h 87630"/>
                  <a:gd name="connsiteX8" fmla="*/ 189547 w 242887"/>
                  <a:gd name="connsiteY8" fmla="*/ 19050 h 87630"/>
                  <a:gd name="connsiteX9" fmla="*/ 189547 w 242887"/>
                  <a:gd name="connsiteY9" fmla="*/ 41910 h 87630"/>
                  <a:gd name="connsiteX10" fmla="*/ 154305 w 242887"/>
                  <a:gd name="connsiteY10" fmla="*/ 41910 h 87630"/>
                  <a:gd name="connsiteX11" fmla="*/ 154305 w 242887"/>
                  <a:gd name="connsiteY11" fmla="*/ 0 h 87630"/>
                  <a:gd name="connsiteX12" fmla="*/ 86677 w 242887"/>
                  <a:gd name="connsiteY12" fmla="*/ 0 h 87630"/>
                  <a:gd name="connsiteX13" fmla="*/ 86677 w 242887"/>
                  <a:gd name="connsiteY13" fmla="*/ 41910 h 87630"/>
                  <a:gd name="connsiteX14" fmla="*/ 51435 w 242887"/>
                  <a:gd name="connsiteY14" fmla="*/ 41910 h 87630"/>
                  <a:gd name="connsiteX15" fmla="*/ 51435 w 242887"/>
                  <a:gd name="connsiteY15" fmla="*/ 20003 h 8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2887" h="87630">
                    <a:moveTo>
                      <a:pt x="0" y="20003"/>
                    </a:moveTo>
                    <a:lnTo>
                      <a:pt x="0" y="87630"/>
                    </a:lnTo>
                    <a:lnTo>
                      <a:pt x="241935" y="87630"/>
                    </a:lnTo>
                    <a:lnTo>
                      <a:pt x="241935" y="33338"/>
                    </a:lnTo>
                    <a:lnTo>
                      <a:pt x="241935" y="33338"/>
                    </a:lnTo>
                    <a:lnTo>
                      <a:pt x="241935" y="87630"/>
                    </a:lnTo>
                    <a:lnTo>
                      <a:pt x="242888" y="87630"/>
                    </a:lnTo>
                    <a:lnTo>
                      <a:pt x="242888" y="19050"/>
                    </a:lnTo>
                    <a:lnTo>
                      <a:pt x="189547" y="19050"/>
                    </a:lnTo>
                    <a:lnTo>
                      <a:pt x="189547" y="41910"/>
                    </a:lnTo>
                    <a:lnTo>
                      <a:pt x="154305" y="41910"/>
                    </a:lnTo>
                    <a:lnTo>
                      <a:pt x="154305" y="0"/>
                    </a:lnTo>
                    <a:lnTo>
                      <a:pt x="86677" y="0"/>
                    </a:lnTo>
                    <a:lnTo>
                      <a:pt x="86677" y="41910"/>
                    </a:lnTo>
                    <a:lnTo>
                      <a:pt x="51435" y="41910"/>
                    </a:lnTo>
                    <a:lnTo>
                      <a:pt x="51435" y="20003"/>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21" name="Freeform: Shape 171">
                <a:extLst>
                  <a:ext uri="{FF2B5EF4-FFF2-40B4-BE49-F238E27FC236}">
                    <a16:creationId xmlns:a16="http://schemas.microsoft.com/office/drawing/2014/main" id="{39CB58A3-47BB-44C0-8BA2-F9C6D68836FF}"/>
                  </a:ext>
                </a:extLst>
              </p:cNvPr>
              <p:cNvSpPr/>
              <p:nvPr/>
            </p:nvSpPr>
            <p:spPr>
              <a:xfrm>
                <a:off x="-3526222" y="2237408"/>
                <a:ext cx="210502" cy="41910"/>
              </a:xfrm>
              <a:custGeom>
                <a:avLst/>
                <a:gdLst>
                  <a:gd name="connsiteX0" fmla="*/ 0 w 210502"/>
                  <a:gd name="connsiteY0" fmla="*/ 0 h 41910"/>
                  <a:gd name="connsiteX1" fmla="*/ 210503 w 210502"/>
                  <a:gd name="connsiteY1" fmla="*/ 0 h 41910"/>
                  <a:gd name="connsiteX2" fmla="*/ 210503 w 210502"/>
                  <a:gd name="connsiteY2" fmla="*/ 41910 h 41910"/>
                  <a:gd name="connsiteX3" fmla="*/ 0 w 210502"/>
                  <a:gd name="connsiteY3" fmla="*/ 41910 h 41910"/>
                </a:gdLst>
                <a:ahLst/>
                <a:cxnLst>
                  <a:cxn ang="0">
                    <a:pos x="connsiteX0" y="connsiteY0"/>
                  </a:cxn>
                  <a:cxn ang="0">
                    <a:pos x="connsiteX1" y="connsiteY1"/>
                  </a:cxn>
                  <a:cxn ang="0">
                    <a:pos x="connsiteX2" y="connsiteY2"/>
                  </a:cxn>
                  <a:cxn ang="0">
                    <a:pos x="connsiteX3" y="connsiteY3"/>
                  </a:cxn>
                </a:cxnLst>
                <a:rect l="l" t="t" r="r" b="b"/>
                <a:pathLst>
                  <a:path w="210502" h="41910">
                    <a:moveTo>
                      <a:pt x="0" y="0"/>
                    </a:moveTo>
                    <a:lnTo>
                      <a:pt x="210503" y="0"/>
                    </a:lnTo>
                    <a:lnTo>
                      <a:pt x="210503" y="41910"/>
                    </a:lnTo>
                    <a:lnTo>
                      <a:pt x="0" y="41910"/>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22" name="Freeform: Shape 172">
                <a:extLst>
                  <a:ext uri="{FF2B5EF4-FFF2-40B4-BE49-F238E27FC236}">
                    <a16:creationId xmlns:a16="http://schemas.microsoft.com/office/drawing/2014/main" id="{7B5F3F87-82FC-4FB9-BD3E-271AA00BDB98}"/>
                  </a:ext>
                </a:extLst>
              </p:cNvPr>
              <p:cNvSpPr/>
              <p:nvPr/>
            </p:nvSpPr>
            <p:spPr>
              <a:xfrm>
                <a:off x="-3490979" y="2171208"/>
                <a:ext cx="141922" cy="41910"/>
              </a:xfrm>
              <a:custGeom>
                <a:avLst/>
                <a:gdLst>
                  <a:gd name="connsiteX0" fmla="*/ 0 w 141922"/>
                  <a:gd name="connsiteY0" fmla="*/ 0 h 48577"/>
                  <a:gd name="connsiteX1" fmla="*/ 141923 w 141922"/>
                  <a:gd name="connsiteY1" fmla="*/ 0 h 48577"/>
                  <a:gd name="connsiteX2" fmla="*/ 141923 w 141922"/>
                  <a:gd name="connsiteY2" fmla="*/ 48578 h 48577"/>
                  <a:gd name="connsiteX3" fmla="*/ 0 w 141922"/>
                  <a:gd name="connsiteY3" fmla="*/ 48578 h 48577"/>
                </a:gdLst>
                <a:ahLst/>
                <a:cxnLst>
                  <a:cxn ang="0">
                    <a:pos x="connsiteX0" y="connsiteY0"/>
                  </a:cxn>
                  <a:cxn ang="0">
                    <a:pos x="connsiteX1" y="connsiteY1"/>
                  </a:cxn>
                  <a:cxn ang="0">
                    <a:pos x="connsiteX2" y="connsiteY2"/>
                  </a:cxn>
                  <a:cxn ang="0">
                    <a:pos x="connsiteX3" y="connsiteY3"/>
                  </a:cxn>
                </a:cxnLst>
                <a:rect l="l" t="t" r="r" b="b"/>
                <a:pathLst>
                  <a:path w="141922" h="48577">
                    <a:moveTo>
                      <a:pt x="0" y="0"/>
                    </a:moveTo>
                    <a:lnTo>
                      <a:pt x="141923" y="0"/>
                    </a:lnTo>
                    <a:lnTo>
                      <a:pt x="141923" y="48578"/>
                    </a:lnTo>
                    <a:lnTo>
                      <a:pt x="0" y="48578"/>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grpSp>
      </p:grpSp>
      <p:sp>
        <p:nvSpPr>
          <p:cNvPr id="124" name="TextBox 123">
            <a:extLst>
              <a:ext uri="{FF2B5EF4-FFF2-40B4-BE49-F238E27FC236}">
                <a16:creationId xmlns:a16="http://schemas.microsoft.com/office/drawing/2014/main" id="{3E9D2B18-7C20-4862-B678-FBE5F7C7BA56}"/>
              </a:ext>
            </a:extLst>
          </p:cNvPr>
          <p:cNvSpPr txBox="1"/>
          <p:nvPr/>
        </p:nvSpPr>
        <p:spPr>
          <a:xfrm>
            <a:off x="432844" y="8102775"/>
            <a:ext cx="1008000" cy="369332"/>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Microsoft Defender Vulnerability </a:t>
            </a:r>
            <a:br>
              <a:rPr lang="en-US" sz="800" dirty="0">
                <a:latin typeface="+mj-lt"/>
              </a:rPr>
            </a:br>
            <a:r>
              <a:rPr lang="en-US" sz="800" dirty="0">
                <a:latin typeface="+mj-lt"/>
              </a:rPr>
              <a:t>Management</a:t>
            </a:r>
          </a:p>
        </p:txBody>
      </p:sp>
      <p:sp>
        <p:nvSpPr>
          <p:cNvPr id="126" name="TextBox 125">
            <a:extLst>
              <a:ext uri="{FF2B5EF4-FFF2-40B4-BE49-F238E27FC236}">
                <a16:creationId xmlns:a16="http://schemas.microsoft.com/office/drawing/2014/main" id="{26ACFD9F-5259-47F6-82C8-1AC478183D7A}"/>
              </a:ext>
            </a:extLst>
          </p:cNvPr>
          <p:cNvSpPr txBox="1"/>
          <p:nvPr/>
        </p:nvSpPr>
        <p:spPr>
          <a:xfrm>
            <a:off x="396844" y="8902111"/>
            <a:ext cx="1080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Helps identify weaknesses and recommends ways </a:t>
            </a:r>
            <a:br>
              <a:rPr lang="en-US" sz="800" dirty="0"/>
            </a:br>
            <a:r>
              <a:rPr lang="en-US" sz="800" dirty="0"/>
              <a:t>to strengthen </a:t>
            </a:r>
            <a:br>
              <a:rPr lang="en-US" sz="800" dirty="0"/>
            </a:br>
            <a:r>
              <a:rPr lang="en-US" sz="800" dirty="0"/>
              <a:t>your security </a:t>
            </a:r>
          </a:p>
        </p:txBody>
      </p:sp>
      <p:grpSp>
        <p:nvGrpSpPr>
          <p:cNvPr id="16" name="Group 15">
            <a:extLst>
              <a:ext uri="{FF2B5EF4-FFF2-40B4-BE49-F238E27FC236}">
                <a16:creationId xmlns:a16="http://schemas.microsoft.com/office/drawing/2014/main" id="{C10E7F6F-E9DB-475A-BD80-60A1BB1E4331}"/>
              </a:ext>
            </a:extLst>
          </p:cNvPr>
          <p:cNvGrpSpPr/>
          <p:nvPr/>
        </p:nvGrpSpPr>
        <p:grpSpPr>
          <a:xfrm>
            <a:off x="1790782" y="7426020"/>
            <a:ext cx="612000" cy="612000"/>
            <a:chOff x="1790782" y="7426020"/>
            <a:chExt cx="612000" cy="612000"/>
          </a:xfrm>
        </p:grpSpPr>
        <p:pic>
          <p:nvPicPr>
            <p:cNvPr id="128" name="Picture 127">
              <a:extLst>
                <a:ext uri="{FF2B5EF4-FFF2-40B4-BE49-F238E27FC236}">
                  <a16:creationId xmlns:a16="http://schemas.microsoft.com/office/drawing/2014/main" id="{ADD5755A-190C-4B4D-9AD8-1926359228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790782" y="7426020"/>
              <a:ext cx="612000" cy="612000"/>
            </a:xfrm>
            <a:prstGeom prst="rect">
              <a:avLst/>
            </a:prstGeom>
          </p:spPr>
        </p:pic>
        <p:grpSp>
          <p:nvGrpSpPr>
            <p:cNvPr id="130" name="Group 129">
              <a:extLst>
                <a:ext uri="{FF2B5EF4-FFF2-40B4-BE49-F238E27FC236}">
                  <a16:creationId xmlns:a16="http://schemas.microsoft.com/office/drawing/2014/main" id="{2CF8172F-2583-4F19-864B-8D9E68F79910}"/>
                </a:ext>
              </a:extLst>
            </p:cNvPr>
            <p:cNvGrpSpPr/>
            <p:nvPr/>
          </p:nvGrpSpPr>
          <p:grpSpPr>
            <a:xfrm>
              <a:off x="1982099" y="7613374"/>
              <a:ext cx="229366" cy="237293"/>
              <a:chOff x="1957387" y="3184263"/>
              <a:chExt cx="356248" cy="368562"/>
            </a:xfrm>
            <a:noFill/>
          </p:grpSpPr>
          <p:sp>
            <p:nvSpPr>
              <p:cNvPr id="131" name="Freeform: Shape 174">
                <a:extLst>
                  <a:ext uri="{FF2B5EF4-FFF2-40B4-BE49-F238E27FC236}">
                    <a16:creationId xmlns:a16="http://schemas.microsoft.com/office/drawing/2014/main" id="{18EDBCDF-7CA7-4F6B-AEF1-E0C3B061F3E0}"/>
                  </a:ext>
                </a:extLst>
              </p:cNvPr>
              <p:cNvSpPr/>
              <p:nvPr/>
            </p:nvSpPr>
            <p:spPr>
              <a:xfrm>
                <a:off x="1985608" y="3218144"/>
                <a:ext cx="297425" cy="297426"/>
              </a:xfrm>
              <a:custGeom>
                <a:avLst/>
                <a:gdLst>
                  <a:gd name="connsiteX0" fmla="*/ 181927 w 240029"/>
                  <a:gd name="connsiteY0" fmla="*/ 72390 h 240030"/>
                  <a:gd name="connsiteX1" fmla="*/ 168592 w 240029"/>
                  <a:gd name="connsiteY1" fmla="*/ 72390 h 240030"/>
                  <a:gd name="connsiteX2" fmla="*/ 168592 w 240029"/>
                  <a:gd name="connsiteY2" fmla="*/ 58103 h 240030"/>
                  <a:gd name="connsiteX3" fmla="*/ 167640 w 240029"/>
                  <a:gd name="connsiteY3" fmla="*/ 0 h 240030"/>
                  <a:gd name="connsiteX4" fmla="*/ 0 w 240029"/>
                  <a:gd name="connsiteY4" fmla="*/ 0 h 240030"/>
                  <a:gd name="connsiteX5" fmla="*/ 0 w 240029"/>
                  <a:gd name="connsiteY5" fmla="*/ 168593 h 240030"/>
                  <a:gd name="connsiteX6" fmla="*/ 59055 w 240029"/>
                  <a:gd name="connsiteY6" fmla="*/ 169545 h 240030"/>
                  <a:gd name="connsiteX7" fmla="*/ 73342 w 240029"/>
                  <a:gd name="connsiteY7" fmla="*/ 169545 h 240030"/>
                  <a:gd name="connsiteX8" fmla="*/ 73342 w 240029"/>
                  <a:gd name="connsiteY8" fmla="*/ 183833 h 240030"/>
                  <a:gd name="connsiteX9" fmla="*/ 73342 w 240029"/>
                  <a:gd name="connsiteY9" fmla="*/ 240030 h 240030"/>
                  <a:gd name="connsiteX10" fmla="*/ 240030 w 240029"/>
                  <a:gd name="connsiteY10" fmla="*/ 240030 h 240030"/>
                  <a:gd name="connsiteX11" fmla="*/ 240030 w 240029"/>
                  <a:gd name="connsiteY11" fmla="*/ 72390 h 24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29" h="240030">
                    <a:moveTo>
                      <a:pt x="181927" y="72390"/>
                    </a:moveTo>
                    <a:lnTo>
                      <a:pt x="168592" y="72390"/>
                    </a:lnTo>
                    <a:lnTo>
                      <a:pt x="168592" y="58103"/>
                    </a:lnTo>
                    <a:lnTo>
                      <a:pt x="167640" y="0"/>
                    </a:lnTo>
                    <a:lnTo>
                      <a:pt x="0" y="0"/>
                    </a:lnTo>
                    <a:lnTo>
                      <a:pt x="0" y="168593"/>
                    </a:lnTo>
                    <a:lnTo>
                      <a:pt x="59055" y="169545"/>
                    </a:lnTo>
                    <a:lnTo>
                      <a:pt x="73342" y="169545"/>
                    </a:lnTo>
                    <a:lnTo>
                      <a:pt x="73342" y="183833"/>
                    </a:lnTo>
                    <a:lnTo>
                      <a:pt x="73342" y="240030"/>
                    </a:lnTo>
                    <a:lnTo>
                      <a:pt x="240030" y="240030"/>
                    </a:lnTo>
                    <a:lnTo>
                      <a:pt x="240030" y="72390"/>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grpSp>
            <p:nvGrpSpPr>
              <p:cNvPr id="132" name="Group 131">
                <a:extLst>
                  <a:ext uri="{FF2B5EF4-FFF2-40B4-BE49-F238E27FC236}">
                    <a16:creationId xmlns:a16="http://schemas.microsoft.com/office/drawing/2014/main" id="{D5967690-6C57-4824-9736-6BB8C4930D65}"/>
                  </a:ext>
                </a:extLst>
              </p:cNvPr>
              <p:cNvGrpSpPr/>
              <p:nvPr/>
            </p:nvGrpSpPr>
            <p:grpSpPr>
              <a:xfrm>
                <a:off x="1957387" y="3463035"/>
                <a:ext cx="97277" cy="89790"/>
                <a:chOff x="1957387" y="3463035"/>
                <a:chExt cx="97277" cy="89790"/>
              </a:xfrm>
              <a:grpFill/>
            </p:grpSpPr>
            <p:cxnSp>
              <p:nvCxnSpPr>
                <p:cNvPr id="137" name="Straight Arrow Connector 136">
                  <a:extLst>
                    <a:ext uri="{FF2B5EF4-FFF2-40B4-BE49-F238E27FC236}">
                      <a16:creationId xmlns:a16="http://schemas.microsoft.com/office/drawing/2014/main" id="{11A8E8CB-A6ED-4F85-A450-959483C151D1}"/>
                    </a:ext>
                  </a:extLst>
                </p:cNvPr>
                <p:cNvCxnSpPr>
                  <a:cxnSpLocks/>
                </p:cNvCxnSpPr>
                <p:nvPr/>
              </p:nvCxnSpPr>
              <p:spPr>
                <a:xfrm flipV="1">
                  <a:off x="1957387" y="3469465"/>
                  <a:ext cx="81049" cy="83360"/>
                </a:xfrm>
                <a:prstGeom prst="straightConnector1">
                  <a:avLst/>
                </a:prstGeom>
                <a:grpFill/>
                <a:ln w="6350" cap="flat">
                  <a:solidFill>
                    <a:schemeClr val="tx1"/>
                  </a:solidFill>
                  <a:prstDash val="solid"/>
                  <a:miter/>
                  <a:tailEnd type="none" w="lg" len="sm"/>
                </a:ln>
              </p:spPr>
            </p:cxnSp>
            <p:cxnSp>
              <p:nvCxnSpPr>
                <p:cNvPr id="138" name="Straight Connector 137">
                  <a:extLst>
                    <a:ext uri="{FF2B5EF4-FFF2-40B4-BE49-F238E27FC236}">
                      <a16:creationId xmlns:a16="http://schemas.microsoft.com/office/drawing/2014/main" id="{B67FEFA3-CF66-49D8-BBB2-74A7DC4D07BB}"/>
                    </a:ext>
                  </a:extLst>
                </p:cNvPr>
                <p:cNvCxnSpPr>
                  <a:cxnSpLocks/>
                </p:cNvCxnSpPr>
                <p:nvPr/>
              </p:nvCxnSpPr>
              <p:spPr>
                <a:xfrm>
                  <a:off x="1976438" y="3463035"/>
                  <a:ext cx="78226" cy="0"/>
                </a:xfrm>
                <a:prstGeom prst="line">
                  <a:avLst/>
                </a:prstGeom>
                <a:grpFill/>
                <a:ln w="6350" cap="flat">
                  <a:solidFill>
                    <a:schemeClr val="tx1"/>
                  </a:solidFill>
                  <a:prstDash val="solid"/>
                  <a:miter/>
                  <a:tailEnd type="none" w="lg" len="sm"/>
                </a:ln>
              </p:spPr>
            </p:cxnSp>
            <p:cxnSp>
              <p:nvCxnSpPr>
                <p:cNvPr id="139" name="Straight Connector 138">
                  <a:extLst>
                    <a:ext uri="{FF2B5EF4-FFF2-40B4-BE49-F238E27FC236}">
                      <a16:creationId xmlns:a16="http://schemas.microsoft.com/office/drawing/2014/main" id="{7A122444-DA09-4F77-BB85-7437CDC313A9}"/>
                    </a:ext>
                  </a:extLst>
                </p:cNvPr>
                <p:cNvCxnSpPr>
                  <a:cxnSpLocks/>
                </p:cNvCxnSpPr>
                <p:nvPr/>
              </p:nvCxnSpPr>
              <p:spPr>
                <a:xfrm>
                  <a:off x="2045942" y="3465416"/>
                  <a:ext cx="0" cy="64424"/>
                </a:xfrm>
                <a:prstGeom prst="line">
                  <a:avLst/>
                </a:prstGeom>
                <a:grpFill/>
                <a:ln w="6350" cap="flat">
                  <a:solidFill>
                    <a:schemeClr val="tx1"/>
                  </a:solidFill>
                  <a:prstDash val="solid"/>
                  <a:miter/>
                  <a:tailEnd type="none" w="lg" len="sm"/>
                </a:ln>
              </p:spPr>
            </p:cxnSp>
          </p:grpSp>
          <p:grpSp>
            <p:nvGrpSpPr>
              <p:cNvPr id="133" name="Group 132">
                <a:extLst>
                  <a:ext uri="{FF2B5EF4-FFF2-40B4-BE49-F238E27FC236}">
                    <a16:creationId xmlns:a16="http://schemas.microsoft.com/office/drawing/2014/main" id="{94FF9BA9-54D0-4EE2-8FC2-99726523EE0F}"/>
                  </a:ext>
                </a:extLst>
              </p:cNvPr>
              <p:cNvGrpSpPr/>
              <p:nvPr/>
            </p:nvGrpSpPr>
            <p:grpSpPr>
              <a:xfrm flipH="1" flipV="1">
                <a:off x="2216358" y="3184263"/>
                <a:ext cx="97277" cy="89790"/>
                <a:chOff x="1957387" y="3463035"/>
                <a:chExt cx="97277" cy="89790"/>
              </a:xfrm>
              <a:grpFill/>
            </p:grpSpPr>
            <p:cxnSp>
              <p:nvCxnSpPr>
                <p:cNvPr id="134" name="Straight Arrow Connector 133">
                  <a:extLst>
                    <a:ext uri="{FF2B5EF4-FFF2-40B4-BE49-F238E27FC236}">
                      <a16:creationId xmlns:a16="http://schemas.microsoft.com/office/drawing/2014/main" id="{3E0E0D00-71E9-4F50-A9AF-A8C48226F044}"/>
                    </a:ext>
                  </a:extLst>
                </p:cNvPr>
                <p:cNvCxnSpPr>
                  <a:cxnSpLocks/>
                </p:cNvCxnSpPr>
                <p:nvPr/>
              </p:nvCxnSpPr>
              <p:spPr>
                <a:xfrm flipV="1">
                  <a:off x="1957387" y="3469465"/>
                  <a:ext cx="81049" cy="83360"/>
                </a:xfrm>
                <a:prstGeom prst="straightConnector1">
                  <a:avLst/>
                </a:prstGeom>
                <a:grpFill/>
                <a:ln w="6350" cap="flat">
                  <a:solidFill>
                    <a:schemeClr val="tx1"/>
                  </a:solidFill>
                  <a:prstDash val="solid"/>
                  <a:miter/>
                  <a:tailEnd type="none" w="lg" len="sm"/>
                </a:ln>
              </p:spPr>
            </p:cxnSp>
            <p:cxnSp>
              <p:nvCxnSpPr>
                <p:cNvPr id="135" name="Straight Connector 134">
                  <a:extLst>
                    <a:ext uri="{FF2B5EF4-FFF2-40B4-BE49-F238E27FC236}">
                      <a16:creationId xmlns:a16="http://schemas.microsoft.com/office/drawing/2014/main" id="{9B3DF1AE-DF5F-45F5-B8A7-A44E0C3EB7F4}"/>
                    </a:ext>
                  </a:extLst>
                </p:cNvPr>
                <p:cNvCxnSpPr>
                  <a:cxnSpLocks/>
                </p:cNvCxnSpPr>
                <p:nvPr/>
              </p:nvCxnSpPr>
              <p:spPr>
                <a:xfrm>
                  <a:off x="1976438" y="3463035"/>
                  <a:ext cx="78226" cy="0"/>
                </a:xfrm>
                <a:prstGeom prst="line">
                  <a:avLst/>
                </a:prstGeom>
                <a:grpFill/>
                <a:ln w="6350" cap="flat">
                  <a:solidFill>
                    <a:schemeClr val="tx1"/>
                  </a:solidFill>
                  <a:prstDash val="solid"/>
                  <a:miter/>
                  <a:tailEnd type="none" w="lg" len="sm"/>
                </a:ln>
              </p:spPr>
            </p:cxnSp>
            <p:cxnSp>
              <p:nvCxnSpPr>
                <p:cNvPr id="136" name="Straight Connector 135">
                  <a:extLst>
                    <a:ext uri="{FF2B5EF4-FFF2-40B4-BE49-F238E27FC236}">
                      <a16:creationId xmlns:a16="http://schemas.microsoft.com/office/drawing/2014/main" id="{6A100EA7-7F98-462A-BB63-191C3D4CD8E7}"/>
                    </a:ext>
                  </a:extLst>
                </p:cNvPr>
                <p:cNvCxnSpPr>
                  <a:cxnSpLocks/>
                </p:cNvCxnSpPr>
                <p:nvPr/>
              </p:nvCxnSpPr>
              <p:spPr>
                <a:xfrm>
                  <a:off x="2045942" y="3465416"/>
                  <a:ext cx="0" cy="64424"/>
                </a:xfrm>
                <a:prstGeom prst="line">
                  <a:avLst/>
                </a:prstGeom>
                <a:grpFill/>
                <a:ln w="6350" cap="flat">
                  <a:solidFill>
                    <a:schemeClr val="tx1"/>
                  </a:solidFill>
                  <a:prstDash val="solid"/>
                  <a:miter/>
                  <a:tailEnd type="none" w="lg" len="sm"/>
                </a:ln>
              </p:spPr>
            </p:cxnSp>
          </p:grpSp>
        </p:grpSp>
      </p:grpSp>
      <p:sp>
        <p:nvSpPr>
          <p:cNvPr id="140" name="TextBox 139">
            <a:extLst>
              <a:ext uri="{FF2B5EF4-FFF2-40B4-BE49-F238E27FC236}">
                <a16:creationId xmlns:a16="http://schemas.microsoft.com/office/drawing/2014/main" id="{C632D478-40B7-44C5-AD7C-2122350A1532}"/>
              </a:ext>
            </a:extLst>
          </p:cNvPr>
          <p:cNvSpPr txBox="1"/>
          <p:nvPr/>
        </p:nvSpPr>
        <p:spPr>
          <a:xfrm>
            <a:off x="1592782" y="8102775"/>
            <a:ext cx="1008000" cy="246221"/>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Attack Surface </a:t>
            </a:r>
            <a:br>
              <a:rPr lang="en-US" sz="800" dirty="0">
                <a:latin typeface="+mj-lt"/>
              </a:rPr>
            </a:br>
            <a:r>
              <a:rPr lang="en-US" sz="800" dirty="0">
                <a:latin typeface="+mj-lt"/>
              </a:rPr>
              <a:t>Reduction</a:t>
            </a:r>
          </a:p>
        </p:txBody>
      </p:sp>
      <p:sp>
        <p:nvSpPr>
          <p:cNvPr id="141" name="TextBox 140">
            <a:extLst>
              <a:ext uri="{FF2B5EF4-FFF2-40B4-BE49-F238E27FC236}">
                <a16:creationId xmlns:a16="http://schemas.microsoft.com/office/drawing/2014/main" id="{97DA9303-00A0-43FF-8949-80A9647BA03C}"/>
              </a:ext>
            </a:extLst>
          </p:cNvPr>
          <p:cNvSpPr txBox="1"/>
          <p:nvPr/>
        </p:nvSpPr>
        <p:spPr>
          <a:xfrm>
            <a:off x="1556782" y="8902111"/>
            <a:ext cx="1080000" cy="492443"/>
          </a:xfrm>
          <a:prstGeom prst="rect">
            <a:avLst/>
          </a:prstGeom>
          <a:noFill/>
        </p:spPr>
        <p:txBody>
          <a:bodyPr wrap="square" lIns="36000" tIns="0" rIns="36000" bIns="0" anchor="t" anchorCtr="0">
            <a:spAutoFit/>
          </a:bodyPr>
          <a:lstStyle/>
          <a:p>
            <a:pPr algn="ctr" defTabSz="806837">
              <a:spcAft>
                <a:spcPts val="800"/>
              </a:spcAft>
              <a:defRPr/>
            </a:pPr>
            <a:r>
              <a:rPr lang="en-US" sz="800" dirty="0"/>
              <a:t>Helps </a:t>
            </a:r>
            <a:r>
              <a:rPr lang="en-US" sz="800" dirty="0" err="1"/>
              <a:t>minimise</a:t>
            </a:r>
            <a:r>
              <a:rPr lang="en-US" sz="800" dirty="0"/>
              <a:t> the areas of your business that are open </a:t>
            </a:r>
            <a:br>
              <a:rPr lang="en-US" sz="800" dirty="0"/>
            </a:br>
            <a:r>
              <a:rPr lang="en-US" sz="800" dirty="0"/>
              <a:t>to attack </a:t>
            </a:r>
          </a:p>
        </p:txBody>
      </p:sp>
      <p:grpSp>
        <p:nvGrpSpPr>
          <p:cNvPr id="17" name="Group 16">
            <a:extLst>
              <a:ext uri="{FF2B5EF4-FFF2-40B4-BE49-F238E27FC236}">
                <a16:creationId xmlns:a16="http://schemas.microsoft.com/office/drawing/2014/main" id="{92748F0F-F4F1-477F-9020-05A828CCDE46}"/>
              </a:ext>
            </a:extLst>
          </p:cNvPr>
          <p:cNvGrpSpPr/>
          <p:nvPr/>
        </p:nvGrpSpPr>
        <p:grpSpPr>
          <a:xfrm>
            <a:off x="2950720" y="7426020"/>
            <a:ext cx="612000" cy="612000"/>
            <a:chOff x="2950720" y="7426020"/>
            <a:chExt cx="612000" cy="612000"/>
          </a:xfrm>
        </p:grpSpPr>
        <p:grpSp>
          <p:nvGrpSpPr>
            <p:cNvPr id="142" name="Group 141">
              <a:extLst>
                <a:ext uri="{FF2B5EF4-FFF2-40B4-BE49-F238E27FC236}">
                  <a16:creationId xmlns:a16="http://schemas.microsoft.com/office/drawing/2014/main" id="{5CD52538-852F-482E-865E-F8E9900881B3}"/>
                </a:ext>
              </a:extLst>
            </p:cNvPr>
            <p:cNvGrpSpPr/>
            <p:nvPr/>
          </p:nvGrpSpPr>
          <p:grpSpPr>
            <a:xfrm>
              <a:off x="3135758" y="7603073"/>
              <a:ext cx="241924" cy="257894"/>
              <a:chOff x="3109451" y="3184263"/>
              <a:chExt cx="375752" cy="400560"/>
            </a:xfrm>
            <a:noFill/>
          </p:grpSpPr>
          <p:sp>
            <p:nvSpPr>
              <p:cNvPr id="143" name="Freeform: Shape 186">
                <a:extLst>
                  <a:ext uri="{FF2B5EF4-FFF2-40B4-BE49-F238E27FC236}">
                    <a16:creationId xmlns:a16="http://schemas.microsoft.com/office/drawing/2014/main" id="{C01A75C9-392F-4A55-9B52-6B9A9D4F6771}"/>
                  </a:ext>
                </a:extLst>
              </p:cNvPr>
              <p:cNvSpPr/>
              <p:nvPr/>
            </p:nvSpPr>
            <p:spPr>
              <a:xfrm>
                <a:off x="3112240" y="3186985"/>
                <a:ext cx="372963" cy="397838"/>
              </a:xfrm>
              <a:custGeom>
                <a:avLst/>
                <a:gdLst>
                  <a:gd name="connsiteX0" fmla="*/ 203835 w 300990"/>
                  <a:gd name="connsiteY0" fmla="*/ 16265 h 321065"/>
                  <a:gd name="connsiteX1" fmla="*/ 150495 w 300990"/>
                  <a:gd name="connsiteY1" fmla="*/ 73 h 321065"/>
                  <a:gd name="connsiteX2" fmla="*/ 97155 w 300990"/>
                  <a:gd name="connsiteY2" fmla="*/ 17217 h 321065"/>
                  <a:gd name="connsiteX3" fmla="*/ 0 w 300990"/>
                  <a:gd name="connsiteY3" fmla="*/ 43887 h 321065"/>
                  <a:gd name="connsiteX4" fmla="*/ 0 w 300990"/>
                  <a:gd name="connsiteY4" fmla="*/ 119135 h 321065"/>
                  <a:gd name="connsiteX5" fmla="*/ 5715 w 300990"/>
                  <a:gd name="connsiteY5" fmla="*/ 161045 h 321065"/>
                  <a:gd name="connsiteX6" fmla="*/ 5715 w 300990"/>
                  <a:gd name="connsiteY6" fmla="*/ 161045 h 321065"/>
                  <a:gd name="connsiteX7" fmla="*/ 150495 w 300990"/>
                  <a:gd name="connsiteY7" fmla="*/ 321065 h 321065"/>
                  <a:gd name="connsiteX8" fmla="*/ 295275 w 300990"/>
                  <a:gd name="connsiteY8" fmla="*/ 161045 h 321065"/>
                  <a:gd name="connsiteX9" fmla="*/ 295275 w 300990"/>
                  <a:gd name="connsiteY9" fmla="*/ 160092 h 321065"/>
                  <a:gd name="connsiteX10" fmla="*/ 295275 w 300990"/>
                  <a:gd name="connsiteY10" fmla="*/ 160092 h 321065"/>
                  <a:gd name="connsiteX11" fmla="*/ 300990 w 300990"/>
                  <a:gd name="connsiteY11" fmla="*/ 118183 h 321065"/>
                  <a:gd name="connsiteX12" fmla="*/ 300990 w 300990"/>
                  <a:gd name="connsiteY12" fmla="*/ 42935 h 321065"/>
                  <a:gd name="connsiteX13" fmla="*/ 203835 w 300990"/>
                  <a:gd name="connsiteY13" fmla="*/ 16265 h 321065"/>
                  <a:gd name="connsiteX14" fmla="*/ 203835 w 300990"/>
                  <a:gd name="connsiteY14" fmla="*/ 16265 h 32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990" h="321065">
                    <a:moveTo>
                      <a:pt x="203835" y="16265"/>
                    </a:moveTo>
                    <a:cubicBezTo>
                      <a:pt x="190500" y="5787"/>
                      <a:pt x="171450" y="73"/>
                      <a:pt x="150495" y="73"/>
                    </a:cubicBezTo>
                    <a:cubicBezTo>
                      <a:pt x="130493" y="-880"/>
                      <a:pt x="118110" y="7692"/>
                      <a:pt x="97155" y="17217"/>
                    </a:cubicBezTo>
                    <a:cubicBezTo>
                      <a:pt x="66675" y="28648"/>
                      <a:pt x="38100" y="43887"/>
                      <a:pt x="0" y="43887"/>
                    </a:cubicBezTo>
                    <a:lnTo>
                      <a:pt x="0" y="119135"/>
                    </a:lnTo>
                    <a:cubicBezTo>
                      <a:pt x="0" y="133423"/>
                      <a:pt x="1905" y="147710"/>
                      <a:pt x="5715" y="161045"/>
                    </a:cubicBezTo>
                    <a:lnTo>
                      <a:pt x="5715" y="161045"/>
                    </a:lnTo>
                    <a:cubicBezTo>
                      <a:pt x="22860" y="222958"/>
                      <a:pt x="74295" y="278203"/>
                      <a:pt x="150495" y="321065"/>
                    </a:cubicBezTo>
                    <a:cubicBezTo>
                      <a:pt x="227648" y="278203"/>
                      <a:pt x="279083" y="222958"/>
                      <a:pt x="295275" y="161045"/>
                    </a:cubicBezTo>
                    <a:lnTo>
                      <a:pt x="295275" y="160092"/>
                    </a:lnTo>
                    <a:lnTo>
                      <a:pt x="295275" y="160092"/>
                    </a:lnTo>
                    <a:cubicBezTo>
                      <a:pt x="299085" y="146758"/>
                      <a:pt x="300990" y="131517"/>
                      <a:pt x="300990" y="118183"/>
                    </a:cubicBezTo>
                    <a:lnTo>
                      <a:pt x="300990" y="42935"/>
                    </a:lnTo>
                    <a:cubicBezTo>
                      <a:pt x="261938" y="42935"/>
                      <a:pt x="228600" y="33410"/>
                      <a:pt x="203835" y="16265"/>
                    </a:cubicBezTo>
                    <a:lnTo>
                      <a:pt x="203835" y="16265"/>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cxnSp>
            <p:nvCxnSpPr>
              <p:cNvPr id="144" name="Straight Connector 143">
                <a:extLst>
                  <a:ext uri="{FF2B5EF4-FFF2-40B4-BE49-F238E27FC236}">
                    <a16:creationId xmlns:a16="http://schemas.microsoft.com/office/drawing/2014/main" id="{39EA4478-DE1D-4212-B040-CEB9B5658295}"/>
                  </a:ext>
                </a:extLst>
              </p:cNvPr>
              <p:cNvCxnSpPr>
                <a:cxnSpLocks/>
                <a:endCxn id="143" idx="7"/>
              </p:cNvCxnSpPr>
              <p:nvPr/>
            </p:nvCxnSpPr>
            <p:spPr>
              <a:xfrm>
                <a:off x="3298548" y="3184263"/>
                <a:ext cx="174" cy="400560"/>
              </a:xfrm>
              <a:prstGeom prst="line">
                <a:avLst/>
              </a:prstGeom>
              <a:grpFill/>
              <a:ln w="6350" cap="flat">
                <a:solidFill>
                  <a:schemeClr val="tx1"/>
                </a:solidFill>
                <a:prstDash val="solid"/>
                <a:miter/>
              </a:ln>
            </p:spPr>
          </p:cxnSp>
          <p:cxnSp>
            <p:nvCxnSpPr>
              <p:cNvPr id="145" name="Straight Connector 144">
                <a:extLst>
                  <a:ext uri="{FF2B5EF4-FFF2-40B4-BE49-F238E27FC236}">
                    <a16:creationId xmlns:a16="http://schemas.microsoft.com/office/drawing/2014/main" id="{59844248-61F9-494A-AF62-0EBBA3BC5CD2}"/>
                  </a:ext>
                </a:extLst>
              </p:cNvPr>
              <p:cNvCxnSpPr>
                <a:cxnSpLocks/>
              </p:cNvCxnSpPr>
              <p:nvPr/>
            </p:nvCxnSpPr>
            <p:spPr>
              <a:xfrm>
                <a:off x="3109451" y="3377015"/>
                <a:ext cx="373432" cy="0"/>
              </a:xfrm>
              <a:prstGeom prst="line">
                <a:avLst/>
              </a:prstGeom>
              <a:grpFill/>
              <a:ln w="6350" cap="flat">
                <a:solidFill>
                  <a:schemeClr val="tx1"/>
                </a:solidFill>
                <a:prstDash val="solid"/>
                <a:miter/>
              </a:ln>
            </p:spPr>
          </p:cxnSp>
        </p:grpSp>
        <p:pic>
          <p:nvPicPr>
            <p:cNvPr id="146" name="Picture 145">
              <a:extLst>
                <a:ext uri="{FF2B5EF4-FFF2-40B4-BE49-F238E27FC236}">
                  <a16:creationId xmlns:a16="http://schemas.microsoft.com/office/drawing/2014/main" id="{7B8C1948-8684-45A7-B7C2-508BA689D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950720" y="7426020"/>
              <a:ext cx="612000" cy="612000"/>
            </a:xfrm>
            <a:prstGeom prst="rect">
              <a:avLst/>
            </a:prstGeom>
          </p:spPr>
        </p:pic>
      </p:grpSp>
      <p:sp>
        <p:nvSpPr>
          <p:cNvPr id="147" name="TextBox 146">
            <a:extLst>
              <a:ext uri="{FF2B5EF4-FFF2-40B4-BE49-F238E27FC236}">
                <a16:creationId xmlns:a16="http://schemas.microsoft.com/office/drawing/2014/main" id="{3409D753-64CE-4A31-B131-5A1425574249}"/>
              </a:ext>
            </a:extLst>
          </p:cNvPr>
          <p:cNvSpPr txBox="1"/>
          <p:nvPr/>
        </p:nvSpPr>
        <p:spPr>
          <a:xfrm>
            <a:off x="2752720" y="8102775"/>
            <a:ext cx="1008000" cy="246221"/>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Next Generation</a:t>
            </a:r>
            <a:br>
              <a:rPr lang="en-US" sz="800" dirty="0">
                <a:latin typeface="+mj-lt"/>
              </a:rPr>
            </a:br>
            <a:r>
              <a:rPr lang="en-US" sz="800" dirty="0">
                <a:latin typeface="+mj-lt"/>
              </a:rPr>
              <a:t>Protection</a:t>
            </a:r>
          </a:p>
        </p:txBody>
      </p:sp>
      <p:sp>
        <p:nvSpPr>
          <p:cNvPr id="148" name="TextBox 147">
            <a:extLst>
              <a:ext uri="{FF2B5EF4-FFF2-40B4-BE49-F238E27FC236}">
                <a16:creationId xmlns:a16="http://schemas.microsoft.com/office/drawing/2014/main" id="{B9F55066-19C0-4F88-B92E-4F32CA9C8BB4}"/>
              </a:ext>
            </a:extLst>
          </p:cNvPr>
          <p:cNvSpPr txBox="1"/>
          <p:nvPr/>
        </p:nvSpPr>
        <p:spPr>
          <a:xfrm>
            <a:off x="2716720" y="8902111"/>
            <a:ext cx="1080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Helps protect </a:t>
            </a:r>
            <a:br>
              <a:rPr lang="en-US" sz="800" dirty="0"/>
            </a:br>
            <a:r>
              <a:rPr lang="en-US" sz="800" dirty="0"/>
              <a:t>against sophisticated </a:t>
            </a:r>
            <a:br>
              <a:rPr lang="en-US" sz="800" dirty="0"/>
            </a:br>
            <a:r>
              <a:rPr lang="en-US" sz="800" dirty="0"/>
              <a:t>cyber threats like ransomware and malware</a:t>
            </a:r>
          </a:p>
        </p:txBody>
      </p:sp>
      <p:sp>
        <p:nvSpPr>
          <p:cNvPr id="149" name="TextBox 148">
            <a:extLst>
              <a:ext uri="{FF2B5EF4-FFF2-40B4-BE49-F238E27FC236}">
                <a16:creationId xmlns:a16="http://schemas.microsoft.com/office/drawing/2014/main" id="{266E9E2F-FA4E-4B65-851F-16329BE06AFA}"/>
              </a:ext>
            </a:extLst>
          </p:cNvPr>
          <p:cNvSpPr txBox="1"/>
          <p:nvPr/>
        </p:nvSpPr>
        <p:spPr>
          <a:xfrm>
            <a:off x="3991175" y="6995612"/>
            <a:ext cx="1239337" cy="153888"/>
          </a:xfrm>
          <a:prstGeom prst="rect">
            <a:avLst/>
          </a:prstGeom>
          <a:noFill/>
        </p:spPr>
        <p:txBody>
          <a:bodyPr wrap="square" lIns="0" tIns="0" rIns="0" bIns="0" rtlCol="0" anchor="ctr">
            <a:spAutoFit/>
          </a:bodyPr>
          <a:lstStyle/>
          <a:p>
            <a:pPr algn="ctr" defTabSz="403433"/>
            <a:r>
              <a:rPr lang="en-US" sz="1000">
                <a:latin typeface="+mj-lt"/>
                <a:cs typeface="Segoe UI Semibold"/>
              </a:rPr>
              <a:t>Detect &amp; Respond</a:t>
            </a:r>
            <a:endParaRPr lang="en-US" sz="1000" dirty="0">
              <a:latin typeface="+mj-lt"/>
              <a:cs typeface="Segoe UI Semibold" panose="020B0702040204020203" pitchFamily="34" charset="0"/>
            </a:endParaRPr>
          </a:p>
        </p:txBody>
      </p:sp>
      <p:cxnSp>
        <p:nvCxnSpPr>
          <p:cNvPr id="150" name="Straight Connector 149">
            <a:extLst>
              <a:ext uri="{FF2B5EF4-FFF2-40B4-BE49-F238E27FC236}">
                <a16:creationId xmlns:a16="http://schemas.microsoft.com/office/drawing/2014/main" id="{8F6F9314-2ED4-42BC-AE8E-73BCBBAE6823}"/>
              </a:ext>
              <a:ext uri="{C183D7F6-B498-43B3-948B-1728B52AA6E4}">
                <adec:decorative xmlns:adec="http://schemas.microsoft.com/office/drawing/2017/decorative" val="1"/>
              </a:ext>
            </a:extLst>
          </p:cNvPr>
          <p:cNvCxnSpPr>
            <a:cxnSpLocks/>
          </p:cNvCxnSpPr>
          <p:nvPr/>
        </p:nvCxnSpPr>
        <p:spPr>
          <a:xfrm>
            <a:off x="3933511" y="7250800"/>
            <a:ext cx="1391085" cy="0"/>
          </a:xfrm>
          <a:prstGeom prst="line">
            <a:avLst/>
          </a:prstGeom>
          <a:noFill/>
          <a:ln w="12700" cap="flat" cmpd="sng" algn="ctr">
            <a:solidFill>
              <a:srgbClr val="C5B4E3"/>
            </a:solidFill>
            <a:prstDash val="solid"/>
            <a:headEnd type="none" w="lg" len="med"/>
            <a:tailEnd type="none" w="lg" len="med"/>
          </a:ln>
          <a:effectLst/>
        </p:spPr>
      </p:cxnSp>
      <p:grpSp>
        <p:nvGrpSpPr>
          <p:cNvPr id="20" name="Group 19">
            <a:extLst>
              <a:ext uri="{FF2B5EF4-FFF2-40B4-BE49-F238E27FC236}">
                <a16:creationId xmlns:a16="http://schemas.microsoft.com/office/drawing/2014/main" id="{73C84297-0293-4F6C-B1DE-740D7617F65A}"/>
              </a:ext>
            </a:extLst>
          </p:cNvPr>
          <p:cNvGrpSpPr/>
          <p:nvPr/>
        </p:nvGrpSpPr>
        <p:grpSpPr>
          <a:xfrm>
            <a:off x="4304843" y="7426020"/>
            <a:ext cx="612000" cy="612000"/>
            <a:chOff x="4304843" y="7426020"/>
            <a:chExt cx="612000" cy="612000"/>
          </a:xfrm>
        </p:grpSpPr>
        <p:pic>
          <p:nvPicPr>
            <p:cNvPr id="151" name="Picture 150">
              <a:extLst>
                <a:ext uri="{FF2B5EF4-FFF2-40B4-BE49-F238E27FC236}">
                  <a16:creationId xmlns:a16="http://schemas.microsoft.com/office/drawing/2014/main" id="{5EA69280-6A05-4A7D-B368-EBAC0D593A4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04843" y="7426020"/>
              <a:ext cx="612000" cy="612000"/>
            </a:xfrm>
            <a:prstGeom prst="rect">
              <a:avLst/>
            </a:prstGeom>
          </p:spPr>
        </p:pic>
        <p:grpSp>
          <p:nvGrpSpPr>
            <p:cNvPr id="157" name="Group 156">
              <a:extLst>
                <a:ext uri="{FF2B5EF4-FFF2-40B4-BE49-F238E27FC236}">
                  <a16:creationId xmlns:a16="http://schemas.microsoft.com/office/drawing/2014/main" id="{43CE944D-4761-489E-B068-AA00BE91934B}"/>
                </a:ext>
              </a:extLst>
            </p:cNvPr>
            <p:cNvGrpSpPr/>
            <p:nvPr/>
          </p:nvGrpSpPr>
          <p:grpSpPr>
            <a:xfrm>
              <a:off x="4475401" y="7640149"/>
              <a:ext cx="270884" cy="183743"/>
              <a:chOff x="6762316" y="5087449"/>
              <a:chExt cx="446532" cy="302888"/>
            </a:xfrm>
            <a:noFill/>
          </p:grpSpPr>
          <p:sp>
            <p:nvSpPr>
              <p:cNvPr id="158" name="Graphic 3">
                <a:extLst>
                  <a:ext uri="{FF2B5EF4-FFF2-40B4-BE49-F238E27FC236}">
                    <a16:creationId xmlns:a16="http://schemas.microsoft.com/office/drawing/2014/main" id="{823CF1B5-DE5A-41AD-B379-DE2D3191F411}"/>
                  </a:ext>
                </a:extLst>
              </p:cNvPr>
              <p:cNvSpPr/>
              <p:nvPr/>
            </p:nvSpPr>
            <p:spPr>
              <a:xfrm>
                <a:off x="6762316" y="5087449"/>
                <a:ext cx="446532" cy="302888"/>
              </a:xfrm>
              <a:custGeom>
                <a:avLst/>
                <a:gdLst>
                  <a:gd name="connsiteX0" fmla="*/ 392524 w 452820"/>
                  <a:gd name="connsiteY0" fmla="*/ 214918 h 307153"/>
                  <a:gd name="connsiteX1" fmla="*/ 60446 w 452820"/>
                  <a:gd name="connsiteY1" fmla="*/ 214918 h 307153"/>
                  <a:gd name="connsiteX2" fmla="*/ 60446 w 452820"/>
                  <a:gd name="connsiteY2" fmla="*/ 0 h 307153"/>
                  <a:gd name="connsiteX3" fmla="*/ 392524 w 452820"/>
                  <a:gd name="connsiteY3" fmla="*/ 0 h 307153"/>
                  <a:gd name="connsiteX4" fmla="*/ 392524 w 452820"/>
                  <a:gd name="connsiteY4" fmla="*/ 214918 h 307153"/>
                  <a:gd name="connsiteX5" fmla="*/ 392524 w 452820"/>
                  <a:gd name="connsiteY5" fmla="*/ 214918 h 307153"/>
                  <a:gd name="connsiteX6" fmla="*/ 392524 w 452820"/>
                  <a:gd name="connsiteY6" fmla="*/ 214918 h 307153"/>
                  <a:gd name="connsiteX7" fmla="*/ 0 w 452820"/>
                  <a:gd name="connsiteY7" fmla="*/ 291781 h 307153"/>
                  <a:gd name="connsiteX8" fmla="*/ 15074 w 452820"/>
                  <a:gd name="connsiteY8" fmla="*/ 307154 h 307153"/>
                  <a:gd name="connsiteX9" fmla="*/ 437746 w 452820"/>
                  <a:gd name="connsiteY9" fmla="*/ 307154 h 307153"/>
                  <a:gd name="connsiteX10" fmla="*/ 452821 w 452820"/>
                  <a:gd name="connsiteY10" fmla="*/ 291781 h 307153"/>
                  <a:gd name="connsiteX11" fmla="*/ 445358 w 452820"/>
                  <a:gd name="connsiteY11" fmla="*/ 268648 h 307153"/>
                  <a:gd name="connsiteX12" fmla="*/ 392524 w 452820"/>
                  <a:gd name="connsiteY12" fmla="*/ 214918 h 307153"/>
                  <a:gd name="connsiteX13" fmla="*/ 60446 w 452820"/>
                  <a:gd name="connsiteY13" fmla="*/ 214918 h 307153"/>
                  <a:gd name="connsiteX14" fmla="*/ 7612 w 452820"/>
                  <a:gd name="connsiteY14" fmla="*/ 268648 h 307153"/>
                  <a:gd name="connsiteX15" fmla="*/ 0 w 452820"/>
                  <a:gd name="connsiteY15" fmla="*/ 291781 h 307153"/>
                  <a:gd name="connsiteX16" fmla="*/ 0 w 452820"/>
                  <a:gd name="connsiteY16" fmla="*/ 291781 h 307153"/>
                  <a:gd name="connsiteX0" fmla="*/ 392524 w 452821"/>
                  <a:gd name="connsiteY0" fmla="*/ 214918 h 307154"/>
                  <a:gd name="connsiteX1" fmla="*/ 60446 w 452821"/>
                  <a:gd name="connsiteY1" fmla="*/ 214918 h 307154"/>
                  <a:gd name="connsiteX2" fmla="*/ 60446 w 452821"/>
                  <a:gd name="connsiteY2" fmla="*/ 0 h 307154"/>
                  <a:gd name="connsiteX3" fmla="*/ 392524 w 452821"/>
                  <a:gd name="connsiteY3" fmla="*/ 0 h 307154"/>
                  <a:gd name="connsiteX4" fmla="*/ 392524 w 452821"/>
                  <a:gd name="connsiteY4" fmla="*/ 214918 h 307154"/>
                  <a:gd name="connsiteX5" fmla="*/ 392524 w 452821"/>
                  <a:gd name="connsiteY5" fmla="*/ 214918 h 307154"/>
                  <a:gd name="connsiteX6" fmla="*/ 392524 w 452821"/>
                  <a:gd name="connsiteY6" fmla="*/ 214918 h 307154"/>
                  <a:gd name="connsiteX7" fmla="*/ 0 w 452821"/>
                  <a:gd name="connsiteY7" fmla="*/ 291781 h 307154"/>
                  <a:gd name="connsiteX8" fmla="*/ 15074 w 452821"/>
                  <a:gd name="connsiteY8" fmla="*/ 307154 h 307154"/>
                  <a:gd name="connsiteX9" fmla="*/ 437746 w 452821"/>
                  <a:gd name="connsiteY9" fmla="*/ 307154 h 307154"/>
                  <a:gd name="connsiteX10" fmla="*/ 452821 w 452821"/>
                  <a:gd name="connsiteY10" fmla="*/ 291781 h 307154"/>
                  <a:gd name="connsiteX11" fmla="*/ 445358 w 452821"/>
                  <a:gd name="connsiteY11" fmla="*/ 268648 h 307154"/>
                  <a:gd name="connsiteX12" fmla="*/ 392524 w 452821"/>
                  <a:gd name="connsiteY12" fmla="*/ 214918 h 307154"/>
                  <a:gd name="connsiteX13" fmla="*/ 60446 w 452821"/>
                  <a:gd name="connsiteY13" fmla="*/ 214918 h 307154"/>
                  <a:gd name="connsiteX14" fmla="*/ 7612 w 452821"/>
                  <a:gd name="connsiteY14" fmla="*/ 268648 h 307154"/>
                  <a:gd name="connsiteX15" fmla="*/ 0 w 452821"/>
                  <a:gd name="connsiteY15" fmla="*/ 291781 h 307154"/>
                  <a:gd name="connsiteX16" fmla="*/ 0 w 452821"/>
                  <a:gd name="connsiteY16" fmla="*/ 291781 h 30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821" h="307154">
                    <a:moveTo>
                      <a:pt x="392524" y="214918"/>
                    </a:moveTo>
                    <a:lnTo>
                      <a:pt x="60446" y="214918"/>
                    </a:lnTo>
                    <a:lnTo>
                      <a:pt x="60446" y="0"/>
                    </a:lnTo>
                    <a:lnTo>
                      <a:pt x="392524" y="0"/>
                    </a:lnTo>
                    <a:lnTo>
                      <a:pt x="392524" y="214918"/>
                    </a:lnTo>
                    <a:lnTo>
                      <a:pt x="392524" y="214918"/>
                    </a:lnTo>
                    <a:lnTo>
                      <a:pt x="392524" y="214918"/>
                    </a:lnTo>
                    <a:close/>
                    <a:moveTo>
                      <a:pt x="0" y="291781"/>
                    </a:moveTo>
                    <a:cubicBezTo>
                      <a:pt x="0" y="300288"/>
                      <a:pt x="6716" y="307154"/>
                      <a:pt x="15074" y="307154"/>
                    </a:cubicBezTo>
                    <a:lnTo>
                      <a:pt x="437746" y="307154"/>
                    </a:lnTo>
                    <a:cubicBezTo>
                      <a:pt x="446104" y="307154"/>
                      <a:pt x="452821" y="300288"/>
                      <a:pt x="452821" y="291781"/>
                    </a:cubicBezTo>
                    <a:cubicBezTo>
                      <a:pt x="452821" y="282826"/>
                      <a:pt x="449985" y="274618"/>
                      <a:pt x="445358" y="268648"/>
                    </a:cubicBezTo>
                    <a:lnTo>
                      <a:pt x="392524" y="214918"/>
                    </a:lnTo>
                    <a:lnTo>
                      <a:pt x="60446" y="214918"/>
                    </a:lnTo>
                    <a:lnTo>
                      <a:pt x="7612" y="268648"/>
                    </a:lnTo>
                    <a:cubicBezTo>
                      <a:pt x="2985" y="274618"/>
                      <a:pt x="0" y="282826"/>
                      <a:pt x="0" y="291781"/>
                    </a:cubicBezTo>
                    <a:lnTo>
                      <a:pt x="0" y="291781"/>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69" name="Freeform: Shape 191">
                <a:extLst>
                  <a:ext uri="{FF2B5EF4-FFF2-40B4-BE49-F238E27FC236}">
                    <a16:creationId xmlns:a16="http://schemas.microsoft.com/office/drawing/2014/main" id="{1342B89D-60EE-4E8C-AF1E-2AEC5D2BF6C7}"/>
                  </a:ext>
                </a:extLst>
              </p:cNvPr>
              <p:cNvSpPr/>
              <p:nvPr/>
            </p:nvSpPr>
            <p:spPr>
              <a:xfrm>
                <a:off x="6940726" y="5124392"/>
                <a:ext cx="103851" cy="135951"/>
              </a:xfrm>
              <a:custGeom>
                <a:avLst/>
                <a:gdLst>
                  <a:gd name="connsiteX0" fmla="*/ 17145 w 104775"/>
                  <a:gd name="connsiteY0" fmla="*/ 137160 h 137160"/>
                  <a:gd name="connsiteX1" fmla="*/ 104775 w 104775"/>
                  <a:gd name="connsiteY1" fmla="*/ 55245 h 137160"/>
                  <a:gd name="connsiteX2" fmla="*/ 58103 w 104775"/>
                  <a:gd name="connsiteY2" fmla="*/ 55245 h 137160"/>
                  <a:gd name="connsiteX3" fmla="*/ 87630 w 104775"/>
                  <a:gd name="connsiteY3" fmla="*/ 0 h 137160"/>
                  <a:gd name="connsiteX4" fmla="*/ 43815 w 104775"/>
                  <a:gd name="connsiteY4" fmla="*/ 0 h 137160"/>
                  <a:gd name="connsiteX5" fmla="*/ 0 w 104775"/>
                  <a:gd name="connsiteY5" fmla="*/ 81915 h 137160"/>
                  <a:gd name="connsiteX6" fmla="*/ 34290 w 104775"/>
                  <a:gd name="connsiteY6" fmla="*/ 81915 h 137160"/>
                  <a:gd name="connsiteX7" fmla="*/ 4763 w 104775"/>
                  <a:gd name="connsiteY7" fmla="*/ 137160 h 137160"/>
                  <a:gd name="connsiteX8" fmla="*/ 17145 w 104775"/>
                  <a:gd name="connsiteY8" fmla="*/ 137160 h 137160"/>
                  <a:gd name="connsiteX9" fmla="*/ 17145 w 104775"/>
                  <a:gd name="connsiteY9" fmla="*/ 137160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37160">
                    <a:moveTo>
                      <a:pt x="17145" y="137160"/>
                    </a:moveTo>
                    <a:lnTo>
                      <a:pt x="104775" y="55245"/>
                    </a:lnTo>
                    <a:lnTo>
                      <a:pt x="58103" y="55245"/>
                    </a:lnTo>
                    <a:lnTo>
                      <a:pt x="87630" y="0"/>
                    </a:lnTo>
                    <a:lnTo>
                      <a:pt x="43815" y="0"/>
                    </a:lnTo>
                    <a:lnTo>
                      <a:pt x="0" y="81915"/>
                    </a:lnTo>
                    <a:lnTo>
                      <a:pt x="34290" y="81915"/>
                    </a:lnTo>
                    <a:lnTo>
                      <a:pt x="4763" y="137160"/>
                    </a:lnTo>
                    <a:lnTo>
                      <a:pt x="17145" y="137160"/>
                    </a:lnTo>
                    <a:lnTo>
                      <a:pt x="17145" y="137160"/>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grpSp>
      </p:grpSp>
      <p:sp>
        <p:nvSpPr>
          <p:cNvPr id="170" name="TextBox 169">
            <a:extLst>
              <a:ext uri="{FF2B5EF4-FFF2-40B4-BE49-F238E27FC236}">
                <a16:creationId xmlns:a16="http://schemas.microsoft.com/office/drawing/2014/main" id="{778214FE-D0E0-4B6C-B029-E6DA0411A87A}"/>
              </a:ext>
            </a:extLst>
          </p:cNvPr>
          <p:cNvSpPr txBox="1"/>
          <p:nvPr/>
        </p:nvSpPr>
        <p:spPr>
          <a:xfrm>
            <a:off x="3926843" y="8102775"/>
            <a:ext cx="1368000" cy="246221"/>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Endpoint </a:t>
            </a:r>
            <a:br>
              <a:rPr lang="en-US" sz="800" dirty="0">
                <a:latin typeface="+mj-lt"/>
              </a:rPr>
            </a:br>
            <a:r>
              <a:rPr lang="en-US" sz="800" dirty="0">
                <a:latin typeface="+mj-lt"/>
              </a:rPr>
              <a:t>Detection &amp; Response</a:t>
            </a:r>
          </a:p>
        </p:txBody>
      </p:sp>
      <p:sp>
        <p:nvSpPr>
          <p:cNvPr id="175" name="TextBox 174">
            <a:extLst>
              <a:ext uri="{FF2B5EF4-FFF2-40B4-BE49-F238E27FC236}">
                <a16:creationId xmlns:a16="http://schemas.microsoft.com/office/drawing/2014/main" id="{11BBC966-588D-44B6-A547-4DA36F6EE6A8}"/>
              </a:ext>
            </a:extLst>
          </p:cNvPr>
          <p:cNvSpPr txBox="1"/>
          <p:nvPr/>
        </p:nvSpPr>
        <p:spPr>
          <a:xfrm>
            <a:off x="4070843" y="8902111"/>
            <a:ext cx="1080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AI-powered signals help you detect, disrupt and respond to cyber attacks rapidly</a:t>
            </a:r>
          </a:p>
        </p:txBody>
      </p:sp>
      <p:sp>
        <p:nvSpPr>
          <p:cNvPr id="176" name="TextBox 175">
            <a:extLst>
              <a:ext uri="{FF2B5EF4-FFF2-40B4-BE49-F238E27FC236}">
                <a16:creationId xmlns:a16="http://schemas.microsoft.com/office/drawing/2014/main" id="{52B76EA9-FD76-4059-98CC-2BB6A19352A9}"/>
              </a:ext>
            </a:extLst>
          </p:cNvPr>
          <p:cNvSpPr txBox="1"/>
          <p:nvPr/>
        </p:nvSpPr>
        <p:spPr>
          <a:xfrm>
            <a:off x="5593564" y="6995612"/>
            <a:ext cx="650064" cy="153888"/>
          </a:xfrm>
          <a:prstGeom prst="rect">
            <a:avLst/>
          </a:prstGeom>
          <a:noFill/>
        </p:spPr>
        <p:txBody>
          <a:bodyPr wrap="square" lIns="0" tIns="0" rIns="0" bIns="0" rtlCol="0" anchor="ctr">
            <a:spAutoFit/>
          </a:bodyPr>
          <a:lstStyle/>
          <a:p>
            <a:pPr algn="ctr" defTabSz="403433">
              <a:spcAft>
                <a:spcPts val="529"/>
              </a:spcAft>
              <a:defRPr/>
            </a:pPr>
            <a:r>
              <a:rPr lang="en-US" sz="1000" dirty="0">
                <a:latin typeface="+mj-lt"/>
                <a:cs typeface="Segoe UI Semibold" panose="020B0702040204020203" pitchFamily="34" charset="0"/>
              </a:rPr>
              <a:t>Recover</a:t>
            </a:r>
          </a:p>
        </p:txBody>
      </p:sp>
      <p:cxnSp>
        <p:nvCxnSpPr>
          <p:cNvPr id="180" name="Straight Connector 179">
            <a:extLst>
              <a:ext uri="{FF2B5EF4-FFF2-40B4-BE49-F238E27FC236}">
                <a16:creationId xmlns:a16="http://schemas.microsoft.com/office/drawing/2014/main" id="{A1863FDC-0E3F-493C-BC8E-2D9CFB2FC80C}"/>
              </a:ext>
              <a:ext uri="{C183D7F6-B498-43B3-948B-1728B52AA6E4}">
                <adec:decorative xmlns:adec="http://schemas.microsoft.com/office/drawing/2017/decorative" val="1"/>
              </a:ext>
            </a:extLst>
          </p:cNvPr>
          <p:cNvCxnSpPr>
            <a:cxnSpLocks/>
          </p:cNvCxnSpPr>
          <p:nvPr/>
        </p:nvCxnSpPr>
        <p:spPr>
          <a:xfrm>
            <a:off x="5473700" y="7250800"/>
            <a:ext cx="858262" cy="0"/>
          </a:xfrm>
          <a:prstGeom prst="line">
            <a:avLst/>
          </a:prstGeom>
          <a:noFill/>
          <a:ln w="12700" cap="flat" cmpd="sng" algn="ctr">
            <a:solidFill>
              <a:srgbClr val="B9DCD2"/>
            </a:solidFill>
            <a:prstDash val="solid"/>
            <a:headEnd type="none" w="lg" len="med"/>
            <a:tailEnd type="none" w="lg" len="med"/>
          </a:ln>
          <a:effectLst/>
        </p:spPr>
      </p:cxnSp>
      <p:grpSp>
        <p:nvGrpSpPr>
          <p:cNvPr id="21" name="Group 20">
            <a:extLst>
              <a:ext uri="{FF2B5EF4-FFF2-40B4-BE49-F238E27FC236}">
                <a16:creationId xmlns:a16="http://schemas.microsoft.com/office/drawing/2014/main" id="{774856C2-CC26-4155-A61A-ACE7F715AC02}"/>
              </a:ext>
            </a:extLst>
          </p:cNvPr>
          <p:cNvGrpSpPr/>
          <p:nvPr/>
        </p:nvGrpSpPr>
        <p:grpSpPr>
          <a:xfrm>
            <a:off x="5612596" y="7426020"/>
            <a:ext cx="612000" cy="612000"/>
            <a:chOff x="5612596" y="7426020"/>
            <a:chExt cx="612000" cy="612000"/>
          </a:xfrm>
        </p:grpSpPr>
        <p:pic>
          <p:nvPicPr>
            <p:cNvPr id="181" name="Picture 180">
              <a:extLst>
                <a:ext uri="{FF2B5EF4-FFF2-40B4-BE49-F238E27FC236}">
                  <a16:creationId xmlns:a16="http://schemas.microsoft.com/office/drawing/2014/main" id="{CEF5A5BC-DF1A-4925-B33A-A02DC6647CC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5612596" y="7426020"/>
              <a:ext cx="612000" cy="612000"/>
            </a:xfrm>
            <a:prstGeom prst="rect">
              <a:avLst/>
            </a:prstGeom>
          </p:spPr>
        </p:pic>
        <p:grpSp>
          <p:nvGrpSpPr>
            <p:cNvPr id="185" name="Group 184">
              <a:extLst>
                <a:ext uri="{FF2B5EF4-FFF2-40B4-BE49-F238E27FC236}">
                  <a16:creationId xmlns:a16="http://schemas.microsoft.com/office/drawing/2014/main" id="{7A6B2FF0-DD01-4003-B06B-B02C0D0BF4A6}"/>
                </a:ext>
              </a:extLst>
            </p:cNvPr>
            <p:cNvGrpSpPr/>
            <p:nvPr/>
          </p:nvGrpSpPr>
          <p:grpSpPr>
            <a:xfrm>
              <a:off x="5802712" y="7597519"/>
              <a:ext cx="231768" cy="269002"/>
              <a:chOff x="5484758" y="3165946"/>
              <a:chExt cx="359979" cy="417811"/>
            </a:xfrm>
            <a:noFill/>
          </p:grpSpPr>
          <p:sp>
            <p:nvSpPr>
              <p:cNvPr id="186" name="Freeform: Shape 193">
                <a:extLst>
                  <a:ext uri="{FF2B5EF4-FFF2-40B4-BE49-F238E27FC236}">
                    <a16:creationId xmlns:a16="http://schemas.microsoft.com/office/drawing/2014/main" id="{8DA933C0-5604-4F75-82C0-5C204E56B142}"/>
                  </a:ext>
                </a:extLst>
              </p:cNvPr>
              <p:cNvSpPr/>
              <p:nvPr/>
            </p:nvSpPr>
            <p:spPr>
              <a:xfrm>
                <a:off x="5484758" y="3165946"/>
                <a:ext cx="359979" cy="417811"/>
              </a:xfrm>
              <a:custGeom>
                <a:avLst/>
                <a:gdLst>
                  <a:gd name="connsiteX0" fmla="*/ 290513 w 290512"/>
                  <a:gd name="connsiteY0" fmla="*/ 83820 h 337184"/>
                  <a:gd name="connsiteX1" fmla="*/ 144780 w 290512"/>
                  <a:gd name="connsiteY1" fmla="*/ 0 h 337184"/>
                  <a:gd name="connsiteX2" fmla="*/ 0 w 290512"/>
                  <a:gd name="connsiteY2" fmla="*/ 83820 h 337184"/>
                  <a:gd name="connsiteX3" fmla="*/ 0 w 290512"/>
                  <a:gd name="connsiteY3" fmla="*/ 252413 h 337184"/>
                  <a:gd name="connsiteX4" fmla="*/ 145733 w 290512"/>
                  <a:gd name="connsiteY4" fmla="*/ 337185 h 337184"/>
                  <a:gd name="connsiteX5" fmla="*/ 197168 w 290512"/>
                  <a:gd name="connsiteY5" fmla="*/ 307657 h 337184"/>
                  <a:gd name="connsiteX6" fmla="*/ 165735 w 290512"/>
                  <a:gd name="connsiteY6" fmla="*/ 253365 h 337184"/>
                  <a:gd name="connsiteX7" fmla="*/ 145733 w 290512"/>
                  <a:gd name="connsiteY7" fmla="*/ 256222 h 337184"/>
                  <a:gd name="connsiteX8" fmla="*/ 60960 w 290512"/>
                  <a:gd name="connsiteY8" fmla="*/ 173355 h 337184"/>
                  <a:gd name="connsiteX9" fmla="*/ 145733 w 290512"/>
                  <a:gd name="connsiteY9" fmla="*/ 90488 h 337184"/>
                  <a:gd name="connsiteX10" fmla="*/ 230505 w 290512"/>
                  <a:gd name="connsiteY10" fmla="*/ 173355 h 337184"/>
                  <a:gd name="connsiteX11" fmla="*/ 213360 w 290512"/>
                  <a:gd name="connsiteY11" fmla="*/ 222885 h 337184"/>
                  <a:gd name="connsiteX12" fmla="*/ 245745 w 290512"/>
                  <a:gd name="connsiteY12" fmla="*/ 280035 h 337184"/>
                  <a:gd name="connsiteX13" fmla="*/ 290513 w 290512"/>
                  <a:gd name="connsiteY13" fmla="*/ 253365 h 337184"/>
                  <a:gd name="connsiteX14" fmla="*/ 290513 w 290512"/>
                  <a:gd name="connsiteY14" fmla="*/ 83820 h 337184"/>
                  <a:gd name="connsiteX15" fmla="*/ 290513 w 290512"/>
                  <a:gd name="connsiteY15" fmla="*/ 83820 h 337184"/>
                  <a:gd name="connsiteX16" fmla="*/ 290513 w 290512"/>
                  <a:gd name="connsiteY16" fmla="*/ 83820 h 33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0512" h="337184">
                    <a:moveTo>
                      <a:pt x="290513" y="83820"/>
                    </a:moveTo>
                    <a:lnTo>
                      <a:pt x="144780" y="0"/>
                    </a:lnTo>
                    <a:lnTo>
                      <a:pt x="0" y="83820"/>
                    </a:lnTo>
                    <a:lnTo>
                      <a:pt x="0" y="252413"/>
                    </a:lnTo>
                    <a:lnTo>
                      <a:pt x="145733" y="337185"/>
                    </a:lnTo>
                    <a:lnTo>
                      <a:pt x="197168" y="307657"/>
                    </a:lnTo>
                    <a:lnTo>
                      <a:pt x="165735" y="253365"/>
                    </a:lnTo>
                    <a:cubicBezTo>
                      <a:pt x="159068" y="254317"/>
                      <a:pt x="152400" y="256222"/>
                      <a:pt x="145733" y="256222"/>
                    </a:cubicBezTo>
                    <a:cubicBezTo>
                      <a:pt x="99060" y="256222"/>
                      <a:pt x="60960" y="219075"/>
                      <a:pt x="60960" y="173355"/>
                    </a:cubicBezTo>
                    <a:cubicBezTo>
                      <a:pt x="60960" y="127635"/>
                      <a:pt x="99060" y="90488"/>
                      <a:pt x="145733" y="90488"/>
                    </a:cubicBezTo>
                    <a:cubicBezTo>
                      <a:pt x="192405" y="90488"/>
                      <a:pt x="230505" y="127635"/>
                      <a:pt x="230505" y="173355"/>
                    </a:cubicBezTo>
                    <a:cubicBezTo>
                      <a:pt x="230505" y="191452"/>
                      <a:pt x="223838" y="208597"/>
                      <a:pt x="213360" y="222885"/>
                    </a:cubicBezTo>
                    <a:lnTo>
                      <a:pt x="245745" y="280035"/>
                    </a:lnTo>
                    <a:lnTo>
                      <a:pt x="290513" y="253365"/>
                    </a:lnTo>
                    <a:lnTo>
                      <a:pt x="290513" y="83820"/>
                    </a:lnTo>
                    <a:lnTo>
                      <a:pt x="290513" y="83820"/>
                    </a:lnTo>
                    <a:lnTo>
                      <a:pt x="290513" y="83820"/>
                    </a:lnTo>
                    <a:close/>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sp>
            <p:nvSpPr>
              <p:cNvPr id="187" name="check">
                <a:extLst>
                  <a:ext uri="{FF2B5EF4-FFF2-40B4-BE49-F238E27FC236}">
                    <a16:creationId xmlns:a16="http://schemas.microsoft.com/office/drawing/2014/main" id="{5B1A8B5B-A6D1-4741-8220-46D79C100E19}"/>
                  </a:ext>
                </a:extLst>
              </p:cNvPr>
              <p:cNvSpPr>
                <a:spLocks noChangeAspect="1"/>
              </p:cNvSpPr>
              <p:nvPr/>
            </p:nvSpPr>
            <p:spPr bwMode="auto">
              <a:xfrm>
                <a:off x="5621973" y="3343881"/>
                <a:ext cx="114458" cy="80821"/>
              </a:xfrm>
              <a:custGeom>
                <a:avLst/>
                <a:gdLst>
                  <a:gd name="T0" fmla="*/ 245 w 245"/>
                  <a:gd name="T1" fmla="*/ 0 h 173"/>
                  <a:gd name="T2" fmla="*/ 73 w 245"/>
                  <a:gd name="T3" fmla="*/ 173 h 173"/>
                  <a:gd name="T4" fmla="*/ 0 w 245"/>
                  <a:gd name="T5" fmla="*/ 101 h 173"/>
                </a:gdLst>
                <a:ahLst/>
                <a:cxnLst>
                  <a:cxn ang="0">
                    <a:pos x="T0" y="T1"/>
                  </a:cxn>
                  <a:cxn ang="0">
                    <a:pos x="T2" y="T3"/>
                  </a:cxn>
                  <a:cxn ang="0">
                    <a:pos x="T4" y="T5"/>
                  </a:cxn>
                </a:cxnLst>
                <a:rect l="0" t="0" r="r" b="b"/>
                <a:pathLst>
                  <a:path w="245" h="173">
                    <a:moveTo>
                      <a:pt x="245" y="0"/>
                    </a:moveTo>
                    <a:lnTo>
                      <a:pt x="73" y="173"/>
                    </a:lnTo>
                    <a:lnTo>
                      <a:pt x="0" y="101"/>
                    </a:lnTo>
                  </a:path>
                </a:pathLst>
              </a:custGeom>
              <a:grpFill/>
              <a:ln w="6350" cap="flat">
                <a:solidFill>
                  <a:schemeClr val="tx1"/>
                </a:solidFill>
                <a:prstDash val="solid"/>
                <a:miter/>
              </a:ln>
            </p:spPr>
            <p:txBody>
              <a:bodyPr rtlCol="0" anchor="ctr"/>
              <a:lstStyle/>
              <a:p>
                <a:pPr defTabSz="806867">
                  <a:defRPr/>
                </a:pPr>
                <a:endParaRPr lang="en-US" sz="1588" kern="0">
                  <a:gradFill>
                    <a:gsLst>
                      <a:gs pos="83000">
                        <a:srgbClr val="000000"/>
                      </a:gs>
                      <a:gs pos="100000">
                        <a:srgbClr val="000000"/>
                      </a:gs>
                    </a:gsLst>
                    <a:lin ang="5400000" scaled="1"/>
                  </a:gradFill>
                  <a:latin typeface="Segoe UI"/>
                </a:endParaRPr>
              </a:p>
            </p:txBody>
          </p:sp>
        </p:grpSp>
      </p:grpSp>
      <p:sp>
        <p:nvSpPr>
          <p:cNvPr id="188" name="TextBox 187">
            <a:extLst>
              <a:ext uri="{FF2B5EF4-FFF2-40B4-BE49-F238E27FC236}">
                <a16:creationId xmlns:a16="http://schemas.microsoft.com/office/drawing/2014/main" id="{12FBC424-6C4C-45FE-A055-3EFA40733FE7}"/>
              </a:ext>
            </a:extLst>
          </p:cNvPr>
          <p:cNvSpPr txBox="1"/>
          <p:nvPr/>
        </p:nvSpPr>
        <p:spPr>
          <a:xfrm>
            <a:off x="5414596" y="8102775"/>
            <a:ext cx="1008000" cy="369332"/>
          </a:xfrm>
          <a:prstGeom prst="rect">
            <a:avLst/>
          </a:prstGeom>
          <a:noFill/>
        </p:spPr>
        <p:txBody>
          <a:bodyPr wrap="square" lIns="0" tIns="0" rIns="0" bIns="0" anchor="t">
            <a:spAutoFit/>
          </a:bodyPr>
          <a:lstStyle/>
          <a:p>
            <a:pPr algn="ctr" defTabSz="432238">
              <a:spcBef>
                <a:spcPts val="283"/>
              </a:spcBef>
              <a:spcAft>
                <a:spcPts val="800"/>
              </a:spcAft>
              <a:defRPr/>
            </a:pPr>
            <a:r>
              <a:rPr lang="en-US" sz="800" dirty="0">
                <a:latin typeface="+mj-lt"/>
              </a:rPr>
              <a:t>Automated Investigation </a:t>
            </a:r>
            <a:br>
              <a:rPr lang="en-US" sz="800" dirty="0">
                <a:latin typeface="+mj-lt"/>
              </a:rPr>
            </a:br>
            <a:r>
              <a:rPr lang="en-US" sz="800" dirty="0">
                <a:latin typeface="+mj-lt"/>
              </a:rPr>
              <a:t>&amp; Remediation</a:t>
            </a:r>
          </a:p>
        </p:txBody>
      </p:sp>
      <p:sp>
        <p:nvSpPr>
          <p:cNvPr id="189" name="TextBox 188">
            <a:extLst>
              <a:ext uri="{FF2B5EF4-FFF2-40B4-BE49-F238E27FC236}">
                <a16:creationId xmlns:a16="http://schemas.microsoft.com/office/drawing/2014/main" id="{02596C8A-BF54-45AB-BE20-2A655D69E604}"/>
              </a:ext>
            </a:extLst>
          </p:cNvPr>
          <p:cNvSpPr txBox="1"/>
          <p:nvPr/>
        </p:nvSpPr>
        <p:spPr>
          <a:xfrm>
            <a:off x="5324596" y="8902111"/>
            <a:ext cx="1188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Automatically investigates security alerts and resolves most cyber threats with 24/7 automated responses</a:t>
            </a:r>
          </a:p>
        </p:txBody>
      </p:sp>
      <p:sp>
        <p:nvSpPr>
          <p:cNvPr id="190" name="TextBox 189">
            <a:extLst>
              <a:ext uri="{FF2B5EF4-FFF2-40B4-BE49-F238E27FC236}">
                <a16:creationId xmlns:a16="http://schemas.microsoft.com/office/drawing/2014/main" id="{3D9E415A-B5BC-49EB-939F-755050DACBF4}"/>
              </a:ext>
            </a:extLst>
          </p:cNvPr>
          <p:cNvSpPr txBox="1"/>
          <p:nvPr/>
        </p:nvSpPr>
        <p:spPr>
          <a:xfrm>
            <a:off x="328613" y="6144097"/>
            <a:ext cx="3880873" cy="492443"/>
          </a:xfrm>
          <a:prstGeom prst="rect">
            <a:avLst/>
          </a:prstGeom>
          <a:noFill/>
        </p:spPr>
        <p:txBody>
          <a:bodyPr wrap="square" lIns="0" tIns="0" rIns="0" bIns="0" anchor="t">
            <a:spAutoFit/>
          </a:bodyPr>
          <a:lstStyle/>
          <a:p>
            <a:pPr>
              <a:spcAft>
                <a:spcPts val="800"/>
              </a:spcAft>
              <a:defRPr/>
            </a:pPr>
            <a:r>
              <a:rPr lang="en-US" sz="1600" dirty="0">
                <a:latin typeface="+mj-lt"/>
                <a:cs typeface="Segoe Sans Display Semilight"/>
              </a:rPr>
              <a:t>Microsoft 365 Business Premium Security with Microsoft Defender for Business</a:t>
            </a:r>
          </a:p>
        </p:txBody>
      </p:sp>
      <p:sp>
        <p:nvSpPr>
          <p:cNvPr id="191" name="TextBox 190">
            <a:extLst>
              <a:ext uri="{FF2B5EF4-FFF2-40B4-BE49-F238E27FC236}">
                <a16:creationId xmlns:a16="http://schemas.microsoft.com/office/drawing/2014/main" id="{862FA7EC-35F1-4569-9319-C21FFC8F2380}"/>
              </a:ext>
            </a:extLst>
          </p:cNvPr>
          <p:cNvSpPr txBox="1">
            <a:spLocks/>
          </p:cNvSpPr>
          <p:nvPr/>
        </p:nvSpPr>
        <p:spPr>
          <a:xfrm>
            <a:off x="5029200" y="6328763"/>
            <a:ext cx="1500185" cy="307777"/>
          </a:xfrm>
          <a:prstGeom prst="rect">
            <a:avLst/>
          </a:prstGeom>
          <a:noFill/>
        </p:spPr>
        <p:txBody>
          <a:bodyPr wrap="square" lIns="0" tIns="0" rIns="0" bIns="0" rtlCol="0" anchor="b">
            <a:spAutoFit/>
          </a:bodyPr>
          <a:lstStyle/>
          <a:p>
            <a:pPr algn="r" defTabSz="806837">
              <a:spcAft>
                <a:spcPts val="529"/>
              </a:spcAft>
              <a:defRPr/>
            </a:pPr>
            <a:r>
              <a:rPr lang="en-US" sz="1000" kern="0" dirty="0">
                <a:latin typeface="+mj-lt"/>
              </a:rPr>
              <a:t>Built for businesses with up to 300 employees </a:t>
            </a:r>
          </a:p>
        </p:txBody>
      </p:sp>
      <p:grpSp>
        <p:nvGrpSpPr>
          <p:cNvPr id="192" name="Group 191">
            <a:extLst>
              <a:ext uri="{FF2B5EF4-FFF2-40B4-BE49-F238E27FC236}">
                <a16:creationId xmlns:a16="http://schemas.microsoft.com/office/drawing/2014/main" id="{0F74588A-45A4-435E-8682-83770226453C}"/>
              </a:ext>
            </a:extLst>
          </p:cNvPr>
          <p:cNvGrpSpPr/>
          <p:nvPr/>
        </p:nvGrpSpPr>
        <p:grpSpPr>
          <a:xfrm>
            <a:off x="1970782" y="8576352"/>
            <a:ext cx="252577" cy="252577"/>
            <a:chOff x="1970782" y="8596993"/>
            <a:chExt cx="252577" cy="252577"/>
          </a:xfrm>
        </p:grpSpPr>
        <p:sp>
          <p:nvSpPr>
            <p:cNvPr id="193" name="Freeform: Shape 192">
              <a:extLst>
                <a:ext uri="{FF2B5EF4-FFF2-40B4-BE49-F238E27FC236}">
                  <a16:creationId xmlns:a16="http://schemas.microsoft.com/office/drawing/2014/main" id="{657B7B89-8720-466D-9473-84DA744DB478}"/>
                </a:ext>
              </a:extLst>
            </p:cNvPr>
            <p:cNvSpPr/>
            <p:nvPr/>
          </p:nvSpPr>
          <p:spPr>
            <a:xfrm>
              <a:off x="1970782"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194" name="Graphic 335">
              <a:extLst>
                <a:ext uri="{FF2B5EF4-FFF2-40B4-BE49-F238E27FC236}">
                  <a16:creationId xmlns:a16="http://schemas.microsoft.com/office/drawing/2014/main" id="{47758D21-DFEB-4054-AE69-D615D4703B81}"/>
                </a:ext>
              </a:extLst>
            </p:cNvPr>
            <p:cNvGrpSpPr/>
            <p:nvPr/>
          </p:nvGrpSpPr>
          <p:grpSpPr>
            <a:xfrm>
              <a:off x="2044900" y="8670553"/>
              <a:ext cx="104339" cy="102223"/>
              <a:chOff x="506962" y="8672581"/>
              <a:chExt cx="104339" cy="102223"/>
            </a:xfrm>
          </p:grpSpPr>
          <p:sp>
            <p:nvSpPr>
              <p:cNvPr id="195" name="Freeform: Shape 194">
                <a:extLst>
                  <a:ext uri="{FF2B5EF4-FFF2-40B4-BE49-F238E27FC236}">
                    <a16:creationId xmlns:a16="http://schemas.microsoft.com/office/drawing/2014/main" id="{EECAE966-6A90-4B28-BF54-CB0EDAA2D681}"/>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id="{F09CF75B-6D24-41AF-9495-63A956B63D38}"/>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197" name="Freeform: Shape 196">
                <a:extLst>
                  <a:ext uri="{FF2B5EF4-FFF2-40B4-BE49-F238E27FC236}">
                    <a16:creationId xmlns:a16="http://schemas.microsoft.com/office/drawing/2014/main" id="{26705E58-9C1C-46AF-A5E4-5084E793BFCB}"/>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grpSp>
        <p:nvGrpSpPr>
          <p:cNvPr id="198" name="Group 197">
            <a:extLst>
              <a:ext uri="{FF2B5EF4-FFF2-40B4-BE49-F238E27FC236}">
                <a16:creationId xmlns:a16="http://schemas.microsoft.com/office/drawing/2014/main" id="{4A503CD3-31CA-47EB-AC7C-1ED42A5F3B5F}"/>
              </a:ext>
            </a:extLst>
          </p:cNvPr>
          <p:cNvGrpSpPr/>
          <p:nvPr/>
        </p:nvGrpSpPr>
        <p:grpSpPr>
          <a:xfrm>
            <a:off x="3130720" y="8576352"/>
            <a:ext cx="252577" cy="252577"/>
            <a:chOff x="3130720" y="8596993"/>
            <a:chExt cx="252577" cy="252577"/>
          </a:xfrm>
        </p:grpSpPr>
        <p:sp>
          <p:nvSpPr>
            <p:cNvPr id="199" name="Freeform: Shape 198">
              <a:extLst>
                <a:ext uri="{FF2B5EF4-FFF2-40B4-BE49-F238E27FC236}">
                  <a16:creationId xmlns:a16="http://schemas.microsoft.com/office/drawing/2014/main" id="{4741950C-9177-4B2F-BA30-A0EC6A0E66D1}"/>
                </a:ext>
              </a:extLst>
            </p:cNvPr>
            <p:cNvSpPr/>
            <p:nvPr/>
          </p:nvSpPr>
          <p:spPr>
            <a:xfrm>
              <a:off x="3130720"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200" name="Graphic 335">
              <a:extLst>
                <a:ext uri="{FF2B5EF4-FFF2-40B4-BE49-F238E27FC236}">
                  <a16:creationId xmlns:a16="http://schemas.microsoft.com/office/drawing/2014/main" id="{BA8ED518-3393-4F58-9042-903242348CC4}"/>
                </a:ext>
              </a:extLst>
            </p:cNvPr>
            <p:cNvGrpSpPr/>
            <p:nvPr/>
          </p:nvGrpSpPr>
          <p:grpSpPr>
            <a:xfrm>
              <a:off x="3204838" y="8670553"/>
              <a:ext cx="104339" cy="102223"/>
              <a:chOff x="506962" y="8672581"/>
              <a:chExt cx="104339" cy="102223"/>
            </a:xfrm>
          </p:grpSpPr>
          <p:sp>
            <p:nvSpPr>
              <p:cNvPr id="201" name="Freeform: Shape 200">
                <a:extLst>
                  <a:ext uri="{FF2B5EF4-FFF2-40B4-BE49-F238E27FC236}">
                    <a16:creationId xmlns:a16="http://schemas.microsoft.com/office/drawing/2014/main" id="{AC15B3C1-6BCD-47DA-A3E9-CE4D54446C64}"/>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02" name="Freeform: Shape 201">
                <a:extLst>
                  <a:ext uri="{FF2B5EF4-FFF2-40B4-BE49-F238E27FC236}">
                    <a16:creationId xmlns:a16="http://schemas.microsoft.com/office/drawing/2014/main" id="{850D5784-CC1C-4ACC-B7DF-7B44454B0ED9}"/>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03" name="Freeform: Shape 202">
                <a:extLst>
                  <a:ext uri="{FF2B5EF4-FFF2-40B4-BE49-F238E27FC236}">
                    <a16:creationId xmlns:a16="http://schemas.microsoft.com/office/drawing/2014/main" id="{D259B00D-A0B8-4D3A-A043-DB0083C82F45}"/>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grpSp>
        <p:nvGrpSpPr>
          <p:cNvPr id="204" name="Group 203">
            <a:extLst>
              <a:ext uri="{FF2B5EF4-FFF2-40B4-BE49-F238E27FC236}">
                <a16:creationId xmlns:a16="http://schemas.microsoft.com/office/drawing/2014/main" id="{85BE805A-AA13-4E44-A888-629EE907E49F}"/>
              </a:ext>
            </a:extLst>
          </p:cNvPr>
          <p:cNvGrpSpPr/>
          <p:nvPr/>
        </p:nvGrpSpPr>
        <p:grpSpPr>
          <a:xfrm>
            <a:off x="4484843" y="8576352"/>
            <a:ext cx="252577" cy="252577"/>
            <a:chOff x="4484843" y="8596993"/>
            <a:chExt cx="252577" cy="252577"/>
          </a:xfrm>
        </p:grpSpPr>
        <p:sp>
          <p:nvSpPr>
            <p:cNvPr id="206" name="Freeform: Shape 205">
              <a:extLst>
                <a:ext uri="{FF2B5EF4-FFF2-40B4-BE49-F238E27FC236}">
                  <a16:creationId xmlns:a16="http://schemas.microsoft.com/office/drawing/2014/main" id="{B8B59D56-D974-40BD-8A07-757FF554E68B}"/>
                </a:ext>
              </a:extLst>
            </p:cNvPr>
            <p:cNvSpPr/>
            <p:nvPr/>
          </p:nvSpPr>
          <p:spPr>
            <a:xfrm>
              <a:off x="4484843"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C5B4E3"/>
            </a:solidFill>
            <a:ln w="1890" cap="flat">
              <a:noFill/>
              <a:prstDash val="solid"/>
              <a:miter/>
            </a:ln>
          </p:spPr>
          <p:txBody>
            <a:bodyPr rtlCol="0" anchor="ctr"/>
            <a:lstStyle/>
            <a:p>
              <a:endParaRPr lang="en-US"/>
            </a:p>
          </p:txBody>
        </p:sp>
        <p:grpSp>
          <p:nvGrpSpPr>
            <p:cNvPr id="207" name="Graphic 335">
              <a:extLst>
                <a:ext uri="{FF2B5EF4-FFF2-40B4-BE49-F238E27FC236}">
                  <a16:creationId xmlns:a16="http://schemas.microsoft.com/office/drawing/2014/main" id="{BB3F0A30-EFD7-4AEA-B325-B28EB6FAE7D2}"/>
                </a:ext>
              </a:extLst>
            </p:cNvPr>
            <p:cNvGrpSpPr/>
            <p:nvPr/>
          </p:nvGrpSpPr>
          <p:grpSpPr>
            <a:xfrm>
              <a:off x="4558961" y="8670553"/>
              <a:ext cx="104339" cy="102223"/>
              <a:chOff x="506962" y="8672581"/>
              <a:chExt cx="104339" cy="102223"/>
            </a:xfrm>
          </p:grpSpPr>
          <p:sp>
            <p:nvSpPr>
              <p:cNvPr id="208" name="Freeform: Shape 207">
                <a:extLst>
                  <a:ext uri="{FF2B5EF4-FFF2-40B4-BE49-F238E27FC236}">
                    <a16:creationId xmlns:a16="http://schemas.microsoft.com/office/drawing/2014/main" id="{93E8F931-A80F-4A83-846A-E79EC0B2823E}"/>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id="{7E0CB208-C51B-4DE9-AA3D-1B717B03C245}"/>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10" name="Freeform: Shape 209">
                <a:extLst>
                  <a:ext uri="{FF2B5EF4-FFF2-40B4-BE49-F238E27FC236}">
                    <a16:creationId xmlns:a16="http://schemas.microsoft.com/office/drawing/2014/main" id="{70DD7AC3-708B-4F42-8E76-4F99CD486FC2}"/>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grpSp>
        <p:nvGrpSpPr>
          <p:cNvPr id="211" name="Group 210">
            <a:extLst>
              <a:ext uri="{FF2B5EF4-FFF2-40B4-BE49-F238E27FC236}">
                <a16:creationId xmlns:a16="http://schemas.microsoft.com/office/drawing/2014/main" id="{6CBD6CE6-FC76-485D-A37F-3A25FD637CCC}"/>
              </a:ext>
            </a:extLst>
          </p:cNvPr>
          <p:cNvGrpSpPr/>
          <p:nvPr/>
        </p:nvGrpSpPr>
        <p:grpSpPr>
          <a:xfrm>
            <a:off x="5792596" y="8576352"/>
            <a:ext cx="252577" cy="252577"/>
            <a:chOff x="5792596" y="8596993"/>
            <a:chExt cx="252577" cy="252577"/>
          </a:xfrm>
        </p:grpSpPr>
        <p:sp>
          <p:nvSpPr>
            <p:cNvPr id="212" name="Freeform: Shape 211">
              <a:extLst>
                <a:ext uri="{FF2B5EF4-FFF2-40B4-BE49-F238E27FC236}">
                  <a16:creationId xmlns:a16="http://schemas.microsoft.com/office/drawing/2014/main" id="{916A2F54-6C00-46AE-A636-FFB8778E9EB1}"/>
                </a:ext>
              </a:extLst>
            </p:cNvPr>
            <p:cNvSpPr/>
            <p:nvPr/>
          </p:nvSpPr>
          <p:spPr>
            <a:xfrm>
              <a:off x="5792596"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B9DCD2"/>
            </a:solidFill>
            <a:ln w="1890" cap="flat">
              <a:noFill/>
              <a:prstDash val="solid"/>
              <a:miter/>
            </a:ln>
          </p:spPr>
          <p:txBody>
            <a:bodyPr rtlCol="0" anchor="ctr"/>
            <a:lstStyle/>
            <a:p>
              <a:endParaRPr lang="en-US" dirty="0"/>
            </a:p>
          </p:txBody>
        </p:sp>
        <p:grpSp>
          <p:nvGrpSpPr>
            <p:cNvPr id="213" name="Graphic 335">
              <a:extLst>
                <a:ext uri="{FF2B5EF4-FFF2-40B4-BE49-F238E27FC236}">
                  <a16:creationId xmlns:a16="http://schemas.microsoft.com/office/drawing/2014/main" id="{A780D375-5AC0-49FC-96D1-A1C565932D8C}"/>
                </a:ext>
              </a:extLst>
            </p:cNvPr>
            <p:cNvGrpSpPr/>
            <p:nvPr/>
          </p:nvGrpSpPr>
          <p:grpSpPr>
            <a:xfrm>
              <a:off x="5866714" y="8670553"/>
              <a:ext cx="104339" cy="102223"/>
              <a:chOff x="506962" y="8672581"/>
              <a:chExt cx="104339" cy="102223"/>
            </a:xfrm>
          </p:grpSpPr>
          <p:sp>
            <p:nvSpPr>
              <p:cNvPr id="214" name="Freeform: Shape 213">
                <a:extLst>
                  <a:ext uri="{FF2B5EF4-FFF2-40B4-BE49-F238E27FC236}">
                    <a16:creationId xmlns:a16="http://schemas.microsoft.com/office/drawing/2014/main" id="{113EE433-04AE-4A76-BA7C-45CFBC94FFCA}"/>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15" name="Freeform: Shape 214">
                <a:extLst>
                  <a:ext uri="{FF2B5EF4-FFF2-40B4-BE49-F238E27FC236}">
                    <a16:creationId xmlns:a16="http://schemas.microsoft.com/office/drawing/2014/main" id="{E67C44D8-ED91-495C-B199-4560F6E13AA7}"/>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16" name="Freeform: Shape 215">
                <a:extLst>
                  <a:ext uri="{FF2B5EF4-FFF2-40B4-BE49-F238E27FC236}">
                    <a16:creationId xmlns:a16="http://schemas.microsoft.com/office/drawing/2014/main" id="{231C26A2-967A-412B-A3B8-26CCAB72C1F0}"/>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grpSp>
        <p:nvGrpSpPr>
          <p:cNvPr id="217" name="Group 216">
            <a:extLst>
              <a:ext uri="{FF2B5EF4-FFF2-40B4-BE49-F238E27FC236}">
                <a16:creationId xmlns:a16="http://schemas.microsoft.com/office/drawing/2014/main" id="{88342446-47CC-41FF-AE3A-81F1E2796115}"/>
              </a:ext>
            </a:extLst>
          </p:cNvPr>
          <p:cNvGrpSpPr/>
          <p:nvPr/>
        </p:nvGrpSpPr>
        <p:grpSpPr>
          <a:xfrm>
            <a:off x="810844" y="8576352"/>
            <a:ext cx="252577" cy="252577"/>
            <a:chOff x="810844" y="8596993"/>
            <a:chExt cx="252577" cy="252577"/>
          </a:xfrm>
        </p:grpSpPr>
        <p:sp>
          <p:nvSpPr>
            <p:cNvPr id="218" name="Freeform: Shape 217">
              <a:extLst>
                <a:ext uri="{FF2B5EF4-FFF2-40B4-BE49-F238E27FC236}">
                  <a16:creationId xmlns:a16="http://schemas.microsoft.com/office/drawing/2014/main" id="{C403F906-AFD4-472D-A4CB-171B8BD0AF7B}"/>
                </a:ext>
              </a:extLst>
            </p:cNvPr>
            <p:cNvSpPr/>
            <p:nvPr/>
          </p:nvSpPr>
          <p:spPr>
            <a:xfrm>
              <a:off x="810844"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FEA38B"/>
            </a:solidFill>
            <a:ln w="1890" cap="flat">
              <a:noFill/>
              <a:prstDash val="solid"/>
              <a:miter/>
            </a:ln>
          </p:spPr>
          <p:txBody>
            <a:bodyPr rtlCol="0" anchor="ctr"/>
            <a:lstStyle/>
            <a:p>
              <a:endParaRPr lang="en-US"/>
            </a:p>
          </p:txBody>
        </p:sp>
        <p:grpSp>
          <p:nvGrpSpPr>
            <p:cNvPr id="219" name="Graphic 335">
              <a:extLst>
                <a:ext uri="{FF2B5EF4-FFF2-40B4-BE49-F238E27FC236}">
                  <a16:creationId xmlns:a16="http://schemas.microsoft.com/office/drawing/2014/main" id="{CBF205DA-DDB8-420C-8BBB-57695B72254C}"/>
                </a:ext>
              </a:extLst>
            </p:cNvPr>
            <p:cNvGrpSpPr/>
            <p:nvPr/>
          </p:nvGrpSpPr>
          <p:grpSpPr>
            <a:xfrm>
              <a:off x="884962" y="8670553"/>
              <a:ext cx="104339" cy="102223"/>
              <a:chOff x="506962" y="8672581"/>
              <a:chExt cx="104339" cy="102223"/>
            </a:xfrm>
          </p:grpSpPr>
          <p:sp>
            <p:nvSpPr>
              <p:cNvPr id="220" name="Freeform: Shape 219">
                <a:extLst>
                  <a:ext uri="{FF2B5EF4-FFF2-40B4-BE49-F238E27FC236}">
                    <a16:creationId xmlns:a16="http://schemas.microsoft.com/office/drawing/2014/main" id="{7C771093-5F60-43F1-9D1E-6080E0344F5A}"/>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21" name="Freeform: Shape 220">
                <a:extLst>
                  <a:ext uri="{FF2B5EF4-FFF2-40B4-BE49-F238E27FC236}">
                    <a16:creationId xmlns:a16="http://schemas.microsoft.com/office/drawing/2014/main" id="{4A9BCCAF-38E4-454C-9FB6-C3E11139248D}"/>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22" name="Freeform: Shape 221">
                <a:extLst>
                  <a:ext uri="{FF2B5EF4-FFF2-40B4-BE49-F238E27FC236}">
                    <a16:creationId xmlns:a16="http://schemas.microsoft.com/office/drawing/2014/main" id="{7A4CE2A7-74D8-423D-ABE1-7BFF5FA907F4}"/>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75EA0F3C-EEE4-418D-A25F-59D028E0E7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0758" y="1349139"/>
            <a:ext cx="1980952" cy="1985321"/>
          </a:xfrm>
          <a:prstGeom prst="rect">
            <a:avLst/>
          </a:prstGeom>
        </p:spPr>
      </p:pic>
      <p:pic>
        <p:nvPicPr>
          <p:cNvPr id="63" name="Picture 62">
            <a:extLst>
              <a:ext uri="{FF2B5EF4-FFF2-40B4-BE49-F238E27FC236}">
                <a16:creationId xmlns:a16="http://schemas.microsoft.com/office/drawing/2014/main" id="{824AA3CC-4E7E-44D8-BE41-B5E484C849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30192" y="1349139"/>
            <a:ext cx="1980952" cy="1985321"/>
          </a:xfrm>
          <a:prstGeom prst="rect">
            <a:avLst/>
          </a:prstGeom>
        </p:spPr>
      </p:pic>
      <p:pic>
        <p:nvPicPr>
          <p:cNvPr id="11" name="Picture 10">
            <a:extLst>
              <a:ext uri="{FF2B5EF4-FFF2-40B4-BE49-F238E27FC236}">
                <a16:creationId xmlns:a16="http://schemas.microsoft.com/office/drawing/2014/main" id="{6D79E714-E826-42A0-AEBB-CD76BC80E1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0372" y="1364058"/>
            <a:ext cx="1980952" cy="1985321"/>
          </a:xfrm>
          <a:prstGeom prst="rect">
            <a:avLst/>
          </a:pr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2420758" y="1349139"/>
            <a:ext cx="1980000" cy="19853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Streamline </a:t>
            </a:r>
          </a:p>
          <a:p>
            <a:pPr algn="l" defTabSz="932472" fontAlgn="base">
              <a:spcBef>
                <a:spcPct val="0"/>
              </a:spcBef>
              <a:spcAft>
                <a:spcPct val="0"/>
              </a:spcAft>
            </a:pPr>
            <a:r>
              <a:rPr lang="en-US" sz="1200" dirty="0">
                <a:solidFill>
                  <a:schemeClr val="tx1"/>
                </a:solidFill>
                <a:ea typeface="Segoe UI" pitchFamily="34" charset="0"/>
                <a:cs typeface="Segoe Sans Display Semilight"/>
              </a:rPr>
              <a:t>Identity Management</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a:rPr>
              <a:t>Simplify user authentication </a:t>
            </a:r>
            <a:br>
              <a:rPr lang="en-US" sz="900" dirty="0">
                <a:ea typeface="Segoe UI" pitchFamily="34" charset="0"/>
                <a:cs typeface="Segoe Sans Display Semilight" pitchFamily="2" charset="0"/>
              </a:rPr>
            </a:br>
            <a:r>
              <a:rPr lang="en-US" sz="900" dirty="0">
                <a:solidFill>
                  <a:schemeClr val="tx1"/>
                </a:solidFill>
                <a:ea typeface="Segoe UI" pitchFamily="34" charset="0"/>
                <a:cs typeface="Segoe Sans Display Semilight"/>
              </a:rPr>
              <a:t>and access with Microsoft Entra </a:t>
            </a:r>
            <a:br>
              <a:rPr lang="en-US" sz="900" dirty="0">
                <a:ea typeface="Segoe UI" pitchFamily="34" charset="0"/>
                <a:cs typeface="Segoe Sans Display Semilight" pitchFamily="2" charset="0"/>
              </a:rPr>
            </a:br>
            <a:r>
              <a:rPr lang="en-US" sz="900" dirty="0">
                <a:solidFill>
                  <a:schemeClr val="tx1"/>
                </a:solidFill>
                <a:ea typeface="Segoe UI" pitchFamily="34" charset="0"/>
                <a:cs typeface="Segoe Sans Display Semilight"/>
              </a:rPr>
              <a:t>(Azure AD), enabling secure, seamless sign-ins and enhanced protection through multi-factor authentication.</a:t>
            </a:r>
          </a:p>
        </p:txBody>
      </p:sp>
      <p:sp>
        <p:nvSpPr>
          <p:cNvPr id="67" name="Rectangle 66">
            <a:extLst>
              <a:ext uri="{FF2B5EF4-FFF2-40B4-BE49-F238E27FC236}">
                <a16:creationId xmlns:a16="http://schemas.microsoft.com/office/drawing/2014/main" id="{F7C4AACA-3537-4290-B660-8DA719552E8F}"/>
              </a:ext>
            </a:extLst>
          </p:cNvPr>
          <p:cNvSpPr/>
          <p:nvPr/>
        </p:nvSpPr>
        <p:spPr bwMode="auto">
          <a:xfrm>
            <a:off x="4530192" y="1349139"/>
            <a:ext cx="1980000" cy="19853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Comprehensive </a:t>
            </a:r>
          </a:p>
          <a:p>
            <a:pPr algn="l" defTabSz="932472" fontAlgn="base">
              <a:spcBef>
                <a:spcPct val="0"/>
              </a:spcBef>
              <a:spcAft>
                <a:spcPct val="0"/>
              </a:spcAft>
            </a:pPr>
            <a:r>
              <a:rPr lang="en-US" sz="1200" dirty="0">
                <a:solidFill>
                  <a:schemeClr val="tx1"/>
                </a:solidFill>
                <a:ea typeface="Segoe UI" pitchFamily="34" charset="0"/>
                <a:cs typeface="Segoe Sans Display Semilight"/>
              </a:rPr>
              <a:t>Threat Protection</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Microsoft Defender for Business provides advanced protection with machine learning, big-data analysis and the Microsoft cloud to secure devices. It includes Defender for Office 365 to safeguard against email threats and Cloud App Security for complete cloud service protection.</a:t>
            </a:r>
          </a:p>
        </p:txBody>
      </p:sp>
      <p:sp>
        <p:nvSpPr>
          <p:cNvPr id="7" name="Rectangle 6">
            <a:extLst>
              <a:ext uri="{FF2B5EF4-FFF2-40B4-BE49-F238E27FC236}">
                <a16:creationId xmlns:a16="http://schemas.microsoft.com/office/drawing/2014/main" id="{12D71FC3-292A-43CA-8200-0C470FC88A4C}"/>
              </a:ext>
            </a:extLst>
          </p:cNvPr>
          <p:cNvSpPr/>
          <p:nvPr/>
        </p:nvSpPr>
        <p:spPr bwMode="auto">
          <a:xfrm>
            <a:off x="310372" y="1349139"/>
            <a:ext cx="1980000" cy="19853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Secure </a:t>
            </a:r>
          </a:p>
          <a:p>
            <a:pPr algn="l" defTabSz="932472" fontAlgn="base">
              <a:spcBef>
                <a:spcPct val="0"/>
              </a:spcBef>
              <a:spcAft>
                <a:spcPct val="0"/>
              </a:spcAft>
            </a:pPr>
            <a:r>
              <a:rPr lang="en-US" sz="1200" dirty="0">
                <a:solidFill>
                  <a:schemeClr val="tx1"/>
                </a:solidFill>
                <a:ea typeface="Segoe UI" pitchFamily="34" charset="0"/>
                <a:cs typeface="Segoe Sans Display Semilight"/>
              </a:rPr>
              <a:t>Mobile Workforce</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Access endpoint security, device management and intelligent cloud actions through a unified platform with Microsoft Intune and Configuration Manager. </a:t>
            </a:r>
            <a:br>
              <a:rPr lang="en-US" sz="900" dirty="0">
                <a:solidFill>
                  <a:schemeClr val="tx1"/>
                </a:solidFill>
                <a:ea typeface="Segoe UI" pitchFamily="34" charset="0"/>
                <a:cs typeface="Segoe Sans Display Semilight" pitchFamily="2" charset="0"/>
              </a:rPr>
            </a:br>
            <a:r>
              <a:rPr lang="en-US" sz="900" dirty="0">
                <a:solidFill>
                  <a:schemeClr val="tx1"/>
                </a:solidFill>
                <a:ea typeface="Segoe UI" pitchFamily="34" charset="0"/>
                <a:cs typeface="Segoe Sans Display Semilight" pitchFamily="2" charset="0"/>
              </a:rPr>
              <a:t>Secure deploy and manage users, apps and devices without interrupting existing workflows.</a:t>
            </a:r>
          </a:p>
        </p:txBody>
      </p:sp>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738664"/>
          </a:xfrm>
        </p:spPr>
        <p:txBody>
          <a:bodyPr vert="horz" wrap="square" lIns="0" tIns="0" rIns="0" bIns="0" rtlCol="0" anchor="t">
            <a:spAutoFit/>
          </a:bodyPr>
          <a:lstStyle/>
          <a:p>
            <a:r>
              <a:rPr lang="en-US" dirty="0">
                <a:latin typeface="+mj-lt"/>
                <a:cs typeface="Segoe Sans Display Semilight"/>
              </a:rPr>
              <a:t>Microsoft </a:t>
            </a:r>
            <a:r>
              <a:rPr lang="en-US" dirty="0">
                <a:cs typeface="Segoe Sans Display Semilight"/>
              </a:rPr>
              <a:t>365 </a:t>
            </a:r>
            <a:r>
              <a:rPr lang="en-US" dirty="0">
                <a:latin typeface="+mj-lt"/>
                <a:cs typeface="Segoe Sans Display Semilight"/>
              </a:rPr>
              <a:t>Business Premium delivers a comprehensive solution to run your business securely from anywhere combining Microsoft M365 Apps with enterprise-grade security.</a:t>
            </a:r>
          </a:p>
        </p:txBody>
      </p:sp>
      <p:sp>
        <p:nvSpPr>
          <p:cNvPr id="10" name="Text Placeholder 9">
            <a:extLst>
              <a:ext uri="{FF2B5EF4-FFF2-40B4-BE49-F238E27FC236}">
                <a16:creationId xmlns:a16="http://schemas.microsoft.com/office/drawing/2014/main" id="{F3F5DB54-0A91-4800-BA28-C68640C4FD31}"/>
              </a:ext>
            </a:extLst>
          </p:cNvPr>
          <p:cNvSpPr>
            <a:spLocks noGrp="1"/>
          </p:cNvSpPr>
          <p:nvPr>
            <p:ph type="body" sz="quarter" idx="11"/>
          </p:nvPr>
        </p:nvSpPr>
        <p:spPr/>
        <p:txBody>
          <a:bodyPr/>
          <a:lstStyle/>
          <a:p>
            <a:endParaRPr lang="en-US" dirty="0"/>
          </a:p>
        </p:txBody>
      </p:sp>
      <p:sp>
        <p:nvSpPr>
          <p:cNvPr id="12" name="Text Placeholder 11">
            <a:extLst>
              <a:ext uri="{FF2B5EF4-FFF2-40B4-BE49-F238E27FC236}">
                <a16:creationId xmlns:a16="http://schemas.microsoft.com/office/drawing/2014/main" id="{0F20FBB2-971B-4585-8251-C3D60E2B7BC2}"/>
              </a:ext>
            </a:extLst>
          </p:cNvPr>
          <p:cNvSpPr>
            <a:spLocks noGrp="1"/>
          </p:cNvSpPr>
          <p:nvPr>
            <p:ph type="body" sz="quarter" idx="12"/>
          </p:nvPr>
        </p:nvSpPr>
        <p:spPr/>
        <p:txBody>
          <a:bodyPr/>
          <a:lstStyle/>
          <a:p>
            <a:endParaRPr lang="en-US" dirty="0"/>
          </a:p>
        </p:txBody>
      </p:sp>
      <p:sp>
        <p:nvSpPr>
          <p:cNvPr id="13" name="Text Placeholder 12">
            <a:extLst>
              <a:ext uri="{FF2B5EF4-FFF2-40B4-BE49-F238E27FC236}">
                <a16:creationId xmlns:a16="http://schemas.microsoft.com/office/drawing/2014/main" id="{B1F52859-5BA7-42E2-A676-36E23CF20411}"/>
              </a:ext>
            </a:extLst>
          </p:cNvPr>
          <p:cNvSpPr>
            <a:spLocks noGrp="1"/>
          </p:cNvSpPr>
          <p:nvPr>
            <p:ph type="body" sz="quarter" idx="13"/>
          </p:nvPr>
        </p:nvSpPr>
        <p:spPr/>
        <p:txBody>
          <a:bodyPr/>
          <a:lstStyle/>
          <a:p>
            <a:endParaRPr lang="en-US" dirty="0"/>
          </a:p>
        </p:txBody>
      </p:sp>
      <p:sp>
        <p:nvSpPr>
          <p:cNvPr id="14" name="Picture Placeholder 13">
            <a:extLst>
              <a:ext uri="{FF2B5EF4-FFF2-40B4-BE49-F238E27FC236}">
                <a16:creationId xmlns:a16="http://schemas.microsoft.com/office/drawing/2014/main" id="{7231C9C7-CC59-48BC-9011-B87FD3892CA7}"/>
              </a:ext>
            </a:extLst>
          </p:cNvPr>
          <p:cNvSpPr>
            <a:spLocks noGrp="1"/>
          </p:cNvSpPr>
          <p:nvPr>
            <p:ph type="pic" sz="quarter" idx="14"/>
          </p:nvPr>
        </p:nvSpPr>
        <p:spPr/>
        <p:txBody>
          <a:bodyPr/>
          <a:lstStyle/>
          <a:p>
            <a:endParaRPr lang="en-US" dirty="0"/>
          </a:p>
        </p:txBody>
      </p:sp>
      <p:sp>
        <p:nvSpPr>
          <p:cNvPr id="17" name="Picture Placeholder 16">
            <a:extLst>
              <a:ext uri="{FF2B5EF4-FFF2-40B4-BE49-F238E27FC236}">
                <a16:creationId xmlns:a16="http://schemas.microsoft.com/office/drawing/2014/main" id="{183FB951-D33B-40F8-9C64-526116755780}"/>
              </a:ext>
            </a:extLst>
          </p:cNvPr>
          <p:cNvSpPr>
            <a:spLocks noGrp="1"/>
          </p:cNvSpPr>
          <p:nvPr>
            <p:ph type="pic" sz="quarter" idx="15"/>
          </p:nvPr>
        </p:nvSpPr>
        <p:spPr/>
        <p:txBody>
          <a:bodyPr/>
          <a:lstStyle/>
          <a:p>
            <a:endParaRPr lang="en-US"/>
          </a:p>
        </p:txBody>
      </p:sp>
      <p:sp>
        <p:nvSpPr>
          <p:cNvPr id="19" name="Text Placeholder 18">
            <a:extLst>
              <a:ext uri="{FF2B5EF4-FFF2-40B4-BE49-F238E27FC236}">
                <a16:creationId xmlns:a16="http://schemas.microsoft.com/office/drawing/2014/main" id="{039D89C6-CE47-4FFC-87BD-8DEB8A23742A}"/>
              </a:ext>
            </a:extLst>
          </p:cNvPr>
          <p:cNvSpPr>
            <a:spLocks noGrp="1"/>
          </p:cNvSpPr>
          <p:nvPr>
            <p:ph type="body" sz="quarter" idx="16"/>
          </p:nvPr>
        </p:nvSpPr>
        <p:spPr/>
        <p:txBody>
          <a:bodyPr/>
          <a:lstStyle/>
          <a:p>
            <a:endParaRPr lang="en-US" dirty="0"/>
          </a:p>
        </p:txBody>
      </p:sp>
      <p:sp>
        <p:nvSpPr>
          <p:cNvPr id="168" name="Text Placeholder 167">
            <a:extLst>
              <a:ext uri="{FF2B5EF4-FFF2-40B4-BE49-F238E27FC236}">
                <a16:creationId xmlns:a16="http://schemas.microsoft.com/office/drawing/2014/main" id="{1D121A0E-D7ED-4EE5-9FBB-BB51DC1692E4}"/>
              </a:ext>
            </a:extLst>
          </p:cNvPr>
          <p:cNvSpPr>
            <a:spLocks noGrp="1"/>
          </p:cNvSpPr>
          <p:nvPr>
            <p:ph type="body" sz="quarter" idx="17"/>
          </p:nvPr>
        </p:nvSpPr>
        <p:spPr/>
        <p:txBody>
          <a:bodyPr vert="horz" wrap="square" lIns="0" tIns="0" rIns="0" bIns="0" rtlCol="0" anchor="t">
            <a:noAutofit/>
          </a:bodyPr>
          <a:lstStyle/>
          <a:p>
            <a:pPr marL="120650" indent="-120650"/>
            <a:r>
              <a:rPr lang="en-US" dirty="0">
                <a:cs typeface="Segoe UI"/>
              </a:rPr>
              <a:t>Don't be a statistic—contact us today to strengthen your security and protect your business from costly cyber threats</a:t>
            </a:r>
          </a:p>
          <a:p>
            <a:pPr marL="120650" indent="-120650"/>
            <a:r>
              <a:rPr lang="en-US" dirty="0"/>
              <a:t>Discover how you can empower your people to work anywhere, manage costs, and improve security using Microsoft 365</a:t>
            </a:r>
          </a:p>
        </p:txBody>
      </p:sp>
      <p:sp>
        <p:nvSpPr>
          <p:cNvPr id="69" name="TextBox 68">
            <a:extLst>
              <a:ext uri="{FF2B5EF4-FFF2-40B4-BE49-F238E27FC236}">
                <a16:creationId xmlns:a16="http://schemas.microsoft.com/office/drawing/2014/main" id="{96DB38AF-65B6-45F2-AED9-0590DCF15C68}"/>
              </a:ext>
            </a:extLst>
          </p:cNvPr>
          <p:cNvSpPr txBox="1"/>
          <p:nvPr/>
        </p:nvSpPr>
        <p:spPr>
          <a:xfrm>
            <a:off x="328613" y="3687333"/>
            <a:ext cx="6183983" cy="246221"/>
          </a:xfrm>
          <a:prstGeom prst="rect">
            <a:avLst/>
          </a:prstGeom>
          <a:noFill/>
        </p:spPr>
        <p:txBody>
          <a:bodyPr wrap="square" lIns="0" tIns="0" rIns="0" bIns="0">
            <a:spAutoFit/>
          </a:bodyPr>
          <a:lstStyle/>
          <a:p>
            <a:pPr defTabSz="457200">
              <a:spcAft>
                <a:spcPts val="800"/>
              </a:spcAft>
              <a:defRPr/>
            </a:pPr>
            <a:r>
              <a:rPr lang="en-US" sz="1600" dirty="0">
                <a:latin typeface="+mj-lt"/>
                <a:cs typeface="Segoe Sans Display Semilight" pitchFamily="2" charset="0"/>
              </a:rPr>
              <a:t>Microsoft 365 Business Premium</a:t>
            </a:r>
          </a:p>
        </p:txBody>
      </p:sp>
      <p:sp>
        <p:nvSpPr>
          <p:cNvPr id="2" name="TextBox 1">
            <a:extLst>
              <a:ext uri="{FF2B5EF4-FFF2-40B4-BE49-F238E27FC236}">
                <a16:creationId xmlns:a16="http://schemas.microsoft.com/office/drawing/2014/main" id="{E306CE0C-57D3-21DB-5E73-C6F35E658241}"/>
              </a:ext>
            </a:extLst>
          </p:cNvPr>
          <p:cNvSpPr txBox="1"/>
          <p:nvPr/>
        </p:nvSpPr>
        <p:spPr>
          <a:xfrm>
            <a:off x="93785" y="7784123"/>
            <a:ext cx="65" cy="307777"/>
          </a:xfrm>
          <a:prstGeom prst="rect">
            <a:avLst/>
          </a:prstGeom>
          <a:noFill/>
        </p:spPr>
        <p:txBody>
          <a:bodyPr wrap="none" lIns="0" tIns="0" rIns="0" bIns="0" rtlCol="0">
            <a:spAutoFit/>
          </a:bodyPr>
          <a:lstStyle/>
          <a:p>
            <a:pPr algn="l"/>
            <a:endParaRPr lang="en-US" sz="2000" dirty="0" err="1"/>
          </a:p>
        </p:txBody>
      </p:sp>
      <p:pic>
        <p:nvPicPr>
          <p:cNvPr id="131" name="Picture 130">
            <a:extLst>
              <a:ext uri="{FF2B5EF4-FFF2-40B4-BE49-F238E27FC236}">
                <a16:creationId xmlns:a16="http://schemas.microsoft.com/office/drawing/2014/main" id="{1AF34B36-4A10-4CAB-BBA3-D03CB0EEC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72" y="4111720"/>
            <a:ext cx="6219015" cy="2980641"/>
          </a:xfrm>
          <a:prstGeom prst="rect">
            <a:avLst/>
          </a:prstGeom>
        </p:spPr>
      </p:pic>
      <p:sp>
        <p:nvSpPr>
          <p:cNvPr id="132" name="Rectangle 131">
            <a:extLst>
              <a:ext uri="{FF2B5EF4-FFF2-40B4-BE49-F238E27FC236}">
                <a16:creationId xmlns:a16="http://schemas.microsoft.com/office/drawing/2014/main" id="{14C81635-535E-4A82-819F-17A7EA7ADB8D}"/>
              </a:ext>
            </a:extLst>
          </p:cNvPr>
          <p:cNvSpPr>
            <a:spLocks/>
          </p:cNvSpPr>
          <p:nvPr/>
        </p:nvSpPr>
        <p:spPr bwMode="auto">
          <a:xfrm>
            <a:off x="1865125" y="4111721"/>
            <a:ext cx="1554753" cy="27901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Business Drivers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&amp; Project Objectives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Cost-effective security without enterprise-level complexity</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Growing regulatory requirements</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Increasing risk of cyber attacks targeting SMBs</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Secure collaboration without hindering productivity</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Hybrid work requiring secure access to data</a:t>
            </a:r>
          </a:p>
          <a:p>
            <a:pPr marL="122238" indent="-122238" algn="l" defTabSz="932472" fontAlgn="base">
              <a:spcBef>
                <a:spcPct val="0"/>
              </a:spcBef>
              <a:spcAft>
                <a:spcPts val="300"/>
              </a:spcAft>
              <a:buFont typeface="+mj-lt"/>
              <a:buAutoNum type="arabicPeriod"/>
            </a:pPr>
            <a:r>
              <a:rPr lang="en-US" sz="800" dirty="0" err="1">
                <a:solidFill>
                  <a:schemeClr val="tx1"/>
                </a:solidFill>
                <a:ea typeface="Segoe UI" pitchFamily="34" charset="0"/>
                <a:cs typeface="Segoe Sans Display Semilight" pitchFamily="2" charset="0"/>
              </a:rPr>
              <a:t>Minimise</a:t>
            </a:r>
            <a:r>
              <a:rPr lang="en-US" sz="800" dirty="0">
                <a:solidFill>
                  <a:schemeClr val="tx1"/>
                </a:solidFill>
                <a:ea typeface="Segoe UI" pitchFamily="34" charset="0"/>
                <a:cs typeface="Segoe Sans Display Semilight" pitchFamily="2" charset="0"/>
              </a:rPr>
              <a:t> downtime from security incidents</a:t>
            </a:r>
          </a:p>
          <a:p>
            <a:pPr marL="122238" indent="-122238" algn="l" defTabSz="932472" fontAlgn="base">
              <a:spcBef>
                <a:spcPct val="0"/>
              </a:spcBef>
              <a:spcAft>
                <a:spcPts val="300"/>
              </a:spcAft>
              <a:buFont typeface="+mj-lt"/>
              <a:buAutoNum type="arabicPeriod"/>
            </a:pPr>
            <a:r>
              <a:rPr lang="en-US" sz="800" dirty="0" err="1">
                <a:solidFill>
                  <a:schemeClr val="tx1"/>
                </a:solidFill>
                <a:ea typeface="Segoe UI" pitchFamily="34" charset="0"/>
                <a:cs typeface="Segoe Sans Display Semilight" pitchFamily="2" charset="0"/>
              </a:rPr>
              <a:t>Minimise</a:t>
            </a:r>
            <a:r>
              <a:rPr lang="en-US" sz="800" dirty="0">
                <a:solidFill>
                  <a:schemeClr val="tx1"/>
                </a:solidFill>
                <a:ea typeface="Segoe UI" pitchFamily="34" charset="0"/>
                <a:cs typeface="Segoe Sans Display Semilight" pitchFamily="2" charset="0"/>
              </a:rPr>
              <a:t> financial loss/ customer trust</a:t>
            </a:r>
          </a:p>
        </p:txBody>
      </p:sp>
      <p:sp>
        <p:nvSpPr>
          <p:cNvPr id="134" name="Rectangle 133">
            <a:extLst>
              <a:ext uri="{FF2B5EF4-FFF2-40B4-BE49-F238E27FC236}">
                <a16:creationId xmlns:a16="http://schemas.microsoft.com/office/drawing/2014/main" id="{E88DACA3-AC69-4F09-B6B8-E05B3207AE24}"/>
              </a:ext>
            </a:extLst>
          </p:cNvPr>
          <p:cNvSpPr>
            <a:spLocks/>
          </p:cNvSpPr>
          <p:nvPr/>
        </p:nvSpPr>
        <p:spPr bwMode="auto">
          <a:xfrm>
            <a:off x="310372" y="4111721"/>
            <a:ext cx="1554753" cy="29825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Current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Challenges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Security breaches (WFH)</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IT staff knowledge and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skills gap</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Privacy risks (AU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Privacy Act)</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Employees working from multiple locations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Increasing use of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personal devices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Lack of advanced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security tools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Managing and enforcing security policies across devices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Weak data protection measures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Increased IT complexity</a:t>
            </a:r>
          </a:p>
        </p:txBody>
      </p:sp>
      <p:sp>
        <p:nvSpPr>
          <p:cNvPr id="135" name="Rectangle 134">
            <a:extLst>
              <a:ext uri="{FF2B5EF4-FFF2-40B4-BE49-F238E27FC236}">
                <a16:creationId xmlns:a16="http://schemas.microsoft.com/office/drawing/2014/main" id="{B775A6C6-230D-4EE8-A352-6FD97FBF9172}"/>
              </a:ext>
            </a:extLst>
          </p:cNvPr>
          <p:cNvSpPr>
            <a:spLocks/>
          </p:cNvSpPr>
          <p:nvPr/>
        </p:nvSpPr>
        <p:spPr bwMode="auto">
          <a:xfrm>
            <a:off x="3419879" y="4111721"/>
            <a:ext cx="1554753" cy="20976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New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Capabilities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Advanced Threat Protection – </a:t>
            </a:r>
            <a:r>
              <a:rPr lang="en-US" sz="800" dirty="0">
                <a:solidFill>
                  <a:schemeClr val="tx1"/>
                </a:solidFill>
                <a:ea typeface="Segoe UI" pitchFamily="34" charset="0"/>
                <a:cs typeface="Segoe Sans Display Semilight" pitchFamily="2" charset="0"/>
              </a:rPr>
              <a:t>Endpoint security</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Conditional Access –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enforce MFA</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Intune for Device Management – </a:t>
            </a:r>
            <a:br>
              <a:rPr lang="en-US" sz="800" dirty="0">
                <a:solidFill>
                  <a:schemeClr val="tx1"/>
                </a:solidFill>
                <a:latin typeface="+mj-lt"/>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enforce security policies</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Message Encryption</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Defender for Office 365 –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Protect against phishing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and malware</a:t>
            </a:r>
          </a:p>
        </p:txBody>
      </p:sp>
      <p:cxnSp>
        <p:nvCxnSpPr>
          <p:cNvPr id="136" name="Straight Connector 135">
            <a:extLst>
              <a:ext uri="{FF2B5EF4-FFF2-40B4-BE49-F238E27FC236}">
                <a16:creationId xmlns:a16="http://schemas.microsoft.com/office/drawing/2014/main" id="{A821B49E-95F7-40CD-B3AD-9EE83DD0414E}"/>
              </a:ext>
            </a:extLst>
          </p:cNvPr>
          <p:cNvCxnSpPr>
            <a:cxnSpLocks/>
          </p:cNvCxnSpPr>
          <p:nvPr/>
        </p:nvCxnSpPr>
        <p:spPr>
          <a:xfrm>
            <a:off x="1865125" y="4230696"/>
            <a:ext cx="0" cy="274268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206DA9F-1666-4110-836F-BE0873D26414}"/>
              </a:ext>
            </a:extLst>
          </p:cNvPr>
          <p:cNvCxnSpPr>
            <a:cxnSpLocks/>
          </p:cNvCxnSpPr>
          <p:nvPr/>
        </p:nvCxnSpPr>
        <p:spPr>
          <a:xfrm>
            <a:off x="3419878" y="4230696"/>
            <a:ext cx="0" cy="274268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613FD1D-6690-49F3-8F36-33FD89BB046C}"/>
              </a:ext>
            </a:extLst>
          </p:cNvPr>
          <p:cNvCxnSpPr>
            <a:cxnSpLocks/>
          </p:cNvCxnSpPr>
          <p:nvPr/>
        </p:nvCxnSpPr>
        <p:spPr>
          <a:xfrm>
            <a:off x="5060005" y="4230696"/>
            <a:ext cx="0" cy="274268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3FFC573C-9036-438B-9128-1FF138525855}"/>
              </a:ext>
            </a:extLst>
          </p:cNvPr>
          <p:cNvSpPr>
            <a:spLocks/>
          </p:cNvSpPr>
          <p:nvPr/>
        </p:nvSpPr>
        <p:spPr bwMode="auto">
          <a:xfrm>
            <a:off x="5100446" y="4111721"/>
            <a:ext cx="1228341" cy="265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Business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Outcomes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Security posture</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Secure productivity</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Business continuity</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Customer trust</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Risk of cyber threats</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Compliance penalties</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IT administration time</a:t>
            </a:r>
          </a:p>
          <a:p>
            <a:pPr algn="l" defTabSz="932472" fontAlgn="base">
              <a:spcBef>
                <a:spcPct val="0"/>
              </a:spcBef>
              <a:spcAft>
                <a:spcPts val="1200"/>
              </a:spcAft>
            </a:pPr>
            <a:r>
              <a:rPr lang="en-US" sz="800" dirty="0">
                <a:solidFill>
                  <a:schemeClr val="tx1"/>
                </a:solidFill>
                <a:ea typeface="Segoe UI" pitchFamily="34" charset="0"/>
                <a:cs typeface="Segoe Sans Display Semilight" pitchFamily="2" charset="0"/>
              </a:rPr>
              <a:t>Downtime</a:t>
            </a:r>
          </a:p>
        </p:txBody>
      </p:sp>
      <p:grpSp>
        <p:nvGrpSpPr>
          <p:cNvPr id="16" name="Group 15">
            <a:extLst>
              <a:ext uri="{FF2B5EF4-FFF2-40B4-BE49-F238E27FC236}">
                <a16:creationId xmlns:a16="http://schemas.microsoft.com/office/drawing/2014/main" id="{1531692D-6A5C-4CEE-928C-AFC974429FF4}"/>
              </a:ext>
            </a:extLst>
          </p:cNvPr>
          <p:cNvGrpSpPr/>
          <p:nvPr/>
        </p:nvGrpSpPr>
        <p:grpSpPr>
          <a:xfrm>
            <a:off x="6317255" y="5433320"/>
            <a:ext cx="146498" cy="146497"/>
            <a:chOff x="6239467" y="5727875"/>
            <a:chExt cx="179997" cy="179997"/>
          </a:xfrm>
        </p:grpSpPr>
        <p:sp>
          <p:nvSpPr>
            <p:cNvPr id="146" name="Freeform: Shape 145">
              <a:extLst>
                <a:ext uri="{FF2B5EF4-FFF2-40B4-BE49-F238E27FC236}">
                  <a16:creationId xmlns:a16="http://schemas.microsoft.com/office/drawing/2014/main" id="{FC733115-A7EB-4B75-8BDD-A31DB90267BA}"/>
                </a:ext>
              </a:extLst>
            </p:cNvPr>
            <p:cNvSpPr/>
            <p:nvPr/>
          </p:nvSpPr>
          <p:spPr>
            <a:xfrm>
              <a:off x="6239467" y="5727875"/>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467FBAD-F180-4D86-85B2-4C664E51C0F8}"/>
                </a:ext>
              </a:extLst>
            </p:cNvPr>
            <p:cNvSpPr/>
            <p:nvPr/>
          </p:nvSpPr>
          <p:spPr>
            <a:xfrm>
              <a:off x="6329466" y="5783775"/>
              <a:ext cx="567" cy="74854"/>
            </a:xfrm>
            <a:custGeom>
              <a:avLst/>
              <a:gdLst>
                <a:gd name="connsiteX0" fmla="*/ 0 w 397"/>
                <a:gd name="connsiteY0" fmla="*/ 0 h 52399"/>
                <a:gd name="connsiteX1" fmla="*/ 0 w 397"/>
                <a:gd name="connsiteY1" fmla="*/ 52399 h 52399"/>
              </a:gdLst>
              <a:ahLst/>
              <a:cxnLst>
                <a:cxn ang="0">
                  <a:pos x="connsiteX0" y="connsiteY0"/>
                </a:cxn>
                <a:cxn ang="0">
                  <a:pos x="connsiteX1" y="connsiteY1"/>
                </a:cxn>
              </a:cxnLst>
              <a:rect l="l" t="t" r="r" b="b"/>
              <a:pathLst>
                <a:path w="397" h="52399">
                  <a:moveTo>
                    <a:pt x="0" y="0"/>
                  </a:moveTo>
                  <a:lnTo>
                    <a:pt x="0" y="52399"/>
                  </a:lnTo>
                </a:path>
              </a:pathLst>
            </a:custGeom>
            <a:ln w="3810" cap="rnd">
              <a:solidFill>
                <a:srgbClr val="000000"/>
              </a:solidFill>
              <a:prstDash val="solid"/>
              <a:round/>
            </a:ln>
          </p:spPr>
          <p:txBody>
            <a:bodyPr rtlCol="0" anchor="ctr"/>
            <a:lstStyle/>
            <a:p>
              <a:endParaRPr lang="en-US"/>
            </a:p>
          </p:txBody>
        </p:sp>
        <p:sp>
          <p:nvSpPr>
            <p:cNvPr id="148" name="Freeform: Shape 147">
              <a:extLst>
                <a:ext uri="{FF2B5EF4-FFF2-40B4-BE49-F238E27FC236}">
                  <a16:creationId xmlns:a16="http://schemas.microsoft.com/office/drawing/2014/main" id="{A1D01429-7AD9-44FA-9CC5-D2B44F0BE70F}"/>
                </a:ext>
              </a:extLst>
            </p:cNvPr>
            <p:cNvSpPr/>
            <p:nvPr/>
          </p:nvSpPr>
          <p:spPr>
            <a:xfrm>
              <a:off x="6292035" y="5821201"/>
              <a:ext cx="74860" cy="567"/>
            </a:xfrm>
            <a:custGeom>
              <a:avLst/>
              <a:gdLst>
                <a:gd name="connsiteX0" fmla="*/ 0 w 52403"/>
                <a:gd name="connsiteY0" fmla="*/ 0 h 397"/>
                <a:gd name="connsiteX1" fmla="*/ 52403 w 52403"/>
                <a:gd name="connsiteY1" fmla="*/ 0 h 397"/>
              </a:gdLst>
              <a:ahLst/>
              <a:cxnLst>
                <a:cxn ang="0">
                  <a:pos x="connsiteX0" y="connsiteY0"/>
                </a:cxn>
                <a:cxn ang="0">
                  <a:pos x="connsiteX1" y="connsiteY1"/>
                </a:cxn>
              </a:cxnLst>
              <a:rect l="l" t="t" r="r" b="b"/>
              <a:pathLst>
                <a:path w="52403" h="397">
                  <a:moveTo>
                    <a:pt x="0" y="0"/>
                  </a:moveTo>
                  <a:lnTo>
                    <a:pt x="52403" y="0"/>
                  </a:lnTo>
                </a:path>
              </a:pathLst>
            </a:custGeom>
            <a:ln w="3810" cap="rnd">
              <a:solidFill>
                <a:srgbClr val="000000"/>
              </a:solidFill>
              <a:prstDash val="solid"/>
              <a:round/>
            </a:ln>
          </p:spPr>
          <p:txBody>
            <a:bodyPr rtlCol="0" anchor="ctr"/>
            <a:lstStyle/>
            <a:p>
              <a:endParaRPr lang="en-US"/>
            </a:p>
          </p:txBody>
        </p:sp>
      </p:grpSp>
      <p:grpSp>
        <p:nvGrpSpPr>
          <p:cNvPr id="18" name="Group 17">
            <a:extLst>
              <a:ext uri="{FF2B5EF4-FFF2-40B4-BE49-F238E27FC236}">
                <a16:creationId xmlns:a16="http://schemas.microsoft.com/office/drawing/2014/main" id="{6913C751-A88A-414D-99BC-5FE29DAAE40E}"/>
              </a:ext>
            </a:extLst>
          </p:cNvPr>
          <p:cNvGrpSpPr/>
          <p:nvPr/>
        </p:nvGrpSpPr>
        <p:grpSpPr>
          <a:xfrm>
            <a:off x="6317253" y="5707210"/>
            <a:ext cx="146498" cy="146497"/>
            <a:chOff x="6239464" y="5986511"/>
            <a:chExt cx="179997" cy="179997"/>
          </a:xfrm>
        </p:grpSpPr>
        <p:sp>
          <p:nvSpPr>
            <p:cNvPr id="150" name="Freeform: Shape 149">
              <a:extLst>
                <a:ext uri="{FF2B5EF4-FFF2-40B4-BE49-F238E27FC236}">
                  <a16:creationId xmlns:a16="http://schemas.microsoft.com/office/drawing/2014/main" id="{CEBE3033-B2A1-4C57-ABED-545F77669AD6}"/>
                </a:ext>
              </a:extLst>
            </p:cNvPr>
            <p:cNvSpPr/>
            <p:nvPr/>
          </p:nvSpPr>
          <p:spPr>
            <a:xfrm>
              <a:off x="6239464" y="5986511"/>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51" name="Graphic 30">
              <a:extLst>
                <a:ext uri="{FF2B5EF4-FFF2-40B4-BE49-F238E27FC236}">
                  <a16:creationId xmlns:a16="http://schemas.microsoft.com/office/drawing/2014/main" id="{2305234C-9100-4455-93AB-8F4E0D2E002F}"/>
                </a:ext>
              </a:extLst>
            </p:cNvPr>
            <p:cNvGrpSpPr/>
            <p:nvPr/>
          </p:nvGrpSpPr>
          <p:grpSpPr>
            <a:xfrm>
              <a:off x="6289453" y="6039192"/>
              <a:ext cx="80016" cy="74633"/>
              <a:chOff x="3190705" y="4817436"/>
              <a:chExt cx="56012" cy="52244"/>
            </a:xfrm>
          </p:grpSpPr>
          <p:sp>
            <p:nvSpPr>
              <p:cNvPr id="152" name="Freeform: Shape 151">
                <a:extLst>
                  <a:ext uri="{FF2B5EF4-FFF2-40B4-BE49-F238E27FC236}">
                    <a16:creationId xmlns:a16="http://schemas.microsoft.com/office/drawing/2014/main" id="{8A2A0E54-D283-402A-B5D0-16E9BF9A115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EB427413-E8C2-462D-BD25-718641B6328A}"/>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6635A672-D02D-4D8A-9CFA-E844722D2B7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9" name="Group 8">
            <a:extLst>
              <a:ext uri="{FF2B5EF4-FFF2-40B4-BE49-F238E27FC236}">
                <a16:creationId xmlns:a16="http://schemas.microsoft.com/office/drawing/2014/main" id="{B5EA9229-3964-4C58-950B-A1D183A9B7B6}"/>
              </a:ext>
            </a:extLst>
          </p:cNvPr>
          <p:cNvGrpSpPr/>
          <p:nvPr/>
        </p:nvGrpSpPr>
        <p:grpSpPr>
          <a:xfrm>
            <a:off x="6317254" y="4885540"/>
            <a:ext cx="146498" cy="146497"/>
            <a:chOff x="6239465" y="5210603"/>
            <a:chExt cx="179997" cy="179997"/>
          </a:xfrm>
        </p:grpSpPr>
        <p:sp>
          <p:nvSpPr>
            <p:cNvPr id="156" name="Freeform: Shape 155">
              <a:extLst>
                <a:ext uri="{FF2B5EF4-FFF2-40B4-BE49-F238E27FC236}">
                  <a16:creationId xmlns:a16="http://schemas.microsoft.com/office/drawing/2014/main" id="{9057A561-99E7-4992-88AC-4C3E9385CCFF}"/>
                </a:ext>
              </a:extLst>
            </p:cNvPr>
            <p:cNvSpPr/>
            <p:nvPr/>
          </p:nvSpPr>
          <p:spPr>
            <a:xfrm>
              <a:off x="6239465" y="5210603"/>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57" name="Graphic 32">
              <a:extLst>
                <a:ext uri="{FF2B5EF4-FFF2-40B4-BE49-F238E27FC236}">
                  <a16:creationId xmlns:a16="http://schemas.microsoft.com/office/drawing/2014/main" id="{592A8781-15B2-431C-A2EC-BF3E1DAC905D}"/>
                </a:ext>
              </a:extLst>
            </p:cNvPr>
            <p:cNvGrpSpPr/>
            <p:nvPr/>
          </p:nvGrpSpPr>
          <p:grpSpPr>
            <a:xfrm>
              <a:off x="6289454" y="5263284"/>
              <a:ext cx="80016" cy="74633"/>
              <a:chOff x="2996146" y="4819536"/>
              <a:chExt cx="56012" cy="52244"/>
            </a:xfrm>
          </p:grpSpPr>
          <p:sp>
            <p:nvSpPr>
              <p:cNvPr id="158" name="Freeform: Shape 157">
                <a:extLst>
                  <a:ext uri="{FF2B5EF4-FFF2-40B4-BE49-F238E27FC236}">
                    <a16:creationId xmlns:a16="http://schemas.microsoft.com/office/drawing/2014/main" id="{6017E29F-08F6-4664-81E8-BECF70154914}"/>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B65E0938-AA0F-4833-919A-E3FE88ED0F5B}"/>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5E313736-7BFD-4E31-91D8-0F543B1DF23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20" name="Group 19">
            <a:extLst>
              <a:ext uri="{FF2B5EF4-FFF2-40B4-BE49-F238E27FC236}">
                <a16:creationId xmlns:a16="http://schemas.microsoft.com/office/drawing/2014/main" id="{DA260735-1149-4C7E-B2AB-466EE9C18069}"/>
              </a:ext>
            </a:extLst>
          </p:cNvPr>
          <p:cNvGrpSpPr/>
          <p:nvPr/>
        </p:nvGrpSpPr>
        <p:grpSpPr>
          <a:xfrm>
            <a:off x="6317253" y="5981100"/>
            <a:ext cx="146498" cy="146497"/>
            <a:chOff x="6239464" y="6245147"/>
            <a:chExt cx="179997" cy="179997"/>
          </a:xfrm>
        </p:grpSpPr>
        <p:sp>
          <p:nvSpPr>
            <p:cNvPr id="162" name="Freeform: Shape 161">
              <a:extLst>
                <a:ext uri="{FF2B5EF4-FFF2-40B4-BE49-F238E27FC236}">
                  <a16:creationId xmlns:a16="http://schemas.microsoft.com/office/drawing/2014/main" id="{C4B92448-70D1-472F-805D-8D6BAB575328}"/>
                </a:ext>
              </a:extLst>
            </p:cNvPr>
            <p:cNvSpPr/>
            <p:nvPr/>
          </p:nvSpPr>
          <p:spPr>
            <a:xfrm>
              <a:off x="6239464" y="6245147"/>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63" name="Graphic 30">
              <a:extLst>
                <a:ext uri="{FF2B5EF4-FFF2-40B4-BE49-F238E27FC236}">
                  <a16:creationId xmlns:a16="http://schemas.microsoft.com/office/drawing/2014/main" id="{FAA0FE60-5A4D-41B7-8591-34D40511151A}"/>
                </a:ext>
              </a:extLst>
            </p:cNvPr>
            <p:cNvGrpSpPr/>
            <p:nvPr/>
          </p:nvGrpSpPr>
          <p:grpSpPr>
            <a:xfrm>
              <a:off x="6289453" y="6297828"/>
              <a:ext cx="80016" cy="74633"/>
              <a:chOff x="3190705" y="4817436"/>
              <a:chExt cx="56012" cy="52244"/>
            </a:xfrm>
          </p:grpSpPr>
          <p:sp>
            <p:nvSpPr>
              <p:cNvPr id="164" name="Freeform: Shape 163">
                <a:extLst>
                  <a:ext uri="{FF2B5EF4-FFF2-40B4-BE49-F238E27FC236}">
                    <a16:creationId xmlns:a16="http://schemas.microsoft.com/office/drawing/2014/main" id="{008E0742-4AFA-46EA-87F5-E054E28A3CA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99CF3A4C-0DEE-4CBB-9086-942710F89AEB}"/>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66" name="Freeform: Shape 165">
                <a:extLst>
                  <a:ext uri="{FF2B5EF4-FFF2-40B4-BE49-F238E27FC236}">
                    <a16:creationId xmlns:a16="http://schemas.microsoft.com/office/drawing/2014/main" id="{07823F52-4173-4A99-9181-4B52737F195E}"/>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21" name="Group 20">
            <a:extLst>
              <a:ext uri="{FF2B5EF4-FFF2-40B4-BE49-F238E27FC236}">
                <a16:creationId xmlns:a16="http://schemas.microsoft.com/office/drawing/2014/main" id="{6A1D556C-4566-45FB-8C83-D2D07FFD029E}"/>
              </a:ext>
            </a:extLst>
          </p:cNvPr>
          <p:cNvGrpSpPr/>
          <p:nvPr/>
        </p:nvGrpSpPr>
        <p:grpSpPr>
          <a:xfrm>
            <a:off x="6317253" y="6254990"/>
            <a:ext cx="146498" cy="146497"/>
            <a:chOff x="6239464" y="6503783"/>
            <a:chExt cx="179997" cy="179997"/>
          </a:xfrm>
        </p:grpSpPr>
        <p:sp>
          <p:nvSpPr>
            <p:cNvPr id="169" name="Freeform: Shape 168">
              <a:extLst>
                <a:ext uri="{FF2B5EF4-FFF2-40B4-BE49-F238E27FC236}">
                  <a16:creationId xmlns:a16="http://schemas.microsoft.com/office/drawing/2014/main" id="{00E62C37-72E4-426C-8F20-6945DBD19CF2}"/>
                </a:ext>
              </a:extLst>
            </p:cNvPr>
            <p:cNvSpPr/>
            <p:nvPr/>
          </p:nvSpPr>
          <p:spPr>
            <a:xfrm>
              <a:off x="6239464" y="6503783"/>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70" name="Graphic 30">
              <a:extLst>
                <a:ext uri="{FF2B5EF4-FFF2-40B4-BE49-F238E27FC236}">
                  <a16:creationId xmlns:a16="http://schemas.microsoft.com/office/drawing/2014/main" id="{5CACAB4D-B195-4610-BB45-D3F0E29987C3}"/>
                </a:ext>
              </a:extLst>
            </p:cNvPr>
            <p:cNvGrpSpPr/>
            <p:nvPr/>
          </p:nvGrpSpPr>
          <p:grpSpPr>
            <a:xfrm>
              <a:off x="6289453" y="6556464"/>
              <a:ext cx="80016" cy="74633"/>
              <a:chOff x="3190705" y="4817436"/>
              <a:chExt cx="56012" cy="52244"/>
            </a:xfrm>
          </p:grpSpPr>
          <p:sp>
            <p:nvSpPr>
              <p:cNvPr id="171" name="Freeform: Shape 170">
                <a:extLst>
                  <a:ext uri="{FF2B5EF4-FFF2-40B4-BE49-F238E27FC236}">
                    <a16:creationId xmlns:a16="http://schemas.microsoft.com/office/drawing/2014/main" id="{E16ABB88-728B-4128-9233-796EEFB909D0}"/>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72" name="Freeform: Shape 171">
                <a:extLst>
                  <a:ext uri="{FF2B5EF4-FFF2-40B4-BE49-F238E27FC236}">
                    <a16:creationId xmlns:a16="http://schemas.microsoft.com/office/drawing/2014/main" id="{33E21E7D-3593-4E4F-B9EF-6E92312C8133}"/>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73" name="Freeform: Shape 172">
                <a:extLst>
                  <a:ext uri="{FF2B5EF4-FFF2-40B4-BE49-F238E27FC236}">
                    <a16:creationId xmlns:a16="http://schemas.microsoft.com/office/drawing/2014/main" id="{DBDBA02B-FB32-48A0-B102-4D32ABAAD19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5" name="Group 14">
            <a:extLst>
              <a:ext uri="{FF2B5EF4-FFF2-40B4-BE49-F238E27FC236}">
                <a16:creationId xmlns:a16="http://schemas.microsoft.com/office/drawing/2014/main" id="{D5BE6089-6EA9-459A-8248-1B9297798E10}"/>
              </a:ext>
            </a:extLst>
          </p:cNvPr>
          <p:cNvGrpSpPr/>
          <p:nvPr/>
        </p:nvGrpSpPr>
        <p:grpSpPr>
          <a:xfrm>
            <a:off x="6317254" y="5159430"/>
            <a:ext cx="146498" cy="146497"/>
            <a:chOff x="6239465" y="5469239"/>
            <a:chExt cx="179997" cy="179997"/>
          </a:xfrm>
        </p:grpSpPr>
        <p:sp>
          <p:nvSpPr>
            <p:cNvPr id="175" name="Freeform: Shape 174">
              <a:extLst>
                <a:ext uri="{FF2B5EF4-FFF2-40B4-BE49-F238E27FC236}">
                  <a16:creationId xmlns:a16="http://schemas.microsoft.com/office/drawing/2014/main" id="{E5E8D6C2-F72B-438B-84AE-7E3C39DB34AF}"/>
                </a:ext>
              </a:extLst>
            </p:cNvPr>
            <p:cNvSpPr/>
            <p:nvPr/>
          </p:nvSpPr>
          <p:spPr>
            <a:xfrm>
              <a:off x="6239465" y="5469239"/>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76" name="Graphic 32">
              <a:extLst>
                <a:ext uri="{FF2B5EF4-FFF2-40B4-BE49-F238E27FC236}">
                  <a16:creationId xmlns:a16="http://schemas.microsoft.com/office/drawing/2014/main" id="{C632B0A9-D85B-46AA-B3DC-84E680123A2F}"/>
                </a:ext>
              </a:extLst>
            </p:cNvPr>
            <p:cNvGrpSpPr/>
            <p:nvPr/>
          </p:nvGrpSpPr>
          <p:grpSpPr>
            <a:xfrm>
              <a:off x="6289454" y="5521920"/>
              <a:ext cx="80016" cy="74633"/>
              <a:chOff x="2996146" y="4819536"/>
              <a:chExt cx="56012" cy="52244"/>
            </a:xfrm>
          </p:grpSpPr>
          <p:sp>
            <p:nvSpPr>
              <p:cNvPr id="177" name="Freeform: Shape 176">
                <a:extLst>
                  <a:ext uri="{FF2B5EF4-FFF2-40B4-BE49-F238E27FC236}">
                    <a16:creationId xmlns:a16="http://schemas.microsoft.com/office/drawing/2014/main" id="{479FCB8D-306B-432D-97A8-6BBD823F16C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40B84D74-ED32-4454-8EAE-0D86CB73A1D6}"/>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79" name="Freeform: Shape 178">
                <a:extLst>
                  <a:ext uri="{FF2B5EF4-FFF2-40B4-BE49-F238E27FC236}">
                    <a16:creationId xmlns:a16="http://schemas.microsoft.com/office/drawing/2014/main" id="{D51CEE76-D346-45C8-9DDF-3E1F85A579E5}"/>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84" name="Group 83">
            <a:extLst>
              <a:ext uri="{FF2B5EF4-FFF2-40B4-BE49-F238E27FC236}">
                <a16:creationId xmlns:a16="http://schemas.microsoft.com/office/drawing/2014/main" id="{7FCA5AEC-4B05-47E2-9A38-28F0143A47F8}"/>
              </a:ext>
            </a:extLst>
          </p:cNvPr>
          <p:cNvGrpSpPr/>
          <p:nvPr/>
        </p:nvGrpSpPr>
        <p:grpSpPr>
          <a:xfrm rot="5400000">
            <a:off x="4934947" y="5476983"/>
            <a:ext cx="250115" cy="250115"/>
            <a:chOff x="6239465" y="4951967"/>
            <a:chExt cx="179997" cy="179997"/>
          </a:xfrm>
        </p:grpSpPr>
        <p:sp>
          <p:nvSpPr>
            <p:cNvPr id="85" name="Freeform: Shape 84">
              <a:extLst>
                <a:ext uri="{FF2B5EF4-FFF2-40B4-BE49-F238E27FC236}">
                  <a16:creationId xmlns:a16="http://schemas.microsoft.com/office/drawing/2014/main" id="{D5A2F808-F727-4C67-9F76-0E2308188CF2}"/>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chemeClr val="bg1"/>
            </a:solidFill>
            <a:ln w="391" cap="flat">
              <a:noFill/>
              <a:prstDash val="solid"/>
              <a:miter/>
            </a:ln>
          </p:spPr>
          <p:txBody>
            <a:bodyPr rtlCol="0" anchor="ctr"/>
            <a:lstStyle/>
            <a:p>
              <a:endParaRPr lang="en-US"/>
            </a:p>
          </p:txBody>
        </p:sp>
        <p:grpSp>
          <p:nvGrpSpPr>
            <p:cNvPr id="86" name="Graphic 32">
              <a:extLst>
                <a:ext uri="{FF2B5EF4-FFF2-40B4-BE49-F238E27FC236}">
                  <a16:creationId xmlns:a16="http://schemas.microsoft.com/office/drawing/2014/main" id="{827E6A49-8E6C-4735-BAC3-CD33CAAF67E8}"/>
                </a:ext>
              </a:extLst>
            </p:cNvPr>
            <p:cNvGrpSpPr/>
            <p:nvPr/>
          </p:nvGrpSpPr>
          <p:grpSpPr>
            <a:xfrm>
              <a:off x="6289454" y="5004648"/>
              <a:ext cx="80016" cy="74633"/>
              <a:chOff x="2996146" y="4819536"/>
              <a:chExt cx="56012" cy="52244"/>
            </a:xfrm>
          </p:grpSpPr>
          <p:sp>
            <p:nvSpPr>
              <p:cNvPr id="87" name="Freeform: Shape 86">
                <a:extLst>
                  <a:ext uri="{FF2B5EF4-FFF2-40B4-BE49-F238E27FC236}">
                    <a16:creationId xmlns:a16="http://schemas.microsoft.com/office/drawing/2014/main" id="{944E15DB-7D77-45A0-A252-83DEB9E9330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5B24AEA8-433D-4893-A2EF-C214B9445A1D}"/>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0761CE10-992A-44D7-84B7-4453E5CDEA5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
        <p:nvSpPr>
          <p:cNvPr id="4" name="TextBox 3">
            <a:extLst>
              <a:ext uri="{FF2B5EF4-FFF2-40B4-BE49-F238E27FC236}">
                <a16:creationId xmlns:a16="http://schemas.microsoft.com/office/drawing/2014/main" id="{3F792334-E2DF-593A-1FD7-FC2895D5C7BF}"/>
              </a:ext>
            </a:extLst>
          </p:cNvPr>
          <p:cNvSpPr txBox="1"/>
          <p:nvPr/>
        </p:nvSpPr>
        <p:spPr>
          <a:xfrm>
            <a:off x="328613" y="7346992"/>
            <a:ext cx="6183983" cy="246221"/>
          </a:xfrm>
          <a:prstGeom prst="rect">
            <a:avLst/>
          </a:prstGeom>
          <a:noFill/>
        </p:spPr>
        <p:txBody>
          <a:bodyPr wrap="square" lIns="0" tIns="0" rIns="0" bIns="0">
            <a:spAutoFit/>
          </a:bodyPr>
          <a:lstStyle/>
          <a:p>
            <a:pPr defTabSz="457200">
              <a:spcAft>
                <a:spcPts val="800"/>
              </a:spcAft>
              <a:defRPr/>
            </a:pPr>
            <a:r>
              <a:rPr lang="en-US" sz="1600" dirty="0">
                <a:latin typeface="+mj-lt"/>
                <a:cs typeface="Segoe Sans Display Semilight" pitchFamily="2" charset="0"/>
              </a:rPr>
              <a:t>Together, let’s supercharge your security</a:t>
            </a:r>
          </a:p>
        </p:txBody>
      </p:sp>
      <p:grpSp>
        <p:nvGrpSpPr>
          <p:cNvPr id="22" name="Group 21">
            <a:extLst>
              <a:ext uri="{FF2B5EF4-FFF2-40B4-BE49-F238E27FC236}">
                <a16:creationId xmlns:a16="http://schemas.microsoft.com/office/drawing/2014/main" id="{A95AA004-3CF6-4717-9562-3FED744D7CFF}"/>
              </a:ext>
            </a:extLst>
          </p:cNvPr>
          <p:cNvGrpSpPr/>
          <p:nvPr/>
        </p:nvGrpSpPr>
        <p:grpSpPr>
          <a:xfrm>
            <a:off x="6317253" y="6528881"/>
            <a:ext cx="146498" cy="146497"/>
            <a:chOff x="6239464" y="6762416"/>
            <a:chExt cx="179997" cy="179997"/>
          </a:xfrm>
        </p:grpSpPr>
        <p:sp>
          <p:nvSpPr>
            <p:cNvPr id="181" name="Freeform: Shape 180">
              <a:extLst>
                <a:ext uri="{FF2B5EF4-FFF2-40B4-BE49-F238E27FC236}">
                  <a16:creationId xmlns:a16="http://schemas.microsoft.com/office/drawing/2014/main" id="{CA385760-9B02-434F-9B07-95C89579246B}"/>
                </a:ext>
              </a:extLst>
            </p:cNvPr>
            <p:cNvSpPr/>
            <p:nvPr/>
          </p:nvSpPr>
          <p:spPr>
            <a:xfrm>
              <a:off x="6239464" y="6762416"/>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dirty="0"/>
            </a:p>
          </p:txBody>
        </p:sp>
        <p:grpSp>
          <p:nvGrpSpPr>
            <p:cNvPr id="182" name="Graphic 30">
              <a:extLst>
                <a:ext uri="{FF2B5EF4-FFF2-40B4-BE49-F238E27FC236}">
                  <a16:creationId xmlns:a16="http://schemas.microsoft.com/office/drawing/2014/main" id="{47306B6C-2E8A-4227-A1D3-D3BA80ED5397}"/>
                </a:ext>
              </a:extLst>
            </p:cNvPr>
            <p:cNvGrpSpPr/>
            <p:nvPr/>
          </p:nvGrpSpPr>
          <p:grpSpPr>
            <a:xfrm>
              <a:off x="6289453" y="6815097"/>
              <a:ext cx="80016" cy="74633"/>
              <a:chOff x="3190705" y="4817436"/>
              <a:chExt cx="56012" cy="52244"/>
            </a:xfrm>
          </p:grpSpPr>
          <p:sp>
            <p:nvSpPr>
              <p:cNvPr id="183" name="Freeform: Shape 182">
                <a:extLst>
                  <a:ext uri="{FF2B5EF4-FFF2-40B4-BE49-F238E27FC236}">
                    <a16:creationId xmlns:a16="http://schemas.microsoft.com/office/drawing/2014/main" id="{8F45BCDA-02A7-4C0E-9F43-20D6C0A50F9E}"/>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85" name="Freeform: Shape 184">
                <a:extLst>
                  <a:ext uri="{FF2B5EF4-FFF2-40B4-BE49-F238E27FC236}">
                    <a16:creationId xmlns:a16="http://schemas.microsoft.com/office/drawing/2014/main" id="{28A5ED94-DEF7-4CA5-8A42-4D0BA615FBC5}"/>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86" name="Freeform: Shape 185">
                <a:extLst>
                  <a:ext uri="{FF2B5EF4-FFF2-40B4-BE49-F238E27FC236}">
                    <a16:creationId xmlns:a16="http://schemas.microsoft.com/office/drawing/2014/main" id="{B10B78C1-EB08-4558-817C-5396F944C109}"/>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8" name="Group 7">
            <a:extLst>
              <a:ext uri="{FF2B5EF4-FFF2-40B4-BE49-F238E27FC236}">
                <a16:creationId xmlns:a16="http://schemas.microsoft.com/office/drawing/2014/main" id="{3DA908D5-B007-4702-A13C-8D367DB5A518}"/>
              </a:ext>
            </a:extLst>
          </p:cNvPr>
          <p:cNvGrpSpPr/>
          <p:nvPr/>
        </p:nvGrpSpPr>
        <p:grpSpPr>
          <a:xfrm>
            <a:off x="6317254" y="4611650"/>
            <a:ext cx="146498" cy="146497"/>
            <a:chOff x="6239465" y="4951967"/>
            <a:chExt cx="179997" cy="179997"/>
          </a:xfrm>
        </p:grpSpPr>
        <p:sp>
          <p:nvSpPr>
            <p:cNvPr id="140" name="Freeform: Shape 139">
              <a:extLst>
                <a:ext uri="{FF2B5EF4-FFF2-40B4-BE49-F238E27FC236}">
                  <a16:creationId xmlns:a16="http://schemas.microsoft.com/office/drawing/2014/main" id="{CBD06271-B572-4727-B0D9-C64CAE87FF34}"/>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41" name="Graphic 32">
              <a:extLst>
                <a:ext uri="{FF2B5EF4-FFF2-40B4-BE49-F238E27FC236}">
                  <a16:creationId xmlns:a16="http://schemas.microsoft.com/office/drawing/2014/main" id="{4BE4F8E3-9E4D-496A-8F7A-BDA60923B7E5}"/>
                </a:ext>
              </a:extLst>
            </p:cNvPr>
            <p:cNvGrpSpPr/>
            <p:nvPr/>
          </p:nvGrpSpPr>
          <p:grpSpPr>
            <a:xfrm>
              <a:off x="6289454" y="5004648"/>
              <a:ext cx="80016" cy="74633"/>
              <a:chOff x="2996146" y="4819536"/>
              <a:chExt cx="56012" cy="52244"/>
            </a:xfrm>
          </p:grpSpPr>
          <p:sp>
            <p:nvSpPr>
              <p:cNvPr id="142" name="Freeform: Shape 141">
                <a:extLst>
                  <a:ext uri="{FF2B5EF4-FFF2-40B4-BE49-F238E27FC236}">
                    <a16:creationId xmlns:a16="http://schemas.microsoft.com/office/drawing/2014/main" id="{90B0E1E8-AB24-4B83-BDD4-B2A17CF75318}"/>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43" name="Freeform: Shape 142">
                <a:extLst>
                  <a:ext uri="{FF2B5EF4-FFF2-40B4-BE49-F238E27FC236}">
                    <a16:creationId xmlns:a16="http://schemas.microsoft.com/office/drawing/2014/main" id="{406F7348-0789-41D7-9902-845B45E05248}"/>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44" name="Freeform: Shape 143">
                <a:extLst>
                  <a:ext uri="{FF2B5EF4-FFF2-40B4-BE49-F238E27FC236}">
                    <a16:creationId xmlns:a16="http://schemas.microsoft.com/office/drawing/2014/main" id="{E3F66129-D15E-4702-9172-C759D17BD5C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SharedWithUsers xmlns="c8e5ee5f-cdc9-400e-abeb-489c00a90ce7">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2.xml><?xml version="1.0" encoding="utf-8"?>
<ds:datastoreItem xmlns:ds="http://schemas.openxmlformats.org/officeDocument/2006/customXml" ds:itemID="{DE83CB5F-CEF0-435F-B9FE-9E4510FBF462}">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6df301cc-813f-4ddb-94b8-ab5dfbf2201d"/>
    <ds:schemaRef ds:uri="4dd31aea-d8a2-4be3-9f39-1c1295f40056"/>
    <ds:schemaRef ds:uri="http://schemas.microsoft.com/office/2006/metadata/properties"/>
    <ds:schemaRef ds:uri="http://purl.org/dc/dcmitype/"/>
    <ds:schemaRef ds:uri="fdddb3d6-5bd7-4379-986a-b69d31005687"/>
    <ds:schemaRef ds:uri="912a965b-18ab-48f9-afa9-986d97207d9f"/>
  </ds:schemaRefs>
</ds:datastoreItem>
</file>

<file path=customXml/itemProps3.xml><?xml version="1.0" encoding="utf-8"?>
<ds:datastoreItem xmlns:ds="http://schemas.openxmlformats.org/officeDocument/2006/customXml" ds:itemID="{A136DD05-F73D-4984-9FF9-9434A579F6A8}"/>
</file>

<file path=docProps/app.xml><?xml version="1.0" encoding="utf-8"?>
<Properties xmlns="http://schemas.openxmlformats.org/officeDocument/2006/extended-properties" xmlns:vt="http://schemas.openxmlformats.org/officeDocument/2006/docPropsVTypes">
  <Template>Office Theme</Template>
  <TotalTime>2107</TotalTime>
  <Words>656</Words>
  <Application>Microsoft Office PowerPoint</Application>
  <PresentationFormat>A4 Paper (210x297 mm)</PresentationFormat>
  <Paragraphs>85</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Segoe Sans Display (Body)</vt:lpstr>
      <vt:lpstr>Aptos</vt:lpstr>
      <vt:lpstr>Arial</vt:lpstr>
      <vt:lpstr>Calibri</vt:lpstr>
      <vt:lpstr>Segoe Sans Display</vt:lpstr>
      <vt:lpstr>Segoe Sans Display Semilight</vt:lpstr>
      <vt:lpstr>Segoe UI</vt:lpstr>
      <vt:lpstr>Wingdings</vt:lpstr>
      <vt:lpstr>White Template</vt:lpstr>
      <vt:lpstr>Security Foundations  M365 Business Standard  to M365 Business Premium</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Lee-ann Dias</cp:lastModifiedBy>
  <cp:revision>360</cp:revision>
  <dcterms:created xsi:type="dcterms:W3CDTF">2025-01-16T21:55:48Z</dcterms:created>
  <dcterms:modified xsi:type="dcterms:W3CDTF">2025-03-31T12:15:02Z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y fmtid="{D5CDD505-2E9C-101B-9397-08002B2CF9AE}" pid="4" name="Order">
    <vt:r8>355800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